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4"/>
  </p:notesMasterIdLst>
  <p:sldIdLst>
    <p:sldId id="357" r:id="rId6"/>
    <p:sldId id="358" r:id="rId7"/>
    <p:sldId id="359" r:id="rId8"/>
    <p:sldId id="360" r:id="rId9"/>
    <p:sldId id="361" r:id="rId10"/>
    <p:sldId id="362" r:id="rId11"/>
    <p:sldId id="367" r:id="rId12"/>
    <p:sldId id="370" r:id="rId13"/>
    <p:sldId id="371" r:id="rId14"/>
    <p:sldId id="372" r:id="rId15"/>
    <p:sldId id="373" r:id="rId16"/>
    <p:sldId id="374" r:id="rId17"/>
    <p:sldId id="375" r:id="rId18"/>
    <p:sldId id="376" r:id="rId19"/>
    <p:sldId id="377" r:id="rId20"/>
    <p:sldId id="378" r:id="rId21"/>
    <p:sldId id="379" r:id="rId22"/>
    <p:sldId id="38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19B"/>
    <a:srgbClr val="F47735"/>
    <a:srgbClr val="FDB813"/>
    <a:srgbClr val="003767"/>
    <a:srgbClr val="204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71716" autoAdjust="0"/>
  </p:normalViewPr>
  <p:slideViewPr>
    <p:cSldViewPr snapToGrid="0" snapToObjects="1">
      <p:cViewPr varScale="1">
        <p:scale>
          <a:sx n="46" d="100"/>
          <a:sy n="46" d="100"/>
        </p:scale>
        <p:origin x="195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6" d="100"/>
          <a:sy n="106" d="100"/>
        </p:scale>
        <p:origin x="-426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63EA26-9C7C-EE43-90B0-D6D9EA77EB5F}" type="datetimeFigureOut">
              <a:rPr lang="en-US" smtClean="0"/>
              <a:pPr/>
              <a:t>6/22/2017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ADA8AD-698D-444A-82A1-27588ABEAAD4}" type="slidenum">
              <a:rPr lang="en-US" smtClean="0"/>
              <a:pPr/>
              <a:t>‹#›</a:t>
            </a:fld>
            <a:endParaRPr lang="en-US" dirty="0"/>
          </a:p>
        </p:txBody>
      </p:sp>
    </p:spTree>
    <p:extLst>
      <p:ext uri="{BB962C8B-B14F-4D97-AF65-F5344CB8AC3E}">
        <p14:creationId xmlns:p14="http://schemas.microsoft.com/office/powerpoint/2010/main" val="29629136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partners in any SNAP Outreach campaign are the local community-based organizations, which we</a:t>
            </a:r>
            <a:r>
              <a:rPr lang="en-US" baseline="0" dirty="0" smtClean="0"/>
              <a:t> know from our experience on the SNAP initiative. </a:t>
            </a:r>
            <a:endParaRPr lang="en-US" dirty="0" smtClean="0"/>
          </a:p>
          <a:p>
            <a:r>
              <a:rPr lang="en-US" dirty="0" smtClean="0"/>
              <a:t>These are the trusted local intermediaries to whom people turned for readily accessible and highly valued</a:t>
            </a:r>
            <a:r>
              <a:rPr lang="en-US" baseline="0" dirty="0" smtClean="0"/>
              <a:t> </a:t>
            </a:r>
            <a:r>
              <a:rPr lang="en-US" dirty="0" smtClean="0"/>
              <a:t>advice. While</a:t>
            </a:r>
            <a:r>
              <a:rPr lang="en-US" baseline="0" dirty="0" smtClean="0"/>
              <a:t> most of you already have a relationship with older adults in your community, you may not be the first person they turn to if they need help. To make your initiative most successful you should try and develop partnerships with all the organizations older adults trust in your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7</a:t>
            </a:fld>
            <a:endParaRPr lang="en-US" dirty="0"/>
          </a:p>
        </p:txBody>
      </p:sp>
    </p:spTree>
    <p:extLst>
      <p:ext uri="{BB962C8B-B14F-4D97-AF65-F5344CB8AC3E}">
        <p14:creationId xmlns:p14="http://schemas.microsoft.com/office/powerpoint/2010/main" val="254478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Client Base: An organization that serves a constant population may be a suitable</a:t>
            </a:r>
          </a:p>
          <a:p>
            <a:r>
              <a:rPr lang="en-US" sz="1200" b="0" i="0" u="none" strike="noStrike" kern="1200" baseline="0" dirty="0" smtClean="0">
                <a:solidFill>
                  <a:schemeClr val="tx1"/>
                </a:solidFill>
                <a:latin typeface="+mn-lt"/>
                <a:ea typeface="+mn-ea"/>
                <a:cs typeface="+mn-cs"/>
              </a:rPr>
              <a:t>partner on a short-term basis, however; for ongoing outreach and</a:t>
            </a:r>
          </a:p>
          <a:p>
            <a:r>
              <a:rPr lang="en-US" sz="1200" b="0" i="0" u="none" strike="noStrike" kern="1200" baseline="0" dirty="0" smtClean="0">
                <a:solidFill>
                  <a:schemeClr val="tx1"/>
                </a:solidFill>
                <a:latin typeface="+mn-lt"/>
                <a:ea typeface="+mn-ea"/>
                <a:cs typeface="+mn-cs"/>
              </a:rPr>
              <a:t>enrollment efforts a partner should have ongoing access to a broader</a:t>
            </a:r>
          </a:p>
          <a:p>
            <a:r>
              <a:rPr lang="en-US" sz="1200" b="0" i="0" u="none" strike="noStrike" kern="1200" baseline="0" dirty="0" smtClean="0">
                <a:solidFill>
                  <a:schemeClr val="tx1"/>
                </a:solidFill>
                <a:latin typeface="+mn-lt"/>
                <a:ea typeface="+mn-ea"/>
                <a:cs typeface="+mn-cs"/>
              </a:rPr>
              <a:t>range of potential SNAP recipients.</a:t>
            </a:r>
          </a:p>
          <a:p>
            <a:r>
              <a:rPr lang="en-US" sz="1200" b="0" i="0" u="none" strike="noStrike" kern="1200" baseline="0" dirty="0" smtClean="0">
                <a:solidFill>
                  <a:schemeClr val="tx1"/>
                </a:solidFill>
                <a:latin typeface="+mn-lt"/>
                <a:ea typeface="+mn-ea"/>
                <a:cs typeface="+mn-cs"/>
              </a:rPr>
              <a:t>Significant contact with target population: The potential partner should have a great deal of contact with the target population.</a:t>
            </a:r>
          </a:p>
          <a:p>
            <a:r>
              <a:rPr lang="en-US" sz="1200" b="0" i="0" u="none" strike="noStrike" kern="1200" baseline="0" dirty="0" smtClean="0">
                <a:solidFill>
                  <a:schemeClr val="tx1"/>
                </a:solidFill>
                <a:latin typeface="+mn-lt"/>
                <a:ea typeface="+mn-ea"/>
                <a:cs typeface="+mn-cs"/>
              </a:rPr>
              <a:t>Outreach Capability</a:t>
            </a:r>
          </a:p>
          <a:p>
            <a:r>
              <a:rPr lang="en-US" sz="1200" b="0" i="0" u="none" strike="noStrike" kern="1200" baseline="0" dirty="0" smtClean="0">
                <a:solidFill>
                  <a:schemeClr val="tx1"/>
                </a:solidFill>
                <a:latin typeface="+mn-lt"/>
                <a:ea typeface="+mn-ea"/>
                <a:cs typeface="+mn-cs"/>
              </a:rPr>
              <a:t>*An organization must have the means (staff, time, outreach material,</a:t>
            </a:r>
          </a:p>
          <a:p>
            <a:r>
              <a:rPr lang="en-US" sz="1200" b="0" i="0" u="none" strike="noStrike" kern="1200" baseline="0" dirty="0" smtClean="0">
                <a:solidFill>
                  <a:schemeClr val="tx1"/>
                </a:solidFill>
                <a:latin typeface="+mn-lt"/>
                <a:ea typeface="+mn-ea"/>
                <a:cs typeface="+mn-cs"/>
              </a:rPr>
              <a:t>etc.) to do outreach.</a:t>
            </a:r>
          </a:p>
          <a:p>
            <a:r>
              <a:rPr lang="en-US" sz="1200" b="0" i="0" u="none" strike="noStrike" kern="1200" baseline="0" dirty="0" smtClean="0">
                <a:solidFill>
                  <a:schemeClr val="tx1"/>
                </a:solidFill>
                <a:latin typeface="+mn-lt"/>
                <a:ea typeface="+mn-ea"/>
                <a:cs typeface="+mn-cs"/>
              </a:rPr>
              <a:t>Leadership Buy-The buy-in of the leadership at partner organizations is critical. This</a:t>
            </a:r>
          </a:p>
          <a:p>
            <a:r>
              <a:rPr lang="en-US" sz="1200" b="0" i="0" u="none" strike="noStrike" kern="1200" baseline="0" dirty="0" smtClean="0">
                <a:solidFill>
                  <a:schemeClr val="tx1"/>
                </a:solidFill>
                <a:latin typeface="+mn-lt"/>
                <a:ea typeface="+mn-ea"/>
                <a:cs typeface="+mn-cs"/>
              </a:rPr>
              <a:t>is what will drive staff motivation and participation. Commitment: An organization must be committed to identifying SNAP eligible individuals</a:t>
            </a:r>
          </a:p>
          <a:p>
            <a:r>
              <a:rPr lang="en-US" sz="1200" b="0" i="0" u="none" strike="noStrike" kern="1200" baseline="0" dirty="0" smtClean="0">
                <a:solidFill>
                  <a:schemeClr val="tx1"/>
                </a:solidFill>
                <a:latin typeface="+mn-lt"/>
                <a:ea typeface="+mn-ea"/>
                <a:cs typeface="+mn-cs"/>
              </a:rPr>
              <a:t>and willing to invest the time and resources over time.</a:t>
            </a:r>
          </a:p>
          <a:p>
            <a:r>
              <a:rPr lang="en-US" sz="1200" b="0" i="0" u="none" strike="noStrike" kern="1200" baseline="0" dirty="0" smtClean="0">
                <a:solidFill>
                  <a:schemeClr val="tx1"/>
                </a:solidFill>
                <a:latin typeface="+mn-lt"/>
                <a:ea typeface="+mn-ea"/>
                <a:cs typeface="+mn-cs"/>
              </a:rPr>
              <a:t>Trained staff/volunteers: *Ideally potential partners will be familiar with SNAP. Training opportunities need to be</a:t>
            </a:r>
          </a:p>
          <a:p>
            <a:r>
              <a:rPr lang="en-US" sz="1200" b="0" i="0" u="none" strike="noStrike" kern="1200" baseline="0" dirty="0" smtClean="0">
                <a:solidFill>
                  <a:schemeClr val="tx1"/>
                </a:solidFill>
                <a:latin typeface="+mn-lt"/>
                <a:ea typeface="+mn-ea"/>
                <a:cs typeface="+mn-cs"/>
              </a:rPr>
              <a:t>available and ongoing as needed. Sufficient number of staff or volunteers to manage outreach and</a:t>
            </a:r>
          </a:p>
          <a:p>
            <a:r>
              <a:rPr lang="en-US" sz="1200" b="0" i="0" u="none" strike="noStrike" kern="1200" baseline="0" dirty="0" smtClean="0">
                <a:solidFill>
                  <a:schemeClr val="tx1"/>
                </a:solidFill>
                <a:latin typeface="+mn-lt"/>
                <a:ea typeface="+mn-ea"/>
                <a:cs typeface="+mn-cs"/>
              </a:rPr>
              <a:t>screening efforts.</a:t>
            </a:r>
          </a:p>
          <a:p>
            <a:r>
              <a:rPr lang="en-US" sz="1200" b="0" i="0" u="none" strike="noStrike" kern="1200" baseline="0" dirty="0" smtClean="0">
                <a:solidFill>
                  <a:schemeClr val="tx1"/>
                </a:solidFill>
                <a:latin typeface="+mn-lt"/>
                <a:ea typeface="+mn-ea"/>
                <a:cs typeface="+mn-cs"/>
              </a:rPr>
              <a:t>Reputation/Trust Factor: *A potential partner organization need not be a large organization, but</a:t>
            </a:r>
          </a:p>
          <a:p>
            <a:r>
              <a:rPr lang="en-US" sz="1200" b="0" i="0" u="none" strike="noStrike" kern="1200" baseline="0" dirty="0" smtClean="0">
                <a:solidFill>
                  <a:schemeClr val="tx1"/>
                </a:solidFill>
                <a:latin typeface="+mn-lt"/>
                <a:ea typeface="+mn-ea"/>
                <a:cs typeface="+mn-cs"/>
              </a:rPr>
              <a:t>should be well known and received in the community they are trying to</a:t>
            </a:r>
          </a:p>
          <a:p>
            <a:r>
              <a:rPr lang="en-US" sz="1200" b="0" i="0" u="none" strike="noStrike" kern="1200" baseline="0" dirty="0" smtClean="0">
                <a:solidFill>
                  <a:schemeClr val="tx1"/>
                </a:solidFill>
                <a:latin typeface="+mn-lt"/>
                <a:ea typeface="+mn-ea"/>
                <a:cs typeface="+mn-cs"/>
              </a:rPr>
              <a:t>reach.</a:t>
            </a:r>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9</a:t>
            </a:fld>
            <a:endParaRPr lang="en-US" dirty="0"/>
          </a:p>
        </p:txBody>
      </p:sp>
    </p:spTree>
    <p:extLst>
      <p:ext uri="{BB962C8B-B14F-4D97-AF65-F5344CB8AC3E}">
        <p14:creationId xmlns:p14="http://schemas.microsoft.com/office/powerpoint/2010/main" val="29798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From these shared goals, the project’s mission can be articulated.</a:t>
            </a:r>
          </a:p>
          <a:p>
            <a:r>
              <a:rPr lang="en-US" sz="1200" b="0" i="0" u="none" strike="noStrike" kern="1200" baseline="0" dirty="0" smtClean="0">
                <a:solidFill>
                  <a:schemeClr val="tx1"/>
                </a:solidFill>
                <a:latin typeface="+mn-lt"/>
                <a:ea typeface="+mn-ea"/>
                <a:cs typeface="+mn-cs"/>
              </a:rPr>
              <a:t>For any partnership to be successful, it is critical that all partners share the same goals. Goals should be developed at the onset of the partnership that are consistent with the mission of both organizations.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10</a:t>
            </a:fld>
            <a:endParaRPr lang="en-US" dirty="0"/>
          </a:p>
        </p:txBody>
      </p:sp>
    </p:spTree>
    <p:extLst>
      <p:ext uri="{BB962C8B-B14F-4D97-AF65-F5344CB8AC3E}">
        <p14:creationId xmlns:p14="http://schemas.microsoft.com/office/powerpoint/2010/main" val="241315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successfully manage a combine initiative, both partners staff, and volunteers need to know what their job is and what is expected of them, preferably in writing. Equally important, while the objective is to make decisions through consensus, when that is not possible, there needs to be up-front agreement on leadership and decision-making.</a:t>
            </a:r>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11</a:t>
            </a:fld>
            <a:endParaRPr lang="en-US" dirty="0"/>
          </a:p>
        </p:txBody>
      </p:sp>
    </p:spTree>
    <p:extLst>
      <p:ext uri="{BB962C8B-B14F-4D97-AF65-F5344CB8AC3E}">
        <p14:creationId xmlns:p14="http://schemas.microsoft.com/office/powerpoint/2010/main" val="241184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Flexibility is important, because plans will be made, adjusted, and revised throughout an initiative. A great deal of learning will occur as the initiative progresses, and it is important for the partners to have a process for, and be receptive to, adjusting plans as needs dictate.</a:t>
            </a:r>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12</a:t>
            </a:fld>
            <a:endParaRPr lang="en-US" dirty="0"/>
          </a:p>
        </p:txBody>
      </p:sp>
    </p:spTree>
    <p:extLst>
      <p:ext uri="{BB962C8B-B14F-4D97-AF65-F5344CB8AC3E}">
        <p14:creationId xmlns:p14="http://schemas.microsoft.com/office/powerpoint/2010/main" val="246354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critically important to understand the local community. Each community is different, so your local partners will be in a strong position to advise you on what works best for their population.</a:t>
            </a:r>
          </a:p>
          <a:p>
            <a:r>
              <a:rPr lang="en-US" dirty="0" smtClean="0"/>
              <a:t>This could include combine outreach events, referrals, or one partner hosing the other at their site.</a:t>
            </a:r>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13</a:t>
            </a:fld>
            <a:endParaRPr lang="en-US" dirty="0"/>
          </a:p>
        </p:txBody>
      </p:sp>
    </p:spTree>
    <p:extLst>
      <p:ext uri="{BB962C8B-B14F-4D97-AF65-F5344CB8AC3E}">
        <p14:creationId xmlns:p14="http://schemas.microsoft.com/office/powerpoint/2010/main" val="188375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Regular communications, at all levels, keep an initiative focused. Early on, face-to-face meetings provide the opportunity for partners to get to know each other. Then email and telephone communications support day-today operations. Weekly conference calls with structured agendas and management reports maintain the focus and permit you to identify and address problems quickly</a:t>
            </a:r>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15</a:t>
            </a:fld>
            <a:endParaRPr lang="en-US" dirty="0"/>
          </a:p>
        </p:txBody>
      </p:sp>
    </p:spTree>
    <p:extLst>
      <p:ext uri="{BB962C8B-B14F-4D97-AF65-F5344CB8AC3E}">
        <p14:creationId xmlns:p14="http://schemas.microsoft.com/office/powerpoint/2010/main" val="166561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goals early, and adjust them based on learnings from the field. </a:t>
            </a:r>
          </a:p>
          <a:p>
            <a:r>
              <a:rPr lang="en-US" dirty="0" smtClean="0"/>
              <a:t>Present both quantity and quality measures in easy-to-understand reports, and use them to manage your work, identifying problems and sharing best practices.</a:t>
            </a:r>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16</a:t>
            </a:fld>
            <a:endParaRPr lang="en-US" dirty="0"/>
          </a:p>
        </p:txBody>
      </p:sp>
    </p:spTree>
    <p:extLst>
      <p:ext uri="{BB962C8B-B14F-4D97-AF65-F5344CB8AC3E}">
        <p14:creationId xmlns:p14="http://schemas.microsoft.com/office/powerpoint/2010/main" val="134963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matter how much planning conducted, there will always be unexpected outcomes. Through direct communications, flexibility, understanding, shared commitment to excellence, and keeping the needs of those you serve first and foremost in decision-making, you will be better prepared for the unexpected.</a:t>
            </a:r>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17</a:t>
            </a:fld>
            <a:endParaRPr lang="en-US" dirty="0"/>
          </a:p>
        </p:txBody>
      </p:sp>
    </p:spTree>
    <p:extLst>
      <p:ext uri="{BB962C8B-B14F-4D97-AF65-F5344CB8AC3E}">
        <p14:creationId xmlns:p14="http://schemas.microsoft.com/office/powerpoint/2010/main" val="43432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6576" y="672090"/>
            <a:ext cx="6007425" cy="525341"/>
          </a:xfrm>
          <a:prstGeom prst="rect">
            <a:avLst/>
          </a:prstGeom>
        </p:spPr>
        <p:txBody>
          <a:bodyPr vert="horz"/>
          <a:lstStyle>
            <a:lvl1pPr algn="l">
              <a:defRPr sz="2400" b="0" i="0">
                <a:solidFill>
                  <a:schemeClr val="bg1"/>
                </a:solidFill>
                <a:latin typeface="Franklin Gothic Medium"/>
                <a:cs typeface="Franklin Gothic Medium"/>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96576" y="1947332"/>
            <a:ext cx="7882187" cy="3604381"/>
          </a:xfrm>
          <a:prstGeom prst="rect">
            <a:avLst/>
          </a:prstGeom>
        </p:spPr>
        <p:txBody>
          <a:bodyPr vert="horz"/>
          <a:lstStyle>
            <a:lvl1pPr>
              <a:buFont typeface="Wingdings" charset="2"/>
              <a:buChar char="§"/>
              <a:defRPr sz="2000" b="0" i="0">
                <a:solidFill>
                  <a:srgbClr val="2041A5"/>
                </a:solidFill>
                <a:latin typeface="Franklin Gothic Medium" panose="020B0603020102020204" pitchFamily="34" charset="0"/>
                <a:cs typeface="Franklin Gothic Medium" panose="020B0603020102020204" pitchFamily="34" charset="0"/>
              </a:defRPr>
            </a:lvl1pPr>
            <a:lvl2pPr>
              <a:buFont typeface="Arial"/>
              <a:buChar char="•"/>
              <a:defRPr sz="1800" b="0" i="0">
                <a:solidFill>
                  <a:srgbClr val="2041A5"/>
                </a:solidFill>
                <a:latin typeface="Franklin Gothic Book"/>
                <a:cs typeface="Franklin Gothic Book"/>
              </a:defRPr>
            </a:lvl2pPr>
            <a:lvl3pPr>
              <a:buFont typeface="Courier New"/>
              <a:buChar char="o"/>
              <a:defRPr sz="1600" b="0" i="0">
                <a:solidFill>
                  <a:srgbClr val="2041A5"/>
                </a:solidFill>
                <a:latin typeface="Franklin Gothic Book"/>
                <a:cs typeface="Franklin Gothic Book"/>
              </a:defRPr>
            </a:lvl3pPr>
            <a:lvl4pPr>
              <a:defRPr sz="1400" b="0" i="0">
                <a:solidFill>
                  <a:srgbClr val="2041A5"/>
                </a:solidFill>
                <a:latin typeface="Franklin Gothic Book"/>
                <a:cs typeface="Franklin Gothic Book"/>
              </a:defRPr>
            </a:lvl4pPr>
            <a:lvl5pPr>
              <a:defRPr sz="1200" b="0" i="0">
                <a:solidFill>
                  <a:srgbClr val="2041A5"/>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69399" cy="6877050"/>
          </a:xfrm>
          <a:prstGeom prst="rect">
            <a:avLst/>
          </a:prstGeom>
        </p:spPr>
      </p:pic>
      <p:sp>
        <p:nvSpPr>
          <p:cNvPr id="13" name="Rectangle 11"/>
          <p:cNvSpPr>
            <a:spLocks noChangeArrowheads="1"/>
          </p:cNvSpPr>
          <p:nvPr userDrawn="1"/>
        </p:nvSpPr>
        <p:spPr bwMode="auto">
          <a:xfrm>
            <a:off x="8399540" y="6132167"/>
            <a:ext cx="311304" cy="246221"/>
          </a:xfrm>
          <a:prstGeom prst="rect">
            <a:avLst/>
          </a:prstGeom>
          <a:noFill/>
          <a:ln w="9525">
            <a:noFill/>
            <a:miter lim="800000"/>
            <a:headEnd/>
            <a:tailEnd/>
          </a:ln>
        </p:spPr>
        <p:txBody>
          <a:bodyPr wrap="none">
            <a:prstTxWarp prst="textNoShape">
              <a:avLst/>
            </a:prstTxWarp>
            <a:spAutoFit/>
          </a:bodyPr>
          <a:lstStyle/>
          <a:p>
            <a:fld id="{4232F715-DC4E-1C44-A066-9C752B56DC8B}" type="slidenum">
              <a:rPr lang="en-US" sz="1000">
                <a:solidFill>
                  <a:srgbClr val="2D3982"/>
                </a:solidFill>
                <a:latin typeface="Franklin Gothic Medium"/>
                <a:cs typeface="Franklin Gothic Medium"/>
              </a:rPr>
              <a:pPr/>
              <a:t>‹#›</a:t>
            </a:fld>
            <a:endParaRPr lang="en-US" sz="1000" dirty="0">
              <a:solidFill>
                <a:srgbClr val="2D3982"/>
              </a:solidFill>
              <a:latin typeface="Franklin Gothic Medium"/>
              <a:cs typeface="Franklin Gothic Medium"/>
            </a:endParaRPr>
          </a:p>
        </p:txBody>
      </p:sp>
      <p:sp>
        <p:nvSpPr>
          <p:cNvPr id="14" name="TextBox 24"/>
          <p:cNvSpPr txBox="1">
            <a:spLocks noChangeArrowheads="1"/>
          </p:cNvSpPr>
          <p:nvPr userDrawn="1"/>
        </p:nvSpPr>
        <p:spPr bwMode="auto">
          <a:xfrm>
            <a:off x="527350" y="6160740"/>
            <a:ext cx="2590800" cy="215444"/>
          </a:xfrm>
          <a:prstGeom prst="rect">
            <a:avLst/>
          </a:prstGeom>
          <a:noFill/>
          <a:ln w="9525">
            <a:noFill/>
            <a:miter lim="800000"/>
            <a:headEnd/>
            <a:tailEnd/>
          </a:ln>
        </p:spPr>
        <p:txBody>
          <a:bodyPr wrap="square">
            <a:prstTxWarp prst="textNoShape">
              <a:avLst/>
            </a:prstTxWarp>
            <a:spAutoFit/>
          </a:bodyPr>
          <a:lstStyle/>
          <a:p>
            <a:r>
              <a:rPr lang="en-US" sz="800" i="1" dirty="0" smtClean="0">
                <a:solidFill>
                  <a:srgbClr val="2D3982"/>
                </a:solidFill>
                <a:latin typeface="Franklin Gothic Book"/>
                <a:cs typeface="Franklin Gothic Book"/>
              </a:rPr>
              <a:t>Improving the lives</a:t>
            </a:r>
            <a:r>
              <a:rPr lang="en-US" sz="800" i="1" baseline="0" dirty="0" smtClean="0">
                <a:solidFill>
                  <a:srgbClr val="2D3982"/>
                </a:solidFill>
                <a:latin typeface="Franklin Gothic Book"/>
                <a:cs typeface="Franklin Gothic Book"/>
              </a:rPr>
              <a:t> of 10 million older adults by 2020</a:t>
            </a:r>
            <a:endParaRPr lang="en-US" sz="800" i="1" dirty="0">
              <a:solidFill>
                <a:srgbClr val="2D3982"/>
              </a:solidFill>
              <a:latin typeface="Franklin Gothic Book"/>
              <a:cs typeface="Franklin Gothic Book"/>
            </a:endParaRPr>
          </a:p>
        </p:txBody>
      </p:sp>
      <p:sp>
        <p:nvSpPr>
          <p:cNvPr id="15" name="TextBox 25"/>
          <p:cNvSpPr txBox="1">
            <a:spLocks noChangeArrowheads="1"/>
          </p:cNvSpPr>
          <p:nvPr userDrawn="1"/>
        </p:nvSpPr>
        <p:spPr bwMode="auto">
          <a:xfrm>
            <a:off x="3702350" y="6163917"/>
            <a:ext cx="2151063" cy="338137"/>
          </a:xfrm>
          <a:prstGeom prst="rect">
            <a:avLst/>
          </a:prstGeom>
          <a:noFill/>
          <a:ln w="9525">
            <a:noFill/>
            <a:miter lim="800000"/>
            <a:headEnd/>
            <a:tailEnd/>
          </a:ln>
        </p:spPr>
        <p:txBody>
          <a:bodyPr>
            <a:prstTxWarp prst="textNoShape">
              <a:avLst/>
            </a:prstTxWarp>
            <a:spAutoFit/>
          </a:bodyPr>
          <a:lstStyle/>
          <a:p>
            <a:r>
              <a:rPr lang="en-US" sz="800" dirty="0">
                <a:solidFill>
                  <a:srgbClr val="2D3982"/>
                </a:solidFill>
                <a:latin typeface="Franklin Gothic Book"/>
                <a:cs typeface="Franklin Gothic Book"/>
              </a:rPr>
              <a:t>© </a:t>
            </a:r>
            <a:r>
              <a:rPr lang="en-US" sz="800" dirty="0" smtClean="0">
                <a:solidFill>
                  <a:srgbClr val="2D3982"/>
                </a:solidFill>
                <a:latin typeface="Franklin Gothic Book"/>
                <a:cs typeface="Franklin Gothic Book"/>
              </a:rPr>
              <a:t>2015 </a:t>
            </a:r>
            <a:r>
              <a:rPr lang="en-US" sz="800" dirty="0">
                <a:solidFill>
                  <a:srgbClr val="2D3982"/>
                </a:solidFill>
                <a:latin typeface="Franklin Gothic Book"/>
                <a:cs typeface="Franklin Gothic Book"/>
              </a:rPr>
              <a:t>National Council on Aging</a:t>
            </a:r>
          </a:p>
          <a:p>
            <a:endParaRPr lang="en-US" sz="800" dirty="0">
              <a:solidFill>
                <a:srgbClr val="2D3982"/>
              </a:solidFill>
              <a:latin typeface="Franklin Gothic Book"/>
              <a:cs typeface="Franklin Gothic Book"/>
            </a:endParaRPr>
          </a:p>
        </p:txBody>
      </p:sp>
      <p:cxnSp>
        <p:nvCxnSpPr>
          <p:cNvPr id="16" name="Straight Connector 15"/>
          <p:cNvCxnSpPr/>
          <p:nvPr userDrawn="1"/>
        </p:nvCxnSpPr>
        <p:spPr>
          <a:xfrm>
            <a:off x="609901" y="6173442"/>
            <a:ext cx="8007350" cy="1587"/>
          </a:xfrm>
          <a:prstGeom prst="line">
            <a:avLst/>
          </a:prstGeom>
          <a:ln w="6350" cap="flat" cmpd="sng" algn="ctr">
            <a:solidFill>
              <a:srgbClr val="2D398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224" y="5732022"/>
            <a:ext cx="1371600" cy="38400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4297" y="1126220"/>
            <a:ext cx="7772400" cy="1861424"/>
          </a:xfrm>
          <a:prstGeom prst="rect">
            <a:avLst/>
          </a:prstGeom>
        </p:spPr>
        <p:txBody>
          <a:bodyPr/>
          <a:lstStyle>
            <a:lvl1pPr algn="l" defTabSz="457200" rtl="0" eaLnBrk="1" latinLnBrk="0" hangingPunct="1">
              <a:spcBef>
                <a:spcPct val="0"/>
              </a:spcBef>
              <a:buNone/>
              <a:defRPr sz="2000" b="0" i="0" kern="1200">
                <a:solidFill>
                  <a:schemeClr val="bg1"/>
                </a:solidFill>
                <a:latin typeface="Franklin Gothic Medium"/>
                <a:ea typeface="+mj-ea"/>
                <a:cs typeface="Franklin Gothic Medium"/>
              </a:defRPr>
            </a:lvl1pPr>
          </a:lstStyle>
          <a:p>
            <a:pPr algn="ctr"/>
            <a:r>
              <a:rPr lang="en-US" sz="4000" dirty="0"/>
              <a:t>Building Community Partnerships</a:t>
            </a:r>
          </a:p>
          <a:p>
            <a:pPr algn="ctr"/>
            <a:endParaRPr lang="en-US" sz="2400" dirty="0"/>
          </a:p>
          <a:p>
            <a:pPr algn="ctr"/>
            <a:r>
              <a:rPr lang="en-US" smtClean="0"/>
              <a:t>June 2017</a:t>
            </a:r>
            <a:endParaRPr lang="en-US" dirty="0"/>
          </a:p>
        </p:txBody>
      </p:sp>
    </p:spTree>
    <p:extLst>
      <p:ext uri="{BB962C8B-B14F-4D97-AF65-F5344CB8AC3E}">
        <p14:creationId xmlns:p14="http://schemas.microsoft.com/office/powerpoint/2010/main" val="240482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Sharing Goals</a:t>
            </a:r>
            <a:endParaRPr lang="en-US" dirty="0"/>
          </a:p>
        </p:txBody>
      </p:sp>
      <p:sp>
        <p:nvSpPr>
          <p:cNvPr id="3" name="Text Placeholder 2"/>
          <p:cNvSpPr>
            <a:spLocks noGrp="1"/>
          </p:cNvSpPr>
          <p:nvPr>
            <p:ph type="body" sz="quarter" idx="10"/>
          </p:nvPr>
        </p:nvSpPr>
        <p:spPr/>
        <p:txBody>
          <a:bodyPr/>
          <a:lstStyle/>
          <a:p>
            <a:r>
              <a:rPr lang="en-US" sz="2400" dirty="0"/>
              <a:t>All partners need to share a mutual goal to ensure success. </a:t>
            </a:r>
          </a:p>
          <a:p>
            <a:endParaRPr lang="en-US" dirty="0"/>
          </a:p>
        </p:txBody>
      </p:sp>
    </p:spTree>
    <p:extLst>
      <p:ext uri="{BB962C8B-B14F-4D97-AF65-F5344CB8AC3E}">
        <p14:creationId xmlns:p14="http://schemas.microsoft.com/office/powerpoint/2010/main" val="213793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Franklin Gothic Medium" panose="020B0603020102020204" pitchFamily="34" charset="0"/>
                <a:ea typeface="Franklin Gothic Medium" panose="020B0603020102020204" pitchFamily="34" charset="0"/>
                <a:cs typeface="Franklin Gothic Medium" panose="020B0603020102020204" pitchFamily="34" charset="0"/>
              </a:rPr>
              <a:t>Defining Roles and Responsibilities</a:t>
            </a:r>
            <a:endParaRPr lang="en-US" dirty="0"/>
          </a:p>
        </p:txBody>
      </p:sp>
      <p:sp>
        <p:nvSpPr>
          <p:cNvPr id="3" name="Text Placeholder 2"/>
          <p:cNvSpPr>
            <a:spLocks noGrp="1"/>
          </p:cNvSpPr>
          <p:nvPr>
            <p:ph type="body" sz="quarter" idx="10"/>
          </p:nvPr>
        </p:nvSpPr>
        <p:spPr/>
        <p:txBody>
          <a:bodyPr/>
          <a:lstStyle/>
          <a:p>
            <a:r>
              <a:rPr lang="en-US" sz="2400" dirty="0"/>
              <a:t>P</a:t>
            </a:r>
            <a:r>
              <a:rPr lang="en-US" sz="2400" dirty="0" smtClean="0"/>
              <a:t>artners staff and </a:t>
            </a:r>
            <a:r>
              <a:rPr lang="en-US" sz="2400" dirty="0"/>
              <a:t>volunteers need to know what their job is and what is expected of </a:t>
            </a:r>
            <a:r>
              <a:rPr lang="en-US" sz="2400" dirty="0" smtClean="0"/>
              <a:t>them</a:t>
            </a:r>
          </a:p>
          <a:p>
            <a:pPr lvl="1"/>
            <a:r>
              <a:rPr lang="en-US" sz="2000" dirty="0" smtClean="0"/>
              <a:t>If possible, put in writing </a:t>
            </a:r>
          </a:p>
          <a:p>
            <a:r>
              <a:rPr lang="en-US" sz="2400" dirty="0"/>
              <a:t>U</a:t>
            </a:r>
            <a:r>
              <a:rPr lang="en-US" sz="2400" dirty="0" smtClean="0"/>
              <a:t>p-front </a:t>
            </a:r>
            <a:r>
              <a:rPr lang="en-US" sz="2400" dirty="0"/>
              <a:t>agreement on leadership and </a:t>
            </a:r>
            <a:r>
              <a:rPr lang="en-US" sz="2400" dirty="0" smtClean="0"/>
              <a:t>who’s responsible for decision-making</a:t>
            </a:r>
            <a:endParaRPr lang="en-US" sz="2400" dirty="0"/>
          </a:p>
          <a:p>
            <a:endParaRPr lang="en-US" dirty="0"/>
          </a:p>
        </p:txBody>
      </p:sp>
    </p:spTree>
    <p:extLst>
      <p:ext uri="{BB962C8B-B14F-4D97-AF65-F5344CB8AC3E}">
        <p14:creationId xmlns:p14="http://schemas.microsoft.com/office/powerpoint/2010/main" val="308984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Franklin Gothic Medium" panose="020B0603020102020204" pitchFamily="34" charset="0"/>
                <a:ea typeface="Franklin Gothic Medium" panose="020B0603020102020204" pitchFamily="34" charset="0"/>
                <a:cs typeface="Franklin Gothic Medium" panose="020B0603020102020204" pitchFamily="34" charset="0"/>
              </a:rPr>
              <a:t>Develop a Plan (and Plan to Revise It)</a:t>
            </a:r>
            <a:endParaRPr lang="en-US" dirty="0"/>
          </a:p>
        </p:txBody>
      </p:sp>
      <p:sp>
        <p:nvSpPr>
          <p:cNvPr id="3" name="Text Placeholder 2"/>
          <p:cNvSpPr>
            <a:spLocks noGrp="1"/>
          </p:cNvSpPr>
          <p:nvPr>
            <p:ph type="body" sz="quarter" idx="10"/>
          </p:nvPr>
        </p:nvSpPr>
        <p:spPr/>
        <p:txBody>
          <a:bodyPr/>
          <a:lstStyle/>
          <a:p>
            <a:r>
              <a:rPr lang="en-US" sz="2400" dirty="0"/>
              <a:t>Flexibility is </a:t>
            </a:r>
            <a:r>
              <a:rPr lang="en-US" sz="2400" dirty="0" smtClean="0"/>
              <a:t>important</a:t>
            </a:r>
          </a:p>
          <a:p>
            <a:r>
              <a:rPr lang="en-US" sz="2400" dirty="0" smtClean="0"/>
              <a:t>Learn from experience</a:t>
            </a:r>
          </a:p>
          <a:p>
            <a:r>
              <a:rPr lang="en-US" sz="2400" dirty="0" smtClean="0"/>
              <a:t>Develop a </a:t>
            </a:r>
            <a:r>
              <a:rPr lang="en-US" sz="2400" dirty="0"/>
              <a:t>process </a:t>
            </a:r>
            <a:r>
              <a:rPr lang="en-US" sz="2400" dirty="0" smtClean="0"/>
              <a:t>for adjusting </a:t>
            </a:r>
            <a:r>
              <a:rPr lang="en-US" sz="2400" dirty="0"/>
              <a:t>plans as needs </a:t>
            </a:r>
            <a:r>
              <a:rPr lang="en-US" sz="2400" dirty="0" smtClean="0"/>
              <a:t>dictate</a:t>
            </a:r>
            <a:endParaRPr lang="en-US" sz="2400" dirty="0"/>
          </a:p>
          <a:p>
            <a:endParaRPr lang="en-US" dirty="0"/>
          </a:p>
        </p:txBody>
      </p:sp>
    </p:spTree>
    <p:extLst>
      <p:ext uri="{BB962C8B-B14F-4D97-AF65-F5344CB8AC3E}">
        <p14:creationId xmlns:p14="http://schemas.microsoft.com/office/powerpoint/2010/main" val="108790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Work Locations</a:t>
            </a:r>
          </a:p>
        </p:txBody>
      </p:sp>
      <p:sp>
        <p:nvSpPr>
          <p:cNvPr id="3" name="Text Placeholder 2"/>
          <p:cNvSpPr>
            <a:spLocks noGrp="1"/>
          </p:cNvSpPr>
          <p:nvPr>
            <p:ph type="body" sz="quarter" idx="10"/>
          </p:nvPr>
        </p:nvSpPr>
        <p:spPr/>
        <p:txBody>
          <a:bodyPr/>
          <a:lstStyle/>
          <a:p>
            <a:r>
              <a:rPr lang="en-US" sz="2400" dirty="0" smtClean="0"/>
              <a:t>Understand the needs of the </a:t>
            </a:r>
            <a:r>
              <a:rPr lang="en-US" sz="2400" dirty="0"/>
              <a:t>local community. </a:t>
            </a:r>
            <a:endParaRPr lang="en-US" sz="2400" dirty="0" smtClean="0"/>
          </a:p>
          <a:p>
            <a:pPr lvl="1"/>
            <a:r>
              <a:rPr lang="en-US" sz="2000" dirty="0" smtClean="0"/>
              <a:t>Your </a:t>
            </a:r>
            <a:r>
              <a:rPr lang="en-US" sz="2000" dirty="0"/>
              <a:t>local partners </a:t>
            </a:r>
            <a:r>
              <a:rPr lang="en-US" sz="2000" dirty="0" smtClean="0"/>
              <a:t>can advise </a:t>
            </a:r>
            <a:r>
              <a:rPr lang="en-US" sz="2000" dirty="0"/>
              <a:t>you on what works best for their population.</a:t>
            </a:r>
          </a:p>
          <a:p>
            <a:pPr lvl="1"/>
            <a:r>
              <a:rPr lang="en-US" sz="2000" dirty="0"/>
              <a:t>This could include combine outreach events, referrals, or one partner hosing the other at their site.</a:t>
            </a:r>
          </a:p>
          <a:p>
            <a:endParaRPr lang="en-US" dirty="0"/>
          </a:p>
        </p:txBody>
      </p:sp>
    </p:spTree>
    <p:extLst>
      <p:ext uri="{BB962C8B-B14F-4D97-AF65-F5344CB8AC3E}">
        <p14:creationId xmlns:p14="http://schemas.microsoft.com/office/powerpoint/2010/main" val="32187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Manage to You’re Partners’ Strengths</a:t>
            </a:r>
            <a:endParaRPr lang="en-US" dirty="0"/>
          </a:p>
        </p:txBody>
      </p:sp>
      <p:sp>
        <p:nvSpPr>
          <p:cNvPr id="3" name="Text Placeholder 2"/>
          <p:cNvSpPr>
            <a:spLocks noGrp="1"/>
          </p:cNvSpPr>
          <p:nvPr>
            <p:ph type="body" sz="quarter" idx="10"/>
          </p:nvPr>
        </p:nvSpPr>
        <p:spPr/>
        <p:txBody>
          <a:bodyPr/>
          <a:lstStyle/>
          <a:p>
            <a:r>
              <a:rPr lang="en-US" sz="2400" dirty="0"/>
              <a:t>Recognize organizational strengths and weaknesses; make assignments cognizant of those abilities.</a:t>
            </a:r>
          </a:p>
          <a:p>
            <a:endParaRPr lang="en-US" sz="2400" dirty="0"/>
          </a:p>
        </p:txBody>
      </p:sp>
    </p:spTree>
    <p:extLst>
      <p:ext uri="{BB962C8B-B14F-4D97-AF65-F5344CB8AC3E}">
        <p14:creationId xmlns:p14="http://schemas.microsoft.com/office/powerpoint/2010/main" val="218689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Create Clear Communication Channels</a:t>
            </a:r>
            <a:endParaRPr lang="en-US" dirty="0"/>
          </a:p>
        </p:txBody>
      </p:sp>
      <p:sp>
        <p:nvSpPr>
          <p:cNvPr id="3" name="Text Placeholder 2"/>
          <p:cNvSpPr>
            <a:spLocks noGrp="1"/>
          </p:cNvSpPr>
          <p:nvPr>
            <p:ph type="body" sz="quarter" idx="10"/>
          </p:nvPr>
        </p:nvSpPr>
        <p:spPr/>
        <p:txBody>
          <a:bodyPr/>
          <a:lstStyle/>
          <a:p>
            <a:r>
              <a:rPr lang="en-US" sz="2400" dirty="0" smtClean="0"/>
              <a:t>Face-to-face </a:t>
            </a:r>
            <a:r>
              <a:rPr lang="en-US" sz="2400" dirty="0"/>
              <a:t>meetings provide the opportunity for partners to get to know each other. </a:t>
            </a:r>
            <a:endParaRPr lang="en-US" sz="2400" dirty="0" smtClean="0"/>
          </a:p>
          <a:p>
            <a:r>
              <a:rPr lang="en-US" sz="2400" dirty="0" smtClean="0"/>
              <a:t>Use </a:t>
            </a:r>
            <a:r>
              <a:rPr lang="en-US" sz="2400" dirty="0"/>
              <a:t>email and telephone communications </a:t>
            </a:r>
            <a:r>
              <a:rPr lang="en-US" sz="2400" dirty="0" smtClean="0"/>
              <a:t>to support </a:t>
            </a:r>
            <a:r>
              <a:rPr lang="en-US" sz="2400" dirty="0"/>
              <a:t>day-today operations. </a:t>
            </a:r>
            <a:endParaRPr lang="en-US" sz="2400" dirty="0" smtClean="0"/>
          </a:p>
          <a:p>
            <a:r>
              <a:rPr lang="en-US" sz="2400" dirty="0"/>
              <a:t>Regular communication</a:t>
            </a:r>
          </a:p>
          <a:p>
            <a:pPr lvl="1"/>
            <a:r>
              <a:rPr lang="en-US" sz="2000" dirty="0" smtClean="0"/>
              <a:t>Weekly conference call allow your initiative to stay on track!</a:t>
            </a:r>
            <a:endParaRPr lang="en-US" sz="2000" dirty="0"/>
          </a:p>
        </p:txBody>
      </p:sp>
    </p:spTree>
    <p:extLst>
      <p:ext uri="{BB962C8B-B14F-4D97-AF65-F5344CB8AC3E}">
        <p14:creationId xmlns:p14="http://schemas.microsoft.com/office/powerpoint/2010/main" val="221253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Success </a:t>
            </a:r>
          </a:p>
        </p:txBody>
      </p:sp>
      <p:sp>
        <p:nvSpPr>
          <p:cNvPr id="3" name="Text Placeholder 2"/>
          <p:cNvSpPr>
            <a:spLocks noGrp="1"/>
          </p:cNvSpPr>
          <p:nvPr>
            <p:ph type="body" sz="quarter" idx="10"/>
          </p:nvPr>
        </p:nvSpPr>
        <p:spPr/>
        <p:txBody>
          <a:bodyPr/>
          <a:lstStyle/>
          <a:p>
            <a:r>
              <a:rPr lang="en-US" sz="2400" dirty="0"/>
              <a:t>Set goals early, and adjust them based on </a:t>
            </a:r>
            <a:r>
              <a:rPr lang="en-US" sz="2400" dirty="0" smtClean="0"/>
              <a:t>experience</a:t>
            </a:r>
            <a:endParaRPr lang="en-US" sz="2400" dirty="0"/>
          </a:p>
          <a:p>
            <a:r>
              <a:rPr lang="en-US" sz="2400" dirty="0" smtClean="0"/>
              <a:t>Develop quantity </a:t>
            </a:r>
            <a:r>
              <a:rPr lang="en-US" sz="2400" dirty="0"/>
              <a:t>and quality measures </a:t>
            </a:r>
            <a:endParaRPr lang="en-US" sz="2400" dirty="0" smtClean="0"/>
          </a:p>
          <a:p>
            <a:r>
              <a:rPr lang="en-US" sz="2400" dirty="0" smtClean="0"/>
              <a:t>Use the results </a:t>
            </a:r>
            <a:r>
              <a:rPr lang="en-US" sz="2400" dirty="0"/>
              <a:t>to manage your work, </a:t>
            </a:r>
            <a:r>
              <a:rPr lang="en-US" sz="2400" dirty="0" smtClean="0"/>
              <a:t>identify </a:t>
            </a:r>
            <a:r>
              <a:rPr lang="en-US" sz="2400" dirty="0"/>
              <a:t>problems and </a:t>
            </a:r>
            <a:r>
              <a:rPr lang="en-US" sz="2400" dirty="0" smtClean="0"/>
              <a:t>share </a:t>
            </a:r>
            <a:r>
              <a:rPr lang="en-US" sz="2400" dirty="0"/>
              <a:t>best </a:t>
            </a:r>
            <a:r>
              <a:rPr lang="en-US" sz="2400" dirty="0" smtClean="0"/>
              <a:t>practices</a:t>
            </a:r>
            <a:endParaRPr lang="en-US" sz="2400" dirty="0"/>
          </a:p>
          <a:p>
            <a:endParaRPr lang="en-US" dirty="0"/>
          </a:p>
        </p:txBody>
      </p:sp>
    </p:spTree>
    <p:extLst>
      <p:ext uri="{BB962C8B-B14F-4D97-AF65-F5344CB8AC3E}">
        <p14:creationId xmlns:p14="http://schemas.microsoft.com/office/powerpoint/2010/main" val="88566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for the Unexpected</a:t>
            </a:r>
          </a:p>
        </p:txBody>
      </p:sp>
      <p:sp>
        <p:nvSpPr>
          <p:cNvPr id="3" name="Text Placeholder 2"/>
          <p:cNvSpPr>
            <a:spLocks noGrp="1"/>
          </p:cNvSpPr>
          <p:nvPr>
            <p:ph type="body" sz="quarter" idx="10"/>
          </p:nvPr>
        </p:nvSpPr>
        <p:spPr/>
        <p:txBody>
          <a:bodyPr/>
          <a:lstStyle/>
          <a:p>
            <a:r>
              <a:rPr lang="en-US" sz="2400" dirty="0" smtClean="0"/>
              <a:t>There will </a:t>
            </a:r>
            <a:r>
              <a:rPr lang="en-US" sz="2400" dirty="0"/>
              <a:t>always be unexpected </a:t>
            </a:r>
            <a:r>
              <a:rPr lang="en-US" sz="2400" dirty="0" smtClean="0"/>
              <a:t>outcomes</a:t>
            </a:r>
          </a:p>
          <a:p>
            <a:r>
              <a:rPr lang="en-US" sz="2400" dirty="0" smtClean="0"/>
              <a:t>Direct communications</a:t>
            </a:r>
            <a:r>
              <a:rPr lang="en-US" sz="2400" dirty="0"/>
              <a:t>, flexibility, understanding, shared commitment to excellence, and keeping the needs </a:t>
            </a:r>
            <a:r>
              <a:rPr lang="en-US" sz="2400" dirty="0" smtClean="0"/>
              <a:t>of seniors in mind will help manage the unexpected</a:t>
            </a:r>
            <a:endParaRPr lang="en-US" sz="2400" dirty="0"/>
          </a:p>
          <a:p>
            <a:endParaRPr lang="en-US" dirty="0"/>
          </a:p>
        </p:txBody>
      </p:sp>
    </p:spTree>
    <p:extLst>
      <p:ext uri="{BB962C8B-B14F-4D97-AF65-F5344CB8AC3E}">
        <p14:creationId xmlns:p14="http://schemas.microsoft.com/office/powerpoint/2010/main" val="269972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Robin</a:t>
            </a:r>
            <a:endParaRPr lang="en-US" dirty="0"/>
          </a:p>
        </p:txBody>
      </p:sp>
      <p:sp>
        <p:nvSpPr>
          <p:cNvPr id="3" name="Text Placeholder 2"/>
          <p:cNvSpPr>
            <a:spLocks noGrp="1"/>
          </p:cNvSpPr>
          <p:nvPr>
            <p:ph type="body" sz="quarter" idx="10"/>
          </p:nvPr>
        </p:nvSpPr>
        <p:spPr/>
        <p:txBody>
          <a:bodyPr/>
          <a:lstStyle/>
          <a:p>
            <a:r>
              <a:rPr lang="en-US" sz="2400" dirty="0"/>
              <a:t>Any Questions? </a:t>
            </a:r>
          </a:p>
          <a:p>
            <a:r>
              <a:rPr lang="en-US" sz="2400" dirty="0"/>
              <a:t>Please share successful partnership experiences in your community.</a:t>
            </a:r>
          </a:p>
          <a:p>
            <a:endParaRPr lang="en-US" dirty="0"/>
          </a:p>
        </p:txBody>
      </p:sp>
    </p:spTree>
    <p:extLst>
      <p:ext uri="{BB962C8B-B14F-4D97-AF65-F5344CB8AC3E}">
        <p14:creationId xmlns:p14="http://schemas.microsoft.com/office/powerpoint/2010/main" val="60937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along with us online</a:t>
            </a:r>
            <a:endParaRPr lang="en-US" dirty="0"/>
          </a:p>
        </p:txBody>
      </p:sp>
      <p:sp>
        <p:nvSpPr>
          <p:cNvPr id="3" name="Text Placeholder 2"/>
          <p:cNvSpPr>
            <a:spLocks noGrp="1"/>
          </p:cNvSpPr>
          <p:nvPr>
            <p:ph type="body" sz="quarter" idx="10"/>
          </p:nvPr>
        </p:nvSpPr>
        <p:spPr>
          <a:xfrm>
            <a:off x="596576" y="1947332"/>
            <a:ext cx="3875671" cy="3604381"/>
          </a:xfrm>
        </p:spPr>
        <p:txBody>
          <a:bodyPr anchor="ctr"/>
          <a:lstStyle/>
          <a:p>
            <a:pPr marL="0" indent="0" algn="ctr">
              <a:buNone/>
            </a:pPr>
            <a:r>
              <a:rPr lang="en-US" sz="2800" dirty="0">
                <a:ea typeface="Franklin Gothic Book" pitchFamily="34" charset="0"/>
                <a:cs typeface="Franklin Gothic Book" pitchFamily="34" charset="0"/>
              </a:rPr>
              <a:t>Please join us online at www.ReadyTalk.com</a:t>
            </a:r>
          </a:p>
          <a:p>
            <a:endParaRPr lang="en-US" dirty="0"/>
          </a:p>
        </p:txBody>
      </p:sp>
      <p:pic>
        <p:nvPicPr>
          <p:cNvPr id="4" name="Picture Placeholder 4" descr="17596-Clipart-Illustration-Of-A-Blue-Globe-With-A-Graph-And-URL-For-The-World-Wide-Web.jpg"/>
          <p:cNvPicPr>
            <a:picLocks noChangeAspect="1"/>
          </p:cNvPicPr>
          <p:nvPr/>
        </p:nvPicPr>
        <p:blipFill>
          <a:blip r:embed="rId2" cstate="print"/>
          <a:srcRect t="12500" b="12500"/>
          <a:stretch>
            <a:fillRect/>
          </a:stretch>
        </p:blipFill>
        <p:spPr bwMode="auto">
          <a:xfrm>
            <a:off x="4472247" y="2070883"/>
            <a:ext cx="4042882" cy="3480830"/>
          </a:xfrm>
          <a:prstGeom prst="rect">
            <a:avLst/>
          </a:prstGeom>
          <a:noFill/>
          <a:ln w="9525" algn="ctr">
            <a:noFill/>
            <a:miter lim="800000"/>
            <a:headEnd/>
            <a:tailEnd/>
          </a:ln>
        </p:spPr>
      </p:pic>
    </p:spTree>
    <p:extLst>
      <p:ext uri="{BB962C8B-B14F-4D97-AF65-F5344CB8AC3E}">
        <p14:creationId xmlns:p14="http://schemas.microsoft.com/office/powerpoint/2010/main" val="216323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are muted during the webinar</a:t>
            </a:r>
            <a:endParaRPr lang="en-US" dirty="0"/>
          </a:p>
        </p:txBody>
      </p:sp>
      <p:sp>
        <p:nvSpPr>
          <p:cNvPr id="3" name="Text Placeholder 2"/>
          <p:cNvSpPr>
            <a:spLocks noGrp="1"/>
          </p:cNvSpPr>
          <p:nvPr>
            <p:ph type="body" sz="quarter" idx="10"/>
          </p:nvPr>
        </p:nvSpPr>
        <p:spPr>
          <a:xfrm>
            <a:off x="596577" y="1947332"/>
            <a:ext cx="3726042" cy="3604381"/>
          </a:xfrm>
        </p:spPr>
        <p:txBody>
          <a:bodyPr anchor="ctr"/>
          <a:lstStyle/>
          <a:p>
            <a:pPr marL="0" indent="0">
              <a:buNone/>
            </a:pPr>
            <a:r>
              <a:rPr lang="en-US" sz="2800" dirty="0">
                <a:ea typeface="Franklin Gothic Book" pitchFamily="34" charset="0"/>
                <a:cs typeface="Franklin Gothic Book" pitchFamily="34" charset="0"/>
              </a:rPr>
              <a:t>We’ve muted all the lines to help eliminate background noise as much as possible</a:t>
            </a:r>
            <a:r>
              <a:rPr lang="en-US" sz="2800" dirty="0" smtClean="0">
                <a:ea typeface="Franklin Gothic Book" pitchFamily="34" charset="0"/>
                <a:cs typeface="Franklin Gothic Book" pitchFamily="34" charset="0"/>
              </a:rPr>
              <a:t>.</a:t>
            </a:r>
            <a:endParaRPr lang="en-US" sz="2800" dirty="0">
              <a:ea typeface="Franklin Gothic Book" pitchFamily="34" charset="0"/>
              <a:cs typeface="Franklin Gothic Book" pitchFamily="34" charset="0"/>
            </a:endParaRPr>
          </a:p>
          <a:p>
            <a:endParaRPr lang="en-US" dirty="0"/>
          </a:p>
        </p:txBody>
      </p:sp>
      <p:pic>
        <p:nvPicPr>
          <p:cNvPr id="4" name="Picture 3"/>
          <p:cNvPicPr>
            <a:picLocks noChangeAspect="1"/>
          </p:cNvPicPr>
          <p:nvPr/>
        </p:nvPicPr>
        <p:blipFill>
          <a:blip r:embed="rId2"/>
          <a:stretch>
            <a:fillRect/>
          </a:stretch>
        </p:blipFill>
        <p:spPr>
          <a:xfrm>
            <a:off x="4787708" y="2241298"/>
            <a:ext cx="3359187" cy="3310415"/>
          </a:xfrm>
          <a:prstGeom prst="rect">
            <a:avLst/>
          </a:prstGeom>
        </p:spPr>
      </p:pic>
    </p:spTree>
    <p:extLst>
      <p:ext uri="{BB962C8B-B14F-4D97-AF65-F5344CB8AC3E}">
        <p14:creationId xmlns:p14="http://schemas.microsoft.com/office/powerpoint/2010/main" val="408996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ask your questions</a:t>
            </a:r>
            <a:endParaRPr lang="en-US" dirty="0"/>
          </a:p>
        </p:txBody>
      </p:sp>
      <p:sp>
        <p:nvSpPr>
          <p:cNvPr id="3" name="Text Placeholder 2"/>
          <p:cNvSpPr>
            <a:spLocks noGrp="1"/>
          </p:cNvSpPr>
          <p:nvPr>
            <p:ph type="body" sz="quarter" idx="10"/>
          </p:nvPr>
        </p:nvSpPr>
        <p:spPr>
          <a:xfrm>
            <a:off x="596576" y="1947332"/>
            <a:ext cx="3958799" cy="3604381"/>
          </a:xfrm>
        </p:spPr>
        <p:txBody>
          <a:bodyPr anchor="ctr"/>
          <a:lstStyle/>
          <a:p>
            <a:pPr marL="0" indent="0" algn="ctr">
              <a:buNone/>
            </a:pPr>
            <a:r>
              <a:rPr lang="en-US" sz="2800" dirty="0">
                <a:latin typeface="Franklin Gothic Book" pitchFamily="34" charset="0"/>
                <a:ea typeface="Franklin Gothic Book" pitchFamily="34" charset="0"/>
                <a:cs typeface="Franklin Gothic Book" pitchFamily="34" charset="0"/>
              </a:rPr>
              <a:t>During the </a:t>
            </a:r>
            <a:r>
              <a:rPr lang="en-US" sz="2800" dirty="0" smtClean="0">
                <a:latin typeface="Franklin Gothic Book" pitchFamily="34" charset="0"/>
                <a:ea typeface="Franklin Gothic Book" pitchFamily="34" charset="0"/>
                <a:cs typeface="Franklin Gothic Book" pitchFamily="34" charset="0"/>
              </a:rPr>
              <a:t>presentation, please </a:t>
            </a:r>
            <a:r>
              <a:rPr lang="en-US" sz="2800" dirty="0">
                <a:latin typeface="Franklin Gothic Book" pitchFamily="34" charset="0"/>
                <a:ea typeface="Franklin Gothic Book" pitchFamily="34" charset="0"/>
                <a:cs typeface="Franklin Gothic Book" pitchFamily="34" charset="0"/>
              </a:rPr>
              <a:t>ask questions or share your comments using the chat feature in ReadyTalk</a:t>
            </a:r>
            <a:r>
              <a:rPr lang="en-US" dirty="0">
                <a:latin typeface="Franklin Gothic Book" pitchFamily="34" charset="0"/>
                <a:ea typeface="Franklin Gothic Book" pitchFamily="34" charset="0"/>
                <a:cs typeface="Franklin Gothic Book" pitchFamily="34" charset="0"/>
              </a:rPr>
              <a:t>.</a:t>
            </a:r>
          </a:p>
        </p:txBody>
      </p:sp>
      <p:pic>
        <p:nvPicPr>
          <p:cNvPr id="4" name="Picture Placeholder 4" descr="chat.jpg"/>
          <p:cNvPicPr>
            <a:picLocks noChangeAspect="1"/>
          </p:cNvPicPr>
          <p:nvPr/>
        </p:nvPicPr>
        <p:blipFill>
          <a:blip r:embed="rId2" cstate="print"/>
          <a:srcRect l="11778" r="11778"/>
          <a:stretch>
            <a:fillRect/>
          </a:stretch>
        </p:blipFill>
        <p:spPr bwMode="auto">
          <a:xfrm>
            <a:off x="4843232" y="2362426"/>
            <a:ext cx="3111500" cy="3189287"/>
          </a:xfrm>
          <a:prstGeom prst="rect">
            <a:avLst/>
          </a:prstGeom>
          <a:noFill/>
          <a:ln w="9525" algn="ctr">
            <a:noFill/>
            <a:miter lim="800000"/>
            <a:headEnd/>
            <a:tailEnd/>
          </a:ln>
        </p:spPr>
      </p:pic>
    </p:spTree>
    <p:extLst>
      <p:ext uri="{BB962C8B-B14F-4D97-AF65-F5344CB8AC3E}">
        <p14:creationId xmlns:p14="http://schemas.microsoft.com/office/powerpoint/2010/main" val="224237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today’s presentation</a:t>
            </a:r>
            <a:endParaRPr lang="en-US" dirty="0"/>
          </a:p>
        </p:txBody>
      </p:sp>
      <p:sp>
        <p:nvSpPr>
          <p:cNvPr id="3" name="Text Placeholder 2"/>
          <p:cNvSpPr>
            <a:spLocks noGrp="1"/>
          </p:cNvSpPr>
          <p:nvPr>
            <p:ph type="body" sz="quarter" idx="10"/>
          </p:nvPr>
        </p:nvSpPr>
        <p:spPr>
          <a:xfrm>
            <a:off x="596576" y="1947332"/>
            <a:ext cx="3759293" cy="3604381"/>
          </a:xfrm>
        </p:spPr>
        <p:txBody>
          <a:bodyPr anchor="ctr"/>
          <a:lstStyle/>
          <a:p>
            <a:pPr marL="0" indent="0" algn="ctr">
              <a:buNone/>
            </a:pPr>
            <a:r>
              <a:rPr lang="en-US" sz="2800" kern="0" dirty="0" smtClean="0"/>
              <a:t>I will email the slides after the webinar and you can save or print the slides to view later</a:t>
            </a:r>
            <a:r>
              <a:rPr lang="en-US" kern="0" dirty="0" smtClean="0"/>
              <a:t>. </a:t>
            </a:r>
            <a:endParaRPr lang="en-US" kern="0" dirty="0"/>
          </a:p>
          <a:p>
            <a:endParaRPr lang="en-US" dirty="0"/>
          </a:p>
        </p:txBody>
      </p:sp>
      <p:pic>
        <p:nvPicPr>
          <p:cNvPr id="4" name="Picture Placeholder 4" descr="inkjet-printer.jpg"/>
          <p:cNvPicPr>
            <a:picLocks noChangeAspect="1"/>
          </p:cNvPicPr>
          <p:nvPr/>
        </p:nvPicPr>
        <p:blipFill>
          <a:blip r:embed="rId2" cstate="print"/>
          <a:srcRect l="166" r="166"/>
          <a:stretch>
            <a:fillRect/>
          </a:stretch>
        </p:blipFill>
        <p:spPr bwMode="auto">
          <a:xfrm>
            <a:off x="5395659" y="2910721"/>
            <a:ext cx="2792024" cy="1677601"/>
          </a:xfrm>
          <a:prstGeom prst="rect">
            <a:avLst/>
          </a:prstGeom>
          <a:noFill/>
          <a:ln w="9525" algn="ctr">
            <a:noFill/>
            <a:miter lim="800000"/>
            <a:headEnd/>
            <a:tailEnd/>
          </a:ln>
        </p:spPr>
      </p:pic>
    </p:spTree>
    <p:extLst>
      <p:ext uri="{BB962C8B-B14F-4D97-AF65-F5344CB8AC3E}">
        <p14:creationId xmlns:p14="http://schemas.microsoft.com/office/powerpoint/2010/main" val="159150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pPr marL="457200" indent="-457200">
              <a:buClr>
                <a:srgbClr val="1F419B"/>
              </a:buClr>
              <a:buFont typeface="+mj-lt"/>
              <a:buAutoNum type="arabicPeriod"/>
            </a:pPr>
            <a:r>
              <a:rPr lang="en-US" sz="2400" dirty="0" smtClean="0">
                <a:solidFill>
                  <a:srgbClr val="1F419B"/>
                </a:solidFill>
              </a:rPr>
              <a:t>Roll Call</a:t>
            </a:r>
          </a:p>
          <a:p>
            <a:pPr marL="457200" indent="-457200">
              <a:buClr>
                <a:srgbClr val="1F419B"/>
              </a:buClr>
              <a:buFont typeface="+mj-lt"/>
              <a:buAutoNum type="arabicPeriod"/>
            </a:pPr>
            <a:r>
              <a:rPr lang="en-US" sz="2400" dirty="0" smtClean="0">
                <a:solidFill>
                  <a:srgbClr val="1F419B"/>
                </a:solidFill>
              </a:rPr>
              <a:t>Importance </a:t>
            </a:r>
            <a:r>
              <a:rPr lang="en-US" sz="2400" dirty="0">
                <a:solidFill>
                  <a:srgbClr val="1F419B"/>
                </a:solidFill>
              </a:rPr>
              <a:t>of community partnerships</a:t>
            </a:r>
          </a:p>
          <a:p>
            <a:pPr marL="457200" indent="-457200">
              <a:buClr>
                <a:srgbClr val="1F419B"/>
              </a:buClr>
              <a:buFont typeface="+mj-lt"/>
              <a:buAutoNum type="arabicPeriod"/>
            </a:pPr>
            <a:r>
              <a:rPr lang="en-US" sz="2400" dirty="0">
                <a:solidFill>
                  <a:srgbClr val="1F419B"/>
                </a:solidFill>
              </a:rPr>
              <a:t>Building community partnerships</a:t>
            </a:r>
          </a:p>
          <a:p>
            <a:pPr marL="457200" indent="-457200">
              <a:buClr>
                <a:srgbClr val="1F419B"/>
              </a:buClr>
              <a:buFont typeface="+mj-lt"/>
              <a:buAutoNum type="arabicPeriod"/>
            </a:pPr>
            <a:r>
              <a:rPr lang="en-US" sz="2400" dirty="0">
                <a:solidFill>
                  <a:srgbClr val="1F419B"/>
                </a:solidFill>
              </a:rPr>
              <a:t>Round robin</a:t>
            </a:r>
          </a:p>
        </p:txBody>
      </p:sp>
    </p:spTree>
    <p:extLst>
      <p:ext uri="{BB962C8B-B14F-4D97-AF65-F5344CB8AC3E}">
        <p14:creationId xmlns:p14="http://schemas.microsoft.com/office/powerpoint/2010/main" val="117905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76" y="672090"/>
            <a:ext cx="6136733" cy="525341"/>
          </a:xfrm>
        </p:spPr>
        <p:txBody>
          <a:bodyPr/>
          <a:lstStyle/>
          <a:p>
            <a:r>
              <a:rPr lang="en-US" dirty="0"/>
              <a:t>Why are </a:t>
            </a:r>
            <a:r>
              <a:rPr lang="en-US" dirty="0" smtClean="0"/>
              <a:t>community partnerships </a:t>
            </a:r>
            <a:r>
              <a:rPr lang="en-US" dirty="0"/>
              <a:t>important?</a:t>
            </a:r>
            <a:endParaRPr lang="en-US" dirty="0"/>
          </a:p>
        </p:txBody>
      </p:sp>
      <p:sp>
        <p:nvSpPr>
          <p:cNvPr id="3" name="Text Placeholder 2"/>
          <p:cNvSpPr>
            <a:spLocks noGrp="1"/>
          </p:cNvSpPr>
          <p:nvPr>
            <p:ph type="body" sz="quarter" idx="10"/>
          </p:nvPr>
        </p:nvSpPr>
        <p:spPr/>
        <p:txBody>
          <a:bodyPr/>
          <a:lstStyle/>
          <a:p>
            <a:r>
              <a:rPr lang="en-US" sz="2400" dirty="0"/>
              <a:t>Older adults are more likely to apply for benefits through a trusted source</a:t>
            </a:r>
          </a:p>
        </p:txBody>
      </p:sp>
    </p:spTree>
    <p:extLst>
      <p:ext uri="{BB962C8B-B14F-4D97-AF65-F5344CB8AC3E}">
        <p14:creationId xmlns:p14="http://schemas.microsoft.com/office/powerpoint/2010/main" val="288091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76" y="672090"/>
            <a:ext cx="6269737" cy="525341"/>
          </a:xfrm>
        </p:spPr>
        <p:txBody>
          <a:bodyPr/>
          <a:lstStyle/>
          <a:p>
            <a:r>
              <a:rPr lang="en-US" dirty="0">
                <a:latin typeface="Franklin Gothic Medium" panose="020B0603020102020204" pitchFamily="34" charset="0"/>
              </a:rPr>
              <a:t>Steps to Developing a Successful Partnership</a:t>
            </a:r>
            <a:endParaRPr lang="en-US" dirty="0"/>
          </a:p>
        </p:txBody>
      </p:sp>
      <p:sp>
        <p:nvSpPr>
          <p:cNvPr id="3" name="Text Placeholder 2"/>
          <p:cNvSpPr>
            <a:spLocks noGrp="1"/>
          </p:cNvSpPr>
          <p:nvPr>
            <p:ph type="body" sz="quarter" idx="10"/>
          </p:nvPr>
        </p:nvSpPr>
        <p:spPr/>
        <p:txBody>
          <a:bodyPr/>
          <a:lstStyle/>
          <a:p>
            <a:r>
              <a:rPr lang="en-US" dirty="0"/>
              <a:t>Identifying Partners</a:t>
            </a:r>
          </a:p>
          <a:p>
            <a:r>
              <a:rPr lang="en-US" dirty="0"/>
              <a:t>Sharing Goals</a:t>
            </a:r>
          </a:p>
          <a:p>
            <a:r>
              <a:rPr lang="en-US" dirty="0"/>
              <a:t>Defining Roles and Responsibilities</a:t>
            </a:r>
          </a:p>
          <a:p>
            <a:r>
              <a:rPr lang="en-US" dirty="0"/>
              <a:t>Developing a Plan</a:t>
            </a:r>
          </a:p>
          <a:p>
            <a:r>
              <a:rPr lang="en-US" dirty="0"/>
              <a:t>Selecting Work Locations</a:t>
            </a:r>
          </a:p>
          <a:p>
            <a:r>
              <a:rPr lang="en-US" dirty="0"/>
              <a:t>Manage to You’re Partners’ Strengths</a:t>
            </a:r>
          </a:p>
          <a:p>
            <a:r>
              <a:rPr lang="en-US" dirty="0"/>
              <a:t>Create Clear Communication Channels</a:t>
            </a:r>
          </a:p>
          <a:p>
            <a:r>
              <a:rPr lang="en-US" dirty="0"/>
              <a:t>Measuring Success</a:t>
            </a:r>
          </a:p>
          <a:p>
            <a:r>
              <a:rPr lang="en-US" dirty="0"/>
              <a:t>Prepare for the Unexpected</a:t>
            </a:r>
          </a:p>
          <a:p>
            <a:endParaRPr lang="en-US" dirty="0"/>
          </a:p>
        </p:txBody>
      </p:sp>
    </p:spTree>
    <p:extLst>
      <p:ext uri="{BB962C8B-B14F-4D97-AF65-F5344CB8AC3E}">
        <p14:creationId xmlns:p14="http://schemas.microsoft.com/office/powerpoint/2010/main" val="84110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Partners</a:t>
            </a:r>
          </a:p>
        </p:txBody>
      </p:sp>
      <p:sp>
        <p:nvSpPr>
          <p:cNvPr id="3" name="Text Placeholder 2"/>
          <p:cNvSpPr>
            <a:spLocks noGrp="1"/>
          </p:cNvSpPr>
          <p:nvPr>
            <p:ph type="body" sz="quarter" idx="10"/>
          </p:nvPr>
        </p:nvSpPr>
        <p:spPr/>
        <p:txBody>
          <a:bodyPr/>
          <a:lstStyle/>
          <a:p>
            <a:r>
              <a:rPr lang="en-US" dirty="0"/>
              <a:t>Client Base</a:t>
            </a:r>
          </a:p>
          <a:p>
            <a:r>
              <a:rPr lang="en-US" dirty="0"/>
              <a:t>Contact with Target Population</a:t>
            </a:r>
          </a:p>
          <a:p>
            <a:r>
              <a:rPr lang="en-US" dirty="0"/>
              <a:t>Outreach Capability</a:t>
            </a:r>
          </a:p>
          <a:p>
            <a:r>
              <a:rPr lang="en-US" dirty="0"/>
              <a:t>Buy-in</a:t>
            </a:r>
          </a:p>
          <a:p>
            <a:r>
              <a:rPr lang="en-US" dirty="0"/>
              <a:t>Staff/volunteers</a:t>
            </a:r>
          </a:p>
          <a:p>
            <a:r>
              <a:rPr lang="en-US" dirty="0"/>
              <a:t>Reputation/Trust Factor</a:t>
            </a:r>
          </a:p>
          <a:p>
            <a:endParaRPr lang="en-US" dirty="0"/>
          </a:p>
        </p:txBody>
      </p:sp>
    </p:spTree>
    <p:extLst>
      <p:ext uri="{BB962C8B-B14F-4D97-AF65-F5344CB8AC3E}">
        <p14:creationId xmlns:p14="http://schemas.microsoft.com/office/powerpoint/2010/main" val="216076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marL="173038" indent="-173038" eaLnBrk="0" hangingPunct="0">
          <a:spcBef>
            <a:spcPct val="20000"/>
          </a:spcBef>
          <a:buClr>
            <a:srgbClr val="003767"/>
          </a:buClr>
          <a:buSzPct val="80000"/>
          <a:buFont typeface="Wingdings" charset="2"/>
          <a:buChar char="§"/>
          <a:defRPr sz="1600" dirty="0" smtClean="0">
            <a:solidFill>
              <a:srgbClr val="003767"/>
            </a:solidFill>
            <a:latin typeface="Franklin Gothic Book"/>
            <a:ea typeface="ヒラギノ角ゴ Pro W3" charset="-128"/>
            <a:cs typeface="Franklin Gothic Book"/>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4D31118295E9428ECCA709631F3778" ma:contentTypeVersion="2" ma:contentTypeDescription="Create a new document." ma:contentTypeScope="" ma:versionID="e68eb12b17b47eba2896cc1d50c5b8cf">
  <xsd:schema xmlns:xsd="http://www.w3.org/2001/XMLSchema" xmlns:xs="http://www.w3.org/2001/XMLSchema" xmlns:p="http://schemas.microsoft.com/office/2006/metadata/properties" xmlns:ns2="88e06143-143f-4e0e-8eef-5e52f401e5e1" targetNamespace="http://schemas.microsoft.com/office/2006/metadata/properties" ma:root="true" ma:fieldsID="7a1acd6b528b0fc4292f12e121072c26" ns2:_="">
    <xsd:import namespace="88e06143-143f-4e0e-8eef-5e52f401e5e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e06143-143f-4e0e-8eef-5e52f401e5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F1752-9515-4504-8341-ED5B9C0C1C9F}">
  <ds:schemaRefs>
    <ds:schemaRef ds:uri="http://purl.org/dc/dcmitype/"/>
    <ds:schemaRef ds:uri="http://schemas.microsoft.com/office/2006/documentManagement/types"/>
    <ds:schemaRef ds:uri="88e06143-143f-4e0e-8eef-5e52f401e5e1"/>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8DF9FCD-2FE0-42E5-8D9A-F9CB73B68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e06143-143f-4e0e-8eef-5e52f401e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BD22E-5F89-4BD8-82E2-7053EE90A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5991</TotalTime>
  <Words>1096</Words>
  <Application>Microsoft Office PowerPoint</Application>
  <PresentationFormat>On-screen Show (4:3)</PresentationFormat>
  <Paragraphs>104</Paragraphs>
  <Slides>18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Courier New</vt:lpstr>
      <vt:lpstr>Franklin Gothic Book</vt:lpstr>
      <vt:lpstr>Franklin Gothic Medium</vt:lpstr>
      <vt:lpstr>Wingdings</vt:lpstr>
      <vt:lpstr>Office Theme</vt:lpstr>
      <vt:lpstr>Office Theme</vt:lpstr>
      <vt:lpstr>PowerPoint Presentation</vt:lpstr>
      <vt:lpstr>Follow along with us online</vt:lpstr>
      <vt:lpstr>Lines are muted during the webinar</vt:lpstr>
      <vt:lpstr>Please ask your questions</vt:lpstr>
      <vt:lpstr>Printing today’s presentation</vt:lpstr>
      <vt:lpstr>Agenda</vt:lpstr>
      <vt:lpstr>Why are community partnerships important?</vt:lpstr>
      <vt:lpstr>Steps to Developing a Successful Partnership</vt:lpstr>
      <vt:lpstr>Identifying Partners</vt:lpstr>
      <vt:lpstr>Sharing Goals</vt:lpstr>
      <vt:lpstr>Defining Roles and Responsibilities</vt:lpstr>
      <vt:lpstr>Develop a Plan (and Plan to Revise It)</vt:lpstr>
      <vt:lpstr>Selecting Work Locations</vt:lpstr>
      <vt:lpstr>Manage to You’re Partners’ Strengths</vt:lpstr>
      <vt:lpstr>Create Clear Communication Channels</vt:lpstr>
      <vt:lpstr>Measuring Success </vt:lpstr>
      <vt:lpstr>Prepare for the Unexpected</vt:lpstr>
      <vt:lpstr>Round Robin</vt:lpstr>
    </vt:vector>
  </TitlesOfParts>
  <Company>Cobalt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Harris</dc:creator>
  <cp:lastModifiedBy>Erin Kee</cp:lastModifiedBy>
  <cp:revision>360</cp:revision>
  <dcterms:created xsi:type="dcterms:W3CDTF">2011-08-25T21:05:55Z</dcterms:created>
  <dcterms:modified xsi:type="dcterms:W3CDTF">2017-06-22T18:49:12Z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0x0101006F4D31118295E9428ECCA709631F3778</vt:lpwstr>
  </property>
</Properties>
</file>