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7" r:id="rId2"/>
    <p:sldId id="307" r:id="rId3"/>
    <p:sldId id="258" r:id="rId4"/>
    <p:sldId id="295" r:id="rId5"/>
    <p:sldId id="276" r:id="rId6"/>
    <p:sldId id="297" r:id="rId7"/>
    <p:sldId id="298" r:id="rId8"/>
    <p:sldId id="299" r:id="rId9"/>
    <p:sldId id="300" r:id="rId10"/>
    <p:sldId id="311" r:id="rId11"/>
    <p:sldId id="268" r:id="rId12"/>
    <p:sldId id="273" r:id="rId13"/>
    <p:sldId id="284" r:id="rId14"/>
    <p:sldId id="305" r:id="rId15"/>
    <p:sldId id="290" r:id="rId16"/>
    <p:sldId id="291" r:id="rId17"/>
    <p:sldId id="275" r:id="rId18"/>
    <p:sldId id="312" r:id="rId19"/>
    <p:sldId id="266" r:id="rId20"/>
    <p:sldId id="271" r:id="rId21"/>
    <p:sldId id="278" r:id="rId22"/>
    <p:sldId id="285" r:id="rId23"/>
    <p:sldId id="303" r:id="rId24"/>
    <p:sldId id="269" r:id="rId25"/>
    <p:sldId id="306" r:id="rId26"/>
    <p:sldId id="309" r:id="rId27"/>
    <p:sldId id="293" r:id="rId28"/>
    <p:sldId id="308" r:id="rId2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58" autoAdjust="0"/>
    <p:restoredTop sz="94671" autoAdjust="0"/>
  </p:normalViewPr>
  <p:slideViewPr>
    <p:cSldViewPr snapToGrid="0">
      <p:cViewPr varScale="1">
        <p:scale>
          <a:sx n="87" d="100"/>
          <a:sy n="87" d="100"/>
        </p:scale>
        <p:origin x="10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8B2EE0-F1DA-4DCA-B449-684844269B7F}" type="doc">
      <dgm:prSet loTypeId="urn:microsoft.com/office/officeart/2005/8/layout/h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47658CE3-A42C-40CE-A1E3-D45308499DBD}">
      <dgm:prSet phldrT="[Text]"/>
      <dgm:spPr/>
      <dgm:t>
        <a:bodyPr/>
        <a:lstStyle/>
        <a:p>
          <a:r>
            <a:rPr lang="en-US" dirty="0"/>
            <a:t>Disclosure and Notification </a:t>
          </a:r>
        </a:p>
      </dgm:t>
    </dgm:pt>
    <dgm:pt modelId="{8CE03B9F-C8BE-4CC6-924B-AA9FDD010E9E}" type="parTrans" cxnId="{C514D6AE-0ECF-4DB2-8E04-4EDE06C2F1ED}">
      <dgm:prSet/>
      <dgm:spPr/>
      <dgm:t>
        <a:bodyPr/>
        <a:lstStyle/>
        <a:p>
          <a:endParaRPr lang="en-US"/>
        </a:p>
      </dgm:t>
    </dgm:pt>
    <dgm:pt modelId="{ED7C979A-1DF2-4D0D-A73B-142C520E8F41}" type="sibTrans" cxnId="{C514D6AE-0ECF-4DB2-8E04-4EDE06C2F1ED}">
      <dgm:prSet/>
      <dgm:spPr/>
      <dgm:t>
        <a:bodyPr/>
        <a:lstStyle/>
        <a:p>
          <a:endParaRPr lang="en-US"/>
        </a:p>
      </dgm:t>
    </dgm:pt>
    <dgm:pt modelId="{79C6E79B-FFC8-4D8F-926E-7D5B6A8A7272}">
      <dgm:prSet phldrT="[Text]" custT="1"/>
      <dgm:spPr/>
      <dgm:t>
        <a:bodyPr/>
        <a:lstStyle/>
        <a:p>
          <a:r>
            <a:rPr lang="en-US" sz="2400" dirty="0"/>
            <a:t>ANOC/EOC  Delivery </a:t>
          </a:r>
        </a:p>
      </dgm:t>
    </dgm:pt>
    <dgm:pt modelId="{EA0DC118-DB91-483B-97A1-BA4AE55EC900}" type="parTrans" cxnId="{1F292C53-E29F-4E58-8AC2-A16E56BD4C5F}">
      <dgm:prSet/>
      <dgm:spPr/>
      <dgm:t>
        <a:bodyPr/>
        <a:lstStyle/>
        <a:p>
          <a:endParaRPr lang="en-US"/>
        </a:p>
      </dgm:t>
    </dgm:pt>
    <dgm:pt modelId="{27783362-7817-4207-901A-5D25EC808492}" type="sibTrans" cxnId="{1F292C53-E29F-4E58-8AC2-A16E56BD4C5F}">
      <dgm:prSet/>
      <dgm:spPr/>
      <dgm:t>
        <a:bodyPr/>
        <a:lstStyle/>
        <a:p>
          <a:endParaRPr lang="en-US"/>
        </a:p>
      </dgm:t>
    </dgm:pt>
    <dgm:pt modelId="{E688FC2C-C7A2-485B-A595-FEE9B9D19805}">
      <dgm:prSet phldrT="[Text]" custT="1"/>
      <dgm:spPr/>
      <dgm:t>
        <a:bodyPr/>
        <a:lstStyle/>
        <a:p>
          <a:r>
            <a:rPr lang="en-US" sz="2400" dirty="0"/>
            <a:t>EOC Disclosure</a:t>
          </a:r>
        </a:p>
      </dgm:t>
    </dgm:pt>
    <dgm:pt modelId="{A8CB491C-05BB-4148-83DA-2F1EF1E9406F}" type="parTrans" cxnId="{98B03014-8B14-43FD-A5FE-C9007DB0605B}">
      <dgm:prSet/>
      <dgm:spPr/>
      <dgm:t>
        <a:bodyPr/>
        <a:lstStyle/>
        <a:p>
          <a:endParaRPr lang="en-US"/>
        </a:p>
      </dgm:t>
    </dgm:pt>
    <dgm:pt modelId="{BE3A8CDF-A6B7-43DB-8BE3-B81323272CF0}" type="sibTrans" cxnId="{98B03014-8B14-43FD-A5FE-C9007DB0605B}">
      <dgm:prSet/>
      <dgm:spPr/>
      <dgm:t>
        <a:bodyPr/>
        <a:lstStyle/>
        <a:p>
          <a:endParaRPr lang="en-US"/>
        </a:p>
      </dgm:t>
    </dgm:pt>
    <dgm:pt modelId="{A4C2CD46-DEEE-4292-A1E3-A9E91FE16575}">
      <dgm:prSet phldrT="[Text]"/>
      <dgm:spPr/>
      <dgm:t>
        <a:bodyPr/>
        <a:lstStyle/>
        <a:p>
          <a:r>
            <a:rPr lang="en-US" dirty="0"/>
            <a:t>Beneficiary Access</a:t>
          </a:r>
        </a:p>
      </dgm:t>
    </dgm:pt>
    <dgm:pt modelId="{B5E4C895-619C-47B3-8C9B-10DF5BCDEBD6}" type="parTrans" cxnId="{04BB13CB-4F22-40A4-AD87-AAC8D169F0A1}">
      <dgm:prSet/>
      <dgm:spPr/>
      <dgm:t>
        <a:bodyPr/>
        <a:lstStyle/>
        <a:p>
          <a:endParaRPr lang="en-US"/>
        </a:p>
      </dgm:t>
    </dgm:pt>
    <dgm:pt modelId="{ECFB76B5-CDEB-4BFA-B3F0-F72FE1C9DCAD}" type="sibTrans" cxnId="{04BB13CB-4F22-40A4-AD87-AAC8D169F0A1}">
      <dgm:prSet/>
      <dgm:spPr/>
      <dgm:t>
        <a:bodyPr/>
        <a:lstStyle/>
        <a:p>
          <a:endParaRPr lang="en-US"/>
        </a:p>
      </dgm:t>
    </dgm:pt>
    <dgm:pt modelId="{87A582C9-DCBF-4E98-A41E-C4DDE512E036}">
      <dgm:prSet phldrT="[Text]"/>
      <dgm:spPr/>
      <dgm:t>
        <a:bodyPr/>
        <a:lstStyle/>
        <a:p>
          <a:r>
            <a:rPr lang="en-US" dirty="0"/>
            <a:t>MA Uniform Flexibility </a:t>
          </a:r>
        </a:p>
      </dgm:t>
    </dgm:pt>
    <dgm:pt modelId="{DA9D3E2F-C9F2-4660-8039-8EAA14F41FA0}" type="parTrans" cxnId="{391FB142-43EA-4E3B-BA4A-518086D49A3F}">
      <dgm:prSet/>
      <dgm:spPr/>
      <dgm:t>
        <a:bodyPr/>
        <a:lstStyle/>
        <a:p>
          <a:endParaRPr lang="en-US"/>
        </a:p>
      </dgm:t>
    </dgm:pt>
    <dgm:pt modelId="{78A6B626-B977-4F4C-A2D7-6300A522359B}" type="sibTrans" cxnId="{391FB142-43EA-4E3B-BA4A-518086D49A3F}">
      <dgm:prSet/>
      <dgm:spPr/>
      <dgm:t>
        <a:bodyPr/>
        <a:lstStyle/>
        <a:p>
          <a:endParaRPr lang="en-US"/>
        </a:p>
      </dgm:t>
    </dgm:pt>
    <dgm:pt modelId="{C4EF0959-563B-4BA3-98DC-7F8E97BCFB65}">
      <dgm:prSet phldrT="[Text]"/>
      <dgm:spPr/>
      <dgm:t>
        <a:bodyPr/>
        <a:lstStyle/>
        <a:p>
          <a:r>
            <a:rPr lang="en-US" dirty="0"/>
            <a:t>Restoration of MA Open Enrollment  Period</a:t>
          </a:r>
        </a:p>
      </dgm:t>
    </dgm:pt>
    <dgm:pt modelId="{6DDF56F7-CA63-4810-81D8-813CB36A450D}" type="parTrans" cxnId="{67939FEF-516D-47E6-84E6-0E653326F161}">
      <dgm:prSet/>
      <dgm:spPr/>
      <dgm:t>
        <a:bodyPr/>
        <a:lstStyle/>
        <a:p>
          <a:endParaRPr lang="en-US"/>
        </a:p>
      </dgm:t>
    </dgm:pt>
    <dgm:pt modelId="{259B66DA-25AE-4703-B27C-1F23BD4972A4}" type="sibTrans" cxnId="{67939FEF-516D-47E6-84E6-0E653326F161}">
      <dgm:prSet/>
      <dgm:spPr/>
      <dgm:t>
        <a:bodyPr/>
        <a:lstStyle/>
        <a:p>
          <a:endParaRPr lang="en-US"/>
        </a:p>
      </dgm:t>
    </dgm:pt>
    <dgm:pt modelId="{4621C4AF-F6A7-4D9A-A247-11332F4BCEFD}">
      <dgm:prSet phldrT="[Text]"/>
      <dgm:spPr/>
      <dgm:t>
        <a:bodyPr/>
        <a:lstStyle/>
        <a:p>
          <a:r>
            <a:rPr lang="en-US" dirty="0"/>
            <a:t>Pricing and Coverage </a:t>
          </a:r>
        </a:p>
      </dgm:t>
    </dgm:pt>
    <dgm:pt modelId="{17308724-F36A-4EDF-B0A7-838EDD658A38}" type="parTrans" cxnId="{6BCEDAFF-D666-4E59-A11A-4621B2AA8580}">
      <dgm:prSet/>
      <dgm:spPr/>
      <dgm:t>
        <a:bodyPr/>
        <a:lstStyle/>
        <a:p>
          <a:endParaRPr lang="en-US"/>
        </a:p>
      </dgm:t>
    </dgm:pt>
    <dgm:pt modelId="{A0C19539-083F-46FD-B7F3-AA8DFF13B65C}" type="sibTrans" cxnId="{6BCEDAFF-D666-4E59-A11A-4621B2AA8580}">
      <dgm:prSet/>
      <dgm:spPr/>
      <dgm:t>
        <a:bodyPr/>
        <a:lstStyle/>
        <a:p>
          <a:endParaRPr lang="en-US"/>
        </a:p>
      </dgm:t>
    </dgm:pt>
    <dgm:pt modelId="{8CD3166A-44E6-4477-813F-2A8F9589A838}">
      <dgm:prSet phldrT="[Text]"/>
      <dgm:spPr/>
      <dgm:t>
        <a:bodyPr/>
        <a:lstStyle/>
        <a:p>
          <a:r>
            <a:rPr lang="en-US" dirty="0"/>
            <a:t>Supplemental  Benefits (MA) </a:t>
          </a:r>
        </a:p>
      </dgm:t>
    </dgm:pt>
    <dgm:pt modelId="{EF63B276-13F0-49E5-B00D-340BCC9F2002}" type="parTrans" cxnId="{AC89DEDE-D365-49FD-B258-C7B15383ED79}">
      <dgm:prSet/>
      <dgm:spPr/>
      <dgm:t>
        <a:bodyPr/>
        <a:lstStyle/>
        <a:p>
          <a:endParaRPr lang="en-US"/>
        </a:p>
      </dgm:t>
    </dgm:pt>
    <dgm:pt modelId="{CEE2222E-03FD-4273-B766-85F9111C9BA1}" type="sibTrans" cxnId="{AC89DEDE-D365-49FD-B258-C7B15383ED79}">
      <dgm:prSet/>
      <dgm:spPr/>
      <dgm:t>
        <a:bodyPr/>
        <a:lstStyle/>
        <a:p>
          <a:endParaRPr lang="en-US"/>
        </a:p>
      </dgm:t>
    </dgm:pt>
    <dgm:pt modelId="{A837AEF3-2F4C-497B-A41A-DE752ED5CAF2}">
      <dgm:prSet phldrT="[Text]" phldr="1"/>
      <dgm:spPr/>
      <dgm:t>
        <a:bodyPr/>
        <a:lstStyle/>
        <a:p>
          <a:endParaRPr lang="en-US" dirty="0"/>
        </a:p>
      </dgm:t>
    </dgm:pt>
    <dgm:pt modelId="{CFDBD1E9-BA47-487E-934B-B61B4FCE4050}" type="parTrans" cxnId="{C564DA16-827D-419E-9F13-1463874E2B93}">
      <dgm:prSet/>
      <dgm:spPr/>
      <dgm:t>
        <a:bodyPr/>
        <a:lstStyle/>
        <a:p>
          <a:endParaRPr lang="en-US"/>
        </a:p>
      </dgm:t>
    </dgm:pt>
    <dgm:pt modelId="{63451B41-B053-4707-97C2-FED889AE8A03}" type="sibTrans" cxnId="{C564DA16-827D-419E-9F13-1463874E2B93}">
      <dgm:prSet/>
      <dgm:spPr/>
      <dgm:t>
        <a:bodyPr/>
        <a:lstStyle/>
        <a:p>
          <a:endParaRPr lang="en-US"/>
        </a:p>
      </dgm:t>
    </dgm:pt>
    <dgm:pt modelId="{20E60D0B-3B27-46E1-8CD6-6CAC53436121}">
      <dgm:prSet phldrT="[Text]" custT="1"/>
      <dgm:spPr/>
      <dgm:t>
        <a:bodyPr/>
        <a:lstStyle/>
        <a:p>
          <a:r>
            <a:rPr lang="en-US" sz="2400" dirty="0"/>
            <a:t>IRE Level Appeal  </a:t>
          </a:r>
        </a:p>
      </dgm:t>
    </dgm:pt>
    <dgm:pt modelId="{4DC0DBBA-3805-4358-A040-EAB0AE36EE37}" type="parTrans" cxnId="{E1D0192F-681A-4BDC-935F-B1F1A494028B}">
      <dgm:prSet/>
      <dgm:spPr/>
      <dgm:t>
        <a:bodyPr/>
        <a:lstStyle/>
        <a:p>
          <a:endParaRPr lang="en-US"/>
        </a:p>
      </dgm:t>
    </dgm:pt>
    <dgm:pt modelId="{97F16D12-F99D-485F-BE08-BADDCA38F477}" type="sibTrans" cxnId="{E1D0192F-681A-4BDC-935F-B1F1A494028B}">
      <dgm:prSet/>
      <dgm:spPr/>
      <dgm:t>
        <a:bodyPr/>
        <a:lstStyle/>
        <a:p>
          <a:endParaRPr lang="en-US"/>
        </a:p>
      </dgm:t>
    </dgm:pt>
    <dgm:pt modelId="{78F5898D-22ED-4A6E-9FD6-91423EED9D31}">
      <dgm:prSet phldrT="[Text]" custT="1"/>
      <dgm:spPr/>
      <dgm:t>
        <a:bodyPr/>
        <a:lstStyle/>
        <a:p>
          <a:r>
            <a:rPr lang="en-US" sz="2400" dirty="0"/>
            <a:t>Midyear Formulary changes </a:t>
          </a:r>
        </a:p>
      </dgm:t>
    </dgm:pt>
    <dgm:pt modelId="{7180B008-8116-4D32-A205-6E963CEDF784}" type="parTrans" cxnId="{F49A193D-1DEE-436E-8A47-3D834EEC812A}">
      <dgm:prSet/>
      <dgm:spPr/>
      <dgm:t>
        <a:bodyPr/>
        <a:lstStyle/>
        <a:p>
          <a:endParaRPr lang="en-US"/>
        </a:p>
      </dgm:t>
    </dgm:pt>
    <dgm:pt modelId="{B43391E3-CF37-4E92-913C-8652511E0AAE}" type="sibTrans" cxnId="{F49A193D-1DEE-436E-8A47-3D834EEC812A}">
      <dgm:prSet/>
      <dgm:spPr/>
      <dgm:t>
        <a:bodyPr/>
        <a:lstStyle/>
        <a:p>
          <a:endParaRPr lang="en-US"/>
        </a:p>
      </dgm:t>
    </dgm:pt>
    <dgm:pt modelId="{515058A0-374A-421D-9D1D-177018AC40E5}">
      <dgm:prSet phldrT="[Text]"/>
      <dgm:spPr/>
      <dgm:t>
        <a:bodyPr/>
        <a:lstStyle/>
        <a:p>
          <a:r>
            <a:rPr lang="en-US" dirty="0"/>
            <a:t>Limitation LIS SEPs </a:t>
          </a:r>
        </a:p>
      </dgm:t>
    </dgm:pt>
    <dgm:pt modelId="{0FD6496B-DCE0-4FD5-AD8E-B9690532821B}" type="parTrans" cxnId="{D648E736-45CB-400E-A585-85F6B6D630E6}">
      <dgm:prSet/>
      <dgm:spPr/>
      <dgm:t>
        <a:bodyPr/>
        <a:lstStyle/>
        <a:p>
          <a:endParaRPr lang="en-US"/>
        </a:p>
      </dgm:t>
    </dgm:pt>
    <dgm:pt modelId="{09A86F63-EF16-4128-A5FB-5040D3FB431F}" type="sibTrans" cxnId="{D648E736-45CB-400E-A585-85F6B6D630E6}">
      <dgm:prSet/>
      <dgm:spPr/>
      <dgm:t>
        <a:bodyPr/>
        <a:lstStyle/>
        <a:p>
          <a:endParaRPr lang="en-US"/>
        </a:p>
      </dgm:t>
    </dgm:pt>
    <dgm:pt modelId="{5635EF02-C76E-4067-8DE1-60FE2DCF7D2A}">
      <dgm:prSet phldrT="[Text]"/>
      <dgm:spPr/>
      <dgm:t>
        <a:bodyPr/>
        <a:lstStyle/>
        <a:p>
          <a:r>
            <a:rPr lang="en-US" dirty="0"/>
            <a:t>CARA Provisions</a:t>
          </a:r>
        </a:p>
      </dgm:t>
    </dgm:pt>
    <dgm:pt modelId="{DC5840B7-8277-4E91-AD83-DAE765379CF1}" type="parTrans" cxnId="{D01D6C44-FAEF-4B2B-A846-FF420F475449}">
      <dgm:prSet/>
      <dgm:spPr/>
      <dgm:t>
        <a:bodyPr/>
        <a:lstStyle/>
        <a:p>
          <a:endParaRPr lang="en-US"/>
        </a:p>
      </dgm:t>
    </dgm:pt>
    <dgm:pt modelId="{2E0EA884-0DAB-4079-833F-318E2C762A9C}" type="sibTrans" cxnId="{D01D6C44-FAEF-4B2B-A846-FF420F475449}">
      <dgm:prSet/>
      <dgm:spPr/>
      <dgm:t>
        <a:bodyPr/>
        <a:lstStyle/>
        <a:p>
          <a:endParaRPr lang="en-US"/>
        </a:p>
      </dgm:t>
    </dgm:pt>
    <dgm:pt modelId="{7BEBE2BB-75BD-4883-92C7-601D867BF8B2}">
      <dgm:prSet phldrT="[Text]"/>
      <dgm:spPr/>
      <dgm:t>
        <a:bodyPr/>
        <a:lstStyle/>
        <a:p>
          <a:r>
            <a:rPr lang="en-US" dirty="0"/>
            <a:t> Cost Plan Sunset </a:t>
          </a:r>
        </a:p>
      </dgm:t>
    </dgm:pt>
    <dgm:pt modelId="{27B4BD03-C782-4BB0-8F0C-B04CB5729C02}" type="parTrans" cxnId="{F55A09FD-5977-4E2E-A2FA-7A5A0234398B}">
      <dgm:prSet/>
      <dgm:spPr/>
      <dgm:t>
        <a:bodyPr/>
        <a:lstStyle/>
        <a:p>
          <a:endParaRPr lang="en-US"/>
        </a:p>
      </dgm:t>
    </dgm:pt>
    <dgm:pt modelId="{17C0E562-E093-4EE3-AE2A-122D7B10D587}" type="sibTrans" cxnId="{F55A09FD-5977-4E2E-A2FA-7A5A0234398B}">
      <dgm:prSet/>
      <dgm:spPr/>
      <dgm:t>
        <a:bodyPr/>
        <a:lstStyle/>
        <a:p>
          <a:endParaRPr lang="en-US"/>
        </a:p>
      </dgm:t>
    </dgm:pt>
    <dgm:pt modelId="{AE896C04-E24D-4348-A07A-CF7CCA942E42}">
      <dgm:prSet phldrT="[Text]"/>
      <dgm:spPr/>
      <dgm:t>
        <a:bodyPr/>
        <a:lstStyle/>
        <a:p>
          <a:r>
            <a:rPr lang="en-US" dirty="0"/>
            <a:t>Elimination of Meaningful Difference for Part C and D </a:t>
          </a:r>
        </a:p>
      </dgm:t>
    </dgm:pt>
    <dgm:pt modelId="{EEF4870C-4C78-4B9C-B941-9540574D47FD}" type="parTrans" cxnId="{ABDF078B-745F-46EE-8133-5D74CC6526C9}">
      <dgm:prSet/>
      <dgm:spPr/>
      <dgm:t>
        <a:bodyPr/>
        <a:lstStyle/>
        <a:p>
          <a:endParaRPr lang="en-US"/>
        </a:p>
      </dgm:t>
    </dgm:pt>
    <dgm:pt modelId="{6D1A3452-266F-4EE7-B9E2-2EED428073E8}" type="sibTrans" cxnId="{ABDF078B-745F-46EE-8133-5D74CC6526C9}">
      <dgm:prSet/>
      <dgm:spPr/>
      <dgm:t>
        <a:bodyPr/>
        <a:lstStyle/>
        <a:p>
          <a:endParaRPr lang="en-US"/>
        </a:p>
      </dgm:t>
    </dgm:pt>
    <dgm:pt modelId="{5E131B2E-914B-4D82-98EB-F0CD16F93006}">
      <dgm:prSet phldrT="[Text]"/>
      <dgm:spPr/>
      <dgm:t>
        <a:bodyPr/>
        <a:lstStyle/>
        <a:p>
          <a:r>
            <a:rPr lang="en-US" dirty="0"/>
            <a:t>2018 BBA Changes </a:t>
          </a:r>
        </a:p>
      </dgm:t>
    </dgm:pt>
    <dgm:pt modelId="{DD706FB7-684F-4E78-B7FB-8BAC9BE42609}" type="parTrans" cxnId="{B22D873B-F13A-4845-9254-63D876046C51}">
      <dgm:prSet/>
      <dgm:spPr/>
      <dgm:t>
        <a:bodyPr/>
        <a:lstStyle/>
        <a:p>
          <a:endParaRPr lang="en-US"/>
        </a:p>
      </dgm:t>
    </dgm:pt>
    <dgm:pt modelId="{0CB2A341-22AB-4C2B-AEF3-E1368D86881F}" type="sibTrans" cxnId="{B22D873B-F13A-4845-9254-63D876046C51}">
      <dgm:prSet/>
      <dgm:spPr/>
      <dgm:t>
        <a:bodyPr/>
        <a:lstStyle/>
        <a:p>
          <a:endParaRPr lang="en-US"/>
        </a:p>
      </dgm:t>
    </dgm:pt>
    <dgm:pt modelId="{2EDEE52C-23AB-46D5-9CC6-BAB0B932CD0B}">
      <dgm:prSet phldrT="[Text]"/>
      <dgm:spPr/>
      <dgm:t>
        <a:bodyPr/>
        <a:lstStyle/>
        <a:p>
          <a:endParaRPr lang="en-US" dirty="0"/>
        </a:p>
      </dgm:t>
    </dgm:pt>
    <dgm:pt modelId="{342E2791-26EE-44B0-AD87-49F566EA69EF}" type="parTrans" cxnId="{D0BD4CAF-33F7-423A-A01C-959537BC6160}">
      <dgm:prSet/>
      <dgm:spPr/>
      <dgm:t>
        <a:bodyPr/>
        <a:lstStyle/>
        <a:p>
          <a:endParaRPr lang="en-US"/>
        </a:p>
      </dgm:t>
    </dgm:pt>
    <dgm:pt modelId="{981265EF-EEBE-4FBC-A461-D322D40558E8}" type="sibTrans" cxnId="{D0BD4CAF-33F7-423A-A01C-959537BC6160}">
      <dgm:prSet/>
      <dgm:spPr/>
      <dgm:t>
        <a:bodyPr/>
        <a:lstStyle/>
        <a:p>
          <a:endParaRPr lang="en-US"/>
        </a:p>
      </dgm:t>
    </dgm:pt>
    <dgm:pt modelId="{459A9D0B-D5AD-4352-823C-7CC315D12DFF}">
      <dgm:prSet phldrT="[Text]"/>
      <dgm:spPr/>
      <dgm:t>
        <a:bodyPr/>
        <a:lstStyle/>
        <a:p>
          <a:r>
            <a:rPr lang="en-US" dirty="0"/>
            <a:t>Expedited Substitutions </a:t>
          </a:r>
        </a:p>
      </dgm:t>
    </dgm:pt>
    <dgm:pt modelId="{8E949B46-147B-4E42-94B6-602111E1ED50}" type="parTrans" cxnId="{2E9B12DE-ABAC-436C-9803-90908E1AE395}">
      <dgm:prSet/>
      <dgm:spPr/>
      <dgm:t>
        <a:bodyPr/>
        <a:lstStyle/>
        <a:p>
          <a:endParaRPr lang="en-US"/>
        </a:p>
      </dgm:t>
    </dgm:pt>
    <dgm:pt modelId="{2B67551D-CC37-4077-9297-208AACF8D4FD}" type="sibTrans" cxnId="{2E9B12DE-ABAC-436C-9803-90908E1AE395}">
      <dgm:prSet/>
      <dgm:spPr/>
      <dgm:t>
        <a:bodyPr/>
        <a:lstStyle/>
        <a:p>
          <a:endParaRPr lang="en-US"/>
        </a:p>
      </dgm:t>
    </dgm:pt>
    <dgm:pt modelId="{4AA9CCD0-269C-432C-AD6A-D016414AD471}">
      <dgm:prSet phldrT="[Text]"/>
      <dgm:spPr/>
      <dgm:t>
        <a:bodyPr/>
        <a:lstStyle/>
        <a:p>
          <a:r>
            <a:rPr lang="en-US" dirty="0"/>
            <a:t>Tiering Exceptions </a:t>
          </a:r>
        </a:p>
      </dgm:t>
    </dgm:pt>
    <dgm:pt modelId="{D280CFC9-7A5E-4DBA-B065-8DC353D358B9}" type="parTrans" cxnId="{F3FA81A9-B47E-4102-807A-6B6F05E1265D}">
      <dgm:prSet/>
      <dgm:spPr/>
      <dgm:t>
        <a:bodyPr/>
        <a:lstStyle/>
        <a:p>
          <a:endParaRPr lang="en-US"/>
        </a:p>
      </dgm:t>
    </dgm:pt>
    <dgm:pt modelId="{45C87361-624C-4C15-B05A-B5A09E8ACFB5}" type="sibTrans" cxnId="{F3FA81A9-B47E-4102-807A-6B6F05E1265D}">
      <dgm:prSet/>
      <dgm:spPr/>
      <dgm:t>
        <a:bodyPr/>
        <a:lstStyle/>
        <a:p>
          <a:endParaRPr lang="en-US"/>
        </a:p>
      </dgm:t>
    </dgm:pt>
    <dgm:pt modelId="{36D4B3F1-A988-4D57-B270-20316D112281}" type="pres">
      <dgm:prSet presAssocID="{868B2EE0-F1DA-4DCA-B449-684844269B7F}" presName="linearFlow" presStyleCnt="0">
        <dgm:presLayoutVars>
          <dgm:dir/>
          <dgm:animLvl val="lvl"/>
          <dgm:resizeHandles/>
        </dgm:presLayoutVars>
      </dgm:prSet>
      <dgm:spPr/>
    </dgm:pt>
    <dgm:pt modelId="{3EB3D7E1-E40E-4B70-A96C-8750906B8CF1}" type="pres">
      <dgm:prSet presAssocID="{47658CE3-A42C-40CE-A1E3-D45308499DBD}" presName="compositeNode" presStyleCnt="0">
        <dgm:presLayoutVars>
          <dgm:bulletEnabled val="1"/>
        </dgm:presLayoutVars>
      </dgm:prSet>
      <dgm:spPr/>
    </dgm:pt>
    <dgm:pt modelId="{1EABB1F7-AAF0-49B8-9DCD-F821EAE59901}" type="pres">
      <dgm:prSet presAssocID="{47658CE3-A42C-40CE-A1E3-D45308499DBD}" presName="image" presStyleLbl="fgImgPlace1" presStyleIdx="0" presStyleCnt="3" custFlipVert="1" custFlipHor="1" custScaleX="5941" custScaleY="17901"/>
      <dgm:spPr/>
    </dgm:pt>
    <dgm:pt modelId="{33073969-FA5A-4CBF-8E3B-F29B0B4490FA}" type="pres">
      <dgm:prSet presAssocID="{47658CE3-A42C-40CE-A1E3-D45308499DBD}" presName="childNode" presStyleLbl="node1" presStyleIdx="0" presStyleCnt="3" custScaleX="105804" custScaleY="125260">
        <dgm:presLayoutVars>
          <dgm:bulletEnabled val="1"/>
        </dgm:presLayoutVars>
      </dgm:prSet>
      <dgm:spPr/>
    </dgm:pt>
    <dgm:pt modelId="{08267765-3716-4DB9-8C19-3AA1AAFF723D}" type="pres">
      <dgm:prSet presAssocID="{47658CE3-A42C-40CE-A1E3-D45308499DBD}" presName="parentNode" presStyleLbl="revTx" presStyleIdx="0" presStyleCnt="3">
        <dgm:presLayoutVars>
          <dgm:chMax val="0"/>
          <dgm:bulletEnabled val="1"/>
        </dgm:presLayoutVars>
      </dgm:prSet>
      <dgm:spPr/>
    </dgm:pt>
    <dgm:pt modelId="{9930FA85-135E-424A-80D9-9EF6879A5E50}" type="pres">
      <dgm:prSet presAssocID="{ED7C979A-1DF2-4D0D-A73B-142C520E8F41}" presName="sibTrans" presStyleCnt="0"/>
      <dgm:spPr/>
    </dgm:pt>
    <dgm:pt modelId="{EBF9F4C3-2EAD-4BBC-BD35-DB6E1CCC8C32}" type="pres">
      <dgm:prSet presAssocID="{A4C2CD46-DEEE-4292-A1E3-A9E91FE16575}" presName="compositeNode" presStyleCnt="0">
        <dgm:presLayoutVars>
          <dgm:bulletEnabled val="1"/>
        </dgm:presLayoutVars>
      </dgm:prSet>
      <dgm:spPr/>
    </dgm:pt>
    <dgm:pt modelId="{79B0DCE8-539D-4D67-8C92-2B8BE6A530A1}" type="pres">
      <dgm:prSet presAssocID="{A4C2CD46-DEEE-4292-A1E3-A9E91FE16575}" presName="image" presStyleLbl="fgImgPlace1" presStyleIdx="1" presStyleCnt="3" custFlipVert="0" custFlipHor="1" custScaleX="12850" custScaleY="66295"/>
      <dgm:spPr/>
    </dgm:pt>
    <dgm:pt modelId="{C35E47DB-1B7E-4D5E-9868-56DC065A9D84}" type="pres">
      <dgm:prSet presAssocID="{A4C2CD46-DEEE-4292-A1E3-A9E91FE16575}" presName="childNode" presStyleLbl="node1" presStyleIdx="1" presStyleCnt="3" custScaleX="105087" custScaleY="122578">
        <dgm:presLayoutVars>
          <dgm:bulletEnabled val="1"/>
        </dgm:presLayoutVars>
      </dgm:prSet>
      <dgm:spPr/>
    </dgm:pt>
    <dgm:pt modelId="{E93520ED-24F8-4458-9486-460F4398662D}" type="pres">
      <dgm:prSet presAssocID="{A4C2CD46-DEEE-4292-A1E3-A9E91FE16575}" presName="parentNode" presStyleLbl="revTx" presStyleIdx="1" presStyleCnt="3">
        <dgm:presLayoutVars>
          <dgm:chMax val="0"/>
          <dgm:bulletEnabled val="1"/>
        </dgm:presLayoutVars>
      </dgm:prSet>
      <dgm:spPr/>
    </dgm:pt>
    <dgm:pt modelId="{365E3B11-90AA-403B-A636-915B1DEAD693}" type="pres">
      <dgm:prSet presAssocID="{ECFB76B5-CDEB-4BFA-B3F0-F72FE1C9DCAD}" presName="sibTrans" presStyleCnt="0"/>
      <dgm:spPr/>
    </dgm:pt>
    <dgm:pt modelId="{C68B77E6-F5AD-489B-A437-B35CEFEFC1ED}" type="pres">
      <dgm:prSet presAssocID="{4621C4AF-F6A7-4D9A-A247-11332F4BCEFD}" presName="compositeNode" presStyleCnt="0">
        <dgm:presLayoutVars>
          <dgm:bulletEnabled val="1"/>
        </dgm:presLayoutVars>
      </dgm:prSet>
      <dgm:spPr/>
    </dgm:pt>
    <dgm:pt modelId="{0A870A37-59D3-4E3B-BE26-DB648DB2DA02}" type="pres">
      <dgm:prSet presAssocID="{4621C4AF-F6A7-4D9A-A247-11332F4BCEFD}" presName="image" presStyleLbl="fgImgPlace1" presStyleIdx="2" presStyleCnt="3" custFlipVert="1" custFlipHor="1" custScaleX="4818" custScaleY="31475"/>
      <dgm:spPr/>
    </dgm:pt>
    <dgm:pt modelId="{D437127E-3A54-425A-8695-3FD3CC2F2E9F}" type="pres">
      <dgm:prSet presAssocID="{4621C4AF-F6A7-4D9A-A247-11332F4BCEFD}" presName="childNode" presStyleLbl="node1" presStyleIdx="2" presStyleCnt="3" custScaleX="111947" custScaleY="121807">
        <dgm:presLayoutVars>
          <dgm:bulletEnabled val="1"/>
        </dgm:presLayoutVars>
      </dgm:prSet>
      <dgm:spPr/>
    </dgm:pt>
    <dgm:pt modelId="{CF47715E-7774-4A57-BEF7-70C7B19B3604}" type="pres">
      <dgm:prSet presAssocID="{4621C4AF-F6A7-4D9A-A247-11332F4BCEFD}" presName="parentNode" presStyleLbl="revTx" presStyleIdx="2" presStyleCnt="3">
        <dgm:presLayoutVars>
          <dgm:chMax val="0"/>
          <dgm:bulletEnabled val="1"/>
        </dgm:presLayoutVars>
      </dgm:prSet>
      <dgm:spPr/>
    </dgm:pt>
  </dgm:ptLst>
  <dgm:cxnLst>
    <dgm:cxn modelId="{98B03014-8B14-43FD-A5FE-C9007DB0605B}" srcId="{47658CE3-A42C-40CE-A1E3-D45308499DBD}" destId="{E688FC2C-C7A2-485B-A595-FEE9B9D19805}" srcOrd="1" destOrd="0" parTransId="{A8CB491C-05BB-4148-83DA-2F1EF1E9406F}" sibTransId="{BE3A8CDF-A6B7-43DB-8BE3-B81323272CF0}"/>
    <dgm:cxn modelId="{8DD5CB16-4471-40D8-A892-80010F81F866}" type="presOf" srcId="{A837AEF3-2F4C-497B-A41A-DE752ED5CAF2}" destId="{D437127E-3A54-425A-8695-3FD3CC2F2E9F}" srcOrd="0" destOrd="6" presId="urn:microsoft.com/office/officeart/2005/8/layout/hList2"/>
    <dgm:cxn modelId="{C564DA16-827D-419E-9F13-1463874E2B93}" srcId="{4621C4AF-F6A7-4D9A-A247-11332F4BCEFD}" destId="{A837AEF3-2F4C-497B-A41A-DE752ED5CAF2}" srcOrd="6" destOrd="0" parTransId="{CFDBD1E9-BA47-487E-934B-B61B4FCE4050}" sibTransId="{63451B41-B053-4707-97C2-FED889AE8A03}"/>
    <dgm:cxn modelId="{94E2A41A-3F32-4DC9-BF43-775C8400F254}" type="presOf" srcId="{8CD3166A-44E6-4477-813F-2A8F9589A838}" destId="{D437127E-3A54-425A-8695-3FD3CC2F2E9F}" srcOrd="0" destOrd="0" presId="urn:microsoft.com/office/officeart/2005/8/layout/hList2"/>
    <dgm:cxn modelId="{1CA60029-47E4-4CC3-8491-FD8F341A47A1}" type="presOf" srcId="{C4EF0959-563B-4BA3-98DC-7F8E97BCFB65}" destId="{C35E47DB-1B7E-4D5E-9868-56DC065A9D84}" srcOrd="0" destOrd="1" presId="urn:microsoft.com/office/officeart/2005/8/layout/hList2"/>
    <dgm:cxn modelId="{E1D0192F-681A-4BDC-935F-B1F1A494028B}" srcId="{47658CE3-A42C-40CE-A1E3-D45308499DBD}" destId="{20E60D0B-3B27-46E1-8CD6-6CAC53436121}" srcOrd="3" destOrd="0" parTransId="{4DC0DBBA-3805-4358-A040-EAB0AE36EE37}" sibTransId="{97F16D12-F99D-485F-BE08-BADDCA38F477}"/>
    <dgm:cxn modelId="{E3EF3D33-8C94-4643-A611-468AB64BDBD7}" type="presOf" srcId="{2EDEE52C-23AB-46D5-9CC6-BAB0B932CD0B}" destId="{D437127E-3A54-425A-8695-3FD3CC2F2E9F}" srcOrd="0" destOrd="5" presId="urn:microsoft.com/office/officeart/2005/8/layout/hList2"/>
    <dgm:cxn modelId="{D648E736-45CB-400E-A585-85F6B6D630E6}" srcId="{A4C2CD46-DEEE-4292-A1E3-A9E91FE16575}" destId="{515058A0-374A-421D-9D1D-177018AC40E5}" srcOrd="2" destOrd="0" parTransId="{0FD6496B-DCE0-4FD5-AD8E-B9690532821B}" sibTransId="{09A86F63-EF16-4128-A5FB-5040D3FB431F}"/>
    <dgm:cxn modelId="{B22D873B-F13A-4845-9254-63D876046C51}" srcId="{4621C4AF-F6A7-4D9A-A247-11332F4BCEFD}" destId="{5E131B2E-914B-4D82-98EB-F0CD16F93006}" srcOrd="2" destOrd="0" parTransId="{DD706FB7-684F-4E78-B7FB-8BAC9BE42609}" sibTransId="{0CB2A341-22AB-4C2B-AEF3-E1368D86881F}"/>
    <dgm:cxn modelId="{F49A193D-1DEE-436E-8A47-3D834EEC812A}" srcId="{47658CE3-A42C-40CE-A1E3-D45308499DBD}" destId="{78F5898D-22ED-4A6E-9FD6-91423EED9D31}" srcOrd="2" destOrd="0" parTransId="{7180B008-8116-4D32-A205-6E963CEDF784}" sibTransId="{B43391E3-CF37-4E92-913C-8652511E0AAE}"/>
    <dgm:cxn modelId="{391FB142-43EA-4E3B-BA4A-518086D49A3F}" srcId="{A4C2CD46-DEEE-4292-A1E3-A9E91FE16575}" destId="{87A582C9-DCBF-4E98-A41E-C4DDE512E036}" srcOrd="0" destOrd="0" parTransId="{DA9D3E2F-C9F2-4660-8039-8EAA14F41FA0}" sibTransId="{78A6B626-B977-4F4C-A2D7-6300A522359B}"/>
    <dgm:cxn modelId="{D01D6C44-FAEF-4B2B-A846-FF420F475449}" srcId="{A4C2CD46-DEEE-4292-A1E3-A9E91FE16575}" destId="{5635EF02-C76E-4067-8DE1-60FE2DCF7D2A}" srcOrd="3" destOrd="0" parTransId="{DC5840B7-8277-4E91-AD83-DAE765379CF1}" sibTransId="{2E0EA884-0DAB-4079-833F-318E2C762A9C}"/>
    <dgm:cxn modelId="{3B358765-7D77-459C-9202-C360581E6DB1}" type="presOf" srcId="{7BEBE2BB-75BD-4883-92C7-601D867BF8B2}" destId="{C35E47DB-1B7E-4D5E-9868-56DC065A9D84}" srcOrd="0" destOrd="4" presId="urn:microsoft.com/office/officeart/2005/8/layout/hList2"/>
    <dgm:cxn modelId="{1F292C53-E29F-4E58-8AC2-A16E56BD4C5F}" srcId="{47658CE3-A42C-40CE-A1E3-D45308499DBD}" destId="{79C6E79B-FFC8-4D8F-926E-7D5B6A8A7272}" srcOrd="0" destOrd="0" parTransId="{EA0DC118-DB91-483B-97A1-BA4AE55EC900}" sibTransId="{27783362-7817-4207-901A-5D25EC808492}"/>
    <dgm:cxn modelId="{976EC185-C3FB-40C4-8576-9E1F0627B48F}" type="presOf" srcId="{5E131B2E-914B-4D82-98EB-F0CD16F93006}" destId="{D437127E-3A54-425A-8695-3FD3CC2F2E9F}" srcOrd="0" destOrd="2" presId="urn:microsoft.com/office/officeart/2005/8/layout/hList2"/>
    <dgm:cxn modelId="{ABDF078B-745F-46EE-8133-5D74CC6526C9}" srcId="{4621C4AF-F6A7-4D9A-A247-11332F4BCEFD}" destId="{AE896C04-E24D-4348-A07A-CF7CCA942E42}" srcOrd="1" destOrd="0" parTransId="{EEF4870C-4C78-4B9C-B941-9540574D47FD}" sibTransId="{6D1A3452-266F-4EE7-B9E2-2EED428073E8}"/>
    <dgm:cxn modelId="{6E9FDB96-2EB5-41AD-83F5-DFA975A032A9}" type="presOf" srcId="{79C6E79B-FFC8-4D8F-926E-7D5B6A8A7272}" destId="{33073969-FA5A-4CBF-8E3B-F29B0B4490FA}" srcOrd="0" destOrd="0" presId="urn:microsoft.com/office/officeart/2005/8/layout/hList2"/>
    <dgm:cxn modelId="{F5219CA8-9EA9-4A85-A2D6-A61CF8D183EE}" type="presOf" srcId="{E688FC2C-C7A2-485B-A595-FEE9B9D19805}" destId="{33073969-FA5A-4CBF-8E3B-F29B0B4490FA}" srcOrd="0" destOrd="1" presId="urn:microsoft.com/office/officeart/2005/8/layout/hList2"/>
    <dgm:cxn modelId="{F3FA81A9-B47E-4102-807A-6B6F05E1265D}" srcId="{4621C4AF-F6A7-4D9A-A247-11332F4BCEFD}" destId="{4AA9CCD0-269C-432C-AD6A-D016414AD471}" srcOrd="4" destOrd="0" parTransId="{D280CFC9-7A5E-4DBA-B065-8DC353D358B9}" sibTransId="{45C87361-624C-4C15-B05A-B5A09E8ACFB5}"/>
    <dgm:cxn modelId="{5A58A6A9-606E-4B03-A4A5-BA147BBC6F14}" type="presOf" srcId="{AE896C04-E24D-4348-A07A-CF7CCA942E42}" destId="{D437127E-3A54-425A-8695-3FD3CC2F2E9F}" srcOrd="0" destOrd="1" presId="urn:microsoft.com/office/officeart/2005/8/layout/hList2"/>
    <dgm:cxn modelId="{0B88F8A9-1A91-40A2-82FE-8D8FBD846101}" type="presOf" srcId="{4621C4AF-F6A7-4D9A-A247-11332F4BCEFD}" destId="{CF47715E-7774-4A57-BEF7-70C7B19B3604}" srcOrd="0" destOrd="0" presId="urn:microsoft.com/office/officeart/2005/8/layout/hList2"/>
    <dgm:cxn modelId="{C514D6AE-0ECF-4DB2-8E04-4EDE06C2F1ED}" srcId="{868B2EE0-F1DA-4DCA-B449-684844269B7F}" destId="{47658CE3-A42C-40CE-A1E3-D45308499DBD}" srcOrd="0" destOrd="0" parTransId="{8CE03B9F-C8BE-4CC6-924B-AA9FDD010E9E}" sibTransId="{ED7C979A-1DF2-4D0D-A73B-142C520E8F41}"/>
    <dgm:cxn modelId="{D0BD4CAF-33F7-423A-A01C-959537BC6160}" srcId="{4621C4AF-F6A7-4D9A-A247-11332F4BCEFD}" destId="{2EDEE52C-23AB-46D5-9CC6-BAB0B932CD0B}" srcOrd="5" destOrd="0" parTransId="{342E2791-26EE-44B0-AD87-49F566EA69EF}" sibTransId="{981265EF-EEBE-4FBC-A461-D322D40558E8}"/>
    <dgm:cxn modelId="{6B0D6EB3-99D0-477F-B3A9-CF5F9DFD42F2}" type="presOf" srcId="{20E60D0B-3B27-46E1-8CD6-6CAC53436121}" destId="{33073969-FA5A-4CBF-8E3B-F29B0B4490FA}" srcOrd="0" destOrd="3" presId="urn:microsoft.com/office/officeart/2005/8/layout/hList2"/>
    <dgm:cxn modelId="{A65CA9BB-21EC-4D00-A776-58B4609F0CE3}" type="presOf" srcId="{A4C2CD46-DEEE-4292-A1E3-A9E91FE16575}" destId="{E93520ED-24F8-4458-9486-460F4398662D}" srcOrd="0" destOrd="0" presId="urn:microsoft.com/office/officeart/2005/8/layout/hList2"/>
    <dgm:cxn modelId="{F49A0BBE-F8EC-48BC-911F-04C774E35487}" type="presOf" srcId="{87A582C9-DCBF-4E98-A41E-C4DDE512E036}" destId="{C35E47DB-1B7E-4D5E-9868-56DC065A9D84}" srcOrd="0" destOrd="0" presId="urn:microsoft.com/office/officeart/2005/8/layout/hList2"/>
    <dgm:cxn modelId="{72403CC9-8DB7-4B45-9A8A-06E9A152FDD0}" type="presOf" srcId="{515058A0-374A-421D-9D1D-177018AC40E5}" destId="{C35E47DB-1B7E-4D5E-9868-56DC065A9D84}" srcOrd="0" destOrd="2" presId="urn:microsoft.com/office/officeart/2005/8/layout/hList2"/>
    <dgm:cxn modelId="{04BB13CB-4F22-40A4-AD87-AAC8D169F0A1}" srcId="{868B2EE0-F1DA-4DCA-B449-684844269B7F}" destId="{A4C2CD46-DEEE-4292-A1E3-A9E91FE16575}" srcOrd="1" destOrd="0" parTransId="{B5E4C895-619C-47B3-8C9B-10DF5BCDEBD6}" sibTransId="{ECFB76B5-CDEB-4BFA-B3F0-F72FE1C9DCAD}"/>
    <dgm:cxn modelId="{1B7EB1D2-C279-4D84-B6A8-EECFAA886664}" type="presOf" srcId="{78F5898D-22ED-4A6E-9FD6-91423EED9D31}" destId="{33073969-FA5A-4CBF-8E3B-F29B0B4490FA}" srcOrd="0" destOrd="2" presId="urn:microsoft.com/office/officeart/2005/8/layout/hList2"/>
    <dgm:cxn modelId="{2E9B12DE-ABAC-436C-9803-90908E1AE395}" srcId="{4621C4AF-F6A7-4D9A-A247-11332F4BCEFD}" destId="{459A9D0B-D5AD-4352-823C-7CC315D12DFF}" srcOrd="3" destOrd="0" parTransId="{8E949B46-147B-4E42-94B6-602111E1ED50}" sibTransId="{2B67551D-CC37-4077-9297-208AACF8D4FD}"/>
    <dgm:cxn modelId="{AC89DEDE-D365-49FD-B258-C7B15383ED79}" srcId="{4621C4AF-F6A7-4D9A-A247-11332F4BCEFD}" destId="{8CD3166A-44E6-4477-813F-2A8F9589A838}" srcOrd="0" destOrd="0" parTransId="{EF63B276-13F0-49E5-B00D-340BCC9F2002}" sibTransId="{CEE2222E-03FD-4273-B766-85F9111C9BA1}"/>
    <dgm:cxn modelId="{B4E837EA-5F66-4100-AB51-0CB497D5884D}" type="presOf" srcId="{868B2EE0-F1DA-4DCA-B449-684844269B7F}" destId="{36D4B3F1-A988-4D57-B270-20316D112281}" srcOrd="0" destOrd="0" presId="urn:microsoft.com/office/officeart/2005/8/layout/hList2"/>
    <dgm:cxn modelId="{6D53DCEA-6596-4938-A347-7B8EC74BA836}" type="presOf" srcId="{47658CE3-A42C-40CE-A1E3-D45308499DBD}" destId="{08267765-3716-4DB9-8C19-3AA1AAFF723D}" srcOrd="0" destOrd="0" presId="urn:microsoft.com/office/officeart/2005/8/layout/hList2"/>
    <dgm:cxn modelId="{67939FEF-516D-47E6-84E6-0E653326F161}" srcId="{A4C2CD46-DEEE-4292-A1E3-A9E91FE16575}" destId="{C4EF0959-563B-4BA3-98DC-7F8E97BCFB65}" srcOrd="1" destOrd="0" parTransId="{6DDF56F7-CA63-4810-81D8-813CB36A450D}" sibTransId="{259B66DA-25AE-4703-B27C-1F23BD4972A4}"/>
    <dgm:cxn modelId="{485CE2F4-965D-4870-8FB9-9E656D7E24D2}" type="presOf" srcId="{4AA9CCD0-269C-432C-AD6A-D016414AD471}" destId="{D437127E-3A54-425A-8695-3FD3CC2F2E9F}" srcOrd="0" destOrd="4" presId="urn:microsoft.com/office/officeart/2005/8/layout/hList2"/>
    <dgm:cxn modelId="{F96838F6-AD10-4A4C-B280-8D777FFC60B1}" type="presOf" srcId="{5635EF02-C76E-4067-8DE1-60FE2DCF7D2A}" destId="{C35E47DB-1B7E-4D5E-9868-56DC065A9D84}" srcOrd="0" destOrd="3" presId="urn:microsoft.com/office/officeart/2005/8/layout/hList2"/>
    <dgm:cxn modelId="{F55A09FD-5977-4E2E-A2FA-7A5A0234398B}" srcId="{A4C2CD46-DEEE-4292-A1E3-A9E91FE16575}" destId="{7BEBE2BB-75BD-4883-92C7-601D867BF8B2}" srcOrd="4" destOrd="0" parTransId="{27B4BD03-C782-4BB0-8F0C-B04CB5729C02}" sibTransId="{17C0E562-E093-4EE3-AE2A-122D7B10D587}"/>
    <dgm:cxn modelId="{6BCEDAFF-D666-4E59-A11A-4621B2AA8580}" srcId="{868B2EE0-F1DA-4DCA-B449-684844269B7F}" destId="{4621C4AF-F6A7-4D9A-A247-11332F4BCEFD}" srcOrd="2" destOrd="0" parTransId="{17308724-F36A-4EDF-B0A7-838EDD658A38}" sibTransId="{A0C19539-083F-46FD-B7F3-AA8DFF13B65C}"/>
    <dgm:cxn modelId="{7F65EEFF-1C3C-47AB-AE25-41CA12114571}" type="presOf" srcId="{459A9D0B-D5AD-4352-823C-7CC315D12DFF}" destId="{D437127E-3A54-425A-8695-3FD3CC2F2E9F}" srcOrd="0" destOrd="3" presId="urn:microsoft.com/office/officeart/2005/8/layout/hList2"/>
    <dgm:cxn modelId="{37DEB9E5-63AF-45F9-8AB1-6E544EDD4378}" type="presParOf" srcId="{36D4B3F1-A988-4D57-B270-20316D112281}" destId="{3EB3D7E1-E40E-4B70-A96C-8750906B8CF1}" srcOrd="0" destOrd="0" presId="urn:microsoft.com/office/officeart/2005/8/layout/hList2"/>
    <dgm:cxn modelId="{2A2FAAB8-14A3-4AD0-8017-32EA62494EAC}" type="presParOf" srcId="{3EB3D7E1-E40E-4B70-A96C-8750906B8CF1}" destId="{1EABB1F7-AAF0-49B8-9DCD-F821EAE59901}" srcOrd="0" destOrd="0" presId="urn:microsoft.com/office/officeart/2005/8/layout/hList2"/>
    <dgm:cxn modelId="{CA86123E-AB94-4FFD-954E-EF311B5D5B27}" type="presParOf" srcId="{3EB3D7E1-E40E-4B70-A96C-8750906B8CF1}" destId="{33073969-FA5A-4CBF-8E3B-F29B0B4490FA}" srcOrd="1" destOrd="0" presId="urn:microsoft.com/office/officeart/2005/8/layout/hList2"/>
    <dgm:cxn modelId="{03587E59-6A36-4F8D-B8E5-57C8F922849C}" type="presParOf" srcId="{3EB3D7E1-E40E-4B70-A96C-8750906B8CF1}" destId="{08267765-3716-4DB9-8C19-3AA1AAFF723D}" srcOrd="2" destOrd="0" presId="urn:microsoft.com/office/officeart/2005/8/layout/hList2"/>
    <dgm:cxn modelId="{94399E77-F42B-44BC-B196-15A3099D04C3}" type="presParOf" srcId="{36D4B3F1-A988-4D57-B270-20316D112281}" destId="{9930FA85-135E-424A-80D9-9EF6879A5E50}" srcOrd="1" destOrd="0" presId="urn:microsoft.com/office/officeart/2005/8/layout/hList2"/>
    <dgm:cxn modelId="{976AF4AD-CDAD-4D06-9FC1-699900745A93}" type="presParOf" srcId="{36D4B3F1-A988-4D57-B270-20316D112281}" destId="{EBF9F4C3-2EAD-4BBC-BD35-DB6E1CCC8C32}" srcOrd="2" destOrd="0" presId="urn:microsoft.com/office/officeart/2005/8/layout/hList2"/>
    <dgm:cxn modelId="{22C6C40B-ED69-4035-84BD-336873961552}" type="presParOf" srcId="{EBF9F4C3-2EAD-4BBC-BD35-DB6E1CCC8C32}" destId="{79B0DCE8-539D-4D67-8C92-2B8BE6A530A1}" srcOrd="0" destOrd="0" presId="urn:microsoft.com/office/officeart/2005/8/layout/hList2"/>
    <dgm:cxn modelId="{499343A5-3064-492A-8514-F63EA15E0BAA}" type="presParOf" srcId="{EBF9F4C3-2EAD-4BBC-BD35-DB6E1CCC8C32}" destId="{C35E47DB-1B7E-4D5E-9868-56DC065A9D84}" srcOrd="1" destOrd="0" presId="urn:microsoft.com/office/officeart/2005/8/layout/hList2"/>
    <dgm:cxn modelId="{DBE2FD4E-B3F3-4026-8518-172A28157A09}" type="presParOf" srcId="{EBF9F4C3-2EAD-4BBC-BD35-DB6E1CCC8C32}" destId="{E93520ED-24F8-4458-9486-460F4398662D}" srcOrd="2" destOrd="0" presId="urn:microsoft.com/office/officeart/2005/8/layout/hList2"/>
    <dgm:cxn modelId="{47345695-C74E-42A5-B673-A2371081AAE3}" type="presParOf" srcId="{36D4B3F1-A988-4D57-B270-20316D112281}" destId="{365E3B11-90AA-403B-A636-915B1DEAD693}" srcOrd="3" destOrd="0" presId="urn:microsoft.com/office/officeart/2005/8/layout/hList2"/>
    <dgm:cxn modelId="{EAC7BBEF-568A-43D1-BDB2-A455E97C3D98}" type="presParOf" srcId="{36D4B3F1-A988-4D57-B270-20316D112281}" destId="{C68B77E6-F5AD-489B-A437-B35CEFEFC1ED}" srcOrd="4" destOrd="0" presId="urn:microsoft.com/office/officeart/2005/8/layout/hList2"/>
    <dgm:cxn modelId="{99CC11B8-71A7-4FA1-9CA4-415AC47201C9}" type="presParOf" srcId="{C68B77E6-F5AD-489B-A437-B35CEFEFC1ED}" destId="{0A870A37-59D3-4E3B-BE26-DB648DB2DA02}" srcOrd="0" destOrd="0" presId="urn:microsoft.com/office/officeart/2005/8/layout/hList2"/>
    <dgm:cxn modelId="{EDE45A7E-A7FF-42D6-B862-D99256F1ADCE}" type="presParOf" srcId="{C68B77E6-F5AD-489B-A437-B35CEFEFC1ED}" destId="{D437127E-3A54-425A-8695-3FD3CC2F2E9F}" srcOrd="1" destOrd="0" presId="urn:microsoft.com/office/officeart/2005/8/layout/hList2"/>
    <dgm:cxn modelId="{161CC0EE-E96A-4F73-A5F1-DC77193B5582}" type="presParOf" srcId="{C68B77E6-F5AD-489B-A437-B35CEFEFC1ED}" destId="{CF47715E-7774-4A57-BEF7-70C7B19B3604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8B2EE0-F1DA-4DCA-B449-684844269B7F}" type="doc">
      <dgm:prSet loTypeId="urn:microsoft.com/office/officeart/2005/8/layout/h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47658CE3-A42C-40CE-A1E3-D45308499DBD}">
      <dgm:prSet phldrT="[Text]"/>
      <dgm:spPr/>
      <dgm:t>
        <a:bodyPr/>
        <a:lstStyle/>
        <a:p>
          <a:r>
            <a:rPr lang="en-US" dirty="0"/>
            <a:t>Disclosure and Notification </a:t>
          </a:r>
        </a:p>
      </dgm:t>
    </dgm:pt>
    <dgm:pt modelId="{8CE03B9F-C8BE-4CC6-924B-AA9FDD010E9E}" type="parTrans" cxnId="{C514D6AE-0ECF-4DB2-8E04-4EDE06C2F1ED}">
      <dgm:prSet/>
      <dgm:spPr/>
      <dgm:t>
        <a:bodyPr/>
        <a:lstStyle/>
        <a:p>
          <a:endParaRPr lang="en-US"/>
        </a:p>
      </dgm:t>
    </dgm:pt>
    <dgm:pt modelId="{ED7C979A-1DF2-4D0D-A73B-142C520E8F41}" type="sibTrans" cxnId="{C514D6AE-0ECF-4DB2-8E04-4EDE06C2F1ED}">
      <dgm:prSet/>
      <dgm:spPr/>
      <dgm:t>
        <a:bodyPr/>
        <a:lstStyle/>
        <a:p>
          <a:endParaRPr lang="en-US"/>
        </a:p>
      </dgm:t>
    </dgm:pt>
    <dgm:pt modelId="{79C6E79B-FFC8-4D8F-926E-7D5B6A8A7272}">
      <dgm:prSet phldrT="[Text]" custT="1"/>
      <dgm:spPr/>
      <dgm:t>
        <a:bodyPr/>
        <a:lstStyle/>
        <a:p>
          <a:r>
            <a:rPr lang="en-US" sz="2400" dirty="0"/>
            <a:t>ANOC/EOC  Delivery </a:t>
          </a:r>
        </a:p>
      </dgm:t>
    </dgm:pt>
    <dgm:pt modelId="{EA0DC118-DB91-483B-97A1-BA4AE55EC900}" type="parTrans" cxnId="{1F292C53-E29F-4E58-8AC2-A16E56BD4C5F}">
      <dgm:prSet/>
      <dgm:spPr/>
      <dgm:t>
        <a:bodyPr/>
        <a:lstStyle/>
        <a:p>
          <a:endParaRPr lang="en-US"/>
        </a:p>
      </dgm:t>
    </dgm:pt>
    <dgm:pt modelId="{27783362-7817-4207-901A-5D25EC808492}" type="sibTrans" cxnId="{1F292C53-E29F-4E58-8AC2-A16E56BD4C5F}">
      <dgm:prSet/>
      <dgm:spPr/>
      <dgm:t>
        <a:bodyPr/>
        <a:lstStyle/>
        <a:p>
          <a:endParaRPr lang="en-US"/>
        </a:p>
      </dgm:t>
    </dgm:pt>
    <dgm:pt modelId="{E688FC2C-C7A2-485B-A595-FEE9B9D19805}">
      <dgm:prSet phldrT="[Text]" custT="1"/>
      <dgm:spPr/>
      <dgm:t>
        <a:bodyPr/>
        <a:lstStyle/>
        <a:p>
          <a:r>
            <a:rPr lang="en-US" sz="2400" dirty="0"/>
            <a:t>EOC Disclosure</a:t>
          </a:r>
        </a:p>
      </dgm:t>
    </dgm:pt>
    <dgm:pt modelId="{A8CB491C-05BB-4148-83DA-2F1EF1E9406F}" type="parTrans" cxnId="{98B03014-8B14-43FD-A5FE-C9007DB0605B}">
      <dgm:prSet/>
      <dgm:spPr/>
      <dgm:t>
        <a:bodyPr/>
        <a:lstStyle/>
        <a:p>
          <a:endParaRPr lang="en-US"/>
        </a:p>
      </dgm:t>
    </dgm:pt>
    <dgm:pt modelId="{BE3A8CDF-A6B7-43DB-8BE3-B81323272CF0}" type="sibTrans" cxnId="{98B03014-8B14-43FD-A5FE-C9007DB0605B}">
      <dgm:prSet/>
      <dgm:spPr/>
      <dgm:t>
        <a:bodyPr/>
        <a:lstStyle/>
        <a:p>
          <a:endParaRPr lang="en-US"/>
        </a:p>
      </dgm:t>
    </dgm:pt>
    <dgm:pt modelId="{A4C2CD46-DEEE-4292-A1E3-A9E91FE16575}">
      <dgm:prSet phldrT="[Text]"/>
      <dgm:spPr/>
      <dgm:t>
        <a:bodyPr/>
        <a:lstStyle/>
        <a:p>
          <a:r>
            <a:rPr lang="en-US" dirty="0"/>
            <a:t>Beneficiary Access</a:t>
          </a:r>
        </a:p>
      </dgm:t>
    </dgm:pt>
    <dgm:pt modelId="{B5E4C895-619C-47B3-8C9B-10DF5BCDEBD6}" type="parTrans" cxnId="{04BB13CB-4F22-40A4-AD87-AAC8D169F0A1}">
      <dgm:prSet/>
      <dgm:spPr/>
      <dgm:t>
        <a:bodyPr/>
        <a:lstStyle/>
        <a:p>
          <a:endParaRPr lang="en-US"/>
        </a:p>
      </dgm:t>
    </dgm:pt>
    <dgm:pt modelId="{ECFB76B5-CDEB-4BFA-B3F0-F72FE1C9DCAD}" type="sibTrans" cxnId="{04BB13CB-4F22-40A4-AD87-AAC8D169F0A1}">
      <dgm:prSet/>
      <dgm:spPr/>
      <dgm:t>
        <a:bodyPr/>
        <a:lstStyle/>
        <a:p>
          <a:endParaRPr lang="en-US"/>
        </a:p>
      </dgm:t>
    </dgm:pt>
    <dgm:pt modelId="{87A582C9-DCBF-4E98-A41E-C4DDE512E036}">
      <dgm:prSet phldrT="[Text]"/>
      <dgm:spPr/>
      <dgm:t>
        <a:bodyPr/>
        <a:lstStyle/>
        <a:p>
          <a:r>
            <a:rPr lang="en-US" dirty="0"/>
            <a:t>MA Uniform Flexibility </a:t>
          </a:r>
        </a:p>
      </dgm:t>
    </dgm:pt>
    <dgm:pt modelId="{DA9D3E2F-C9F2-4660-8039-8EAA14F41FA0}" type="parTrans" cxnId="{391FB142-43EA-4E3B-BA4A-518086D49A3F}">
      <dgm:prSet/>
      <dgm:spPr/>
      <dgm:t>
        <a:bodyPr/>
        <a:lstStyle/>
        <a:p>
          <a:endParaRPr lang="en-US"/>
        </a:p>
      </dgm:t>
    </dgm:pt>
    <dgm:pt modelId="{78A6B626-B977-4F4C-A2D7-6300A522359B}" type="sibTrans" cxnId="{391FB142-43EA-4E3B-BA4A-518086D49A3F}">
      <dgm:prSet/>
      <dgm:spPr/>
      <dgm:t>
        <a:bodyPr/>
        <a:lstStyle/>
        <a:p>
          <a:endParaRPr lang="en-US"/>
        </a:p>
      </dgm:t>
    </dgm:pt>
    <dgm:pt modelId="{C4EF0959-563B-4BA3-98DC-7F8E97BCFB65}">
      <dgm:prSet phldrT="[Text]"/>
      <dgm:spPr/>
      <dgm:t>
        <a:bodyPr/>
        <a:lstStyle/>
        <a:p>
          <a:r>
            <a:rPr lang="en-US" dirty="0"/>
            <a:t>Restoration of MA Open Enrollment  Period</a:t>
          </a:r>
        </a:p>
      </dgm:t>
    </dgm:pt>
    <dgm:pt modelId="{6DDF56F7-CA63-4810-81D8-813CB36A450D}" type="parTrans" cxnId="{67939FEF-516D-47E6-84E6-0E653326F161}">
      <dgm:prSet/>
      <dgm:spPr/>
      <dgm:t>
        <a:bodyPr/>
        <a:lstStyle/>
        <a:p>
          <a:endParaRPr lang="en-US"/>
        </a:p>
      </dgm:t>
    </dgm:pt>
    <dgm:pt modelId="{259B66DA-25AE-4703-B27C-1F23BD4972A4}" type="sibTrans" cxnId="{67939FEF-516D-47E6-84E6-0E653326F161}">
      <dgm:prSet/>
      <dgm:spPr/>
      <dgm:t>
        <a:bodyPr/>
        <a:lstStyle/>
        <a:p>
          <a:endParaRPr lang="en-US"/>
        </a:p>
      </dgm:t>
    </dgm:pt>
    <dgm:pt modelId="{4621C4AF-F6A7-4D9A-A247-11332F4BCEFD}">
      <dgm:prSet phldrT="[Text]"/>
      <dgm:spPr/>
      <dgm:t>
        <a:bodyPr/>
        <a:lstStyle/>
        <a:p>
          <a:r>
            <a:rPr lang="en-US" dirty="0"/>
            <a:t>Pricing and Coverage </a:t>
          </a:r>
        </a:p>
      </dgm:t>
    </dgm:pt>
    <dgm:pt modelId="{17308724-F36A-4EDF-B0A7-838EDD658A38}" type="parTrans" cxnId="{6BCEDAFF-D666-4E59-A11A-4621B2AA8580}">
      <dgm:prSet/>
      <dgm:spPr/>
      <dgm:t>
        <a:bodyPr/>
        <a:lstStyle/>
        <a:p>
          <a:endParaRPr lang="en-US"/>
        </a:p>
      </dgm:t>
    </dgm:pt>
    <dgm:pt modelId="{A0C19539-083F-46FD-B7F3-AA8DFF13B65C}" type="sibTrans" cxnId="{6BCEDAFF-D666-4E59-A11A-4621B2AA8580}">
      <dgm:prSet/>
      <dgm:spPr/>
      <dgm:t>
        <a:bodyPr/>
        <a:lstStyle/>
        <a:p>
          <a:endParaRPr lang="en-US"/>
        </a:p>
      </dgm:t>
    </dgm:pt>
    <dgm:pt modelId="{8CD3166A-44E6-4477-813F-2A8F9589A838}">
      <dgm:prSet phldrT="[Text]"/>
      <dgm:spPr/>
      <dgm:t>
        <a:bodyPr/>
        <a:lstStyle/>
        <a:p>
          <a:r>
            <a:rPr lang="en-US" dirty="0"/>
            <a:t>Supplemental  Benefits (MA) </a:t>
          </a:r>
        </a:p>
      </dgm:t>
    </dgm:pt>
    <dgm:pt modelId="{EF63B276-13F0-49E5-B00D-340BCC9F2002}" type="parTrans" cxnId="{AC89DEDE-D365-49FD-B258-C7B15383ED79}">
      <dgm:prSet/>
      <dgm:spPr/>
      <dgm:t>
        <a:bodyPr/>
        <a:lstStyle/>
        <a:p>
          <a:endParaRPr lang="en-US"/>
        </a:p>
      </dgm:t>
    </dgm:pt>
    <dgm:pt modelId="{CEE2222E-03FD-4273-B766-85F9111C9BA1}" type="sibTrans" cxnId="{AC89DEDE-D365-49FD-B258-C7B15383ED79}">
      <dgm:prSet/>
      <dgm:spPr/>
      <dgm:t>
        <a:bodyPr/>
        <a:lstStyle/>
        <a:p>
          <a:endParaRPr lang="en-US"/>
        </a:p>
      </dgm:t>
    </dgm:pt>
    <dgm:pt modelId="{A837AEF3-2F4C-497B-A41A-DE752ED5CAF2}">
      <dgm:prSet phldrT="[Text]" phldr="1"/>
      <dgm:spPr/>
      <dgm:t>
        <a:bodyPr/>
        <a:lstStyle/>
        <a:p>
          <a:endParaRPr lang="en-US" dirty="0"/>
        </a:p>
      </dgm:t>
    </dgm:pt>
    <dgm:pt modelId="{CFDBD1E9-BA47-487E-934B-B61B4FCE4050}" type="parTrans" cxnId="{C564DA16-827D-419E-9F13-1463874E2B93}">
      <dgm:prSet/>
      <dgm:spPr/>
      <dgm:t>
        <a:bodyPr/>
        <a:lstStyle/>
        <a:p>
          <a:endParaRPr lang="en-US"/>
        </a:p>
      </dgm:t>
    </dgm:pt>
    <dgm:pt modelId="{63451B41-B053-4707-97C2-FED889AE8A03}" type="sibTrans" cxnId="{C564DA16-827D-419E-9F13-1463874E2B93}">
      <dgm:prSet/>
      <dgm:spPr/>
      <dgm:t>
        <a:bodyPr/>
        <a:lstStyle/>
        <a:p>
          <a:endParaRPr lang="en-US"/>
        </a:p>
      </dgm:t>
    </dgm:pt>
    <dgm:pt modelId="{20E60D0B-3B27-46E1-8CD6-6CAC53436121}">
      <dgm:prSet phldrT="[Text]" custT="1"/>
      <dgm:spPr/>
      <dgm:t>
        <a:bodyPr/>
        <a:lstStyle/>
        <a:p>
          <a:r>
            <a:rPr lang="en-US" sz="2400" dirty="0"/>
            <a:t>IRE Level Appeal  </a:t>
          </a:r>
        </a:p>
      </dgm:t>
    </dgm:pt>
    <dgm:pt modelId="{4DC0DBBA-3805-4358-A040-EAB0AE36EE37}" type="parTrans" cxnId="{E1D0192F-681A-4BDC-935F-B1F1A494028B}">
      <dgm:prSet/>
      <dgm:spPr/>
      <dgm:t>
        <a:bodyPr/>
        <a:lstStyle/>
        <a:p>
          <a:endParaRPr lang="en-US"/>
        </a:p>
      </dgm:t>
    </dgm:pt>
    <dgm:pt modelId="{97F16D12-F99D-485F-BE08-BADDCA38F477}" type="sibTrans" cxnId="{E1D0192F-681A-4BDC-935F-B1F1A494028B}">
      <dgm:prSet/>
      <dgm:spPr/>
      <dgm:t>
        <a:bodyPr/>
        <a:lstStyle/>
        <a:p>
          <a:endParaRPr lang="en-US"/>
        </a:p>
      </dgm:t>
    </dgm:pt>
    <dgm:pt modelId="{78F5898D-22ED-4A6E-9FD6-91423EED9D31}">
      <dgm:prSet phldrT="[Text]" custT="1"/>
      <dgm:spPr/>
      <dgm:t>
        <a:bodyPr/>
        <a:lstStyle/>
        <a:p>
          <a:r>
            <a:rPr lang="en-US" sz="2400" dirty="0"/>
            <a:t>Midyear Formulary changes </a:t>
          </a:r>
        </a:p>
      </dgm:t>
    </dgm:pt>
    <dgm:pt modelId="{7180B008-8116-4D32-A205-6E963CEDF784}" type="parTrans" cxnId="{F49A193D-1DEE-436E-8A47-3D834EEC812A}">
      <dgm:prSet/>
      <dgm:spPr/>
      <dgm:t>
        <a:bodyPr/>
        <a:lstStyle/>
        <a:p>
          <a:endParaRPr lang="en-US"/>
        </a:p>
      </dgm:t>
    </dgm:pt>
    <dgm:pt modelId="{B43391E3-CF37-4E92-913C-8652511E0AAE}" type="sibTrans" cxnId="{F49A193D-1DEE-436E-8A47-3D834EEC812A}">
      <dgm:prSet/>
      <dgm:spPr/>
      <dgm:t>
        <a:bodyPr/>
        <a:lstStyle/>
        <a:p>
          <a:endParaRPr lang="en-US"/>
        </a:p>
      </dgm:t>
    </dgm:pt>
    <dgm:pt modelId="{515058A0-374A-421D-9D1D-177018AC40E5}">
      <dgm:prSet phldrT="[Text]"/>
      <dgm:spPr/>
      <dgm:t>
        <a:bodyPr/>
        <a:lstStyle/>
        <a:p>
          <a:r>
            <a:rPr lang="en-US" dirty="0"/>
            <a:t>Limitation LIS SEPs </a:t>
          </a:r>
        </a:p>
      </dgm:t>
    </dgm:pt>
    <dgm:pt modelId="{0FD6496B-DCE0-4FD5-AD8E-B9690532821B}" type="parTrans" cxnId="{D648E736-45CB-400E-A585-85F6B6D630E6}">
      <dgm:prSet/>
      <dgm:spPr/>
      <dgm:t>
        <a:bodyPr/>
        <a:lstStyle/>
        <a:p>
          <a:endParaRPr lang="en-US"/>
        </a:p>
      </dgm:t>
    </dgm:pt>
    <dgm:pt modelId="{09A86F63-EF16-4128-A5FB-5040D3FB431F}" type="sibTrans" cxnId="{D648E736-45CB-400E-A585-85F6B6D630E6}">
      <dgm:prSet/>
      <dgm:spPr/>
      <dgm:t>
        <a:bodyPr/>
        <a:lstStyle/>
        <a:p>
          <a:endParaRPr lang="en-US"/>
        </a:p>
      </dgm:t>
    </dgm:pt>
    <dgm:pt modelId="{5635EF02-C76E-4067-8DE1-60FE2DCF7D2A}">
      <dgm:prSet phldrT="[Text]"/>
      <dgm:spPr/>
      <dgm:t>
        <a:bodyPr/>
        <a:lstStyle/>
        <a:p>
          <a:r>
            <a:rPr lang="en-US" dirty="0"/>
            <a:t>CARA Provisions</a:t>
          </a:r>
        </a:p>
      </dgm:t>
    </dgm:pt>
    <dgm:pt modelId="{DC5840B7-8277-4E91-AD83-DAE765379CF1}" type="parTrans" cxnId="{D01D6C44-FAEF-4B2B-A846-FF420F475449}">
      <dgm:prSet/>
      <dgm:spPr/>
      <dgm:t>
        <a:bodyPr/>
        <a:lstStyle/>
        <a:p>
          <a:endParaRPr lang="en-US"/>
        </a:p>
      </dgm:t>
    </dgm:pt>
    <dgm:pt modelId="{2E0EA884-0DAB-4079-833F-318E2C762A9C}" type="sibTrans" cxnId="{D01D6C44-FAEF-4B2B-A846-FF420F475449}">
      <dgm:prSet/>
      <dgm:spPr/>
      <dgm:t>
        <a:bodyPr/>
        <a:lstStyle/>
        <a:p>
          <a:endParaRPr lang="en-US"/>
        </a:p>
      </dgm:t>
    </dgm:pt>
    <dgm:pt modelId="{7BEBE2BB-75BD-4883-92C7-601D867BF8B2}">
      <dgm:prSet phldrT="[Text]"/>
      <dgm:spPr/>
      <dgm:t>
        <a:bodyPr/>
        <a:lstStyle/>
        <a:p>
          <a:r>
            <a:rPr lang="en-US" dirty="0"/>
            <a:t> Cost Plan Sunset </a:t>
          </a:r>
        </a:p>
      </dgm:t>
    </dgm:pt>
    <dgm:pt modelId="{27B4BD03-C782-4BB0-8F0C-B04CB5729C02}" type="parTrans" cxnId="{F55A09FD-5977-4E2E-A2FA-7A5A0234398B}">
      <dgm:prSet/>
      <dgm:spPr/>
      <dgm:t>
        <a:bodyPr/>
        <a:lstStyle/>
        <a:p>
          <a:endParaRPr lang="en-US"/>
        </a:p>
      </dgm:t>
    </dgm:pt>
    <dgm:pt modelId="{17C0E562-E093-4EE3-AE2A-122D7B10D587}" type="sibTrans" cxnId="{F55A09FD-5977-4E2E-A2FA-7A5A0234398B}">
      <dgm:prSet/>
      <dgm:spPr/>
      <dgm:t>
        <a:bodyPr/>
        <a:lstStyle/>
        <a:p>
          <a:endParaRPr lang="en-US"/>
        </a:p>
      </dgm:t>
    </dgm:pt>
    <dgm:pt modelId="{AE896C04-E24D-4348-A07A-CF7CCA942E42}">
      <dgm:prSet phldrT="[Text]"/>
      <dgm:spPr/>
      <dgm:t>
        <a:bodyPr/>
        <a:lstStyle/>
        <a:p>
          <a:r>
            <a:rPr lang="en-US" dirty="0"/>
            <a:t>Elimination of Meaningful Difference for Part C and D </a:t>
          </a:r>
        </a:p>
      </dgm:t>
    </dgm:pt>
    <dgm:pt modelId="{EEF4870C-4C78-4B9C-B941-9540574D47FD}" type="parTrans" cxnId="{ABDF078B-745F-46EE-8133-5D74CC6526C9}">
      <dgm:prSet/>
      <dgm:spPr/>
      <dgm:t>
        <a:bodyPr/>
        <a:lstStyle/>
        <a:p>
          <a:endParaRPr lang="en-US"/>
        </a:p>
      </dgm:t>
    </dgm:pt>
    <dgm:pt modelId="{6D1A3452-266F-4EE7-B9E2-2EED428073E8}" type="sibTrans" cxnId="{ABDF078B-745F-46EE-8133-5D74CC6526C9}">
      <dgm:prSet/>
      <dgm:spPr/>
      <dgm:t>
        <a:bodyPr/>
        <a:lstStyle/>
        <a:p>
          <a:endParaRPr lang="en-US"/>
        </a:p>
      </dgm:t>
    </dgm:pt>
    <dgm:pt modelId="{5E131B2E-914B-4D82-98EB-F0CD16F93006}">
      <dgm:prSet phldrT="[Text]"/>
      <dgm:spPr/>
      <dgm:t>
        <a:bodyPr/>
        <a:lstStyle/>
        <a:p>
          <a:r>
            <a:rPr lang="en-US" dirty="0"/>
            <a:t>2018 BBA Changes </a:t>
          </a:r>
        </a:p>
      </dgm:t>
    </dgm:pt>
    <dgm:pt modelId="{DD706FB7-684F-4E78-B7FB-8BAC9BE42609}" type="parTrans" cxnId="{B22D873B-F13A-4845-9254-63D876046C51}">
      <dgm:prSet/>
      <dgm:spPr/>
      <dgm:t>
        <a:bodyPr/>
        <a:lstStyle/>
        <a:p>
          <a:endParaRPr lang="en-US"/>
        </a:p>
      </dgm:t>
    </dgm:pt>
    <dgm:pt modelId="{0CB2A341-22AB-4C2B-AEF3-E1368D86881F}" type="sibTrans" cxnId="{B22D873B-F13A-4845-9254-63D876046C51}">
      <dgm:prSet/>
      <dgm:spPr/>
      <dgm:t>
        <a:bodyPr/>
        <a:lstStyle/>
        <a:p>
          <a:endParaRPr lang="en-US"/>
        </a:p>
      </dgm:t>
    </dgm:pt>
    <dgm:pt modelId="{2EDEE52C-23AB-46D5-9CC6-BAB0B932CD0B}">
      <dgm:prSet phldrT="[Text]"/>
      <dgm:spPr/>
      <dgm:t>
        <a:bodyPr/>
        <a:lstStyle/>
        <a:p>
          <a:endParaRPr lang="en-US" dirty="0"/>
        </a:p>
      </dgm:t>
    </dgm:pt>
    <dgm:pt modelId="{342E2791-26EE-44B0-AD87-49F566EA69EF}" type="parTrans" cxnId="{D0BD4CAF-33F7-423A-A01C-959537BC6160}">
      <dgm:prSet/>
      <dgm:spPr/>
      <dgm:t>
        <a:bodyPr/>
        <a:lstStyle/>
        <a:p>
          <a:endParaRPr lang="en-US"/>
        </a:p>
      </dgm:t>
    </dgm:pt>
    <dgm:pt modelId="{981265EF-EEBE-4FBC-A461-D322D40558E8}" type="sibTrans" cxnId="{D0BD4CAF-33F7-423A-A01C-959537BC6160}">
      <dgm:prSet/>
      <dgm:spPr/>
      <dgm:t>
        <a:bodyPr/>
        <a:lstStyle/>
        <a:p>
          <a:endParaRPr lang="en-US"/>
        </a:p>
      </dgm:t>
    </dgm:pt>
    <dgm:pt modelId="{459A9D0B-D5AD-4352-823C-7CC315D12DFF}">
      <dgm:prSet phldrT="[Text]"/>
      <dgm:spPr/>
      <dgm:t>
        <a:bodyPr/>
        <a:lstStyle/>
        <a:p>
          <a:r>
            <a:rPr lang="en-US" dirty="0"/>
            <a:t>Expedited Substitutions </a:t>
          </a:r>
        </a:p>
      </dgm:t>
    </dgm:pt>
    <dgm:pt modelId="{8E949B46-147B-4E42-94B6-602111E1ED50}" type="parTrans" cxnId="{2E9B12DE-ABAC-436C-9803-90908E1AE395}">
      <dgm:prSet/>
      <dgm:spPr/>
      <dgm:t>
        <a:bodyPr/>
        <a:lstStyle/>
        <a:p>
          <a:endParaRPr lang="en-US"/>
        </a:p>
      </dgm:t>
    </dgm:pt>
    <dgm:pt modelId="{2B67551D-CC37-4077-9297-208AACF8D4FD}" type="sibTrans" cxnId="{2E9B12DE-ABAC-436C-9803-90908E1AE395}">
      <dgm:prSet/>
      <dgm:spPr/>
      <dgm:t>
        <a:bodyPr/>
        <a:lstStyle/>
        <a:p>
          <a:endParaRPr lang="en-US"/>
        </a:p>
      </dgm:t>
    </dgm:pt>
    <dgm:pt modelId="{4AA9CCD0-269C-432C-AD6A-D016414AD471}">
      <dgm:prSet phldrT="[Text]"/>
      <dgm:spPr/>
      <dgm:t>
        <a:bodyPr/>
        <a:lstStyle/>
        <a:p>
          <a:r>
            <a:rPr lang="en-US" dirty="0"/>
            <a:t>Tiering Exceptions </a:t>
          </a:r>
        </a:p>
      </dgm:t>
    </dgm:pt>
    <dgm:pt modelId="{D280CFC9-7A5E-4DBA-B065-8DC353D358B9}" type="parTrans" cxnId="{F3FA81A9-B47E-4102-807A-6B6F05E1265D}">
      <dgm:prSet/>
      <dgm:spPr/>
      <dgm:t>
        <a:bodyPr/>
        <a:lstStyle/>
        <a:p>
          <a:endParaRPr lang="en-US"/>
        </a:p>
      </dgm:t>
    </dgm:pt>
    <dgm:pt modelId="{45C87361-624C-4C15-B05A-B5A09E8ACFB5}" type="sibTrans" cxnId="{F3FA81A9-B47E-4102-807A-6B6F05E1265D}">
      <dgm:prSet/>
      <dgm:spPr/>
      <dgm:t>
        <a:bodyPr/>
        <a:lstStyle/>
        <a:p>
          <a:endParaRPr lang="en-US"/>
        </a:p>
      </dgm:t>
    </dgm:pt>
    <dgm:pt modelId="{36D4B3F1-A988-4D57-B270-20316D112281}" type="pres">
      <dgm:prSet presAssocID="{868B2EE0-F1DA-4DCA-B449-684844269B7F}" presName="linearFlow" presStyleCnt="0">
        <dgm:presLayoutVars>
          <dgm:dir/>
          <dgm:animLvl val="lvl"/>
          <dgm:resizeHandles/>
        </dgm:presLayoutVars>
      </dgm:prSet>
      <dgm:spPr/>
    </dgm:pt>
    <dgm:pt modelId="{3EB3D7E1-E40E-4B70-A96C-8750906B8CF1}" type="pres">
      <dgm:prSet presAssocID="{47658CE3-A42C-40CE-A1E3-D45308499DBD}" presName="compositeNode" presStyleCnt="0">
        <dgm:presLayoutVars>
          <dgm:bulletEnabled val="1"/>
        </dgm:presLayoutVars>
      </dgm:prSet>
      <dgm:spPr/>
    </dgm:pt>
    <dgm:pt modelId="{1EABB1F7-AAF0-49B8-9DCD-F821EAE59901}" type="pres">
      <dgm:prSet presAssocID="{47658CE3-A42C-40CE-A1E3-D45308499DBD}" presName="image" presStyleLbl="fgImgPlace1" presStyleIdx="0" presStyleCnt="3" custFlipVert="1" custFlipHor="1" custScaleX="5941" custScaleY="17901"/>
      <dgm:spPr/>
    </dgm:pt>
    <dgm:pt modelId="{33073969-FA5A-4CBF-8E3B-F29B0B4490FA}" type="pres">
      <dgm:prSet presAssocID="{47658CE3-A42C-40CE-A1E3-D45308499DBD}" presName="childNode" presStyleLbl="node1" presStyleIdx="0" presStyleCnt="3" custScaleX="105804" custScaleY="125260">
        <dgm:presLayoutVars>
          <dgm:bulletEnabled val="1"/>
        </dgm:presLayoutVars>
      </dgm:prSet>
      <dgm:spPr/>
    </dgm:pt>
    <dgm:pt modelId="{08267765-3716-4DB9-8C19-3AA1AAFF723D}" type="pres">
      <dgm:prSet presAssocID="{47658CE3-A42C-40CE-A1E3-D45308499DBD}" presName="parentNode" presStyleLbl="revTx" presStyleIdx="0" presStyleCnt="3">
        <dgm:presLayoutVars>
          <dgm:chMax val="0"/>
          <dgm:bulletEnabled val="1"/>
        </dgm:presLayoutVars>
      </dgm:prSet>
      <dgm:spPr/>
    </dgm:pt>
    <dgm:pt modelId="{9930FA85-135E-424A-80D9-9EF6879A5E50}" type="pres">
      <dgm:prSet presAssocID="{ED7C979A-1DF2-4D0D-A73B-142C520E8F41}" presName="sibTrans" presStyleCnt="0"/>
      <dgm:spPr/>
    </dgm:pt>
    <dgm:pt modelId="{EBF9F4C3-2EAD-4BBC-BD35-DB6E1CCC8C32}" type="pres">
      <dgm:prSet presAssocID="{A4C2CD46-DEEE-4292-A1E3-A9E91FE16575}" presName="compositeNode" presStyleCnt="0">
        <dgm:presLayoutVars>
          <dgm:bulletEnabled val="1"/>
        </dgm:presLayoutVars>
      </dgm:prSet>
      <dgm:spPr/>
    </dgm:pt>
    <dgm:pt modelId="{79B0DCE8-539D-4D67-8C92-2B8BE6A530A1}" type="pres">
      <dgm:prSet presAssocID="{A4C2CD46-DEEE-4292-A1E3-A9E91FE16575}" presName="image" presStyleLbl="fgImgPlace1" presStyleIdx="1" presStyleCnt="3" custFlipVert="0" custFlipHor="1" custScaleX="12850" custScaleY="66295"/>
      <dgm:spPr/>
    </dgm:pt>
    <dgm:pt modelId="{C35E47DB-1B7E-4D5E-9868-56DC065A9D84}" type="pres">
      <dgm:prSet presAssocID="{A4C2CD46-DEEE-4292-A1E3-A9E91FE16575}" presName="childNode" presStyleLbl="node1" presStyleIdx="1" presStyleCnt="3" custScaleX="105087" custScaleY="122578">
        <dgm:presLayoutVars>
          <dgm:bulletEnabled val="1"/>
        </dgm:presLayoutVars>
      </dgm:prSet>
      <dgm:spPr/>
    </dgm:pt>
    <dgm:pt modelId="{E93520ED-24F8-4458-9486-460F4398662D}" type="pres">
      <dgm:prSet presAssocID="{A4C2CD46-DEEE-4292-A1E3-A9E91FE16575}" presName="parentNode" presStyleLbl="revTx" presStyleIdx="1" presStyleCnt="3">
        <dgm:presLayoutVars>
          <dgm:chMax val="0"/>
          <dgm:bulletEnabled val="1"/>
        </dgm:presLayoutVars>
      </dgm:prSet>
      <dgm:spPr/>
    </dgm:pt>
    <dgm:pt modelId="{365E3B11-90AA-403B-A636-915B1DEAD693}" type="pres">
      <dgm:prSet presAssocID="{ECFB76B5-CDEB-4BFA-B3F0-F72FE1C9DCAD}" presName="sibTrans" presStyleCnt="0"/>
      <dgm:spPr/>
    </dgm:pt>
    <dgm:pt modelId="{C68B77E6-F5AD-489B-A437-B35CEFEFC1ED}" type="pres">
      <dgm:prSet presAssocID="{4621C4AF-F6A7-4D9A-A247-11332F4BCEFD}" presName="compositeNode" presStyleCnt="0">
        <dgm:presLayoutVars>
          <dgm:bulletEnabled val="1"/>
        </dgm:presLayoutVars>
      </dgm:prSet>
      <dgm:spPr/>
    </dgm:pt>
    <dgm:pt modelId="{0A870A37-59D3-4E3B-BE26-DB648DB2DA02}" type="pres">
      <dgm:prSet presAssocID="{4621C4AF-F6A7-4D9A-A247-11332F4BCEFD}" presName="image" presStyleLbl="fgImgPlace1" presStyleIdx="2" presStyleCnt="3" custFlipVert="1" custFlipHor="1" custScaleX="4818" custScaleY="31475"/>
      <dgm:spPr/>
    </dgm:pt>
    <dgm:pt modelId="{D437127E-3A54-425A-8695-3FD3CC2F2E9F}" type="pres">
      <dgm:prSet presAssocID="{4621C4AF-F6A7-4D9A-A247-11332F4BCEFD}" presName="childNode" presStyleLbl="node1" presStyleIdx="2" presStyleCnt="3" custScaleX="111947" custScaleY="121807">
        <dgm:presLayoutVars>
          <dgm:bulletEnabled val="1"/>
        </dgm:presLayoutVars>
      </dgm:prSet>
      <dgm:spPr/>
    </dgm:pt>
    <dgm:pt modelId="{CF47715E-7774-4A57-BEF7-70C7B19B3604}" type="pres">
      <dgm:prSet presAssocID="{4621C4AF-F6A7-4D9A-A247-11332F4BCEFD}" presName="parentNode" presStyleLbl="revTx" presStyleIdx="2" presStyleCnt="3">
        <dgm:presLayoutVars>
          <dgm:chMax val="0"/>
          <dgm:bulletEnabled val="1"/>
        </dgm:presLayoutVars>
      </dgm:prSet>
      <dgm:spPr/>
    </dgm:pt>
  </dgm:ptLst>
  <dgm:cxnLst>
    <dgm:cxn modelId="{98B03014-8B14-43FD-A5FE-C9007DB0605B}" srcId="{47658CE3-A42C-40CE-A1E3-D45308499DBD}" destId="{E688FC2C-C7A2-485B-A595-FEE9B9D19805}" srcOrd="1" destOrd="0" parTransId="{A8CB491C-05BB-4148-83DA-2F1EF1E9406F}" sibTransId="{BE3A8CDF-A6B7-43DB-8BE3-B81323272CF0}"/>
    <dgm:cxn modelId="{8DD5CB16-4471-40D8-A892-80010F81F866}" type="presOf" srcId="{A837AEF3-2F4C-497B-A41A-DE752ED5CAF2}" destId="{D437127E-3A54-425A-8695-3FD3CC2F2E9F}" srcOrd="0" destOrd="6" presId="urn:microsoft.com/office/officeart/2005/8/layout/hList2"/>
    <dgm:cxn modelId="{C564DA16-827D-419E-9F13-1463874E2B93}" srcId="{4621C4AF-F6A7-4D9A-A247-11332F4BCEFD}" destId="{A837AEF3-2F4C-497B-A41A-DE752ED5CAF2}" srcOrd="6" destOrd="0" parTransId="{CFDBD1E9-BA47-487E-934B-B61B4FCE4050}" sibTransId="{63451B41-B053-4707-97C2-FED889AE8A03}"/>
    <dgm:cxn modelId="{94E2A41A-3F32-4DC9-BF43-775C8400F254}" type="presOf" srcId="{8CD3166A-44E6-4477-813F-2A8F9589A838}" destId="{D437127E-3A54-425A-8695-3FD3CC2F2E9F}" srcOrd="0" destOrd="0" presId="urn:microsoft.com/office/officeart/2005/8/layout/hList2"/>
    <dgm:cxn modelId="{1CA60029-47E4-4CC3-8491-FD8F341A47A1}" type="presOf" srcId="{C4EF0959-563B-4BA3-98DC-7F8E97BCFB65}" destId="{C35E47DB-1B7E-4D5E-9868-56DC065A9D84}" srcOrd="0" destOrd="1" presId="urn:microsoft.com/office/officeart/2005/8/layout/hList2"/>
    <dgm:cxn modelId="{E1D0192F-681A-4BDC-935F-B1F1A494028B}" srcId="{47658CE3-A42C-40CE-A1E3-D45308499DBD}" destId="{20E60D0B-3B27-46E1-8CD6-6CAC53436121}" srcOrd="3" destOrd="0" parTransId="{4DC0DBBA-3805-4358-A040-EAB0AE36EE37}" sibTransId="{97F16D12-F99D-485F-BE08-BADDCA38F477}"/>
    <dgm:cxn modelId="{E3EF3D33-8C94-4643-A611-468AB64BDBD7}" type="presOf" srcId="{2EDEE52C-23AB-46D5-9CC6-BAB0B932CD0B}" destId="{D437127E-3A54-425A-8695-3FD3CC2F2E9F}" srcOrd="0" destOrd="5" presId="urn:microsoft.com/office/officeart/2005/8/layout/hList2"/>
    <dgm:cxn modelId="{D648E736-45CB-400E-A585-85F6B6D630E6}" srcId="{A4C2CD46-DEEE-4292-A1E3-A9E91FE16575}" destId="{515058A0-374A-421D-9D1D-177018AC40E5}" srcOrd="2" destOrd="0" parTransId="{0FD6496B-DCE0-4FD5-AD8E-B9690532821B}" sibTransId="{09A86F63-EF16-4128-A5FB-5040D3FB431F}"/>
    <dgm:cxn modelId="{B22D873B-F13A-4845-9254-63D876046C51}" srcId="{4621C4AF-F6A7-4D9A-A247-11332F4BCEFD}" destId="{5E131B2E-914B-4D82-98EB-F0CD16F93006}" srcOrd="2" destOrd="0" parTransId="{DD706FB7-684F-4E78-B7FB-8BAC9BE42609}" sibTransId="{0CB2A341-22AB-4C2B-AEF3-E1368D86881F}"/>
    <dgm:cxn modelId="{F49A193D-1DEE-436E-8A47-3D834EEC812A}" srcId="{47658CE3-A42C-40CE-A1E3-D45308499DBD}" destId="{78F5898D-22ED-4A6E-9FD6-91423EED9D31}" srcOrd="2" destOrd="0" parTransId="{7180B008-8116-4D32-A205-6E963CEDF784}" sibTransId="{B43391E3-CF37-4E92-913C-8652511E0AAE}"/>
    <dgm:cxn modelId="{391FB142-43EA-4E3B-BA4A-518086D49A3F}" srcId="{A4C2CD46-DEEE-4292-A1E3-A9E91FE16575}" destId="{87A582C9-DCBF-4E98-A41E-C4DDE512E036}" srcOrd="0" destOrd="0" parTransId="{DA9D3E2F-C9F2-4660-8039-8EAA14F41FA0}" sibTransId="{78A6B626-B977-4F4C-A2D7-6300A522359B}"/>
    <dgm:cxn modelId="{D01D6C44-FAEF-4B2B-A846-FF420F475449}" srcId="{A4C2CD46-DEEE-4292-A1E3-A9E91FE16575}" destId="{5635EF02-C76E-4067-8DE1-60FE2DCF7D2A}" srcOrd="3" destOrd="0" parTransId="{DC5840B7-8277-4E91-AD83-DAE765379CF1}" sibTransId="{2E0EA884-0DAB-4079-833F-318E2C762A9C}"/>
    <dgm:cxn modelId="{3B358765-7D77-459C-9202-C360581E6DB1}" type="presOf" srcId="{7BEBE2BB-75BD-4883-92C7-601D867BF8B2}" destId="{C35E47DB-1B7E-4D5E-9868-56DC065A9D84}" srcOrd="0" destOrd="4" presId="urn:microsoft.com/office/officeart/2005/8/layout/hList2"/>
    <dgm:cxn modelId="{1F292C53-E29F-4E58-8AC2-A16E56BD4C5F}" srcId="{47658CE3-A42C-40CE-A1E3-D45308499DBD}" destId="{79C6E79B-FFC8-4D8F-926E-7D5B6A8A7272}" srcOrd="0" destOrd="0" parTransId="{EA0DC118-DB91-483B-97A1-BA4AE55EC900}" sibTransId="{27783362-7817-4207-901A-5D25EC808492}"/>
    <dgm:cxn modelId="{976EC185-C3FB-40C4-8576-9E1F0627B48F}" type="presOf" srcId="{5E131B2E-914B-4D82-98EB-F0CD16F93006}" destId="{D437127E-3A54-425A-8695-3FD3CC2F2E9F}" srcOrd="0" destOrd="2" presId="urn:microsoft.com/office/officeart/2005/8/layout/hList2"/>
    <dgm:cxn modelId="{ABDF078B-745F-46EE-8133-5D74CC6526C9}" srcId="{4621C4AF-F6A7-4D9A-A247-11332F4BCEFD}" destId="{AE896C04-E24D-4348-A07A-CF7CCA942E42}" srcOrd="1" destOrd="0" parTransId="{EEF4870C-4C78-4B9C-B941-9540574D47FD}" sibTransId="{6D1A3452-266F-4EE7-B9E2-2EED428073E8}"/>
    <dgm:cxn modelId="{6E9FDB96-2EB5-41AD-83F5-DFA975A032A9}" type="presOf" srcId="{79C6E79B-FFC8-4D8F-926E-7D5B6A8A7272}" destId="{33073969-FA5A-4CBF-8E3B-F29B0B4490FA}" srcOrd="0" destOrd="0" presId="urn:microsoft.com/office/officeart/2005/8/layout/hList2"/>
    <dgm:cxn modelId="{F5219CA8-9EA9-4A85-A2D6-A61CF8D183EE}" type="presOf" srcId="{E688FC2C-C7A2-485B-A595-FEE9B9D19805}" destId="{33073969-FA5A-4CBF-8E3B-F29B0B4490FA}" srcOrd="0" destOrd="1" presId="urn:microsoft.com/office/officeart/2005/8/layout/hList2"/>
    <dgm:cxn modelId="{F3FA81A9-B47E-4102-807A-6B6F05E1265D}" srcId="{4621C4AF-F6A7-4D9A-A247-11332F4BCEFD}" destId="{4AA9CCD0-269C-432C-AD6A-D016414AD471}" srcOrd="4" destOrd="0" parTransId="{D280CFC9-7A5E-4DBA-B065-8DC353D358B9}" sibTransId="{45C87361-624C-4C15-B05A-B5A09E8ACFB5}"/>
    <dgm:cxn modelId="{5A58A6A9-606E-4B03-A4A5-BA147BBC6F14}" type="presOf" srcId="{AE896C04-E24D-4348-A07A-CF7CCA942E42}" destId="{D437127E-3A54-425A-8695-3FD3CC2F2E9F}" srcOrd="0" destOrd="1" presId="urn:microsoft.com/office/officeart/2005/8/layout/hList2"/>
    <dgm:cxn modelId="{0B88F8A9-1A91-40A2-82FE-8D8FBD846101}" type="presOf" srcId="{4621C4AF-F6A7-4D9A-A247-11332F4BCEFD}" destId="{CF47715E-7774-4A57-BEF7-70C7B19B3604}" srcOrd="0" destOrd="0" presId="urn:microsoft.com/office/officeart/2005/8/layout/hList2"/>
    <dgm:cxn modelId="{C514D6AE-0ECF-4DB2-8E04-4EDE06C2F1ED}" srcId="{868B2EE0-F1DA-4DCA-B449-684844269B7F}" destId="{47658CE3-A42C-40CE-A1E3-D45308499DBD}" srcOrd="0" destOrd="0" parTransId="{8CE03B9F-C8BE-4CC6-924B-AA9FDD010E9E}" sibTransId="{ED7C979A-1DF2-4D0D-A73B-142C520E8F41}"/>
    <dgm:cxn modelId="{D0BD4CAF-33F7-423A-A01C-959537BC6160}" srcId="{4621C4AF-F6A7-4D9A-A247-11332F4BCEFD}" destId="{2EDEE52C-23AB-46D5-9CC6-BAB0B932CD0B}" srcOrd="5" destOrd="0" parTransId="{342E2791-26EE-44B0-AD87-49F566EA69EF}" sibTransId="{981265EF-EEBE-4FBC-A461-D322D40558E8}"/>
    <dgm:cxn modelId="{6B0D6EB3-99D0-477F-B3A9-CF5F9DFD42F2}" type="presOf" srcId="{20E60D0B-3B27-46E1-8CD6-6CAC53436121}" destId="{33073969-FA5A-4CBF-8E3B-F29B0B4490FA}" srcOrd="0" destOrd="3" presId="urn:microsoft.com/office/officeart/2005/8/layout/hList2"/>
    <dgm:cxn modelId="{A65CA9BB-21EC-4D00-A776-58B4609F0CE3}" type="presOf" srcId="{A4C2CD46-DEEE-4292-A1E3-A9E91FE16575}" destId="{E93520ED-24F8-4458-9486-460F4398662D}" srcOrd="0" destOrd="0" presId="urn:microsoft.com/office/officeart/2005/8/layout/hList2"/>
    <dgm:cxn modelId="{F49A0BBE-F8EC-48BC-911F-04C774E35487}" type="presOf" srcId="{87A582C9-DCBF-4E98-A41E-C4DDE512E036}" destId="{C35E47DB-1B7E-4D5E-9868-56DC065A9D84}" srcOrd="0" destOrd="0" presId="urn:microsoft.com/office/officeart/2005/8/layout/hList2"/>
    <dgm:cxn modelId="{72403CC9-8DB7-4B45-9A8A-06E9A152FDD0}" type="presOf" srcId="{515058A0-374A-421D-9D1D-177018AC40E5}" destId="{C35E47DB-1B7E-4D5E-9868-56DC065A9D84}" srcOrd="0" destOrd="2" presId="urn:microsoft.com/office/officeart/2005/8/layout/hList2"/>
    <dgm:cxn modelId="{04BB13CB-4F22-40A4-AD87-AAC8D169F0A1}" srcId="{868B2EE0-F1DA-4DCA-B449-684844269B7F}" destId="{A4C2CD46-DEEE-4292-A1E3-A9E91FE16575}" srcOrd="1" destOrd="0" parTransId="{B5E4C895-619C-47B3-8C9B-10DF5BCDEBD6}" sibTransId="{ECFB76B5-CDEB-4BFA-B3F0-F72FE1C9DCAD}"/>
    <dgm:cxn modelId="{1B7EB1D2-C279-4D84-B6A8-EECFAA886664}" type="presOf" srcId="{78F5898D-22ED-4A6E-9FD6-91423EED9D31}" destId="{33073969-FA5A-4CBF-8E3B-F29B0B4490FA}" srcOrd="0" destOrd="2" presId="urn:microsoft.com/office/officeart/2005/8/layout/hList2"/>
    <dgm:cxn modelId="{2E9B12DE-ABAC-436C-9803-90908E1AE395}" srcId="{4621C4AF-F6A7-4D9A-A247-11332F4BCEFD}" destId="{459A9D0B-D5AD-4352-823C-7CC315D12DFF}" srcOrd="3" destOrd="0" parTransId="{8E949B46-147B-4E42-94B6-602111E1ED50}" sibTransId="{2B67551D-CC37-4077-9297-208AACF8D4FD}"/>
    <dgm:cxn modelId="{AC89DEDE-D365-49FD-B258-C7B15383ED79}" srcId="{4621C4AF-F6A7-4D9A-A247-11332F4BCEFD}" destId="{8CD3166A-44E6-4477-813F-2A8F9589A838}" srcOrd="0" destOrd="0" parTransId="{EF63B276-13F0-49E5-B00D-340BCC9F2002}" sibTransId="{CEE2222E-03FD-4273-B766-85F9111C9BA1}"/>
    <dgm:cxn modelId="{B4E837EA-5F66-4100-AB51-0CB497D5884D}" type="presOf" srcId="{868B2EE0-F1DA-4DCA-B449-684844269B7F}" destId="{36D4B3F1-A988-4D57-B270-20316D112281}" srcOrd="0" destOrd="0" presId="urn:microsoft.com/office/officeart/2005/8/layout/hList2"/>
    <dgm:cxn modelId="{6D53DCEA-6596-4938-A347-7B8EC74BA836}" type="presOf" srcId="{47658CE3-A42C-40CE-A1E3-D45308499DBD}" destId="{08267765-3716-4DB9-8C19-3AA1AAFF723D}" srcOrd="0" destOrd="0" presId="urn:microsoft.com/office/officeart/2005/8/layout/hList2"/>
    <dgm:cxn modelId="{67939FEF-516D-47E6-84E6-0E653326F161}" srcId="{A4C2CD46-DEEE-4292-A1E3-A9E91FE16575}" destId="{C4EF0959-563B-4BA3-98DC-7F8E97BCFB65}" srcOrd="1" destOrd="0" parTransId="{6DDF56F7-CA63-4810-81D8-813CB36A450D}" sibTransId="{259B66DA-25AE-4703-B27C-1F23BD4972A4}"/>
    <dgm:cxn modelId="{485CE2F4-965D-4870-8FB9-9E656D7E24D2}" type="presOf" srcId="{4AA9CCD0-269C-432C-AD6A-D016414AD471}" destId="{D437127E-3A54-425A-8695-3FD3CC2F2E9F}" srcOrd="0" destOrd="4" presId="urn:microsoft.com/office/officeart/2005/8/layout/hList2"/>
    <dgm:cxn modelId="{F96838F6-AD10-4A4C-B280-8D777FFC60B1}" type="presOf" srcId="{5635EF02-C76E-4067-8DE1-60FE2DCF7D2A}" destId="{C35E47DB-1B7E-4D5E-9868-56DC065A9D84}" srcOrd="0" destOrd="3" presId="urn:microsoft.com/office/officeart/2005/8/layout/hList2"/>
    <dgm:cxn modelId="{F55A09FD-5977-4E2E-A2FA-7A5A0234398B}" srcId="{A4C2CD46-DEEE-4292-A1E3-A9E91FE16575}" destId="{7BEBE2BB-75BD-4883-92C7-601D867BF8B2}" srcOrd="4" destOrd="0" parTransId="{27B4BD03-C782-4BB0-8F0C-B04CB5729C02}" sibTransId="{17C0E562-E093-4EE3-AE2A-122D7B10D587}"/>
    <dgm:cxn modelId="{6BCEDAFF-D666-4E59-A11A-4621B2AA8580}" srcId="{868B2EE0-F1DA-4DCA-B449-684844269B7F}" destId="{4621C4AF-F6A7-4D9A-A247-11332F4BCEFD}" srcOrd="2" destOrd="0" parTransId="{17308724-F36A-4EDF-B0A7-838EDD658A38}" sibTransId="{A0C19539-083F-46FD-B7F3-AA8DFF13B65C}"/>
    <dgm:cxn modelId="{7F65EEFF-1C3C-47AB-AE25-41CA12114571}" type="presOf" srcId="{459A9D0B-D5AD-4352-823C-7CC315D12DFF}" destId="{D437127E-3A54-425A-8695-3FD3CC2F2E9F}" srcOrd="0" destOrd="3" presId="urn:microsoft.com/office/officeart/2005/8/layout/hList2"/>
    <dgm:cxn modelId="{37DEB9E5-63AF-45F9-8AB1-6E544EDD4378}" type="presParOf" srcId="{36D4B3F1-A988-4D57-B270-20316D112281}" destId="{3EB3D7E1-E40E-4B70-A96C-8750906B8CF1}" srcOrd="0" destOrd="0" presId="urn:microsoft.com/office/officeart/2005/8/layout/hList2"/>
    <dgm:cxn modelId="{2A2FAAB8-14A3-4AD0-8017-32EA62494EAC}" type="presParOf" srcId="{3EB3D7E1-E40E-4B70-A96C-8750906B8CF1}" destId="{1EABB1F7-AAF0-49B8-9DCD-F821EAE59901}" srcOrd="0" destOrd="0" presId="urn:microsoft.com/office/officeart/2005/8/layout/hList2"/>
    <dgm:cxn modelId="{CA86123E-AB94-4FFD-954E-EF311B5D5B27}" type="presParOf" srcId="{3EB3D7E1-E40E-4B70-A96C-8750906B8CF1}" destId="{33073969-FA5A-4CBF-8E3B-F29B0B4490FA}" srcOrd="1" destOrd="0" presId="urn:microsoft.com/office/officeart/2005/8/layout/hList2"/>
    <dgm:cxn modelId="{03587E59-6A36-4F8D-B8E5-57C8F922849C}" type="presParOf" srcId="{3EB3D7E1-E40E-4B70-A96C-8750906B8CF1}" destId="{08267765-3716-4DB9-8C19-3AA1AAFF723D}" srcOrd="2" destOrd="0" presId="urn:microsoft.com/office/officeart/2005/8/layout/hList2"/>
    <dgm:cxn modelId="{94399E77-F42B-44BC-B196-15A3099D04C3}" type="presParOf" srcId="{36D4B3F1-A988-4D57-B270-20316D112281}" destId="{9930FA85-135E-424A-80D9-9EF6879A5E50}" srcOrd="1" destOrd="0" presId="urn:microsoft.com/office/officeart/2005/8/layout/hList2"/>
    <dgm:cxn modelId="{976AF4AD-CDAD-4D06-9FC1-699900745A93}" type="presParOf" srcId="{36D4B3F1-A988-4D57-B270-20316D112281}" destId="{EBF9F4C3-2EAD-4BBC-BD35-DB6E1CCC8C32}" srcOrd="2" destOrd="0" presId="urn:microsoft.com/office/officeart/2005/8/layout/hList2"/>
    <dgm:cxn modelId="{22C6C40B-ED69-4035-84BD-336873961552}" type="presParOf" srcId="{EBF9F4C3-2EAD-4BBC-BD35-DB6E1CCC8C32}" destId="{79B0DCE8-539D-4D67-8C92-2B8BE6A530A1}" srcOrd="0" destOrd="0" presId="urn:microsoft.com/office/officeart/2005/8/layout/hList2"/>
    <dgm:cxn modelId="{499343A5-3064-492A-8514-F63EA15E0BAA}" type="presParOf" srcId="{EBF9F4C3-2EAD-4BBC-BD35-DB6E1CCC8C32}" destId="{C35E47DB-1B7E-4D5E-9868-56DC065A9D84}" srcOrd="1" destOrd="0" presId="urn:microsoft.com/office/officeart/2005/8/layout/hList2"/>
    <dgm:cxn modelId="{DBE2FD4E-B3F3-4026-8518-172A28157A09}" type="presParOf" srcId="{EBF9F4C3-2EAD-4BBC-BD35-DB6E1CCC8C32}" destId="{E93520ED-24F8-4458-9486-460F4398662D}" srcOrd="2" destOrd="0" presId="urn:microsoft.com/office/officeart/2005/8/layout/hList2"/>
    <dgm:cxn modelId="{47345695-C74E-42A5-B673-A2371081AAE3}" type="presParOf" srcId="{36D4B3F1-A988-4D57-B270-20316D112281}" destId="{365E3B11-90AA-403B-A636-915B1DEAD693}" srcOrd="3" destOrd="0" presId="urn:microsoft.com/office/officeart/2005/8/layout/hList2"/>
    <dgm:cxn modelId="{EAC7BBEF-568A-43D1-BDB2-A455E97C3D98}" type="presParOf" srcId="{36D4B3F1-A988-4D57-B270-20316D112281}" destId="{C68B77E6-F5AD-489B-A437-B35CEFEFC1ED}" srcOrd="4" destOrd="0" presId="urn:microsoft.com/office/officeart/2005/8/layout/hList2"/>
    <dgm:cxn modelId="{99CC11B8-71A7-4FA1-9CA4-415AC47201C9}" type="presParOf" srcId="{C68B77E6-F5AD-489B-A437-B35CEFEFC1ED}" destId="{0A870A37-59D3-4E3B-BE26-DB648DB2DA02}" srcOrd="0" destOrd="0" presId="urn:microsoft.com/office/officeart/2005/8/layout/hList2"/>
    <dgm:cxn modelId="{EDE45A7E-A7FF-42D6-B862-D99256F1ADCE}" type="presParOf" srcId="{C68B77E6-F5AD-489B-A437-B35CEFEFC1ED}" destId="{D437127E-3A54-425A-8695-3FD3CC2F2E9F}" srcOrd="1" destOrd="0" presId="urn:microsoft.com/office/officeart/2005/8/layout/hList2"/>
    <dgm:cxn modelId="{161CC0EE-E96A-4F73-A5F1-DC77193B5582}" type="presParOf" srcId="{C68B77E6-F5AD-489B-A437-B35CEFEFC1ED}" destId="{CF47715E-7774-4A57-BEF7-70C7B19B3604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8B2EE0-F1DA-4DCA-B449-684844269B7F}" type="doc">
      <dgm:prSet loTypeId="urn:microsoft.com/office/officeart/2005/8/layout/h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47658CE3-A42C-40CE-A1E3-D45308499DBD}">
      <dgm:prSet phldrT="[Text]"/>
      <dgm:spPr/>
      <dgm:t>
        <a:bodyPr/>
        <a:lstStyle/>
        <a:p>
          <a:r>
            <a:rPr lang="en-US" dirty="0"/>
            <a:t>Disclosure and Notification </a:t>
          </a:r>
        </a:p>
      </dgm:t>
    </dgm:pt>
    <dgm:pt modelId="{8CE03B9F-C8BE-4CC6-924B-AA9FDD010E9E}" type="parTrans" cxnId="{C514D6AE-0ECF-4DB2-8E04-4EDE06C2F1ED}">
      <dgm:prSet/>
      <dgm:spPr/>
      <dgm:t>
        <a:bodyPr/>
        <a:lstStyle/>
        <a:p>
          <a:endParaRPr lang="en-US"/>
        </a:p>
      </dgm:t>
    </dgm:pt>
    <dgm:pt modelId="{ED7C979A-1DF2-4D0D-A73B-142C520E8F41}" type="sibTrans" cxnId="{C514D6AE-0ECF-4DB2-8E04-4EDE06C2F1ED}">
      <dgm:prSet/>
      <dgm:spPr/>
      <dgm:t>
        <a:bodyPr/>
        <a:lstStyle/>
        <a:p>
          <a:endParaRPr lang="en-US"/>
        </a:p>
      </dgm:t>
    </dgm:pt>
    <dgm:pt modelId="{79C6E79B-FFC8-4D8F-926E-7D5B6A8A7272}">
      <dgm:prSet phldrT="[Text]" custT="1"/>
      <dgm:spPr/>
      <dgm:t>
        <a:bodyPr/>
        <a:lstStyle/>
        <a:p>
          <a:r>
            <a:rPr lang="en-US" sz="2400" dirty="0"/>
            <a:t>ANOC/EOC  Delivery </a:t>
          </a:r>
        </a:p>
      </dgm:t>
    </dgm:pt>
    <dgm:pt modelId="{EA0DC118-DB91-483B-97A1-BA4AE55EC900}" type="parTrans" cxnId="{1F292C53-E29F-4E58-8AC2-A16E56BD4C5F}">
      <dgm:prSet/>
      <dgm:spPr/>
      <dgm:t>
        <a:bodyPr/>
        <a:lstStyle/>
        <a:p>
          <a:endParaRPr lang="en-US"/>
        </a:p>
      </dgm:t>
    </dgm:pt>
    <dgm:pt modelId="{27783362-7817-4207-901A-5D25EC808492}" type="sibTrans" cxnId="{1F292C53-E29F-4E58-8AC2-A16E56BD4C5F}">
      <dgm:prSet/>
      <dgm:spPr/>
      <dgm:t>
        <a:bodyPr/>
        <a:lstStyle/>
        <a:p>
          <a:endParaRPr lang="en-US"/>
        </a:p>
      </dgm:t>
    </dgm:pt>
    <dgm:pt modelId="{E688FC2C-C7A2-485B-A595-FEE9B9D19805}">
      <dgm:prSet phldrT="[Text]" custT="1"/>
      <dgm:spPr/>
      <dgm:t>
        <a:bodyPr/>
        <a:lstStyle/>
        <a:p>
          <a:r>
            <a:rPr lang="en-US" sz="2400" dirty="0"/>
            <a:t>EOC Disclosure</a:t>
          </a:r>
        </a:p>
      </dgm:t>
    </dgm:pt>
    <dgm:pt modelId="{A8CB491C-05BB-4148-83DA-2F1EF1E9406F}" type="parTrans" cxnId="{98B03014-8B14-43FD-A5FE-C9007DB0605B}">
      <dgm:prSet/>
      <dgm:spPr/>
      <dgm:t>
        <a:bodyPr/>
        <a:lstStyle/>
        <a:p>
          <a:endParaRPr lang="en-US"/>
        </a:p>
      </dgm:t>
    </dgm:pt>
    <dgm:pt modelId="{BE3A8CDF-A6B7-43DB-8BE3-B81323272CF0}" type="sibTrans" cxnId="{98B03014-8B14-43FD-A5FE-C9007DB0605B}">
      <dgm:prSet/>
      <dgm:spPr/>
      <dgm:t>
        <a:bodyPr/>
        <a:lstStyle/>
        <a:p>
          <a:endParaRPr lang="en-US"/>
        </a:p>
      </dgm:t>
    </dgm:pt>
    <dgm:pt modelId="{A4C2CD46-DEEE-4292-A1E3-A9E91FE16575}">
      <dgm:prSet phldrT="[Text]"/>
      <dgm:spPr/>
      <dgm:t>
        <a:bodyPr/>
        <a:lstStyle/>
        <a:p>
          <a:r>
            <a:rPr lang="en-US" dirty="0"/>
            <a:t>Beneficiary Access</a:t>
          </a:r>
        </a:p>
      </dgm:t>
    </dgm:pt>
    <dgm:pt modelId="{B5E4C895-619C-47B3-8C9B-10DF5BCDEBD6}" type="parTrans" cxnId="{04BB13CB-4F22-40A4-AD87-AAC8D169F0A1}">
      <dgm:prSet/>
      <dgm:spPr/>
      <dgm:t>
        <a:bodyPr/>
        <a:lstStyle/>
        <a:p>
          <a:endParaRPr lang="en-US"/>
        </a:p>
      </dgm:t>
    </dgm:pt>
    <dgm:pt modelId="{ECFB76B5-CDEB-4BFA-B3F0-F72FE1C9DCAD}" type="sibTrans" cxnId="{04BB13CB-4F22-40A4-AD87-AAC8D169F0A1}">
      <dgm:prSet/>
      <dgm:spPr/>
      <dgm:t>
        <a:bodyPr/>
        <a:lstStyle/>
        <a:p>
          <a:endParaRPr lang="en-US"/>
        </a:p>
      </dgm:t>
    </dgm:pt>
    <dgm:pt modelId="{87A582C9-DCBF-4E98-A41E-C4DDE512E036}">
      <dgm:prSet phldrT="[Text]"/>
      <dgm:spPr/>
      <dgm:t>
        <a:bodyPr/>
        <a:lstStyle/>
        <a:p>
          <a:r>
            <a:rPr lang="en-US" dirty="0"/>
            <a:t>MA Uniform Flexibility </a:t>
          </a:r>
        </a:p>
      </dgm:t>
    </dgm:pt>
    <dgm:pt modelId="{DA9D3E2F-C9F2-4660-8039-8EAA14F41FA0}" type="parTrans" cxnId="{391FB142-43EA-4E3B-BA4A-518086D49A3F}">
      <dgm:prSet/>
      <dgm:spPr/>
      <dgm:t>
        <a:bodyPr/>
        <a:lstStyle/>
        <a:p>
          <a:endParaRPr lang="en-US"/>
        </a:p>
      </dgm:t>
    </dgm:pt>
    <dgm:pt modelId="{78A6B626-B977-4F4C-A2D7-6300A522359B}" type="sibTrans" cxnId="{391FB142-43EA-4E3B-BA4A-518086D49A3F}">
      <dgm:prSet/>
      <dgm:spPr/>
      <dgm:t>
        <a:bodyPr/>
        <a:lstStyle/>
        <a:p>
          <a:endParaRPr lang="en-US"/>
        </a:p>
      </dgm:t>
    </dgm:pt>
    <dgm:pt modelId="{C4EF0959-563B-4BA3-98DC-7F8E97BCFB65}">
      <dgm:prSet phldrT="[Text]"/>
      <dgm:spPr/>
      <dgm:t>
        <a:bodyPr/>
        <a:lstStyle/>
        <a:p>
          <a:r>
            <a:rPr lang="en-US" dirty="0"/>
            <a:t>Restoration of MA Open Enrollment  Period</a:t>
          </a:r>
        </a:p>
      </dgm:t>
    </dgm:pt>
    <dgm:pt modelId="{6DDF56F7-CA63-4810-81D8-813CB36A450D}" type="parTrans" cxnId="{67939FEF-516D-47E6-84E6-0E653326F161}">
      <dgm:prSet/>
      <dgm:spPr/>
      <dgm:t>
        <a:bodyPr/>
        <a:lstStyle/>
        <a:p>
          <a:endParaRPr lang="en-US"/>
        </a:p>
      </dgm:t>
    </dgm:pt>
    <dgm:pt modelId="{259B66DA-25AE-4703-B27C-1F23BD4972A4}" type="sibTrans" cxnId="{67939FEF-516D-47E6-84E6-0E653326F161}">
      <dgm:prSet/>
      <dgm:spPr/>
      <dgm:t>
        <a:bodyPr/>
        <a:lstStyle/>
        <a:p>
          <a:endParaRPr lang="en-US"/>
        </a:p>
      </dgm:t>
    </dgm:pt>
    <dgm:pt modelId="{4621C4AF-F6A7-4D9A-A247-11332F4BCEFD}">
      <dgm:prSet phldrT="[Text]"/>
      <dgm:spPr/>
      <dgm:t>
        <a:bodyPr/>
        <a:lstStyle/>
        <a:p>
          <a:r>
            <a:rPr lang="en-US" dirty="0"/>
            <a:t>Pricing and Coverage </a:t>
          </a:r>
        </a:p>
      </dgm:t>
    </dgm:pt>
    <dgm:pt modelId="{17308724-F36A-4EDF-B0A7-838EDD658A38}" type="parTrans" cxnId="{6BCEDAFF-D666-4E59-A11A-4621B2AA8580}">
      <dgm:prSet/>
      <dgm:spPr/>
      <dgm:t>
        <a:bodyPr/>
        <a:lstStyle/>
        <a:p>
          <a:endParaRPr lang="en-US"/>
        </a:p>
      </dgm:t>
    </dgm:pt>
    <dgm:pt modelId="{A0C19539-083F-46FD-B7F3-AA8DFF13B65C}" type="sibTrans" cxnId="{6BCEDAFF-D666-4E59-A11A-4621B2AA8580}">
      <dgm:prSet/>
      <dgm:spPr/>
      <dgm:t>
        <a:bodyPr/>
        <a:lstStyle/>
        <a:p>
          <a:endParaRPr lang="en-US"/>
        </a:p>
      </dgm:t>
    </dgm:pt>
    <dgm:pt modelId="{8CD3166A-44E6-4477-813F-2A8F9589A838}">
      <dgm:prSet phldrT="[Text]"/>
      <dgm:spPr/>
      <dgm:t>
        <a:bodyPr/>
        <a:lstStyle/>
        <a:p>
          <a:r>
            <a:rPr lang="en-US" dirty="0"/>
            <a:t>Supplemental  Benefits (MA) </a:t>
          </a:r>
        </a:p>
      </dgm:t>
    </dgm:pt>
    <dgm:pt modelId="{EF63B276-13F0-49E5-B00D-340BCC9F2002}" type="parTrans" cxnId="{AC89DEDE-D365-49FD-B258-C7B15383ED79}">
      <dgm:prSet/>
      <dgm:spPr/>
      <dgm:t>
        <a:bodyPr/>
        <a:lstStyle/>
        <a:p>
          <a:endParaRPr lang="en-US"/>
        </a:p>
      </dgm:t>
    </dgm:pt>
    <dgm:pt modelId="{CEE2222E-03FD-4273-B766-85F9111C9BA1}" type="sibTrans" cxnId="{AC89DEDE-D365-49FD-B258-C7B15383ED79}">
      <dgm:prSet/>
      <dgm:spPr/>
      <dgm:t>
        <a:bodyPr/>
        <a:lstStyle/>
        <a:p>
          <a:endParaRPr lang="en-US"/>
        </a:p>
      </dgm:t>
    </dgm:pt>
    <dgm:pt modelId="{A837AEF3-2F4C-497B-A41A-DE752ED5CAF2}">
      <dgm:prSet phldrT="[Text]" phldr="1"/>
      <dgm:spPr/>
      <dgm:t>
        <a:bodyPr/>
        <a:lstStyle/>
        <a:p>
          <a:endParaRPr lang="en-US" dirty="0"/>
        </a:p>
      </dgm:t>
    </dgm:pt>
    <dgm:pt modelId="{CFDBD1E9-BA47-487E-934B-B61B4FCE4050}" type="parTrans" cxnId="{C564DA16-827D-419E-9F13-1463874E2B93}">
      <dgm:prSet/>
      <dgm:spPr/>
      <dgm:t>
        <a:bodyPr/>
        <a:lstStyle/>
        <a:p>
          <a:endParaRPr lang="en-US"/>
        </a:p>
      </dgm:t>
    </dgm:pt>
    <dgm:pt modelId="{63451B41-B053-4707-97C2-FED889AE8A03}" type="sibTrans" cxnId="{C564DA16-827D-419E-9F13-1463874E2B93}">
      <dgm:prSet/>
      <dgm:spPr/>
      <dgm:t>
        <a:bodyPr/>
        <a:lstStyle/>
        <a:p>
          <a:endParaRPr lang="en-US"/>
        </a:p>
      </dgm:t>
    </dgm:pt>
    <dgm:pt modelId="{20E60D0B-3B27-46E1-8CD6-6CAC53436121}">
      <dgm:prSet phldrT="[Text]" custT="1"/>
      <dgm:spPr/>
      <dgm:t>
        <a:bodyPr/>
        <a:lstStyle/>
        <a:p>
          <a:r>
            <a:rPr lang="en-US" sz="2400" dirty="0"/>
            <a:t>IRE Level Appeal  </a:t>
          </a:r>
        </a:p>
      </dgm:t>
    </dgm:pt>
    <dgm:pt modelId="{4DC0DBBA-3805-4358-A040-EAB0AE36EE37}" type="parTrans" cxnId="{E1D0192F-681A-4BDC-935F-B1F1A494028B}">
      <dgm:prSet/>
      <dgm:spPr/>
      <dgm:t>
        <a:bodyPr/>
        <a:lstStyle/>
        <a:p>
          <a:endParaRPr lang="en-US"/>
        </a:p>
      </dgm:t>
    </dgm:pt>
    <dgm:pt modelId="{97F16D12-F99D-485F-BE08-BADDCA38F477}" type="sibTrans" cxnId="{E1D0192F-681A-4BDC-935F-B1F1A494028B}">
      <dgm:prSet/>
      <dgm:spPr/>
      <dgm:t>
        <a:bodyPr/>
        <a:lstStyle/>
        <a:p>
          <a:endParaRPr lang="en-US"/>
        </a:p>
      </dgm:t>
    </dgm:pt>
    <dgm:pt modelId="{78F5898D-22ED-4A6E-9FD6-91423EED9D31}">
      <dgm:prSet phldrT="[Text]" custT="1"/>
      <dgm:spPr/>
      <dgm:t>
        <a:bodyPr/>
        <a:lstStyle/>
        <a:p>
          <a:r>
            <a:rPr lang="en-US" sz="2400" dirty="0"/>
            <a:t>Midyear Formulary changes </a:t>
          </a:r>
        </a:p>
      </dgm:t>
    </dgm:pt>
    <dgm:pt modelId="{7180B008-8116-4D32-A205-6E963CEDF784}" type="parTrans" cxnId="{F49A193D-1DEE-436E-8A47-3D834EEC812A}">
      <dgm:prSet/>
      <dgm:spPr/>
      <dgm:t>
        <a:bodyPr/>
        <a:lstStyle/>
        <a:p>
          <a:endParaRPr lang="en-US"/>
        </a:p>
      </dgm:t>
    </dgm:pt>
    <dgm:pt modelId="{B43391E3-CF37-4E92-913C-8652511E0AAE}" type="sibTrans" cxnId="{F49A193D-1DEE-436E-8A47-3D834EEC812A}">
      <dgm:prSet/>
      <dgm:spPr/>
      <dgm:t>
        <a:bodyPr/>
        <a:lstStyle/>
        <a:p>
          <a:endParaRPr lang="en-US"/>
        </a:p>
      </dgm:t>
    </dgm:pt>
    <dgm:pt modelId="{515058A0-374A-421D-9D1D-177018AC40E5}">
      <dgm:prSet phldrT="[Text]"/>
      <dgm:spPr/>
      <dgm:t>
        <a:bodyPr/>
        <a:lstStyle/>
        <a:p>
          <a:r>
            <a:rPr lang="en-US" dirty="0"/>
            <a:t>Limitation LIS SEPs </a:t>
          </a:r>
        </a:p>
      </dgm:t>
    </dgm:pt>
    <dgm:pt modelId="{0FD6496B-DCE0-4FD5-AD8E-B9690532821B}" type="parTrans" cxnId="{D648E736-45CB-400E-A585-85F6B6D630E6}">
      <dgm:prSet/>
      <dgm:spPr/>
      <dgm:t>
        <a:bodyPr/>
        <a:lstStyle/>
        <a:p>
          <a:endParaRPr lang="en-US"/>
        </a:p>
      </dgm:t>
    </dgm:pt>
    <dgm:pt modelId="{09A86F63-EF16-4128-A5FB-5040D3FB431F}" type="sibTrans" cxnId="{D648E736-45CB-400E-A585-85F6B6D630E6}">
      <dgm:prSet/>
      <dgm:spPr/>
      <dgm:t>
        <a:bodyPr/>
        <a:lstStyle/>
        <a:p>
          <a:endParaRPr lang="en-US"/>
        </a:p>
      </dgm:t>
    </dgm:pt>
    <dgm:pt modelId="{5635EF02-C76E-4067-8DE1-60FE2DCF7D2A}">
      <dgm:prSet phldrT="[Text]"/>
      <dgm:spPr/>
      <dgm:t>
        <a:bodyPr/>
        <a:lstStyle/>
        <a:p>
          <a:r>
            <a:rPr lang="en-US" dirty="0"/>
            <a:t>CARA Provisions</a:t>
          </a:r>
        </a:p>
      </dgm:t>
    </dgm:pt>
    <dgm:pt modelId="{DC5840B7-8277-4E91-AD83-DAE765379CF1}" type="parTrans" cxnId="{D01D6C44-FAEF-4B2B-A846-FF420F475449}">
      <dgm:prSet/>
      <dgm:spPr/>
      <dgm:t>
        <a:bodyPr/>
        <a:lstStyle/>
        <a:p>
          <a:endParaRPr lang="en-US"/>
        </a:p>
      </dgm:t>
    </dgm:pt>
    <dgm:pt modelId="{2E0EA884-0DAB-4079-833F-318E2C762A9C}" type="sibTrans" cxnId="{D01D6C44-FAEF-4B2B-A846-FF420F475449}">
      <dgm:prSet/>
      <dgm:spPr/>
      <dgm:t>
        <a:bodyPr/>
        <a:lstStyle/>
        <a:p>
          <a:endParaRPr lang="en-US"/>
        </a:p>
      </dgm:t>
    </dgm:pt>
    <dgm:pt modelId="{7BEBE2BB-75BD-4883-92C7-601D867BF8B2}">
      <dgm:prSet phldrT="[Text]"/>
      <dgm:spPr/>
      <dgm:t>
        <a:bodyPr/>
        <a:lstStyle/>
        <a:p>
          <a:r>
            <a:rPr lang="en-US" dirty="0"/>
            <a:t> Cost Plan Sunset </a:t>
          </a:r>
        </a:p>
      </dgm:t>
    </dgm:pt>
    <dgm:pt modelId="{27B4BD03-C782-4BB0-8F0C-B04CB5729C02}" type="parTrans" cxnId="{F55A09FD-5977-4E2E-A2FA-7A5A0234398B}">
      <dgm:prSet/>
      <dgm:spPr/>
      <dgm:t>
        <a:bodyPr/>
        <a:lstStyle/>
        <a:p>
          <a:endParaRPr lang="en-US"/>
        </a:p>
      </dgm:t>
    </dgm:pt>
    <dgm:pt modelId="{17C0E562-E093-4EE3-AE2A-122D7B10D587}" type="sibTrans" cxnId="{F55A09FD-5977-4E2E-A2FA-7A5A0234398B}">
      <dgm:prSet/>
      <dgm:spPr/>
      <dgm:t>
        <a:bodyPr/>
        <a:lstStyle/>
        <a:p>
          <a:endParaRPr lang="en-US"/>
        </a:p>
      </dgm:t>
    </dgm:pt>
    <dgm:pt modelId="{AE896C04-E24D-4348-A07A-CF7CCA942E42}">
      <dgm:prSet phldrT="[Text]"/>
      <dgm:spPr/>
      <dgm:t>
        <a:bodyPr/>
        <a:lstStyle/>
        <a:p>
          <a:r>
            <a:rPr lang="en-US" dirty="0"/>
            <a:t>Elimination of Meaningful Difference for Part C and D </a:t>
          </a:r>
        </a:p>
      </dgm:t>
    </dgm:pt>
    <dgm:pt modelId="{EEF4870C-4C78-4B9C-B941-9540574D47FD}" type="parTrans" cxnId="{ABDF078B-745F-46EE-8133-5D74CC6526C9}">
      <dgm:prSet/>
      <dgm:spPr/>
      <dgm:t>
        <a:bodyPr/>
        <a:lstStyle/>
        <a:p>
          <a:endParaRPr lang="en-US"/>
        </a:p>
      </dgm:t>
    </dgm:pt>
    <dgm:pt modelId="{6D1A3452-266F-4EE7-B9E2-2EED428073E8}" type="sibTrans" cxnId="{ABDF078B-745F-46EE-8133-5D74CC6526C9}">
      <dgm:prSet/>
      <dgm:spPr/>
      <dgm:t>
        <a:bodyPr/>
        <a:lstStyle/>
        <a:p>
          <a:endParaRPr lang="en-US"/>
        </a:p>
      </dgm:t>
    </dgm:pt>
    <dgm:pt modelId="{5E131B2E-914B-4D82-98EB-F0CD16F93006}">
      <dgm:prSet phldrT="[Text]"/>
      <dgm:spPr/>
      <dgm:t>
        <a:bodyPr/>
        <a:lstStyle/>
        <a:p>
          <a:r>
            <a:rPr lang="en-US" dirty="0"/>
            <a:t>2018 BBA Changes </a:t>
          </a:r>
        </a:p>
      </dgm:t>
    </dgm:pt>
    <dgm:pt modelId="{DD706FB7-684F-4E78-B7FB-8BAC9BE42609}" type="parTrans" cxnId="{B22D873B-F13A-4845-9254-63D876046C51}">
      <dgm:prSet/>
      <dgm:spPr/>
      <dgm:t>
        <a:bodyPr/>
        <a:lstStyle/>
        <a:p>
          <a:endParaRPr lang="en-US"/>
        </a:p>
      </dgm:t>
    </dgm:pt>
    <dgm:pt modelId="{0CB2A341-22AB-4C2B-AEF3-E1368D86881F}" type="sibTrans" cxnId="{B22D873B-F13A-4845-9254-63D876046C51}">
      <dgm:prSet/>
      <dgm:spPr/>
      <dgm:t>
        <a:bodyPr/>
        <a:lstStyle/>
        <a:p>
          <a:endParaRPr lang="en-US"/>
        </a:p>
      </dgm:t>
    </dgm:pt>
    <dgm:pt modelId="{2EDEE52C-23AB-46D5-9CC6-BAB0B932CD0B}">
      <dgm:prSet phldrT="[Text]"/>
      <dgm:spPr/>
      <dgm:t>
        <a:bodyPr/>
        <a:lstStyle/>
        <a:p>
          <a:endParaRPr lang="en-US" dirty="0"/>
        </a:p>
      </dgm:t>
    </dgm:pt>
    <dgm:pt modelId="{342E2791-26EE-44B0-AD87-49F566EA69EF}" type="parTrans" cxnId="{D0BD4CAF-33F7-423A-A01C-959537BC6160}">
      <dgm:prSet/>
      <dgm:spPr/>
      <dgm:t>
        <a:bodyPr/>
        <a:lstStyle/>
        <a:p>
          <a:endParaRPr lang="en-US"/>
        </a:p>
      </dgm:t>
    </dgm:pt>
    <dgm:pt modelId="{981265EF-EEBE-4FBC-A461-D322D40558E8}" type="sibTrans" cxnId="{D0BD4CAF-33F7-423A-A01C-959537BC6160}">
      <dgm:prSet/>
      <dgm:spPr/>
      <dgm:t>
        <a:bodyPr/>
        <a:lstStyle/>
        <a:p>
          <a:endParaRPr lang="en-US"/>
        </a:p>
      </dgm:t>
    </dgm:pt>
    <dgm:pt modelId="{459A9D0B-D5AD-4352-823C-7CC315D12DFF}">
      <dgm:prSet phldrT="[Text]"/>
      <dgm:spPr/>
      <dgm:t>
        <a:bodyPr/>
        <a:lstStyle/>
        <a:p>
          <a:r>
            <a:rPr lang="en-US" dirty="0"/>
            <a:t>Expedited Substitutions </a:t>
          </a:r>
        </a:p>
      </dgm:t>
    </dgm:pt>
    <dgm:pt modelId="{8E949B46-147B-4E42-94B6-602111E1ED50}" type="parTrans" cxnId="{2E9B12DE-ABAC-436C-9803-90908E1AE395}">
      <dgm:prSet/>
      <dgm:spPr/>
      <dgm:t>
        <a:bodyPr/>
        <a:lstStyle/>
        <a:p>
          <a:endParaRPr lang="en-US"/>
        </a:p>
      </dgm:t>
    </dgm:pt>
    <dgm:pt modelId="{2B67551D-CC37-4077-9297-208AACF8D4FD}" type="sibTrans" cxnId="{2E9B12DE-ABAC-436C-9803-90908E1AE395}">
      <dgm:prSet/>
      <dgm:spPr/>
      <dgm:t>
        <a:bodyPr/>
        <a:lstStyle/>
        <a:p>
          <a:endParaRPr lang="en-US"/>
        </a:p>
      </dgm:t>
    </dgm:pt>
    <dgm:pt modelId="{4AA9CCD0-269C-432C-AD6A-D016414AD471}">
      <dgm:prSet phldrT="[Text]"/>
      <dgm:spPr/>
      <dgm:t>
        <a:bodyPr/>
        <a:lstStyle/>
        <a:p>
          <a:r>
            <a:rPr lang="en-US" dirty="0"/>
            <a:t>Tiering Exceptions </a:t>
          </a:r>
        </a:p>
      </dgm:t>
    </dgm:pt>
    <dgm:pt modelId="{D280CFC9-7A5E-4DBA-B065-8DC353D358B9}" type="parTrans" cxnId="{F3FA81A9-B47E-4102-807A-6B6F05E1265D}">
      <dgm:prSet/>
      <dgm:spPr/>
      <dgm:t>
        <a:bodyPr/>
        <a:lstStyle/>
        <a:p>
          <a:endParaRPr lang="en-US"/>
        </a:p>
      </dgm:t>
    </dgm:pt>
    <dgm:pt modelId="{45C87361-624C-4C15-B05A-B5A09E8ACFB5}" type="sibTrans" cxnId="{F3FA81A9-B47E-4102-807A-6B6F05E1265D}">
      <dgm:prSet/>
      <dgm:spPr/>
      <dgm:t>
        <a:bodyPr/>
        <a:lstStyle/>
        <a:p>
          <a:endParaRPr lang="en-US"/>
        </a:p>
      </dgm:t>
    </dgm:pt>
    <dgm:pt modelId="{36D4B3F1-A988-4D57-B270-20316D112281}" type="pres">
      <dgm:prSet presAssocID="{868B2EE0-F1DA-4DCA-B449-684844269B7F}" presName="linearFlow" presStyleCnt="0">
        <dgm:presLayoutVars>
          <dgm:dir/>
          <dgm:animLvl val="lvl"/>
          <dgm:resizeHandles/>
        </dgm:presLayoutVars>
      </dgm:prSet>
      <dgm:spPr/>
    </dgm:pt>
    <dgm:pt modelId="{3EB3D7E1-E40E-4B70-A96C-8750906B8CF1}" type="pres">
      <dgm:prSet presAssocID="{47658CE3-A42C-40CE-A1E3-D45308499DBD}" presName="compositeNode" presStyleCnt="0">
        <dgm:presLayoutVars>
          <dgm:bulletEnabled val="1"/>
        </dgm:presLayoutVars>
      </dgm:prSet>
      <dgm:spPr/>
    </dgm:pt>
    <dgm:pt modelId="{1EABB1F7-AAF0-49B8-9DCD-F821EAE59901}" type="pres">
      <dgm:prSet presAssocID="{47658CE3-A42C-40CE-A1E3-D45308499DBD}" presName="image" presStyleLbl="fgImgPlace1" presStyleIdx="0" presStyleCnt="3" custFlipVert="1" custFlipHor="1" custScaleX="5941" custScaleY="17901"/>
      <dgm:spPr/>
    </dgm:pt>
    <dgm:pt modelId="{33073969-FA5A-4CBF-8E3B-F29B0B4490FA}" type="pres">
      <dgm:prSet presAssocID="{47658CE3-A42C-40CE-A1E3-D45308499DBD}" presName="childNode" presStyleLbl="node1" presStyleIdx="0" presStyleCnt="3" custScaleX="105804" custScaleY="125260">
        <dgm:presLayoutVars>
          <dgm:bulletEnabled val="1"/>
        </dgm:presLayoutVars>
      </dgm:prSet>
      <dgm:spPr/>
    </dgm:pt>
    <dgm:pt modelId="{08267765-3716-4DB9-8C19-3AA1AAFF723D}" type="pres">
      <dgm:prSet presAssocID="{47658CE3-A42C-40CE-A1E3-D45308499DBD}" presName="parentNode" presStyleLbl="revTx" presStyleIdx="0" presStyleCnt="3">
        <dgm:presLayoutVars>
          <dgm:chMax val="0"/>
          <dgm:bulletEnabled val="1"/>
        </dgm:presLayoutVars>
      </dgm:prSet>
      <dgm:spPr/>
    </dgm:pt>
    <dgm:pt modelId="{9930FA85-135E-424A-80D9-9EF6879A5E50}" type="pres">
      <dgm:prSet presAssocID="{ED7C979A-1DF2-4D0D-A73B-142C520E8F41}" presName="sibTrans" presStyleCnt="0"/>
      <dgm:spPr/>
    </dgm:pt>
    <dgm:pt modelId="{EBF9F4C3-2EAD-4BBC-BD35-DB6E1CCC8C32}" type="pres">
      <dgm:prSet presAssocID="{A4C2CD46-DEEE-4292-A1E3-A9E91FE16575}" presName="compositeNode" presStyleCnt="0">
        <dgm:presLayoutVars>
          <dgm:bulletEnabled val="1"/>
        </dgm:presLayoutVars>
      </dgm:prSet>
      <dgm:spPr/>
    </dgm:pt>
    <dgm:pt modelId="{79B0DCE8-539D-4D67-8C92-2B8BE6A530A1}" type="pres">
      <dgm:prSet presAssocID="{A4C2CD46-DEEE-4292-A1E3-A9E91FE16575}" presName="image" presStyleLbl="fgImgPlace1" presStyleIdx="1" presStyleCnt="3" custFlipVert="0" custFlipHor="1" custScaleX="12850" custScaleY="66295"/>
      <dgm:spPr/>
    </dgm:pt>
    <dgm:pt modelId="{C35E47DB-1B7E-4D5E-9868-56DC065A9D84}" type="pres">
      <dgm:prSet presAssocID="{A4C2CD46-DEEE-4292-A1E3-A9E91FE16575}" presName="childNode" presStyleLbl="node1" presStyleIdx="1" presStyleCnt="3" custScaleX="105087" custScaleY="122578">
        <dgm:presLayoutVars>
          <dgm:bulletEnabled val="1"/>
        </dgm:presLayoutVars>
      </dgm:prSet>
      <dgm:spPr/>
    </dgm:pt>
    <dgm:pt modelId="{E93520ED-24F8-4458-9486-460F4398662D}" type="pres">
      <dgm:prSet presAssocID="{A4C2CD46-DEEE-4292-A1E3-A9E91FE16575}" presName="parentNode" presStyleLbl="revTx" presStyleIdx="1" presStyleCnt="3">
        <dgm:presLayoutVars>
          <dgm:chMax val="0"/>
          <dgm:bulletEnabled val="1"/>
        </dgm:presLayoutVars>
      </dgm:prSet>
      <dgm:spPr/>
    </dgm:pt>
    <dgm:pt modelId="{365E3B11-90AA-403B-A636-915B1DEAD693}" type="pres">
      <dgm:prSet presAssocID="{ECFB76B5-CDEB-4BFA-B3F0-F72FE1C9DCAD}" presName="sibTrans" presStyleCnt="0"/>
      <dgm:spPr/>
    </dgm:pt>
    <dgm:pt modelId="{C68B77E6-F5AD-489B-A437-B35CEFEFC1ED}" type="pres">
      <dgm:prSet presAssocID="{4621C4AF-F6A7-4D9A-A247-11332F4BCEFD}" presName="compositeNode" presStyleCnt="0">
        <dgm:presLayoutVars>
          <dgm:bulletEnabled val="1"/>
        </dgm:presLayoutVars>
      </dgm:prSet>
      <dgm:spPr/>
    </dgm:pt>
    <dgm:pt modelId="{0A870A37-59D3-4E3B-BE26-DB648DB2DA02}" type="pres">
      <dgm:prSet presAssocID="{4621C4AF-F6A7-4D9A-A247-11332F4BCEFD}" presName="image" presStyleLbl="fgImgPlace1" presStyleIdx="2" presStyleCnt="3" custFlipVert="1" custFlipHor="1" custScaleX="4818" custScaleY="31475"/>
      <dgm:spPr/>
    </dgm:pt>
    <dgm:pt modelId="{D437127E-3A54-425A-8695-3FD3CC2F2E9F}" type="pres">
      <dgm:prSet presAssocID="{4621C4AF-F6A7-4D9A-A247-11332F4BCEFD}" presName="childNode" presStyleLbl="node1" presStyleIdx="2" presStyleCnt="3" custScaleX="111947" custScaleY="121807">
        <dgm:presLayoutVars>
          <dgm:bulletEnabled val="1"/>
        </dgm:presLayoutVars>
      </dgm:prSet>
      <dgm:spPr/>
    </dgm:pt>
    <dgm:pt modelId="{CF47715E-7774-4A57-BEF7-70C7B19B3604}" type="pres">
      <dgm:prSet presAssocID="{4621C4AF-F6A7-4D9A-A247-11332F4BCEFD}" presName="parentNode" presStyleLbl="revTx" presStyleIdx="2" presStyleCnt="3">
        <dgm:presLayoutVars>
          <dgm:chMax val="0"/>
          <dgm:bulletEnabled val="1"/>
        </dgm:presLayoutVars>
      </dgm:prSet>
      <dgm:spPr/>
    </dgm:pt>
  </dgm:ptLst>
  <dgm:cxnLst>
    <dgm:cxn modelId="{98B03014-8B14-43FD-A5FE-C9007DB0605B}" srcId="{47658CE3-A42C-40CE-A1E3-D45308499DBD}" destId="{E688FC2C-C7A2-485B-A595-FEE9B9D19805}" srcOrd="1" destOrd="0" parTransId="{A8CB491C-05BB-4148-83DA-2F1EF1E9406F}" sibTransId="{BE3A8CDF-A6B7-43DB-8BE3-B81323272CF0}"/>
    <dgm:cxn modelId="{8DD5CB16-4471-40D8-A892-80010F81F866}" type="presOf" srcId="{A837AEF3-2F4C-497B-A41A-DE752ED5CAF2}" destId="{D437127E-3A54-425A-8695-3FD3CC2F2E9F}" srcOrd="0" destOrd="6" presId="urn:microsoft.com/office/officeart/2005/8/layout/hList2"/>
    <dgm:cxn modelId="{C564DA16-827D-419E-9F13-1463874E2B93}" srcId="{4621C4AF-F6A7-4D9A-A247-11332F4BCEFD}" destId="{A837AEF3-2F4C-497B-A41A-DE752ED5CAF2}" srcOrd="6" destOrd="0" parTransId="{CFDBD1E9-BA47-487E-934B-B61B4FCE4050}" sibTransId="{63451B41-B053-4707-97C2-FED889AE8A03}"/>
    <dgm:cxn modelId="{94E2A41A-3F32-4DC9-BF43-775C8400F254}" type="presOf" srcId="{8CD3166A-44E6-4477-813F-2A8F9589A838}" destId="{D437127E-3A54-425A-8695-3FD3CC2F2E9F}" srcOrd="0" destOrd="0" presId="urn:microsoft.com/office/officeart/2005/8/layout/hList2"/>
    <dgm:cxn modelId="{1CA60029-47E4-4CC3-8491-FD8F341A47A1}" type="presOf" srcId="{C4EF0959-563B-4BA3-98DC-7F8E97BCFB65}" destId="{C35E47DB-1B7E-4D5E-9868-56DC065A9D84}" srcOrd="0" destOrd="1" presId="urn:microsoft.com/office/officeart/2005/8/layout/hList2"/>
    <dgm:cxn modelId="{E1D0192F-681A-4BDC-935F-B1F1A494028B}" srcId="{47658CE3-A42C-40CE-A1E3-D45308499DBD}" destId="{20E60D0B-3B27-46E1-8CD6-6CAC53436121}" srcOrd="3" destOrd="0" parTransId="{4DC0DBBA-3805-4358-A040-EAB0AE36EE37}" sibTransId="{97F16D12-F99D-485F-BE08-BADDCA38F477}"/>
    <dgm:cxn modelId="{E3EF3D33-8C94-4643-A611-468AB64BDBD7}" type="presOf" srcId="{2EDEE52C-23AB-46D5-9CC6-BAB0B932CD0B}" destId="{D437127E-3A54-425A-8695-3FD3CC2F2E9F}" srcOrd="0" destOrd="5" presId="urn:microsoft.com/office/officeart/2005/8/layout/hList2"/>
    <dgm:cxn modelId="{D648E736-45CB-400E-A585-85F6B6D630E6}" srcId="{A4C2CD46-DEEE-4292-A1E3-A9E91FE16575}" destId="{515058A0-374A-421D-9D1D-177018AC40E5}" srcOrd="2" destOrd="0" parTransId="{0FD6496B-DCE0-4FD5-AD8E-B9690532821B}" sibTransId="{09A86F63-EF16-4128-A5FB-5040D3FB431F}"/>
    <dgm:cxn modelId="{B22D873B-F13A-4845-9254-63D876046C51}" srcId="{4621C4AF-F6A7-4D9A-A247-11332F4BCEFD}" destId="{5E131B2E-914B-4D82-98EB-F0CD16F93006}" srcOrd="2" destOrd="0" parTransId="{DD706FB7-684F-4E78-B7FB-8BAC9BE42609}" sibTransId="{0CB2A341-22AB-4C2B-AEF3-E1368D86881F}"/>
    <dgm:cxn modelId="{F49A193D-1DEE-436E-8A47-3D834EEC812A}" srcId="{47658CE3-A42C-40CE-A1E3-D45308499DBD}" destId="{78F5898D-22ED-4A6E-9FD6-91423EED9D31}" srcOrd="2" destOrd="0" parTransId="{7180B008-8116-4D32-A205-6E963CEDF784}" sibTransId="{B43391E3-CF37-4E92-913C-8652511E0AAE}"/>
    <dgm:cxn modelId="{391FB142-43EA-4E3B-BA4A-518086D49A3F}" srcId="{A4C2CD46-DEEE-4292-A1E3-A9E91FE16575}" destId="{87A582C9-DCBF-4E98-A41E-C4DDE512E036}" srcOrd="0" destOrd="0" parTransId="{DA9D3E2F-C9F2-4660-8039-8EAA14F41FA0}" sibTransId="{78A6B626-B977-4F4C-A2D7-6300A522359B}"/>
    <dgm:cxn modelId="{D01D6C44-FAEF-4B2B-A846-FF420F475449}" srcId="{A4C2CD46-DEEE-4292-A1E3-A9E91FE16575}" destId="{5635EF02-C76E-4067-8DE1-60FE2DCF7D2A}" srcOrd="3" destOrd="0" parTransId="{DC5840B7-8277-4E91-AD83-DAE765379CF1}" sibTransId="{2E0EA884-0DAB-4079-833F-318E2C762A9C}"/>
    <dgm:cxn modelId="{3B358765-7D77-459C-9202-C360581E6DB1}" type="presOf" srcId="{7BEBE2BB-75BD-4883-92C7-601D867BF8B2}" destId="{C35E47DB-1B7E-4D5E-9868-56DC065A9D84}" srcOrd="0" destOrd="4" presId="urn:microsoft.com/office/officeart/2005/8/layout/hList2"/>
    <dgm:cxn modelId="{1F292C53-E29F-4E58-8AC2-A16E56BD4C5F}" srcId="{47658CE3-A42C-40CE-A1E3-D45308499DBD}" destId="{79C6E79B-FFC8-4D8F-926E-7D5B6A8A7272}" srcOrd="0" destOrd="0" parTransId="{EA0DC118-DB91-483B-97A1-BA4AE55EC900}" sibTransId="{27783362-7817-4207-901A-5D25EC808492}"/>
    <dgm:cxn modelId="{976EC185-C3FB-40C4-8576-9E1F0627B48F}" type="presOf" srcId="{5E131B2E-914B-4D82-98EB-F0CD16F93006}" destId="{D437127E-3A54-425A-8695-3FD3CC2F2E9F}" srcOrd="0" destOrd="2" presId="urn:microsoft.com/office/officeart/2005/8/layout/hList2"/>
    <dgm:cxn modelId="{ABDF078B-745F-46EE-8133-5D74CC6526C9}" srcId="{4621C4AF-F6A7-4D9A-A247-11332F4BCEFD}" destId="{AE896C04-E24D-4348-A07A-CF7CCA942E42}" srcOrd="1" destOrd="0" parTransId="{EEF4870C-4C78-4B9C-B941-9540574D47FD}" sibTransId="{6D1A3452-266F-4EE7-B9E2-2EED428073E8}"/>
    <dgm:cxn modelId="{6E9FDB96-2EB5-41AD-83F5-DFA975A032A9}" type="presOf" srcId="{79C6E79B-FFC8-4D8F-926E-7D5B6A8A7272}" destId="{33073969-FA5A-4CBF-8E3B-F29B0B4490FA}" srcOrd="0" destOrd="0" presId="urn:microsoft.com/office/officeart/2005/8/layout/hList2"/>
    <dgm:cxn modelId="{F5219CA8-9EA9-4A85-A2D6-A61CF8D183EE}" type="presOf" srcId="{E688FC2C-C7A2-485B-A595-FEE9B9D19805}" destId="{33073969-FA5A-4CBF-8E3B-F29B0B4490FA}" srcOrd="0" destOrd="1" presId="urn:microsoft.com/office/officeart/2005/8/layout/hList2"/>
    <dgm:cxn modelId="{F3FA81A9-B47E-4102-807A-6B6F05E1265D}" srcId="{4621C4AF-F6A7-4D9A-A247-11332F4BCEFD}" destId="{4AA9CCD0-269C-432C-AD6A-D016414AD471}" srcOrd="4" destOrd="0" parTransId="{D280CFC9-7A5E-4DBA-B065-8DC353D358B9}" sibTransId="{45C87361-624C-4C15-B05A-B5A09E8ACFB5}"/>
    <dgm:cxn modelId="{5A58A6A9-606E-4B03-A4A5-BA147BBC6F14}" type="presOf" srcId="{AE896C04-E24D-4348-A07A-CF7CCA942E42}" destId="{D437127E-3A54-425A-8695-3FD3CC2F2E9F}" srcOrd="0" destOrd="1" presId="urn:microsoft.com/office/officeart/2005/8/layout/hList2"/>
    <dgm:cxn modelId="{0B88F8A9-1A91-40A2-82FE-8D8FBD846101}" type="presOf" srcId="{4621C4AF-F6A7-4D9A-A247-11332F4BCEFD}" destId="{CF47715E-7774-4A57-BEF7-70C7B19B3604}" srcOrd="0" destOrd="0" presId="urn:microsoft.com/office/officeart/2005/8/layout/hList2"/>
    <dgm:cxn modelId="{C514D6AE-0ECF-4DB2-8E04-4EDE06C2F1ED}" srcId="{868B2EE0-F1DA-4DCA-B449-684844269B7F}" destId="{47658CE3-A42C-40CE-A1E3-D45308499DBD}" srcOrd="0" destOrd="0" parTransId="{8CE03B9F-C8BE-4CC6-924B-AA9FDD010E9E}" sibTransId="{ED7C979A-1DF2-4D0D-A73B-142C520E8F41}"/>
    <dgm:cxn modelId="{D0BD4CAF-33F7-423A-A01C-959537BC6160}" srcId="{4621C4AF-F6A7-4D9A-A247-11332F4BCEFD}" destId="{2EDEE52C-23AB-46D5-9CC6-BAB0B932CD0B}" srcOrd="5" destOrd="0" parTransId="{342E2791-26EE-44B0-AD87-49F566EA69EF}" sibTransId="{981265EF-EEBE-4FBC-A461-D322D40558E8}"/>
    <dgm:cxn modelId="{6B0D6EB3-99D0-477F-B3A9-CF5F9DFD42F2}" type="presOf" srcId="{20E60D0B-3B27-46E1-8CD6-6CAC53436121}" destId="{33073969-FA5A-4CBF-8E3B-F29B0B4490FA}" srcOrd="0" destOrd="3" presId="urn:microsoft.com/office/officeart/2005/8/layout/hList2"/>
    <dgm:cxn modelId="{A65CA9BB-21EC-4D00-A776-58B4609F0CE3}" type="presOf" srcId="{A4C2CD46-DEEE-4292-A1E3-A9E91FE16575}" destId="{E93520ED-24F8-4458-9486-460F4398662D}" srcOrd="0" destOrd="0" presId="urn:microsoft.com/office/officeart/2005/8/layout/hList2"/>
    <dgm:cxn modelId="{F49A0BBE-F8EC-48BC-911F-04C774E35487}" type="presOf" srcId="{87A582C9-DCBF-4E98-A41E-C4DDE512E036}" destId="{C35E47DB-1B7E-4D5E-9868-56DC065A9D84}" srcOrd="0" destOrd="0" presId="urn:microsoft.com/office/officeart/2005/8/layout/hList2"/>
    <dgm:cxn modelId="{72403CC9-8DB7-4B45-9A8A-06E9A152FDD0}" type="presOf" srcId="{515058A0-374A-421D-9D1D-177018AC40E5}" destId="{C35E47DB-1B7E-4D5E-9868-56DC065A9D84}" srcOrd="0" destOrd="2" presId="urn:microsoft.com/office/officeart/2005/8/layout/hList2"/>
    <dgm:cxn modelId="{04BB13CB-4F22-40A4-AD87-AAC8D169F0A1}" srcId="{868B2EE0-F1DA-4DCA-B449-684844269B7F}" destId="{A4C2CD46-DEEE-4292-A1E3-A9E91FE16575}" srcOrd="1" destOrd="0" parTransId="{B5E4C895-619C-47B3-8C9B-10DF5BCDEBD6}" sibTransId="{ECFB76B5-CDEB-4BFA-B3F0-F72FE1C9DCAD}"/>
    <dgm:cxn modelId="{1B7EB1D2-C279-4D84-B6A8-EECFAA886664}" type="presOf" srcId="{78F5898D-22ED-4A6E-9FD6-91423EED9D31}" destId="{33073969-FA5A-4CBF-8E3B-F29B0B4490FA}" srcOrd="0" destOrd="2" presId="urn:microsoft.com/office/officeart/2005/8/layout/hList2"/>
    <dgm:cxn modelId="{2E9B12DE-ABAC-436C-9803-90908E1AE395}" srcId="{4621C4AF-F6A7-4D9A-A247-11332F4BCEFD}" destId="{459A9D0B-D5AD-4352-823C-7CC315D12DFF}" srcOrd="3" destOrd="0" parTransId="{8E949B46-147B-4E42-94B6-602111E1ED50}" sibTransId="{2B67551D-CC37-4077-9297-208AACF8D4FD}"/>
    <dgm:cxn modelId="{AC89DEDE-D365-49FD-B258-C7B15383ED79}" srcId="{4621C4AF-F6A7-4D9A-A247-11332F4BCEFD}" destId="{8CD3166A-44E6-4477-813F-2A8F9589A838}" srcOrd="0" destOrd="0" parTransId="{EF63B276-13F0-49E5-B00D-340BCC9F2002}" sibTransId="{CEE2222E-03FD-4273-B766-85F9111C9BA1}"/>
    <dgm:cxn modelId="{B4E837EA-5F66-4100-AB51-0CB497D5884D}" type="presOf" srcId="{868B2EE0-F1DA-4DCA-B449-684844269B7F}" destId="{36D4B3F1-A988-4D57-B270-20316D112281}" srcOrd="0" destOrd="0" presId="urn:microsoft.com/office/officeart/2005/8/layout/hList2"/>
    <dgm:cxn modelId="{6D53DCEA-6596-4938-A347-7B8EC74BA836}" type="presOf" srcId="{47658CE3-A42C-40CE-A1E3-D45308499DBD}" destId="{08267765-3716-4DB9-8C19-3AA1AAFF723D}" srcOrd="0" destOrd="0" presId="urn:microsoft.com/office/officeart/2005/8/layout/hList2"/>
    <dgm:cxn modelId="{67939FEF-516D-47E6-84E6-0E653326F161}" srcId="{A4C2CD46-DEEE-4292-A1E3-A9E91FE16575}" destId="{C4EF0959-563B-4BA3-98DC-7F8E97BCFB65}" srcOrd="1" destOrd="0" parTransId="{6DDF56F7-CA63-4810-81D8-813CB36A450D}" sibTransId="{259B66DA-25AE-4703-B27C-1F23BD4972A4}"/>
    <dgm:cxn modelId="{485CE2F4-965D-4870-8FB9-9E656D7E24D2}" type="presOf" srcId="{4AA9CCD0-269C-432C-AD6A-D016414AD471}" destId="{D437127E-3A54-425A-8695-3FD3CC2F2E9F}" srcOrd="0" destOrd="4" presId="urn:microsoft.com/office/officeart/2005/8/layout/hList2"/>
    <dgm:cxn modelId="{F96838F6-AD10-4A4C-B280-8D777FFC60B1}" type="presOf" srcId="{5635EF02-C76E-4067-8DE1-60FE2DCF7D2A}" destId="{C35E47DB-1B7E-4D5E-9868-56DC065A9D84}" srcOrd="0" destOrd="3" presId="urn:microsoft.com/office/officeart/2005/8/layout/hList2"/>
    <dgm:cxn modelId="{F55A09FD-5977-4E2E-A2FA-7A5A0234398B}" srcId="{A4C2CD46-DEEE-4292-A1E3-A9E91FE16575}" destId="{7BEBE2BB-75BD-4883-92C7-601D867BF8B2}" srcOrd="4" destOrd="0" parTransId="{27B4BD03-C782-4BB0-8F0C-B04CB5729C02}" sibTransId="{17C0E562-E093-4EE3-AE2A-122D7B10D587}"/>
    <dgm:cxn modelId="{6BCEDAFF-D666-4E59-A11A-4621B2AA8580}" srcId="{868B2EE0-F1DA-4DCA-B449-684844269B7F}" destId="{4621C4AF-F6A7-4D9A-A247-11332F4BCEFD}" srcOrd="2" destOrd="0" parTransId="{17308724-F36A-4EDF-B0A7-838EDD658A38}" sibTransId="{A0C19539-083F-46FD-B7F3-AA8DFF13B65C}"/>
    <dgm:cxn modelId="{7F65EEFF-1C3C-47AB-AE25-41CA12114571}" type="presOf" srcId="{459A9D0B-D5AD-4352-823C-7CC315D12DFF}" destId="{D437127E-3A54-425A-8695-3FD3CC2F2E9F}" srcOrd="0" destOrd="3" presId="urn:microsoft.com/office/officeart/2005/8/layout/hList2"/>
    <dgm:cxn modelId="{37DEB9E5-63AF-45F9-8AB1-6E544EDD4378}" type="presParOf" srcId="{36D4B3F1-A988-4D57-B270-20316D112281}" destId="{3EB3D7E1-E40E-4B70-A96C-8750906B8CF1}" srcOrd="0" destOrd="0" presId="urn:microsoft.com/office/officeart/2005/8/layout/hList2"/>
    <dgm:cxn modelId="{2A2FAAB8-14A3-4AD0-8017-32EA62494EAC}" type="presParOf" srcId="{3EB3D7E1-E40E-4B70-A96C-8750906B8CF1}" destId="{1EABB1F7-AAF0-49B8-9DCD-F821EAE59901}" srcOrd="0" destOrd="0" presId="urn:microsoft.com/office/officeart/2005/8/layout/hList2"/>
    <dgm:cxn modelId="{CA86123E-AB94-4FFD-954E-EF311B5D5B27}" type="presParOf" srcId="{3EB3D7E1-E40E-4B70-A96C-8750906B8CF1}" destId="{33073969-FA5A-4CBF-8E3B-F29B0B4490FA}" srcOrd="1" destOrd="0" presId="urn:microsoft.com/office/officeart/2005/8/layout/hList2"/>
    <dgm:cxn modelId="{03587E59-6A36-4F8D-B8E5-57C8F922849C}" type="presParOf" srcId="{3EB3D7E1-E40E-4B70-A96C-8750906B8CF1}" destId="{08267765-3716-4DB9-8C19-3AA1AAFF723D}" srcOrd="2" destOrd="0" presId="urn:microsoft.com/office/officeart/2005/8/layout/hList2"/>
    <dgm:cxn modelId="{94399E77-F42B-44BC-B196-15A3099D04C3}" type="presParOf" srcId="{36D4B3F1-A988-4D57-B270-20316D112281}" destId="{9930FA85-135E-424A-80D9-9EF6879A5E50}" srcOrd="1" destOrd="0" presId="urn:microsoft.com/office/officeart/2005/8/layout/hList2"/>
    <dgm:cxn modelId="{976AF4AD-CDAD-4D06-9FC1-699900745A93}" type="presParOf" srcId="{36D4B3F1-A988-4D57-B270-20316D112281}" destId="{EBF9F4C3-2EAD-4BBC-BD35-DB6E1CCC8C32}" srcOrd="2" destOrd="0" presId="urn:microsoft.com/office/officeart/2005/8/layout/hList2"/>
    <dgm:cxn modelId="{22C6C40B-ED69-4035-84BD-336873961552}" type="presParOf" srcId="{EBF9F4C3-2EAD-4BBC-BD35-DB6E1CCC8C32}" destId="{79B0DCE8-539D-4D67-8C92-2B8BE6A530A1}" srcOrd="0" destOrd="0" presId="urn:microsoft.com/office/officeart/2005/8/layout/hList2"/>
    <dgm:cxn modelId="{499343A5-3064-492A-8514-F63EA15E0BAA}" type="presParOf" srcId="{EBF9F4C3-2EAD-4BBC-BD35-DB6E1CCC8C32}" destId="{C35E47DB-1B7E-4D5E-9868-56DC065A9D84}" srcOrd="1" destOrd="0" presId="urn:microsoft.com/office/officeart/2005/8/layout/hList2"/>
    <dgm:cxn modelId="{DBE2FD4E-B3F3-4026-8518-172A28157A09}" type="presParOf" srcId="{EBF9F4C3-2EAD-4BBC-BD35-DB6E1CCC8C32}" destId="{E93520ED-24F8-4458-9486-460F4398662D}" srcOrd="2" destOrd="0" presId="urn:microsoft.com/office/officeart/2005/8/layout/hList2"/>
    <dgm:cxn modelId="{47345695-C74E-42A5-B673-A2371081AAE3}" type="presParOf" srcId="{36D4B3F1-A988-4D57-B270-20316D112281}" destId="{365E3B11-90AA-403B-A636-915B1DEAD693}" srcOrd="3" destOrd="0" presId="urn:microsoft.com/office/officeart/2005/8/layout/hList2"/>
    <dgm:cxn modelId="{EAC7BBEF-568A-43D1-BDB2-A455E97C3D98}" type="presParOf" srcId="{36D4B3F1-A988-4D57-B270-20316D112281}" destId="{C68B77E6-F5AD-489B-A437-B35CEFEFC1ED}" srcOrd="4" destOrd="0" presId="urn:microsoft.com/office/officeart/2005/8/layout/hList2"/>
    <dgm:cxn modelId="{99CC11B8-71A7-4FA1-9CA4-415AC47201C9}" type="presParOf" srcId="{C68B77E6-F5AD-489B-A437-B35CEFEFC1ED}" destId="{0A870A37-59D3-4E3B-BE26-DB648DB2DA02}" srcOrd="0" destOrd="0" presId="urn:microsoft.com/office/officeart/2005/8/layout/hList2"/>
    <dgm:cxn modelId="{EDE45A7E-A7FF-42D6-B862-D99256F1ADCE}" type="presParOf" srcId="{C68B77E6-F5AD-489B-A437-B35CEFEFC1ED}" destId="{D437127E-3A54-425A-8695-3FD3CC2F2E9F}" srcOrd="1" destOrd="0" presId="urn:microsoft.com/office/officeart/2005/8/layout/hList2"/>
    <dgm:cxn modelId="{161CC0EE-E96A-4F73-A5F1-DC77193B5582}" type="presParOf" srcId="{C68B77E6-F5AD-489B-A437-B35CEFEFC1ED}" destId="{CF47715E-7774-4A57-BEF7-70C7B19B3604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8B2EE0-F1DA-4DCA-B449-684844269B7F}" type="doc">
      <dgm:prSet loTypeId="urn:microsoft.com/office/officeart/2005/8/layout/h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47658CE3-A42C-40CE-A1E3-D45308499DBD}">
      <dgm:prSet phldrT="[Text]"/>
      <dgm:spPr/>
      <dgm:t>
        <a:bodyPr/>
        <a:lstStyle/>
        <a:p>
          <a:r>
            <a:rPr lang="en-US" dirty="0"/>
            <a:t>Disclosure and Notification </a:t>
          </a:r>
        </a:p>
      </dgm:t>
    </dgm:pt>
    <dgm:pt modelId="{8CE03B9F-C8BE-4CC6-924B-AA9FDD010E9E}" type="parTrans" cxnId="{C514D6AE-0ECF-4DB2-8E04-4EDE06C2F1ED}">
      <dgm:prSet/>
      <dgm:spPr/>
      <dgm:t>
        <a:bodyPr/>
        <a:lstStyle/>
        <a:p>
          <a:endParaRPr lang="en-US"/>
        </a:p>
      </dgm:t>
    </dgm:pt>
    <dgm:pt modelId="{ED7C979A-1DF2-4D0D-A73B-142C520E8F41}" type="sibTrans" cxnId="{C514D6AE-0ECF-4DB2-8E04-4EDE06C2F1ED}">
      <dgm:prSet/>
      <dgm:spPr/>
      <dgm:t>
        <a:bodyPr/>
        <a:lstStyle/>
        <a:p>
          <a:endParaRPr lang="en-US"/>
        </a:p>
      </dgm:t>
    </dgm:pt>
    <dgm:pt modelId="{79C6E79B-FFC8-4D8F-926E-7D5B6A8A7272}">
      <dgm:prSet phldrT="[Text]" custT="1"/>
      <dgm:spPr/>
      <dgm:t>
        <a:bodyPr/>
        <a:lstStyle/>
        <a:p>
          <a:r>
            <a:rPr lang="en-US" sz="2400" dirty="0"/>
            <a:t>ANOC/EOC  Delivery </a:t>
          </a:r>
        </a:p>
      </dgm:t>
    </dgm:pt>
    <dgm:pt modelId="{EA0DC118-DB91-483B-97A1-BA4AE55EC900}" type="parTrans" cxnId="{1F292C53-E29F-4E58-8AC2-A16E56BD4C5F}">
      <dgm:prSet/>
      <dgm:spPr/>
      <dgm:t>
        <a:bodyPr/>
        <a:lstStyle/>
        <a:p>
          <a:endParaRPr lang="en-US"/>
        </a:p>
      </dgm:t>
    </dgm:pt>
    <dgm:pt modelId="{27783362-7817-4207-901A-5D25EC808492}" type="sibTrans" cxnId="{1F292C53-E29F-4E58-8AC2-A16E56BD4C5F}">
      <dgm:prSet/>
      <dgm:spPr/>
      <dgm:t>
        <a:bodyPr/>
        <a:lstStyle/>
        <a:p>
          <a:endParaRPr lang="en-US"/>
        </a:p>
      </dgm:t>
    </dgm:pt>
    <dgm:pt modelId="{E688FC2C-C7A2-485B-A595-FEE9B9D19805}">
      <dgm:prSet phldrT="[Text]" custT="1"/>
      <dgm:spPr/>
      <dgm:t>
        <a:bodyPr/>
        <a:lstStyle/>
        <a:p>
          <a:r>
            <a:rPr lang="en-US" sz="2400" dirty="0"/>
            <a:t>EOC Disclosure</a:t>
          </a:r>
        </a:p>
      </dgm:t>
    </dgm:pt>
    <dgm:pt modelId="{A8CB491C-05BB-4148-83DA-2F1EF1E9406F}" type="parTrans" cxnId="{98B03014-8B14-43FD-A5FE-C9007DB0605B}">
      <dgm:prSet/>
      <dgm:spPr/>
      <dgm:t>
        <a:bodyPr/>
        <a:lstStyle/>
        <a:p>
          <a:endParaRPr lang="en-US"/>
        </a:p>
      </dgm:t>
    </dgm:pt>
    <dgm:pt modelId="{BE3A8CDF-A6B7-43DB-8BE3-B81323272CF0}" type="sibTrans" cxnId="{98B03014-8B14-43FD-A5FE-C9007DB0605B}">
      <dgm:prSet/>
      <dgm:spPr/>
      <dgm:t>
        <a:bodyPr/>
        <a:lstStyle/>
        <a:p>
          <a:endParaRPr lang="en-US"/>
        </a:p>
      </dgm:t>
    </dgm:pt>
    <dgm:pt modelId="{A4C2CD46-DEEE-4292-A1E3-A9E91FE16575}">
      <dgm:prSet phldrT="[Text]"/>
      <dgm:spPr/>
      <dgm:t>
        <a:bodyPr/>
        <a:lstStyle/>
        <a:p>
          <a:r>
            <a:rPr lang="en-US" dirty="0"/>
            <a:t>Beneficiary Access</a:t>
          </a:r>
        </a:p>
      </dgm:t>
    </dgm:pt>
    <dgm:pt modelId="{B5E4C895-619C-47B3-8C9B-10DF5BCDEBD6}" type="parTrans" cxnId="{04BB13CB-4F22-40A4-AD87-AAC8D169F0A1}">
      <dgm:prSet/>
      <dgm:spPr/>
      <dgm:t>
        <a:bodyPr/>
        <a:lstStyle/>
        <a:p>
          <a:endParaRPr lang="en-US"/>
        </a:p>
      </dgm:t>
    </dgm:pt>
    <dgm:pt modelId="{ECFB76B5-CDEB-4BFA-B3F0-F72FE1C9DCAD}" type="sibTrans" cxnId="{04BB13CB-4F22-40A4-AD87-AAC8D169F0A1}">
      <dgm:prSet/>
      <dgm:spPr/>
      <dgm:t>
        <a:bodyPr/>
        <a:lstStyle/>
        <a:p>
          <a:endParaRPr lang="en-US"/>
        </a:p>
      </dgm:t>
    </dgm:pt>
    <dgm:pt modelId="{87A582C9-DCBF-4E98-A41E-C4DDE512E036}">
      <dgm:prSet phldrT="[Text]"/>
      <dgm:spPr/>
      <dgm:t>
        <a:bodyPr/>
        <a:lstStyle/>
        <a:p>
          <a:r>
            <a:rPr lang="en-US" dirty="0"/>
            <a:t>MA Uniform Flexibility </a:t>
          </a:r>
        </a:p>
      </dgm:t>
    </dgm:pt>
    <dgm:pt modelId="{DA9D3E2F-C9F2-4660-8039-8EAA14F41FA0}" type="parTrans" cxnId="{391FB142-43EA-4E3B-BA4A-518086D49A3F}">
      <dgm:prSet/>
      <dgm:spPr/>
      <dgm:t>
        <a:bodyPr/>
        <a:lstStyle/>
        <a:p>
          <a:endParaRPr lang="en-US"/>
        </a:p>
      </dgm:t>
    </dgm:pt>
    <dgm:pt modelId="{78A6B626-B977-4F4C-A2D7-6300A522359B}" type="sibTrans" cxnId="{391FB142-43EA-4E3B-BA4A-518086D49A3F}">
      <dgm:prSet/>
      <dgm:spPr/>
      <dgm:t>
        <a:bodyPr/>
        <a:lstStyle/>
        <a:p>
          <a:endParaRPr lang="en-US"/>
        </a:p>
      </dgm:t>
    </dgm:pt>
    <dgm:pt modelId="{C4EF0959-563B-4BA3-98DC-7F8E97BCFB65}">
      <dgm:prSet phldrT="[Text]"/>
      <dgm:spPr/>
      <dgm:t>
        <a:bodyPr/>
        <a:lstStyle/>
        <a:p>
          <a:r>
            <a:rPr lang="en-US" dirty="0"/>
            <a:t>Restoration of MA Open Enrollment  Period</a:t>
          </a:r>
        </a:p>
      </dgm:t>
    </dgm:pt>
    <dgm:pt modelId="{6DDF56F7-CA63-4810-81D8-813CB36A450D}" type="parTrans" cxnId="{67939FEF-516D-47E6-84E6-0E653326F161}">
      <dgm:prSet/>
      <dgm:spPr/>
      <dgm:t>
        <a:bodyPr/>
        <a:lstStyle/>
        <a:p>
          <a:endParaRPr lang="en-US"/>
        </a:p>
      </dgm:t>
    </dgm:pt>
    <dgm:pt modelId="{259B66DA-25AE-4703-B27C-1F23BD4972A4}" type="sibTrans" cxnId="{67939FEF-516D-47E6-84E6-0E653326F161}">
      <dgm:prSet/>
      <dgm:spPr/>
      <dgm:t>
        <a:bodyPr/>
        <a:lstStyle/>
        <a:p>
          <a:endParaRPr lang="en-US"/>
        </a:p>
      </dgm:t>
    </dgm:pt>
    <dgm:pt modelId="{4621C4AF-F6A7-4D9A-A247-11332F4BCEFD}">
      <dgm:prSet phldrT="[Text]"/>
      <dgm:spPr/>
      <dgm:t>
        <a:bodyPr/>
        <a:lstStyle/>
        <a:p>
          <a:r>
            <a:rPr lang="en-US" dirty="0"/>
            <a:t>Pricing and Coverage </a:t>
          </a:r>
        </a:p>
      </dgm:t>
    </dgm:pt>
    <dgm:pt modelId="{17308724-F36A-4EDF-B0A7-838EDD658A38}" type="parTrans" cxnId="{6BCEDAFF-D666-4E59-A11A-4621B2AA8580}">
      <dgm:prSet/>
      <dgm:spPr/>
      <dgm:t>
        <a:bodyPr/>
        <a:lstStyle/>
        <a:p>
          <a:endParaRPr lang="en-US"/>
        </a:p>
      </dgm:t>
    </dgm:pt>
    <dgm:pt modelId="{A0C19539-083F-46FD-B7F3-AA8DFF13B65C}" type="sibTrans" cxnId="{6BCEDAFF-D666-4E59-A11A-4621B2AA8580}">
      <dgm:prSet/>
      <dgm:spPr/>
      <dgm:t>
        <a:bodyPr/>
        <a:lstStyle/>
        <a:p>
          <a:endParaRPr lang="en-US"/>
        </a:p>
      </dgm:t>
    </dgm:pt>
    <dgm:pt modelId="{8CD3166A-44E6-4477-813F-2A8F9589A838}">
      <dgm:prSet phldrT="[Text]"/>
      <dgm:spPr/>
      <dgm:t>
        <a:bodyPr/>
        <a:lstStyle/>
        <a:p>
          <a:r>
            <a:rPr lang="en-US" dirty="0"/>
            <a:t>Supplemental  Benefits (MA) </a:t>
          </a:r>
        </a:p>
      </dgm:t>
    </dgm:pt>
    <dgm:pt modelId="{EF63B276-13F0-49E5-B00D-340BCC9F2002}" type="parTrans" cxnId="{AC89DEDE-D365-49FD-B258-C7B15383ED79}">
      <dgm:prSet/>
      <dgm:spPr/>
      <dgm:t>
        <a:bodyPr/>
        <a:lstStyle/>
        <a:p>
          <a:endParaRPr lang="en-US"/>
        </a:p>
      </dgm:t>
    </dgm:pt>
    <dgm:pt modelId="{CEE2222E-03FD-4273-B766-85F9111C9BA1}" type="sibTrans" cxnId="{AC89DEDE-D365-49FD-B258-C7B15383ED79}">
      <dgm:prSet/>
      <dgm:spPr/>
      <dgm:t>
        <a:bodyPr/>
        <a:lstStyle/>
        <a:p>
          <a:endParaRPr lang="en-US"/>
        </a:p>
      </dgm:t>
    </dgm:pt>
    <dgm:pt modelId="{20E60D0B-3B27-46E1-8CD6-6CAC53436121}">
      <dgm:prSet phldrT="[Text]" custT="1"/>
      <dgm:spPr/>
      <dgm:t>
        <a:bodyPr/>
        <a:lstStyle/>
        <a:p>
          <a:r>
            <a:rPr lang="en-US" sz="2400" dirty="0"/>
            <a:t>IRE Level Appeal  </a:t>
          </a:r>
        </a:p>
      </dgm:t>
    </dgm:pt>
    <dgm:pt modelId="{4DC0DBBA-3805-4358-A040-EAB0AE36EE37}" type="parTrans" cxnId="{E1D0192F-681A-4BDC-935F-B1F1A494028B}">
      <dgm:prSet/>
      <dgm:spPr/>
      <dgm:t>
        <a:bodyPr/>
        <a:lstStyle/>
        <a:p>
          <a:endParaRPr lang="en-US"/>
        </a:p>
      </dgm:t>
    </dgm:pt>
    <dgm:pt modelId="{97F16D12-F99D-485F-BE08-BADDCA38F477}" type="sibTrans" cxnId="{E1D0192F-681A-4BDC-935F-B1F1A494028B}">
      <dgm:prSet/>
      <dgm:spPr/>
      <dgm:t>
        <a:bodyPr/>
        <a:lstStyle/>
        <a:p>
          <a:endParaRPr lang="en-US"/>
        </a:p>
      </dgm:t>
    </dgm:pt>
    <dgm:pt modelId="{78F5898D-22ED-4A6E-9FD6-91423EED9D31}">
      <dgm:prSet phldrT="[Text]" custT="1"/>
      <dgm:spPr/>
      <dgm:t>
        <a:bodyPr/>
        <a:lstStyle/>
        <a:p>
          <a:r>
            <a:rPr lang="en-US" sz="2400" dirty="0"/>
            <a:t>Midyear Formulary changes </a:t>
          </a:r>
        </a:p>
      </dgm:t>
    </dgm:pt>
    <dgm:pt modelId="{7180B008-8116-4D32-A205-6E963CEDF784}" type="parTrans" cxnId="{F49A193D-1DEE-436E-8A47-3D834EEC812A}">
      <dgm:prSet/>
      <dgm:spPr/>
      <dgm:t>
        <a:bodyPr/>
        <a:lstStyle/>
        <a:p>
          <a:endParaRPr lang="en-US"/>
        </a:p>
      </dgm:t>
    </dgm:pt>
    <dgm:pt modelId="{B43391E3-CF37-4E92-913C-8652511E0AAE}" type="sibTrans" cxnId="{F49A193D-1DEE-436E-8A47-3D834EEC812A}">
      <dgm:prSet/>
      <dgm:spPr/>
      <dgm:t>
        <a:bodyPr/>
        <a:lstStyle/>
        <a:p>
          <a:endParaRPr lang="en-US"/>
        </a:p>
      </dgm:t>
    </dgm:pt>
    <dgm:pt modelId="{515058A0-374A-421D-9D1D-177018AC40E5}">
      <dgm:prSet phldrT="[Text]"/>
      <dgm:spPr/>
      <dgm:t>
        <a:bodyPr/>
        <a:lstStyle/>
        <a:p>
          <a:r>
            <a:rPr lang="en-US" dirty="0"/>
            <a:t>Limitation LIS SEPs </a:t>
          </a:r>
        </a:p>
      </dgm:t>
    </dgm:pt>
    <dgm:pt modelId="{0FD6496B-DCE0-4FD5-AD8E-B9690532821B}" type="parTrans" cxnId="{D648E736-45CB-400E-A585-85F6B6D630E6}">
      <dgm:prSet/>
      <dgm:spPr/>
      <dgm:t>
        <a:bodyPr/>
        <a:lstStyle/>
        <a:p>
          <a:endParaRPr lang="en-US"/>
        </a:p>
      </dgm:t>
    </dgm:pt>
    <dgm:pt modelId="{09A86F63-EF16-4128-A5FB-5040D3FB431F}" type="sibTrans" cxnId="{D648E736-45CB-400E-A585-85F6B6D630E6}">
      <dgm:prSet/>
      <dgm:spPr/>
      <dgm:t>
        <a:bodyPr/>
        <a:lstStyle/>
        <a:p>
          <a:endParaRPr lang="en-US"/>
        </a:p>
      </dgm:t>
    </dgm:pt>
    <dgm:pt modelId="{5635EF02-C76E-4067-8DE1-60FE2DCF7D2A}">
      <dgm:prSet phldrT="[Text]"/>
      <dgm:spPr/>
      <dgm:t>
        <a:bodyPr/>
        <a:lstStyle/>
        <a:p>
          <a:r>
            <a:rPr lang="en-US" dirty="0"/>
            <a:t>CARA Provisions</a:t>
          </a:r>
        </a:p>
      </dgm:t>
    </dgm:pt>
    <dgm:pt modelId="{DC5840B7-8277-4E91-AD83-DAE765379CF1}" type="parTrans" cxnId="{D01D6C44-FAEF-4B2B-A846-FF420F475449}">
      <dgm:prSet/>
      <dgm:spPr/>
      <dgm:t>
        <a:bodyPr/>
        <a:lstStyle/>
        <a:p>
          <a:endParaRPr lang="en-US"/>
        </a:p>
      </dgm:t>
    </dgm:pt>
    <dgm:pt modelId="{2E0EA884-0DAB-4079-833F-318E2C762A9C}" type="sibTrans" cxnId="{D01D6C44-FAEF-4B2B-A846-FF420F475449}">
      <dgm:prSet/>
      <dgm:spPr/>
      <dgm:t>
        <a:bodyPr/>
        <a:lstStyle/>
        <a:p>
          <a:endParaRPr lang="en-US"/>
        </a:p>
      </dgm:t>
    </dgm:pt>
    <dgm:pt modelId="{7BEBE2BB-75BD-4883-92C7-601D867BF8B2}">
      <dgm:prSet phldrT="[Text]"/>
      <dgm:spPr/>
      <dgm:t>
        <a:bodyPr/>
        <a:lstStyle/>
        <a:p>
          <a:r>
            <a:rPr lang="en-US" dirty="0"/>
            <a:t> Cost Plan Sunset </a:t>
          </a:r>
        </a:p>
      </dgm:t>
    </dgm:pt>
    <dgm:pt modelId="{27B4BD03-C782-4BB0-8F0C-B04CB5729C02}" type="parTrans" cxnId="{F55A09FD-5977-4E2E-A2FA-7A5A0234398B}">
      <dgm:prSet/>
      <dgm:spPr/>
      <dgm:t>
        <a:bodyPr/>
        <a:lstStyle/>
        <a:p>
          <a:endParaRPr lang="en-US"/>
        </a:p>
      </dgm:t>
    </dgm:pt>
    <dgm:pt modelId="{17C0E562-E093-4EE3-AE2A-122D7B10D587}" type="sibTrans" cxnId="{F55A09FD-5977-4E2E-A2FA-7A5A0234398B}">
      <dgm:prSet/>
      <dgm:spPr/>
      <dgm:t>
        <a:bodyPr/>
        <a:lstStyle/>
        <a:p>
          <a:endParaRPr lang="en-US"/>
        </a:p>
      </dgm:t>
    </dgm:pt>
    <dgm:pt modelId="{AE896C04-E24D-4348-A07A-CF7CCA942E42}">
      <dgm:prSet phldrT="[Text]"/>
      <dgm:spPr/>
      <dgm:t>
        <a:bodyPr/>
        <a:lstStyle/>
        <a:p>
          <a:r>
            <a:rPr lang="en-US" dirty="0"/>
            <a:t>Elimination of Meaningful Difference for Part C and D </a:t>
          </a:r>
        </a:p>
      </dgm:t>
    </dgm:pt>
    <dgm:pt modelId="{EEF4870C-4C78-4B9C-B941-9540574D47FD}" type="parTrans" cxnId="{ABDF078B-745F-46EE-8133-5D74CC6526C9}">
      <dgm:prSet/>
      <dgm:spPr/>
      <dgm:t>
        <a:bodyPr/>
        <a:lstStyle/>
        <a:p>
          <a:endParaRPr lang="en-US"/>
        </a:p>
      </dgm:t>
    </dgm:pt>
    <dgm:pt modelId="{6D1A3452-266F-4EE7-B9E2-2EED428073E8}" type="sibTrans" cxnId="{ABDF078B-745F-46EE-8133-5D74CC6526C9}">
      <dgm:prSet/>
      <dgm:spPr/>
      <dgm:t>
        <a:bodyPr/>
        <a:lstStyle/>
        <a:p>
          <a:endParaRPr lang="en-US"/>
        </a:p>
      </dgm:t>
    </dgm:pt>
    <dgm:pt modelId="{5E131B2E-914B-4D82-98EB-F0CD16F93006}">
      <dgm:prSet phldrT="[Text]"/>
      <dgm:spPr/>
      <dgm:t>
        <a:bodyPr/>
        <a:lstStyle/>
        <a:p>
          <a:r>
            <a:rPr lang="en-US" dirty="0"/>
            <a:t>2018 BBA Changes </a:t>
          </a:r>
        </a:p>
      </dgm:t>
    </dgm:pt>
    <dgm:pt modelId="{DD706FB7-684F-4E78-B7FB-8BAC9BE42609}" type="parTrans" cxnId="{B22D873B-F13A-4845-9254-63D876046C51}">
      <dgm:prSet/>
      <dgm:spPr/>
      <dgm:t>
        <a:bodyPr/>
        <a:lstStyle/>
        <a:p>
          <a:endParaRPr lang="en-US"/>
        </a:p>
      </dgm:t>
    </dgm:pt>
    <dgm:pt modelId="{0CB2A341-22AB-4C2B-AEF3-E1368D86881F}" type="sibTrans" cxnId="{B22D873B-F13A-4845-9254-63D876046C51}">
      <dgm:prSet/>
      <dgm:spPr/>
      <dgm:t>
        <a:bodyPr/>
        <a:lstStyle/>
        <a:p>
          <a:endParaRPr lang="en-US"/>
        </a:p>
      </dgm:t>
    </dgm:pt>
    <dgm:pt modelId="{459A9D0B-D5AD-4352-823C-7CC315D12DFF}">
      <dgm:prSet phldrT="[Text]"/>
      <dgm:spPr/>
      <dgm:t>
        <a:bodyPr/>
        <a:lstStyle/>
        <a:p>
          <a:r>
            <a:rPr lang="en-US" dirty="0"/>
            <a:t>Expedited Substitutions </a:t>
          </a:r>
        </a:p>
      </dgm:t>
    </dgm:pt>
    <dgm:pt modelId="{8E949B46-147B-4E42-94B6-602111E1ED50}" type="parTrans" cxnId="{2E9B12DE-ABAC-436C-9803-90908E1AE395}">
      <dgm:prSet/>
      <dgm:spPr/>
      <dgm:t>
        <a:bodyPr/>
        <a:lstStyle/>
        <a:p>
          <a:endParaRPr lang="en-US"/>
        </a:p>
      </dgm:t>
    </dgm:pt>
    <dgm:pt modelId="{2B67551D-CC37-4077-9297-208AACF8D4FD}" type="sibTrans" cxnId="{2E9B12DE-ABAC-436C-9803-90908E1AE395}">
      <dgm:prSet/>
      <dgm:spPr/>
      <dgm:t>
        <a:bodyPr/>
        <a:lstStyle/>
        <a:p>
          <a:endParaRPr lang="en-US"/>
        </a:p>
      </dgm:t>
    </dgm:pt>
    <dgm:pt modelId="{4AA9CCD0-269C-432C-AD6A-D016414AD471}">
      <dgm:prSet phldrT="[Text]"/>
      <dgm:spPr/>
      <dgm:t>
        <a:bodyPr/>
        <a:lstStyle/>
        <a:p>
          <a:r>
            <a:rPr lang="en-US" dirty="0"/>
            <a:t>Tiering Exceptions</a:t>
          </a:r>
        </a:p>
      </dgm:t>
    </dgm:pt>
    <dgm:pt modelId="{D280CFC9-7A5E-4DBA-B065-8DC353D358B9}" type="parTrans" cxnId="{F3FA81A9-B47E-4102-807A-6B6F05E1265D}">
      <dgm:prSet/>
      <dgm:spPr/>
      <dgm:t>
        <a:bodyPr/>
        <a:lstStyle/>
        <a:p>
          <a:endParaRPr lang="en-US"/>
        </a:p>
      </dgm:t>
    </dgm:pt>
    <dgm:pt modelId="{45C87361-624C-4C15-B05A-B5A09E8ACFB5}" type="sibTrans" cxnId="{F3FA81A9-B47E-4102-807A-6B6F05E1265D}">
      <dgm:prSet/>
      <dgm:spPr/>
      <dgm:t>
        <a:bodyPr/>
        <a:lstStyle/>
        <a:p>
          <a:endParaRPr lang="en-US"/>
        </a:p>
      </dgm:t>
    </dgm:pt>
    <dgm:pt modelId="{36D4B3F1-A988-4D57-B270-20316D112281}" type="pres">
      <dgm:prSet presAssocID="{868B2EE0-F1DA-4DCA-B449-684844269B7F}" presName="linearFlow" presStyleCnt="0">
        <dgm:presLayoutVars>
          <dgm:dir/>
          <dgm:animLvl val="lvl"/>
          <dgm:resizeHandles/>
        </dgm:presLayoutVars>
      </dgm:prSet>
      <dgm:spPr/>
    </dgm:pt>
    <dgm:pt modelId="{3EB3D7E1-E40E-4B70-A96C-8750906B8CF1}" type="pres">
      <dgm:prSet presAssocID="{47658CE3-A42C-40CE-A1E3-D45308499DBD}" presName="compositeNode" presStyleCnt="0">
        <dgm:presLayoutVars>
          <dgm:bulletEnabled val="1"/>
        </dgm:presLayoutVars>
      </dgm:prSet>
      <dgm:spPr/>
    </dgm:pt>
    <dgm:pt modelId="{1EABB1F7-AAF0-49B8-9DCD-F821EAE59901}" type="pres">
      <dgm:prSet presAssocID="{47658CE3-A42C-40CE-A1E3-D45308499DBD}" presName="image" presStyleLbl="fgImgPlace1" presStyleIdx="0" presStyleCnt="3" custFlipVert="1" custFlipHor="1" custScaleX="5941" custScaleY="17901"/>
      <dgm:spPr/>
    </dgm:pt>
    <dgm:pt modelId="{33073969-FA5A-4CBF-8E3B-F29B0B4490FA}" type="pres">
      <dgm:prSet presAssocID="{47658CE3-A42C-40CE-A1E3-D45308499DBD}" presName="childNode" presStyleLbl="node1" presStyleIdx="0" presStyleCnt="3" custScaleX="105804" custScaleY="125260">
        <dgm:presLayoutVars>
          <dgm:bulletEnabled val="1"/>
        </dgm:presLayoutVars>
      </dgm:prSet>
      <dgm:spPr/>
    </dgm:pt>
    <dgm:pt modelId="{08267765-3716-4DB9-8C19-3AA1AAFF723D}" type="pres">
      <dgm:prSet presAssocID="{47658CE3-A42C-40CE-A1E3-D45308499DBD}" presName="parentNode" presStyleLbl="revTx" presStyleIdx="0" presStyleCnt="3">
        <dgm:presLayoutVars>
          <dgm:chMax val="0"/>
          <dgm:bulletEnabled val="1"/>
        </dgm:presLayoutVars>
      </dgm:prSet>
      <dgm:spPr/>
    </dgm:pt>
    <dgm:pt modelId="{9930FA85-135E-424A-80D9-9EF6879A5E50}" type="pres">
      <dgm:prSet presAssocID="{ED7C979A-1DF2-4D0D-A73B-142C520E8F41}" presName="sibTrans" presStyleCnt="0"/>
      <dgm:spPr/>
    </dgm:pt>
    <dgm:pt modelId="{EBF9F4C3-2EAD-4BBC-BD35-DB6E1CCC8C32}" type="pres">
      <dgm:prSet presAssocID="{A4C2CD46-DEEE-4292-A1E3-A9E91FE16575}" presName="compositeNode" presStyleCnt="0">
        <dgm:presLayoutVars>
          <dgm:bulletEnabled val="1"/>
        </dgm:presLayoutVars>
      </dgm:prSet>
      <dgm:spPr/>
    </dgm:pt>
    <dgm:pt modelId="{79B0DCE8-539D-4D67-8C92-2B8BE6A530A1}" type="pres">
      <dgm:prSet presAssocID="{A4C2CD46-DEEE-4292-A1E3-A9E91FE16575}" presName="image" presStyleLbl="fgImgPlace1" presStyleIdx="1" presStyleCnt="3" custFlipVert="0" custFlipHor="1" custScaleX="12850" custScaleY="66295"/>
      <dgm:spPr/>
    </dgm:pt>
    <dgm:pt modelId="{C35E47DB-1B7E-4D5E-9868-56DC065A9D84}" type="pres">
      <dgm:prSet presAssocID="{A4C2CD46-DEEE-4292-A1E3-A9E91FE16575}" presName="childNode" presStyleLbl="node1" presStyleIdx="1" presStyleCnt="3" custScaleX="105087" custScaleY="122578">
        <dgm:presLayoutVars>
          <dgm:bulletEnabled val="1"/>
        </dgm:presLayoutVars>
      </dgm:prSet>
      <dgm:spPr/>
    </dgm:pt>
    <dgm:pt modelId="{E93520ED-24F8-4458-9486-460F4398662D}" type="pres">
      <dgm:prSet presAssocID="{A4C2CD46-DEEE-4292-A1E3-A9E91FE16575}" presName="parentNode" presStyleLbl="revTx" presStyleIdx="1" presStyleCnt="3">
        <dgm:presLayoutVars>
          <dgm:chMax val="0"/>
          <dgm:bulletEnabled val="1"/>
        </dgm:presLayoutVars>
      </dgm:prSet>
      <dgm:spPr/>
    </dgm:pt>
    <dgm:pt modelId="{365E3B11-90AA-403B-A636-915B1DEAD693}" type="pres">
      <dgm:prSet presAssocID="{ECFB76B5-CDEB-4BFA-B3F0-F72FE1C9DCAD}" presName="sibTrans" presStyleCnt="0"/>
      <dgm:spPr/>
    </dgm:pt>
    <dgm:pt modelId="{C68B77E6-F5AD-489B-A437-B35CEFEFC1ED}" type="pres">
      <dgm:prSet presAssocID="{4621C4AF-F6A7-4D9A-A247-11332F4BCEFD}" presName="compositeNode" presStyleCnt="0">
        <dgm:presLayoutVars>
          <dgm:bulletEnabled val="1"/>
        </dgm:presLayoutVars>
      </dgm:prSet>
      <dgm:spPr/>
    </dgm:pt>
    <dgm:pt modelId="{0A870A37-59D3-4E3B-BE26-DB648DB2DA02}" type="pres">
      <dgm:prSet presAssocID="{4621C4AF-F6A7-4D9A-A247-11332F4BCEFD}" presName="image" presStyleLbl="fgImgPlace1" presStyleIdx="2" presStyleCnt="3" custFlipVert="1" custFlipHor="1" custScaleX="4818" custScaleY="31475"/>
      <dgm:spPr/>
    </dgm:pt>
    <dgm:pt modelId="{D437127E-3A54-425A-8695-3FD3CC2F2E9F}" type="pres">
      <dgm:prSet presAssocID="{4621C4AF-F6A7-4D9A-A247-11332F4BCEFD}" presName="childNode" presStyleLbl="node1" presStyleIdx="2" presStyleCnt="3" custScaleX="111947" custScaleY="121807">
        <dgm:presLayoutVars>
          <dgm:bulletEnabled val="1"/>
        </dgm:presLayoutVars>
      </dgm:prSet>
      <dgm:spPr/>
    </dgm:pt>
    <dgm:pt modelId="{CF47715E-7774-4A57-BEF7-70C7B19B3604}" type="pres">
      <dgm:prSet presAssocID="{4621C4AF-F6A7-4D9A-A247-11332F4BCEFD}" presName="parentNode" presStyleLbl="revTx" presStyleIdx="2" presStyleCnt="3">
        <dgm:presLayoutVars>
          <dgm:chMax val="0"/>
          <dgm:bulletEnabled val="1"/>
        </dgm:presLayoutVars>
      </dgm:prSet>
      <dgm:spPr/>
    </dgm:pt>
  </dgm:ptLst>
  <dgm:cxnLst>
    <dgm:cxn modelId="{98B03014-8B14-43FD-A5FE-C9007DB0605B}" srcId="{47658CE3-A42C-40CE-A1E3-D45308499DBD}" destId="{E688FC2C-C7A2-485B-A595-FEE9B9D19805}" srcOrd="1" destOrd="0" parTransId="{A8CB491C-05BB-4148-83DA-2F1EF1E9406F}" sibTransId="{BE3A8CDF-A6B7-43DB-8BE3-B81323272CF0}"/>
    <dgm:cxn modelId="{94E2A41A-3F32-4DC9-BF43-775C8400F254}" type="presOf" srcId="{8CD3166A-44E6-4477-813F-2A8F9589A838}" destId="{D437127E-3A54-425A-8695-3FD3CC2F2E9F}" srcOrd="0" destOrd="0" presId="urn:microsoft.com/office/officeart/2005/8/layout/hList2"/>
    <dgm:cxn modelId="{1CA60029-47E4-4CC3-8491-FD8F341A47A1}" type="presOf" srcId="{C4EF0959-563B-4BA3-98DC-7F8E97BCFB65}" destId="{C35E47DB-1B7E-4D5E-9868-56DC065A9D84}" srcOrd="0" destOrd="1" presId="urn:microsoft.com/office/officeart/2005/8/layout/hList2"/>
    <dgm:cxn modelId="{E1D0192F-681A-4BDC-935F-B1F1A494028B}" srcId="{47658CE3-A42C-40CE-A1E3-D45308499DBD}" destId="{20E60D0B-3B27-46E1-8CD6-6CAC53436121}" srcOrd="3" destOrd="0" parTransId="{4DC0DBBA-3805-4358-A040-EAB0AE36EE37}" sibTransId="{97F16D12-F99D-485F-BE08-BADDCA38F477}"/>
    <dgm:cxn modelId="{D648E736-45CB-400E-A585-85F6B6D630E6}" srcId="{A4C2CD46-DEEE-4292-A1E3-A9E91FE16575}" destId="{515058A0-374A-421D-9D1D-177018AC40E5}" srcOrd="2" destOrd="0" parTransId="{0FD6496B-DCE0-4FD5-AD8E-B9690532821B}" sibTransId="{09A86F63-EF16-4128-A5FB-5040D3FB431F}"/>
    <dgm:cxn modelId="{B22D873B-F13A-4845-9254-63D876046C51}" srcId="{4621C4AF-F6A7-4D9A-A247-11332F4BCEFD}" destId="{5E131B2E-914B-4D82-98EB-F0CD16F93006}" srcOrd="2" destOrd="0" parTransId="{DD706FB7-684F-4E78-B7FB-8BAC9BE42609}" sibTransId="{0CB2A341-22AB-4C2B-AEF3-E1368D86881F}"/>
    <dgm:cxn modelId="{F49A193D-1DEE-436E-8A47-3D834EEC812A}" srcId="{47658CE3-A42C-40CE-A1E3-D45308499DBD}" destId="{78F5898D-22ED-4A6E-9FD6-91423EED9D31}" srcOrd="2" destOrd="0" parTransId="{7180B008-8116-4D32-A205-6E963CEDF784}" sibTransId="{B43391E3-CF37-4E92-913C-8652511E0AAE}"/>
    <dgm:cxn modelId="{391FB142-43EA-4E3B-BA4A-518086D49A3F}" srcId="{A4C2CD46-DEEE-4292-A1E3-A9E91FE16575}" destId="{87A582C9-DCBF-4E98-A41E-C4DDE512E036}" srcOrd="0" destOrd="0" parTransId="{DA9D3E2F-C9F2-4660-8039-8EAA14F41FA0}" sibTransId="{78A6B626-B977-4F4C-A2D7-6300A522359B}"/>
    <dgm:cxn modelId="{D01D6C44-FAEF-4B2B-A846-FF420F475449}" srcId="{A4C2CD46-DEEE-4292-A1E3-A9E91FE16575}" destId="{5635EF02-C76E-4067-8DE1-60FE2DCF7D2A}" srcOrd="3" destOrd="0" parTransId="{DC5840B7-8277-4E91-AD83-DAE765379CF1}" sibTransId="{2E0EA884-0DAB-4079-833F-318E2C762A9C}"/>
    <dgm:cxn modelId="{3B358765-7D77-459C-9202-C360581E6DB1}" type="presOf" srcId="{7BEBE2BB-75BD-4883-92C7-601D867BF8B2}" destId="{C35E47DB-1B7E-4D5E-9868-56DC065A9D84}" srcOrd="0" destOrd="4" presId="urn:microsoft.com/office/officeart/2005/8/layout/hList2"/>
    <dgm:cxn modelId="{1F292C53-E29F-4E58-8AC2-A16E56BD4C5F}" srcId="{47658CE3-A42C-40CE-A1E3-D45308499DBD}" destId="{79C6E79B-FFC8-4D8F-926E-7D5B6A8A7272}" srcOrd="0" destOrd="0" parTransId="{EA0DC118-DB91-483B-97A1-BA4AE55EC900}" sibTransId="{27783362-7817-4207-901A-5D25EC808492}"/>
    <dgm:cxn modelId="{976EC185-C3FB-40C4-8576-9E1F0627B48F}" type="presOf" srcId="{5E131B2E-914B-4D82-98EB-F0CD16F93006}" destId="{D437127E-3A54-425A-8695-3FD3CC2F2E9F}" srcOrd="0" destOrd="2" presId="urn:microsoft.com/office/officeart/2005/8/layout/hList2"/>
    <dgm:cxn modelId="{ABDF078B-745F-46EE-8133-5D74CC6526C9}" srcId="{4621C4AF-F6A7-4D9A-A247-11332F4BCEFD}" destId="{AE896C04-E24D-4348-A07A-CF7CCA942E42}" srcOrd="1" destOrd="0" parTransId="{EEF4870C-4C78-4B9C-B941-9540574D47FD}" sibTransId="{6D1A3452-266F-4EE7-B9E2-2EED428073E8}"/>
    <dgm:cxn modelId="{6E9FDB96-2EB5-41AD-83F5-DFA975A032A9}" type="presOf" srcId="{79C6E79B-FFC8-4D8F-926E-7D5B6A8A7272}" destId="{33073969-FA5A-4CBF-8E3B-F29B0B4490FA}" srcOrd="0" destOrd="0" presId="urn:microsoft.com/office/officeart/2005/8/layout/hList2"/>
    <dgm:cxn modelId="{F5219CA8-9EA9-4A85-A2D6-A61CF8D183EE}" type="presOf" srcId="{E688FC2C-C7A2-485B-A595-FEE9B9D19805}" destId="{33073969-FA5A-4CBF-8E3B-F29B0B4490FA}" srcOrd="0" destOrd="1" presId="urn:microsoft.com/office/officeart/2005/8/layout/hList2"/>
    <dgm:cxn modelId="{F3FA81A9-B47E-4102-807A-6B6F05E1265D}" srcId="{4621C4AF-F6A7-4D9A-A247-11332F4BCEFD}" destId="{4AA9CCD0-269C-432C-AD6A-D016414AD471}" srcOrd="4" destOrd="0" parTransId="{D280CFC9-7A5E-4DBA-B065-8DC353D358B9}" sibTransId="{45C87361-624C-4C15-B05A-B5A09E8ACFB5}"/>
    <dgm:cxn modelId="{5A58A6A9-606E-4B03-A4A5-BA147BBC6F14}" type="presOf" srcId="{AE896C04-E24D-4348-A07A-CF7CCA942E42}" destId="{D437127E-3A54-425A-8695-3FD3CC2F2E9F}" srcOrd="0" destOrd="1" presId="urn:microsoft.com/office/officeart/2005/8/layout/hList2"/>
    <dgm:cxn modelId="{0B88F8A9-1A91-40A2-82FE-8D8FBD846101}" type="presOf" srcId="{4621C4AF-F6A7-4D9A-A247-11332F4BCEFD}" destId="{CF47715E-7774-4A57-BEF7-70C7B19B3604}" srcOrd="0" destOrd="0" presId="urn:microsoft.com/office/officeart/2005/8/layout/hList2"/>
    <dgm:cxn modelId="{C514D6AE-0ECF-4DB2-8E04-4EDE06C2F1ED}" srcId="{868B2EE0-F1DA-4DCA-B449-684844269B7F}" destId="{47658CE3-A42C-40CE-A1E3-D45308499DBD}" srcOrd="0" destOrd="0" parTransId="{8CE03B9F-C8BE-4CC6-924B-AA9FDD010E9E}" sibTransId="{ED7C979A-1DF2-4D0D-A73B-142C520E8F41}"/>
    <dgm:cxn modelId="{6B0D6EB3-99D0-477F-B3A9-CF5F9DFD42F2}" type="presOf" srcId="{20E60D0B-3B27-46E1-8CD6-6CAC53436121}" destId="{33073969-FA5A-4CBF-8E3B-F29B0B4490FA}" srcOrd="0" destOrd="3" presId="urn:microsoft.com/office/officeart/2005/8/layout/hList2"/>
    <dgm:cxn modelId="{A65CA9BB-21EC-4D00-A776-58B4609F0CE3}" type="presOf" srcId="{A4C2CD46-DEEE-4292-A1E3-A9E91FE16575}" destId="{E93520ED-24F8-4458-9486-460F4398662D}" srcOrd="0" destOrd="0" presId="urn:microsoft.com/office/officeart/2005/8/layout/hList2"/>
    <dgm:cxn modelId="{F49A0BBE-F8EC-48BC-911F-04C774E35487}" type="presOf" srcId="{87A582C9-DCBF-4E98-A41E-C4DDE512E036}" destId="{C35E47DB-1B7E-4D5E-9868-56DC065A9D84}" srcOrd="0" destOrd="0" presId="urn:microsoft.com/office/officeart/2005/8/layout/hList2"/>
    <dgm:cxn modelId="{72403CC9-8DB7-4B45-9A8A-06E9A152FDD0}" type="presOf" srcId="{515058A0-374A-421D-9D1D-177018AC40E5}" destId="{C35E47DB-1B7E-4D5E-9868-56DC065A9D84}" srcOrd="0" destOrd="2" presId="urn:microsoft.com/office/officeart/2005/8/layout/hList2"/>
    <dgm:cxn modelId="{04BB13CB-4F22-40A4-AD87-AAC8D169F0A1}" srcId="{868B2EE0-F1DA-4DCA-B449-684844269B7F}" destId="{A4C2CD46-DEEE-4292-A1E3-A9E91FE16575}" srcOrd="1" destOrd="0" parTransId="{B5E4C895-619C-47B3-8C9B-10DF5BCDEBD6}" sibTransId="{ECFB76B5-CDEB-4BFA-B3F0-F72FE1C9DCAD}"/>
    <dgm:cxn modelId="{1B7EB1D2-C279-4D84-B6A8-EECFAA886664}" type="presOf" srcId="{78F5898D-22ED-4A6E-9FD6-91423EED9D31}" destId="{33073969-FA5A-4CBF-8E3B-F29B0B4490FA}" srcOrd="0" destOrd="2" presId="urn:microsoft.com/office/officeart/2005/8/layout/hList2"/>
    <dgm:cxn modelId="{2E9B12DE-ABAC-436C-9803-90908E1AE395}" srcId="{4621C4AF-F6A7-4D9A-A247-11332F4BCEFD}" destId="{459A9D0B-D5AD-4352-823C-7CC315D12DFF}" srcOrd="3" destOrd="0" parTransId="{8E949B46-147B-4E42-94B6-602111E1ED50}" sibTransId="{2B67551D-CC37-4077-9297-208AACF8D4FD}"/>
    <dgm:cxn modelId="{AC89DEDE-D365-49FD-B258-C7B15383ED79}" srcId="{4621C4AF-F6A7-4D9A-A247-11332F4BCEFD}" destId="{8CD3166A-44E6-4477-813F-2A8F9589A838}" srcOrd="0" destOrd="0" parTransId="{EF63B276-13F0-49E5-B00D-340BCC9F2002}" sibTransId="{CEE2222E-03FD-4273-B766-85F9111C9BA1}"/>
    <dgm:cxn modelId="{B4E837EA-5F66-4100-AB51-0CB497D5884D}" type="presOf" srcId="{868B2EE0-F1DA-4DCA-B449-684844269B7F}" destId="{36D4B3F1-A988-4D57-B270-20316D112281}" srcOrd="0" destOrd="0" presId="urn:microsoft.com/office/officeart/2005/8/layout/hList2"/>
    <dgm:cxn modelId="{6D53DCEA-6596-4938-A347-7B8EC74BA836}" type="presOf" srcId="{47658CE3-A42C-40CE-A1E3-D45308499DBD}" destId="{08267765-3716-4DB9-8C19-3AA1AAFF723D}" srcOrd="0" destOrd="0" presId="urn:microsoft.com/office/officeart/2005/8/layout/hList2"/>
    <dgm:cxn modelId="{67939FEF-516D-47E6-84E6-0E653326F161}" srcId="{A4C2CD46-DEEE-4292-A1E3-A9E91FE16575}" destId="{C4EF0959-563B-4BA3-98DC-7F8E97BCFB65}" srcOrd="1" destOrd="0" parTransId="{6DDF56F7-CA63-4810-81D8-813CB36A450D}" sibTransId="{259B66DA-25AE-4703-B27C-1F23BD4972A4}"/>
    <dgm:cxn modelId="{485CE2F4-965D-4870-8FB9-9E656D7E24D2}" type="presOf" srcId="{4AA9CCD0-269C-432C-AD6A-D016414AD471}" destId="{D437127E-3A54-425A-8695-3FD3CC2F2E9F}" srcOrd="0" destOrd="4" presId="urn:microsoft.com/office/officeart/2005/8/layout/hList2"/>
    <dgm:cxn modelId="{F96838F6-AD10-4A4C-B280-8D777FFC60B1}" type="presOf" srcId="{5635EF02-C76E-4067-8DE1-60FE2DCF7D2A}" destId="{C35E47DB-1B7E-4D5E-9868-56DC065A9D84}" srcOrd="0" destOrd="3" presId="urn:microsoft.com/office/officeart/2005/8/layout/hList2"/>
    <dgm:cxn modelId="{F55A09FD-5977-4E2E-A2FA-7A5A0234398B}" srcId="{A4C2CD46-DEEE-4292-A1E3-A9E91FE16575}" destId="{7BEBE2BB-75BD-4883-92C7-601D867BF8B2}" srcOrd="4" destOrd="0" parTransId="{27B4BD03-C782-4BB0-8F0C-B04CB5729C02}" sibTransId="{17C0E562-E093-4EE3-AE2A-122D7B10D587}"/>
    <dgm:cxn modelId="{6BCEDAFF-D666-4E59-A11A-4621B2AA8580}" srcId="{868B2EE0-F1DA-4DCA-B449-684844269B7F}" destId="{4621C4AF-F6A7-4D9A-A247-11332F4BCEFD}" srcOrd="2" destOrd="0" parTransId="{17308724-F36A-4EDF-B0A7-838EDD658A38}" sibTransId="{A0C19539-083F-46FD-B7F3-AA8DFF13B65C}"/>
    <dgm:cxn modelId="{7F65EEFF-1C3C-47AB-AE25-41CA12114571}" type="presOf" srcId="{459A9D0B-D5AD-4352-823C-7CC315D12DFF}" destId="{D437127E-3A54-425A-8695-3FD3CC2F2E9F}" srcOrd="0" destOrd="3" presId="urn:microsoft.com/office/officeart/2005/8/layout/hList2"/>
    <dgm:cxn modelId="{37DEB9E5-63AF-45F9-8AB1-6E544EDD4378}" type="presParOf" srcId="{36D4B3F1-A988-4D57-B270-20316D112281}" destId="{3EB3D7E1-E40E-4B70-A96C-8750906B8CF1}" srcOrd="0" destOrd="0" presId="urn:microsoft.com/office/officeart/2005/8/layout/hList2"/>
    <dgm:cxn modelId="{2A2FAAB8-14A3-4AD0-8017-32EA62494EAC}" type="presParOf" srcId="{3EB3D7E1-E40E-4B70-A96C-8750906B8CF1}" destId="{1EABB1F7-AAF0-49B8-9DCD-F821EAE59901}" srcOrd="0" destOrd="0" presId="urn:microsoft.com/office/officeart/2005/8/layout/hList2"/>
    <dgm:cxn modelId="{CA86123E-AB94-4FFD-954E-EF311B5D5B27}" type="presParOf" srcId="{3EB3D7E1-E40E-4B70-A96C-8750906B8CF1}" destId="{33073969-FA5A-4CBF-8E3B-F29B0B4490FA}" srcOrd="1" destOrd="0" presId="urn:microsoft.com/office/officeart/2005/8/layout/hList2"/>
    <dgm:cxn modelId="{03587E59-6A36-4F8D-B8E5-57C8F922849C}" type="presParOf" srcId="{3EB3D7E1-E40E-4B70-A96C-8750906B8CF1}" destId="{08267765-3716-4DB9-8C19-3AA1AAFF723D}" srcOrd="2" destOrd="0" presId="urn:microsoft.com/office/officeart/2005/8/layout/hList2"/>
    <dgm:cxn modelId="{94399E77-F42B-44BC-B196-15A3099D04C3}" type="presParOf" srcId="{36D4B3F1-A988-4D57-B270-20316D112281}" destId="{9930FA85-135E-424A-80D9-9EF6879A5E50}" srcOrd="1" destOrd="0" presId="urn:microsoft.com/office/officeart/2005/8/layout/hList2"/>
    <dgm:cxn modelId="{976AF4AD-CDAD-4D06-9FC1-699900745A93}" type="presParOf" srcId="{36D4B3F1-A988-4D57-B270-20316D112281}" destId="{EBF9F4C3-2EAD-4BBC-BD35-DB6E1CCC8C32}" srcOrd="2" destOrd="0" presId="urn:microsoft.com/office/officeart/2005/8/layout/hList2"/>
    <dgm:cxn modelId="{22C6C40B-ED69-4035-84BD-336873961552}" type="presParOf" srcId="{EBF9F4C3-2EAD-4BBC-BD35-DB6E1CCC8C32}" destId="{79B0DCE8-539D-4D67-8C92-2B8BE6A530A1}" srcOrd="0" destOrd="0" presId="urn:microsoft.com/office/officeart/2005/8/layout/hList2"/>
    <dgm:cxn modelId="{499343A5-3064-492A-8514-F63EA15E0BAA}" type="presParOf" srcId="{EBF9F4C3-2EAD-4BBC-BD35-DB6E1CCC8C32}" destId="{C35E47DB-1B7E-4D5E-9868-56DC065A9D84}" srcOrd="1" destOrd="0" presId="urn:microsoft.com/office/officeart/2005/8/layout/hList2"/>
    <dgm:cxn modelId="{DBE2FD4E-B3F3-4026-8518-172A28157A09}" type="presParOf" srcId="{EBF9F4C3-2EAD-4BBC-BD35-DB6E1CCC8C32}" destId="{E93520ED-24F8-4458-9486-460F4398662D}" srcOrd="2" destOrd="0" presId="urn:microsoft.com/office/officeart/2005/8/layout/hList2"/>
    <dgm:cxn modelId="{47345695-C74E-42A5-B673-A2371081AAE3}" type="presParOf" srcId="{36D4B3F1-A988-4D57-B270-20316D112281}" destId="{365E3B11-90AA-403B-A636-915B1DEAD693}" srcOrd="3" destOrd="0" presId="urn:microsoft.com/office/officeart/2005/8/layout/hList2"/>
    <dgm:cxn modelId="{EAC7BBEF-568A-43D1-BDB2-A455E97C3D98}" type="presParOf" srcId="{36D4B3F1-A988-4D57-B270-20316D112281}" destId="{C68B77E6-F5AD-489B-A437-B35CEFEFC1ED}" srcOrd="4" destOrd="0" presId="urn:microsoft.com/office/officeart/2005/8/layout/hList2"/>
    <dgm:cxn modelId="{99CC11B8-71A7-4FA1-9CA4-415AC47201C9}" type="presParOf" srcId="{C68B77E6-F5AD-489B-A437-B35CEFEFC1ED}" destId="{0A870A37-59D3-4E3B-BE26-DB648DB2DA02}" srcOrd="0" destOrd="0" presId="urn:microsoft.com/office/officeart/2005/8/layout/hList2"/>
    <dgm:cxn modelId="{EDE45A7E-A7FF-42D6-B862-D99256F1ADCE}" type="presParOf" srcId="{C68B77E6-F5AD-489B-A437-B35CEFEFC1ED}" destId="{D437127E-3A54-425A-8695-3FD3CC2F2E9F}" srcOrd="1" destOrd="0" presId="urn:microsoft.com/office/officeart/2005/8/layout/hList2"/>
    <dgm:cxn modelId="{161CC0EE-E96A-4F73-A5F1-DC77193B5582}" type="presParOf" srcId="{C68B77E6-F5AD-489B-A437-B35CEFEFC1ED}" destId="{CF47715E-7774-4A57-BEF7-70C7B19B3604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267765-3716-4DB9-8C19-3AA1AAFF723D}">
      <dsp:nvSpPr>
        <dsp:cNvPr id="0" name=""/>
        <dsp:cNvSpPr/>
      </dsp:nvSpPr>
      <dsp:spPr>
        <a:xfrm rot="16200000">
          <a:off x="-1768599" y="2456356"/>
          <a:ext cx="4262702" cy="552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87090" bIns="0" numCol="1" spcCol="1270" anchor="t" anchorCtr="0">
          <a:noAutofit/>
        </a:bodyPr>
        <a:lstStyle/>
        <a:p>
          <a:pPr marL="0" lvl="0" indent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Disclosure and Notification </a:t>
          </a:r>
        </a:p>
      </dsp:txBody>
      <dsp:txXfrm>
        <a:off x="-1768599" y="2456356"/>
        <a:ext cx="4262702" cy="552290"/>
      </dsp:txXfrm>
    </dsp:sp>
    <dsp:sp modelId="{33073969-FA5A-4CBF-8E3B-F29B0B4490FA}">
      <dsp:nvSpPr>
        <dsp:cNvPr id="0" name=""/>
        <dsp:cNvSpPr/>
      </dsp:nvSpPr>
      <dsp:spPr>
        <a:xfrm>
          <a:off x="559063" y="62771"/>
          <a:ext cx="2910661" cy="533946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487090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ANOC/EOC  Delivery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EOC Disclosure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Midyear Formulary changes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IRE Level Appeal  </a:t>
          </a:r>
        </a:p>
      </dsp:txBody>
      <dsp:txXfrm>
        <a:off x="559063" y="62771"/>
        <a:ext cx="2910661" cy="5339460"/>
      </dsp:txXfrm>
    </dsp:sp>
    <dsp:sp modelId="{1EABB1F7-AAF0-49B8-9DCD-F821EAE59901}">
      <dsp:nvSpPr>
        <dsp:cNvPr id="0" name=""/>
        <dsp:cNvSpPr/>
      </dsp:nvSpPr>
      <dsp:spPr>
        <a:xfrm flipH="1" flipV="1">
          <a:off x="606085" y="325551"/>
          <a:ext cx="65623" cy="197731"/>
        </a:xfrm>
        <a:prstGeom prst="rect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3520ED-24F8-4458-9486-460F4398662D}">
      <dsp:nvSpPr>
        <dsp:cNvPr id="0" name=""/>
        <dsp:cNvSpPr/>
      </dsp:nvSpPr>
      <dsp:spPr>
        <a:xfrm rot="16200000">
          <a:off x="2337350" y="2460851"/>
          <a:ext cx="4262702" cy="552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87090" bIns="0" numCol="1" spcCol="1270" anchor="t" anchorCtr="0">
          <a:noAutofit/>
        </a:bodyPr>
        <a:lstStyle/>
        <a:p>
          <a:pPr marL="0" lvl="0" indent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Beneficiary Access</a:t>
          </a:r>
        </a:p>
      </dsp:txBody>
      <dsp:txXfrm>
        <a:off x="2337350" y="2460851"/>
        <a:ext cx="4262702" cy="552290"/>
      </dsp:txXfrm>
    </dsp:sp>
    <dsp:sp modelId="{C35E47DB-1B7E-4D5E-9868-56DC065A9D84}">
      <dsp:nvSpPr>
        <dsp:cNvPr id="0" name=""/>
        <dsp:cNvSpPr/>
      </dsp:nvSpPr>
      <dsp:spPr>
        <a:xfrm>
          <a:off x="4674875" y="124428"/>
          <a:ext cx="2890937" cy="522513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487090" rIns="206248" bIns="206248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MA Uniform Flexibility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Restoration of MA Open Enrollment  Period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Limitation LIS SEPs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CARA Provisions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 Cost Plan Sunset </a:t>
          </a:r>
        </a:p>
      </dsp:txBody>
      <dsp:txXfrm>
        <a:off x="4674875" y="124428"/>
        <a:ext cx="2890937" cy="5225135"/>
      </dsp:txXfrm>
    </dsp:sp>
    <dsp:sp modelId="{79B0DCE8-539D-4D67-8C92-2B8BE6A530A1}">
      <dsp:nvSpPr>
        <dsp:cNvPr id="0" name=""/>
        <dsp:cNvSpPr/>
      </dsp:nvSpPr>
      <dsp:spPr>
        <a:xfrm flipH="1">
          <a:off x="4673877" y="62771"/>
          <a:ext cx="141938" cy="732282"/>
        </a:xfrm>
        <a:prstGeom prst="rect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47715E-7774-4A57-BEF7-70C7B19B3604}">
      <dsp:nvSpPr>
        <dsp:cNvPr id="0" name=""/>
        <dsp:cNvSpPr/>
      </dsp:nvSpPr>
      <dsp:spPr>
        <a:xfrm rot="16200000">
          <a:off x="6433437" y="2382760"/>
          <a:ext cx="4262702" cy="552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87090" bIns="0" numCol="1" spcCol="1270" anchor="t" anchorCtr="0">
          <a:noAutofit/>
        </a:bodyPr>
        <a:lstStyle/>
        <a:p>
          <a:pPr marL="0" lvl="0" indent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Pricing and Coverage </a:t>
          </a:r>
        </a:p>
      </dsp:txBody>
      <dsp:txXfrm>
        <a:off x="6433437" y="2382760"/>
        <a:ext cx="4262702" cy="552290"/>
      </dsp:txXfrm>
    </dsp:sp>
    <dsp:sp modelId="{D437127E-3A54-425A-8695-3FD3CC2F2E9F}">
      <dsp:nvSpPr>
        <dsp:cNvPr id="0" name=""/>
        <dsp:cNvSpPr/>
      </dsp:nvSpPr>
      <dsp:spPr>
        <a:xfrm>
          <a:off x="8676603" y="62771"/>
          <a:ext cx="3079655" cy="519226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487090" rIns="199136" bIns="199136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Supplemental  Benefits (MA)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Elimination of Meaningful Difference for Part C and D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2018 BBA Changes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Expedited Substitutions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Tiering Exceptions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 dirty="0"/>
        </a:p>
      </dsp:txBody>
      <dsp:txXfrm>
        <a:off x="8676603" y="62771"/>
        <a:ext cx="3079655" cy="5192269"/>
      </dsp:txXfrm>
    </dsp:sp>
    <dsp:sp modelId="{0A870A37-59D3-4E3B-BE26-DB648DB2DA02}">
      <dsp:nvSpPr>
        <dsp:cNvPr id="0" name=""/>
        <dsp:cNvSpPr/>
      </dsp:nvSpPr>
      <dsp:spPr>
        <a:xfrm flipH="1" flipV="1">
          <a:off x="8814324" y="176988"/>
          <a:ext cx="53218" cy="347667"/>
        </a:xfrm>
        <a:prstGeom prst="rect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267765-3716-4DB9-8C19-3AA1AAFF723D}">
      <dsp:nvSpPr>
        <dsp:cNvPr id="0" name=""/>
        <dsp:cNvSpPr/>
      </dsp:nvSpPr>
      <dsp:spPr>
        <a:xfrm rot="16200000">
          <a:off x="-1587337" y="2227547"/>
          <a:ext cx="3901200" cy="546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81933" bIns="0" numCol="1" spcCol="1270" anchor="t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Disclosure and Notification </a:t>
          </a:r>
        </a:p>
      </dsp:txBody>
      <dsp:txXfrm>
        <a:off x="-1587337" y="2227547"/>
        <a:ext cx="3901200" cy="546443"/>
      </dsp:txXfrm>
    </dsp:sp>
    <dsp:sp modelId="{33073969-FA5A-4CBF-8E3B-F29B0B4490FA}">
      <dsp:nvSpPr>
        <dsp:cNvPr id="0" name=""/>
        <dsp:cNvSpPr/>
      </dsp:nvSpPr>
      <dsp:spPr>
        <a:xfrm>
          <a:off x="557496" y="57447"/>
          <a:ext cx="2879846" cy="488664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481933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ANOC/EOC  Delivery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EOC Disclosure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Midyear Formulary changes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IRE Level Appeal  </a:t>
          </a:r>
        </a:p>
      </dsp:txBody>
      <dsp:txXfrm>
        <a:off x="557496" y="57447"/>
        <a:ext cx="2879846" cy="4886643"/>
      </dsp:txXfrm>
    </dsp:sp>
    <dsp:sp modelId="{1EABB1F7-AAF0-49B8-9DCD-F821EAE59901}">
      <dsp:nvSpPr>
        <dsp:cNvPr id="0" name=""/>
        <dsp:cNvSpPr/>
      </dsp:nvSpPr>
      <dsp:spPr>
        <a:xfrm flipH="1" flipV="1">
          <a:off x="604020" y="277488"/>
          <a:ext cx="64928" cy="195637"/>
        </a:xfrm>
        <a:prstGeom prst="rect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3520ED-24F8-4458-9486-460F4398662D}">
      <dsp:nvSpPr>
        <dsp:cNvPr id="0" name=""/>
        <dsp:cNvSpPr/>
      </dsp:nvSpPr>
      <dsp:spPr>
        <a:xfrm rot="16200000">
          <a:off x="2479663" y="2271952"/>
          <a:ext cx="3901200" cy="546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81933" bIns="0" numCol="1" spcCol="1270" anchor="t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Beneficiary Access</a:t>
          </a:r>
        </a:p>
      </dsp:txBody>
      <dsp:txXfrm>
        <a:off x="2479663" y="2271952"/>
        <a:ext cx="3901200" cy="546443"/>
      </dsp:txXfrm>
    </dsp:sp>
    <dsp:sp modelId="{C35E47DB-1B7E-4D5E-9868-56DC065A9D84}">
      <dsp:nvSpPr>
        <dsp:cNvPr id="0" name=""/>
        <dsp:cNvSpPr/>
      </dsp:nvSpPr>
      <dsp:spPr>
        <a:xfrm>
          <a:off x="4634255" y="154167"/>
          <a:ext cx="2860330" cy="478201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481933" rIns="192024" bIns="192024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MA Uniform Flexibility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Restoration of MA Open Enrollment  Period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Limitation LIS SEPs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CARA Provisions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 Cost Plan Sunset </a:t>
          </a:r>
        </a:p>
      </dsp:txBody>
      <dsp:txXfrm>
        <a:off x="4634255" y="154167"/>
        <a:ext cx="2860330" cy="4782013"/>
      </dsp:txXfrm>
    </dsp:sp>
    <dsp:sp modelId="{79B0DCE8-539D-4D67-8C92-2B8BE6A530A1}">
      <dsp:nvSpPr>
        <dsp:cNvPr id="0" name=""/>
        <dsp:cNvSpPr/>
      </dsp:nvSpPr>
      <dsp:spPr>
        <a:xfrm flipH="1">
          <a:off x="4633267" y="57447"/>
          <a:ext cx="140436" cy="724529"/>
        </a:xfrm>
        <a:prstGeom prst="rect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47715E-7774-4A57-BEF7-70C7B19B3604}">
      <dsp:nvSpPr>
        <dsp:cNvPr id="0" name=""/>
        <dsp:cNvSpPr/>
      </dsp:nvSpPr>
      <dsp:spPr>
        <a:xfrm rot="16200000">
          <a:off x="6536906" y="2160193"/>
          <a:ext cx="3901200" cy="546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81933" bIns="0" numCol="1" spcCol="1270" anchor="t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Pricing and Coverage </a:t>
          </a:r>
        </a:p>
      </dsp:txBody>
      <dsp:txXfrm>
        <a:off x="6536906" y="2160193"/>
        <a:ext cx="3901200" cy="546443"/>
      </dsp:txXfrm>
    </dsp:sp>
    <dsp:sp modelId="{D437127E-3A54-425A-8695-3FD3CC2F2E9F}">
      <dsp:nvSpPr>
        <dsp:cNvPr id="0" name=""/>
        <dsp:cNvSpPr/>
      </dsp:nvSpPr>
      <dsp:spPr>
        <a:xfrm>
          <a:off x="8598138" y="57447"/>
          <a:ext cx="3047050" cy="475193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481933" rIns="184912" bIns="184912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Supplemental  Benefits (MA)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Elimination of Meaningful Difference for Part C and D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2018 BBA Changes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Expedited Substitutions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Tiering Exceptions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/>
        </a:p>
      </dsp:txBody>
      <dsp:txXfrm>
        <a:off x="8598138" y="57447"/>
        <a:ext cx="3047050" cy="4751935"/>
      </dsp:txXfrm>
    </dsp:sp>
    <dsp:sp modelId="{0A870A37-59D3-4E3B-BE26-DB648DB2DA02}">
      <dsp:nvSpPr>
        <dsp:cNvPr id="0" name=""/>
        <dsp:cNvSpPr/>
      </dsp:nvSpPr>
      <dsp:spPr>
        <a:xfrm flipH="1" flipV="1">
          <a:off x="8734401" y="135959"/>
          <a:ext cx="52655" cy="343986"/>
        </a:xfrm>
        <a:prstGeom prst="rect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267765-3716-4DB9-8C19-3AA1AAFF723D}">
      <dsp:nvSpPr>
        <dsp:cNvPr id="0" name=""/>
        <dsp:cNvSpPr/>
      </dsp:nvSpPr>
      <dsp:spPr>
        <a:xfrm rot="16200000">
          <a:off x="-1587337" y="2227547"/>
          <a:ext cx="3901200" cy="546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81933" bIns="0" numCol="1" spcCol="1270" anchor="t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Disclosure and Notification </a:t>
          </a:r>
        </a:p>
      </dsp:txBody>
      <dsp:txXfrm>
        <a:off x="-1587337" y="2227547"/>
        <a:ext cx="3901200" cy="546443"/>
      </dsp:txXfrm>
    </dsp:sp>
    <dsp:sp modelId="{33073969-FA5A-4CBF-8E3B-F29B0B4490FA}">
      <dsp:nvSpPr>
        <dsp:cNvPr id="0" name=""/>
        <dsp:cNvSpPr/>
      </dsp:nvSpPr>
      <dsp:spPr>
        <a:xfrm>
          <a:off x="557496" y="57447"/>
          <a:ext cx="2879846" cy="488664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481933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ANOC/EOC  Delivery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EOC Disclosure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Midyear Formulary changes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IRE Level Appeal  </a:t>
          </a:r>
        </a:p>
      </dsp:txBody>
      <dsp:txXfrm>
        <a:off x="557496" y="57447"/>
        <a:ext cx="2879846" cy="4886643"/>
      </dsp:txXfrm>
    </dsp:sp>
    <dsp:sp modelId="{1EABB1F7-AAF0-49B8-9DCD-F821EAE59901}">
      <dsp:nvSpPr>
        <dsp:cNvPr id="0" name=""/>
        <dsp:cNvSpPr/>
      </dsp:nvSpPr>
      <dsp:spPr>
        <a:xfrm flipH="1" flipV="1">
          <a:off x="604020" y="277488"/>
          <a:ext cx="64928" cy="195637"/>
        </a:xfrm>
        <a:prstGeom prst="rect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3520ED-24F8-4458-9486-460F4398662D}">
      <dsp:nvSpPr>
        <dsp:cNvPr id="0" name=""/>
        <dsp:cNvSpPr/>
      </dsp:nvSpPr>
      <dsp:spPr>
        <a:xfrm rot="16200000">
          <a:off x="2479663" y="2271952"/>
          <a:ext cx="3901200" cy="546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81933" bIns="0" numCol="1" spcCol="1270" anchor="t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Beneficiary Access</a:t>
          </a:r>
        </a:p>
      </dsp:txBody>
      <dsp:txXfrm>
        <a:off x="2479663" y="2271952"/>
        <a:ext cx="3901200" cy="546443"/>
      </dsp:txXfrm>
    </dsp:sp>
    <dsp:sp modelId="{C35E47DB-1B7E-4D5E-9868-56DC065A9D84}">
      <dsp:nvSpPr>
        <dsp:cNvPr id="0" name=""/>
        <dsp:cNvSpPr/>
      </dsp:nvSpPr>
      <dsp:spPr>
        <a:xfrm>
          <a:off x="4634255" y="154167"/>
          <a:ext cx="2860330" cy="478201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481933" rIns="192024" bIns="192024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MA Uniform Flexibility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Restoration of MA Open Enrollment  Period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Limitation LIS SEPs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CARA Provisions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 Cost Plan Sunset </a:t>
          </a:r>
        </a:p>
      </dsp:txBody>
      <dsp:txXfrm>
        <a:off x="4634255" y="154167"/>
        <a:ext cx="2860330" cy="4782013"/>
      </dsp:txXfrm>
    </dsp:sp>
    <dsp:sp modelId="{79B0DCE8-539D-4D67-8C92-2B8BE6A530A1}">
      <dsp:nvSpPr>
        <dsp:cNvPr id="0" name=""/>
        <dsp:cNvSpPr/>
      </dsp:nvSpPr>
      <dsp:spPr>
        <a:xfrm flipH="1">
          <a:off x="4633267" y="57447"/>
          <a:ext cx="140436" cy="724529"/>
        </a:xfrm>
        <a:prstGeom prst="rect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47715E-7774-4A57-BEF7-70C7B19B3604}">
      <dsp:nvSpPr>
        <dsp:cNvPr id="0" name=""/>
        <dsp:cNvSpPr/>
      </dsp:nvSpPr>
      <dsp:spPr>
        <a:xfrm rot="16200000">
          <a:off x="6536906" y="2160193"/>
          <a:ext cx="3901200" cy="546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81933" bIns="0" numCol="1" spcCol="1270" anchor="t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Pricing and Coverage </a:t>
          </a:r>
        </a:p>
      </dsp:txBody>
      <dsp:txXfrm>
        <a:off x="6536906" y="2160193"/>
        <a:ext cx="3901200" cy="546443"/>
      </dsp:txXfrm>
    </dsp:sp>
    <dsp:sp modelId="{D437127E-3A54-425A-8695-3FD3CC2F2E9F}">
      <dsp:nvSpPr>
        <dsp:cNvPr id="0" name=""/>
        <dsp:cNvSpPr/>
      </dsp:nvSpPr>
      <dsp:spPr>
        <a:xfrm>
          <a:off x="8598138" y="57447"/>
          <a:ext cx="3047050" cy="475193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481933" rIns="184912" bIns="184912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Supplemental  Benefits (MA)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Elimination of Meaningful Difference for Part C and D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2018 BBA Changes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Expedited Substitutions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Tiering Exceptions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/>
        </a:p>
      </dsp:txBody>
      <dsp:txXfrm>
        <a:off x="8598138" y="57447"/>
        <a:ext cx="3047050" cy="4751935"/>
      </dsp:txXfrm>
    </dsp:sp>
    <dsp:sp modelId="{0A870A37-59D3-4E3B-BE26-DB648DB2DA02}">
      <dsp:nvSpPr>
        <dsp:cNvPr id="0" name=""/>
        <dsp:cNvSpPr/>
      </dsp:nvSpPr>
      <dsp:spPr>
        <a:xfrm flipH="1" flipV="1">
          <a:off x="8734401" y="135959"/>
          <a:ext cx="52655" cy="343986"/>
        </a:xfrm>
        <a:prstGeom prst="rect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267765-3716-4DB9-8C19-3AA1AAFF723D}">
      <dsp:nvSpPr>
        <dsp:cNvPr id="0" name=""/>
        <dsp:cNvSpPr/>
      </dsp:nvSpPr>
      <dsp:spPr>
        <a:xfrm rot="16200000">
          <a:off x="-1587337" y="2227547"/>
          <a:ext cx="3901200" cy="546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81933" bIns="0" numCol="1" spcCol="1270" anchor="t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Disclosure and Notification </a:t>
          </a:r>
        </a:p>
      </dsp:txBody>
      <dsp:txXfrm>
        <a:off x="-1587337" y="2227547"/>
        <a:ext cx="3901200" cy="546443"/>
      </dsp:txXfrm>
    </dsp:sp>
    <dsp:sp modelId="{33073969-FA5A-4CBF-8E3B-F29B0B4490FA}">
      <dsp:nvSpPr>
        <dsp:cNvPr id="0" name=""/>
        <dsp:cNvSpPr/>
      </dsp:nvSpPr>
      <dsp:spPr>
        <a:xfrm>
          <a:off x="557496" y="57447"/>
          <a:ext cx="2879846" cy="488664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481933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ANOC/EOC  Delivery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EOC Disclosure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Midyear Formulary changes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IRE Level Appeal  </a:t>
          </a:r>
        </a:p>
      </dsp:txBody>
      <dsp:txXfrm>
        <a:off x="557496" y="57447"/>
        <a:ext cx="2879846" cy="4886643"/>
      </dsp:txXfrm>
    </dsp:sp>
    <dsp:sp modelId="{1EABB1F7-AAF0-49B8-9DCD-F821EAE59901}">
      <dsp:nvSpPr>
        <dsp:cNvPr id="0" name=""/>
        <dsp:cNvSpPr/>
      </dsp:nvSpPr>
      <dsp:spPr>
        <a:xfrm flipH="1" flipV="1">
          <a:off x="604020" y="277488"/>
          <a:ext cx="64928" cy="195637"/>
        </a:xfrm>
        <a:prstGeom prst="rect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3520ED-24F8-4458-9486-460F4398662D}">
      <dsp:nvSpPr>
        <dsp:cNvPr id="0" name=""/>
        <dsp:cNvSpPr/>
      </dsp:nvSpPr>
      <dsp:spPr>
        <a:xfrm rot="16200000">
          <a:off x="2479663" y="2271952"/>
          <a:ext cx="3901200" cy="546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81933" bIns="0" numCol="1" spcCol="1270" anchor="t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Beneficiary Access</a:t>
          </a:r>
        </a:p>
      </dsp:txBody>
      <dsp:txXfrm>
        <a:off x="2479663" y="2271952"/>
        <a:ext cx="3901200" cy="546443"/>
      </dsp:txXfrm>
    </dsp:sp>
    <dsp:sp modelId="{C35E47DB-1B7E-4D5E-9868-56DC065A9D84}">
      <dsp:nvSpPr>
        <dsp:cNvPr id="0" name=""/>
        <dsp:cNvSpPr/>
      </dsp:nvSpPr>
      <dsp:spPr>
        <a:xfrm>
          <a:off x="4634255" y="154167"/>
          <a:ext cx="2860330" cy="478201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481933" rIns="213360" bIns="21336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MA Uniform Flexibility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Restoration of MA Open Enrollment  Period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Limitation LIS SEPs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CARA Provisions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 Cost Plan Sunset </a:t>
          </a:r>
        </a:p>
      </dsp:txBody>
      <dsp:txXfrm>
        <a:off x="4634255" y="154167"/>
        <a:ext cx="2860330" cy="4782013"/>
      </dsp:txXfrm>
    </dsp:sp>
    <dsp:sp modelId="{79B0DCE8-539D-4D67-8C92-2B8BE6A530A1}">
      <dsp:nvSpPr>
        <dsp:cNvPr id="0" name=""/>
        <dsp:cNvSpPr/>
      </dsp:nvSpPr>
      <dsp:spPr>
        <a:xfrm flipH="1">
          <a:off x="4633267" y="57447"/>
          <a:ext cx="140436" cy="724529"/>
        </a:xfrm>
        <a:prstGeom prst="rect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47715E-7774-4A57-BEF7-70C7B19B3604}">
      <dsp:nvSpPr>
        <dsp:cNvPr id="0" name=""/>
        <dsp:cNvSpPr/>
      </dsp:nvSpPr>
      <dsp:spPr>
        <a:xfrm rot="16200000">
          <a:off x="6536906" y="2160193"/>
          <a:ext cx="3901200" cy="546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81933" bIns="0" numCol="1" spcCol="1270" anchor="t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Pricing and Coverage </a:t>
          </a:r>
        </a:p>
      </dsp:txBody>
      <dsp:txXfrm>
        <a:off x="6536906" y="2160193"/>
        <a:ext cx="3901200" cy="546443"/>
      </dsp:txXfrm>
    </dsp:sp>
    <dsp:sp modelId="{D437127E-3A54-425A-8695-3FD3CC2F2E9F}">
      <dsp:nvSpPr>
        <dsp:cNvPr id="0" name=""/>
        <dsp:cNvSpPr/>
      </dsp:nvSpPr>
      <dsp:spPr>
        <a:xfrm>
          <a:off x="8598138" y="57447"/>
          <a:ext cx="3047050" cy="475193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481933" rIns="206248" bIns="206248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Supplemental  Benefits (MA)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Elimination of Meaningful Difference for Part C and D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2018 BBA Changes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Expedited Substitutions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Tiering Exceptions</a:t>
          </a:r>
        </a:p>
      </dsp:txBody>
      <dsp:txXfrm>
        <a:off x="8598138" y="57447"/>
        <a:ext cx="3047050" cy="4751935"/>
      </dsp:txXfrm>
    </dsp:sp>
    <dsp:sp modelId="{0A870A37-59D3-4E3B-BE26-DB648DB2DA02}">
      <dsp:nvSpPr>
        <dsp:cNvPr id="0" name=""/>
        <dsp:cNvSpPr/>
      </dsp:nvSpPr>
      <dsp:spPr>
        <a:xfrm flipH="1" flipV="1">
          <a:off x="8734401" y="135959"/>
          <a:ext cx="52655" cy="343986"/>
        </a:xfrm>
        <a:prstGeom prst="rect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7A41E7-B099-4CCB-A3B9-0DC95218834F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27B3F68-E929-49D4-BB02-FEEB78E6E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97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6E355205-8D65-47FB-81D1-F69D35D4A4ED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877156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B3F68-E929-49D4-BB02-FEEB78E6E3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4004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6E355205-8D65-47FB-81D1-F69D35D4A4ED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11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561655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 OEP provides an opportunity to switch from one MA to another which was not a provision of the MADP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6E355205-8D65-47FB-81D1-F69D35D4A4ED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12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600989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Separate SEPs Dual eligible/LIS retain right other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B3F68-E929-49D4-BB02-FEEB78E6E30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16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Comprehensive Addiction and Recovery Act of 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B3F68-E929-49D4-BB02-FEEB78E6E30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70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B3F68-E929-49D4-BB02-FEEB78E6E30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04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B3F68-E929-49D4-BB02-FEEB78E6E30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014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Viable MA plan is defined Minimum of 5,000 enrollees in urban area and 1,500 enrollees in non-urban areas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B3F68-E929-49D4-BB02-FEEB78E6E30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0856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B3F68-E929-49D4-BB02-FEEB78E6E30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910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6E355205-8D65-47FB-81D1-F69D35D4A4ED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19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85192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B3F68-E929-49D4-BB02-FEEB78E6E3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0389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6E355205-8D65-47FB-81D1-F69D35D4A4ED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20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403826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B3F68-E929-49D4-BB02-FEEB78E6E30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5051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B3F68-E929-49D4-BB02-FEEB78E6E30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021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B3F68-E929-49D4-BB02-FEEB78E6E30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374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6E355205-8D65-47FB-81D1-F69D35D4A4ED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24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983915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B3F68-E929-49D4-BB02-FEEB78E6E30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9477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B3F68-E929-49D4-BB02-FEEB78E6E30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3323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B3F68-E929-49D4-BB02-FEEB78E6E30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534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B3F68-E929-49D4-BB02-FEEB78E6E30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66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5DADA8AD-698D-444A-82A1-27588ABEAAD4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3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56376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B3F68-E929-49D4-BB02-FEEB78E6E3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919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B3F68-E929-49D4-BB02-FEEB78E6E3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94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6E355205-8D65-47FB-81D1-F69D35D4A4ED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6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5490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6E355205-8D65-47FB-81D1-F69D35D4A4ED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7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051485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6E355205-8D65-47FB-81D1-F69D35D4A4ED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8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89949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6E355205-8D65-47FB-81D1-F69D35D4A4ED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9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37018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6770" y="109149"/>
            <a:ext cx="11619804" cy="849955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4267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57204" y="1183130"/>
            <a:ext cx="11619369" cy="520047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57165" indent="-457165">
              <a:buClr>
                <a:schemeClr val="tx2"/>
              </a:buClr>
              <a:buFont typeface="Arial" panose="020B0604020202020204" pitchFamily="34" charset="0"/>
              <a:buChar char="•"/>
              <a:defRPr sz="48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90526" indent="-380973">
              <a:buClr>
                <a:schemeClr val="tx2"/>
              </a:buClr>
              <a:buSzPct val="60000"/>
              <a:buFont typeface="Courier New" panose="02070309020205020404" pitchFamily="49" charset="0"/>
              <a:buChar char="o"/>
              <a:defRPr sz="4267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676275" indent="-457165">
              <a:buClr>
                <a:schemeClr val="tx2"/>
              </a:buClr>
              <a:buFont typeface="Wingdings" panose="05000000000000000000" pitchFamily="2" charset="2"/>
              <a:buChar char="§"/>
              <a:defRPr sz="3733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133440" indent="-304778">
              <a:buClr>
                <a:schemeClr val="tx2"/>
              </a:buClr>
              <a:buSzPct val="80000"/>
              <a:buFont typeface="Arial" panose="020B0604020202020204" pitchFamily="34" charset="0"/>
              <a:buChar char="□"/>
              <a:defRPr sz="3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tx2"/>
              </a:buClr>
              <a:defRPr sz="2667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969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11220" y="1132629"/>
            <a:ext cx="11758139" cy="5212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  <a:p>
            <a:endParaRPr lang="en-US" dirty="0"/>
          </a:p>
          <a:p>
            <a:r>
              <a:rPr lang="en-US" dirty="0"/>
              <a:t>Click the icon below to insert image/graphics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6770" y="109158"/>
            <a:ext cx="11612589" cy="833697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lang="en-US" sz="4267" b="1" i="0" kern="1200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Slide</a:t>
            </a:r>
          </a:p>
        </p:txBody>
      </p:sp>
    </p:spTree>
    <p:extLst>
      <p:ext uri="{BB962C8B-B14F-4D97-AF65-F5344CB8AC3E}">
        <p14:creationId xmlns:p14="http://schemas.microsoft.com/office/powerpoint/2010/main" val="1296996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5672674" y="1197558"/>
            <a:ext cx="6411113" cy="519855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an icon below to insert image/graphics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456770" y="109158"/>
            <a:ext cx="11627017" cy="81744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4267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E757656B-6117-4ACD-8EF1-6A92565E90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204" y="1183130"/>
            <a:ext cx="5011161" cy="520047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57165" indent="-457165">
              <a:buClr>
                <a:schemeClr val="tx2"/>
              </a:buClr>
              <a:buFont typeface="Arial" panose="020B0604020202020204" pitchFamily="34" charset="0"/>
              <a:buChar char="•"/>
              <a:defRPr sz="48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90526" indent="-380973">
              <a:buClr>
                <a:schemeClr val="tx2"/>
              </a:buClr>
              <a:buSzPct val="60000"/>
              <a:buFont typeface="Courier New" panose="02070309020205020404" pitchFamily="49" charset="0"/>
              <a:buChar char="o"/>
              <a:defRPr sz="4267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676275" indent="-457165">
              <a:buClr>
                <a:schemeClr val="tx2"/>
              </a:buClr>
              <a:buFont typeface="Wingdings" panose="05000000000000000000" pitchFamily="2" charset="2"/>
              <a:buChar char="§"/>
              <a:defRPr sz="3733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133440" indent="-304778">
              <a:buClr>
                <a:schemeClr val="tx2"/>
              </a:buClr>
              <a:buSzPct val="80000"/>
              <a:buFont typeface="Arial" panose="020B0604020202020204" pitchFamily="34" charset="0"/>
              <a:buChar char="□"/>
              <a:defRPr sz="3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tx2"/>
              </a:buClr>
              <a:defRPr sz="2667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0995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456770" y="109151"/>
            <a:ext cx="11619804" cy="809315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4267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5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6295054" y="1175915"/>
            <a:ext cx="5781519" cy="525770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an icon below to insert image/graphics</a:t>
            </a:r>
          </a:p>
        </p:txBody>
      </p:sp>
      <p:sp>
        <p:nvSpPr>
          <p:cNvPr id="6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236032" y="1175915"/>
            <a:ext cx="5775889" cy="525770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an icon below to insert image/graphics</a:t>
            </a:r>
          </a:p>
        </p:txBody>
      </p:sp>
    </p:spTree>
    <p:extLst>
      <p:ext uri="{BB962C8B-B14F-4D97-AF65-F5344CB8AC3E}">
        <p14:creationId xmlns:p14="http://schemas.microsoft.com/office/powerpoint/2010/main" val="2632441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05E7-EF4A-41E5-A560-8087CEB5DD7D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01919-B986-462D-8FCB-E37AE4D7201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165877" y="-62204"/>
            <a:ext cx="12473993" cy="701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693227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01C7289-0920-494E-A8C7-25FDD1A43039}"/>
              </a:ext>
            </a:extLst>
          </p:cNvPr>
          <p:cNvSpPr/>
          <p:nvPr userDrawn="1"/>
        </p:nvSpPr>
        <p:spPr>
          <a:xfrm>
            <a:off x="447556" y="-1"/>
            <a:ext cx="11107752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9D21194-1A02-41AF-9971-5C967FE0174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9939" t="23944" r="19937" b="27296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681E4F7-431C-40D1-A630-5ACEE4EAF2E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30247" y="3453589"/>
            <a:ext cx="2885447" cy="8087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7275" y="847474"/>
            <a:ext cx="7407799" cy="5572617"/>
          </a:xfrm>
          <a:prstGeom prst="rect">
            <a:avLst/>
          </a:prstGeom>
        </p:spPr>
        <p:txBody>
          <a:bodyPr anchor="t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75744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6770" y="109151"/>
            <a:ext cx="11627017" cy="841827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4267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Slide</a:t>
            </a:r>
          </a:p>
        </p:txBody>
      </p:sp>
    </p:spTree>
    <p:extLst>
      <p:ext uri="{BB962C8B-B14F-4D97-AF65-F5344CB8AC3E}">
        <p14:creationId xmlns:p14="http://schemas.microsoft.com/office/powerpoint/2010/main" val="3524549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4"/>
          <p:cNvSpPr txBox="1">
            <a:spLocks noChangeArrowheads="1"/>
          </p:cNvSpPr>
          <p:nvPr userDrawn="1"/>
        </p:nvSpPr>
        <p:spPr bwMode="auto">
          <a:xfrm>
            <a:off x="3183466" y="6534233"/>
            <a:ext cx="8779284" cy="615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algn="l" defTabSz="6095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67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Improving the lives</a:t>
            </a:r>
            <a:r>
              <a:rPr lang="en-US" sz="1067" i="1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10 million older adults by 2020  </a:t>
            </a:r>
            <a:r>
              <a:rPr lang="en-US" sz="1401" b="1" i="1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1067" i="1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67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2018 National Council on Aging					 </a:t>
            </a:r>
            <a:fld id="{4232F715-DC4E-1C44-A066-9C752B56DC8B}" type="slidenum">
              <a:rPr lang="en-US" sz="1333" b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l" defTabSz="6095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67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6095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33" i="1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en-US" sz="1067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67" i="1" dirty="0">
              <a:solidFill>
                <a:srgbClr val="2D39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00180" y="6511119"/>
            <a:ext cx="11391643" cy="0"/>
          </a:xfrm>
          <a:prstGeom prst="line">
            <a:avLst/>
          </a:prstGeom>
          <a:ln w="63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619079" y="6566039"/>
            <a:ext cx="815715" cy="228376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207446" y="851275"/>
            <a:ext cx="11890769" cy="160777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FE794F6-0858-46AD-BB40-FE616B6C0CE3}"/>
              </a:ext>
            </a:extLst>
          </p:cNvPr>
          <p:cNvSpPr/>
          <p:nvPr userDrawn="1"/>
        </p:nvSpPr>
        <p:spPr>
          <a:xfrm>
            <a:off x="137071" y="655902"/>
            <a:ext cx="336247" cy="333039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566085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txStyles>
    <p:titleStyle>
      <a:lvl1pPr algn="ctr" defTabSz="60955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65" indent="-457165" algn="l" defTabSz="60955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26" indent="-380973" algn="l" defTabSz="60955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885" indent="-304778" algn="l" defTabSz="60955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440" indent="-304778" algn="l" defTabSz="60955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2995" indent="-304778" algn="l" defTabSz="60955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548" indent="-304778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8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8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8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08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witter.com/NCOAging" TargetMode="External"/><Relationship Id="rId3" Type="http://schemas.openxmlformats.org/officeDocument/2006/relationships/hyperlink" Target="https://www.cms.gov/Newsroom/MediaReleaseDatabase/Fact-sheets/2018-Fact-sheets-items/2018-04-02.html" TargetMode="External"/><Relationship Id="rId7" Type="http://schemas.openxmlformats.org/officeDocument/2006/relationships/hyperlink" Target="http://www.ncoa.org/centerforbenefits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coa.org/" TargetMode="External"/><Relationship Id="rId5" Type="http://schemas.openxmlformats.org/officeDocument/2006/relationships/hyperlink" Target="mailto:samantha.zenlea@ncoa.org" TargetMode="External"/><Relationship Id="rId4" Type="http://schemas.openxmlformats.org/officeDocument/2006/relationships/hyperlink" Target="mailto:ann.kayrish@ncoa.org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://www.mujeresdeempresa.com/el-arte-de-preguntar-para-obtener-un-si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AD083-FF3F-49DE-8BF4-25CD50E2F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Call Letter and Part C and D </a:t>
            </a:r>
            <a:br>
              <a:rPr lang="en-US" dirty="0"/>
            </a:br>
            <a:r>
              <a:rPr lang="en-US" dirty="0"/>
              <a:t>Final Rule</a:t>
            </a:r>
            <a:br>
              <a:rPr lang="en-US" dirty="0"/>
            </a:br>
            <a:br>
              <a:rPr lang="en-US" dirty="0"/>
            </a:br>
            <a:r>
              <a:rPr lang="en-US" sz="2400" dirty="0"/>
              <a:t>June 14, 2018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090E700-C321-45C4-B27B-14D2702EDA94}"/>
              </a:ext>
            </a:extLst>
          </p:cNvPr>
          <p:cNvSpPr/>
          <p:nvPr/>
        </p:nvSpPr>
        <p:spPr>
          <a:xfrm>
            <a:off x="4403324" y="5239511"/>
            <a:ext cx="772357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F3D7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Ann Kayrish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F3D7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Samantha Zenlea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F3D7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F3D7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5564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F3AC4-9C3A-4AD7-BC3C-03D1B603C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Changes Impacting Benefits Access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83E652-B52F-42D8-81C7-AF1549F7CC3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3CF7A4A-9E41-4F39-A2DC-71EB4804D3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4341831"/>
              </p:ext>
            </p:extLst>
          </p:nvPr>
        </p:nvGraphicFramePr>
        <p:xfrm>
          <a:off x="456770" y="1183130"/>
          <a:ext cx="11735230" cy="5001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Arrow: Up 6">
            <a:extLst>
              <a:ext uri="{FF2B5EF4-FFF2-40B4-BE49-F238E27FC236}">
                <a16:creationId xmlns:a16="http://schemas.microsoft.com/office/drawing/2014/main" id="{EE4C31CA-D286-4469-8A16-156EFCE2839D}"/>
              </a:ext>
            </a:extLst>
          </p:cNvPr>
          <p:cNvSpPr/>
          <p:nvPr/>
        </p:nvSpPr>
        <p:spPr>
          <a:xfrm>
            <a:off x="5552661" y="4816526"/>
            <a:ext cx="1934818" cy="1567081"/>
          </a:xfrm>
          <a:prstGeom prst="upArrow">
            <a:avLst>
              <a:gd name="adj1" fmla="val 50000"/>
              <a:gd name="adj2" fmla="val 5812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60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A79F2-1918-4588-9A77-C2D5AF58F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Reinterpretation of Uniformity Flexibility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BB8DE3-35D5-4C97-89A3-218F2EACCC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200" dirty="0"/>
              <a:t>MA plans may provide customized supplemental benefits and reduced cost sharing to beneficiaries that meet specific health status criteria: </a:t>
            </a:r>
          </a:p>
          <a:p>
            <a:pPr marL="0" indent="0">
              <a:buNone/>
            </a:pPr>
            <a:r>
              <a:rPr lang="en-US" sz="32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Target population must be objectively identifiable based on health status, disease state  or clinical condition  (Target populations include: diabetes, COPD, hypertension, tobacco use, opioids addiction)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Reduced cost sharing or additional benefit must be medically related to the target condition.</a:t>
            </a:r>
          </a:p>
          <a:p>
            <a:pPr marL="0" indent="0">
              <a:buNone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0" indent="0">
              <a:buNone/>
            </a:pPr>
            <a:r>
              <a:rPr lang="en-US" sz="3200" i="1" dirty="0"/>
              <a:t>Prior to 2019, MA plan were required to offer all enrollees in a service area access to same benefits   </a:t>
            </a:r>
          </a:p>
        </p:txBody>
      </p:sp>
    </p:spTree>
    <p:extLst>
      <p:ext uri="{BB962C8B-B14F-4D97-AF65-F5344CB8AC3E}">
        <p14:creationId xmlns:p14="http://schemas.microsoft.com/office/powerpoint/2010/main" val="2987071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A79F2-1918-4588-9A77-C2D5AF58F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Re-Introduction of MA Open Enrollment Period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BB8DE3-35D5-4C97-89A3-218F2EACCC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Runs from January 1 – March 31 each year</a:t>
            </a:r>
          </a:p>
          <a:p>
            <a:pPr marL="0" indent="0">
              <a:buNone/>
            </a:pPr>
            <a:r>
              <a:rPr lang="en-US" sz="3200" dirty="0"/>
              <a:t>Allows MA plan enrollees to:</a:t>
            </a:r>
          </a:p>
          <a:p>
            <a:r>
              <a:rPr lang="en-US" sz="3200" dirty="0"/>
              <a:t>Switch from one Medicare Advantage to another MA plans</a:t>
            </a:r>
          </a:p>
          <a:p>
            <a:r>
              <a:rPr lang="en-US" sz="3200" dirty="0"/>
              <a:t>Leave an MA Plan and enroll into original Medicare and a stand alone Medicare Part D plan  </a:t>
            </a:r>
          </a:p>
          <a:p>
            <a:r>
              <a:rPr lang="en-US" sz="3200" dirty="0"/>
              <a:t>This enrollment period does not permit Part D changes for individuals enrolled in original Medicare </a:t>
            </a:r>
          </a:p>
          <a:p>
            <a:pPr marL="0" indent="0">
              <a:buNone/>
            </a:pPr>
            <a:r>
              <a:rPr lang="en-US" sz="3200" i="1" dirty="0"/>
              <a:t>In 2018, the Medicare Advantage Disenrollment period (MADP)  ran from January 1 – February 14.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1509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1A1753E-E99F-4328-A094-3F712D55D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Limitations on SEP for Dual and LIS eligible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B5C216-42DE-4A3D-A584-B3650B0BEB6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The Extra Help continuous month to month Special Enrollment Period (SEP) for dual </a:t>
            </a:r>
            <a:r>
              <a:rPr lang="en-US" sz="3300" dirty="0" err="1"/>
              <a:t>eligibles</a:t>
            </a:r>
            <a:r>
              <a:rPr lang="en-US" sz="3300" dirty="0"/>
              <a:t> and LIS eligible will be limited to </a:t>
            </a:r>
            <a:r>
              <a:rPr lang="en-US" sz="3300" u="sng" dirty="0"/>
              <a:t>once per calendar </a:t>
            </a:r>
            <a:r>
              <a:rPr lang="en-US" sz="3300" dirty="0"/>
              <a:t>quarter during the first nine months of the year. </a:t>
            </a:r>
          </a:p>
          <a:p>
            <a:r>
              <a:rPr lang="en-US" sz="3300" dirty="0"/>
              <a:t>Dual eligible and LIS recipients retain the same right to  utilize other SEPs such as change of LIS status, AEP, moving out of a service area, when initially auto enrolled</a:t>
            </a:r>
          </a:p>
          <a:p>
            <a:endParaRPr lang="en-US" sz="2800" i="1" dirty="0"/>
          </a:p>
          <a:p>
            <a:pPr marL="0" indent="0">
              <a:buNone/>
            </a:pPr>
            <a:r>
              <a:rPr lang="en-US" sz="2800" i="1" dirty="0"/>
              <a:t>Previously, dual </a:t>
            </a:r>
            <a:r>
              <a:rPr lang="en-US" sz="2800" i="1" dirty="0" err="1"/>
              <a:t>eligibles</a:t>
            </a:r>
            <a:r>
              <a:rPr lang="en-US" sz="2800" i="1" dirty="0"/>
              <a:t> and other LIS beneficiaries were entitled to a monthly SEP.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0423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67CF778-F6C3-4864-8470-9C46FB10B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of the CARA Provision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B38457-5E48-4BEA-8370-B8BC36A3BA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Identifies opioids and benzodiazepines as frequently abused drugs </a:t>
            </a:r>
          </a:p>
          <a:p>
            <a:r>
              <a:rPr lang="en-US" sz="3200" dirty="0"/>
              <a:t>Defines an “at risk” beneficiary as someone that reaches or exceeds a specific dosage of opioids and/or obtaining them from multiple prescribers and multiple pharmacies</a:t>
            </a:r>
          </a:p>
          <a:p>
            <a:r>
              <a:rPr lang="en-US" sz="3200" dirty="0"/>
              <a:t>“At risk” determinations will be subject to the existing beneficiary appeals process </a:t>
            </a:r>
          </a:p>
        </p:txBody>
      </p:sp>
    </p:spTree>
    <p:extLst>
      <p:ext uri="{BB962C8B-B14F-4D97-AF65-F5344CB8AC3E}">
        <p14:creationId xmlns:p14="http://schemas.microsoft.com/office/powerpoint/2010/main" val="1049376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6FF10-2E28-4FB4-94FD-A8ABF5253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Limitations on Beneficiaries Deemed “At Risk”  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51A5AD-3570-4834-A26D-8347B06D6D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5100" dirty="0"/>
              <a:t>Plans may limit or </a:t>
            </a:r>
            <a:r>
              <a:rPr lang="en-US" sz="5100" b="1" dirty="0"/>
              <a:t>lock in </a:t>
            </a:r>
            <a:r>
              <a:rPr lang="en-US" sz="5100" dirty="0"/>
              <a:t>an at-risk beneficiary’s access to frequently abused drugs to a selected prescriber(s) and/or pharmacy(</a:t>
            </a:r>
            <a:r>
              <a:rPr lang="en-US" sz="5100" dirty="0" err="1"/>
              <a:t>ies</a:t>
            </a:r>
            <a:r>
              <a:rPr lang="en-US" sz="5100" dirty="0"/>
              <a:t>). </a:t>
            </a:r>
          </a:p>
          <a:p>
            <a:pPr marL="0" indent="0">
              <a:buNone/>
            </a:pPr>
            <a:r>
              <a:rPr lang="en-US" sz="5100" dirty="0"/>
              <a:t> </a:t>
            </a:r>
          </a:p>
          <a:p>
            <a:pPr lvl="1"/>
            <a:r>
              <a:rPr lang="en-US" sz="5100" dirty="0"/>
              <a:t>Plans must engage in prescriber and beneficiary case management before lock-in provisions can be implemented</a:t>
            </a:r>
          </a:p>
          <a:p>
            <a:pPr lvl="1"/>
            <a:r>
              <a:rPr lang="en-US" sz="5100" dirty="0"/>
              <a:t>Beneficiaries may submit prescriber and pharmacy preferences </a:t>
            </a:r>
          </a:p>
          <a:p>
            <a:pPr lvl="1"/>
            <a:endParaRPr lang="en-US" sz="5100" dirty="0"/>
          </a:p>
          <a:p>
            <a:r>
              <a:rPr lang="en-US" sz="5100" dirty="0"/>
              <a:t>Plans may limit the use of the SEP for dually or other LIS eligible beneficiaries    </a:t>
            </a:r>
          </a:p>
          <a:p>
            <a:endParaRPr lang="en-US" sz="5100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sz="5100" i="1" dirty="0"/>
              <a:t>Lock in provisions were not previously incorporated into the Part D benefit</a:t>
            </a:r>
            <a:endParaRPr lang="en-US" sz="5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110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D014723-AF93-4FF2-BC8D-CC3E24A53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Limits for All Medicare Part D Enrollees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D6746B-B183-46B9-A362-639D9783F4C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600" dirty="0"/>
              <a:t>Plans will limit the initial opioid prescription fills for the treatment of acute pain to no more than a 7 days’ supply.</a:t>
            </a:r>
          </a:p>
          <a:p>
            <a:endParaRPr lang="en-US" sz="4600" dirty="0"/>
          </a:p>
          <a:p>
            <a:r>
              <a:rPr lang="en-US" sz="4600" dirty="0"/>
              <a:t>Plans must implement an edit when a beneficiaries reaches or exceeds an established MME (morphine milligram equivalent) per day that requires the pharmacist to consult with the prescriber before filling the prescription</a:t>
            </a:r>
          </a:p>
          <a:p>
            <a:endParaRPr lang="en-US" sz="4600" dirty="0"/>
          </a:p>
          <a:p>
            <a:r>
              <a:rPr lang="en-US" sz="4600" dirty="0"/>
              <a:t>The consultation requirement may delay prescription readiness  </a:t>
            </a:r>
          </a:p>
          <a:p>
            <a:endParaRPr lang="en-US" sz="4600" dirty="0"/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sz="4000" i="1" dirty="0"/>
              <a:t>The 7-day initial supply limit and the consultation requirement were not in place in 2018.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976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E8778-DA68-4117-9D5A-D81066583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 of Medicare Cost Plans to MA 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27E71-5093-414F-A8F5-D90E8AE4601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Cost plan contracts will not be renewed in a service area if there are 2 or more viable MA plans</a:t>
            </a:r>
          </a:p>
          <a:p>
            <a:r>
              <a:rPr lang="en-US" sz="3600" dirty="0"/>
              <a:t>Cost plan enrollees may enroll in a MA plan or original Medicare. 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en-US" sz="3600" i="1" dirty="0"/>
              <a:t>Medicare cost plan sunset provisions had been delayed and no limitations were placed on Medicare cost plans enrollments.     </a:t>
            </a:r>
          </a:p>
        </p:txBody>
      </p:sp>
    </p:spTree>
    <p:extLst>
      <p:ext uri="{BB962C8B-B14F-4D97-AF65-F5344CB8AC3E}">
        <p14:creationId xmlns:p14="http://schemas.microsoft.com/office/powerpoint/2010/main" val="1274081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F3AC4-9C3A-4AD7-BC3C-03D1B603C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Pricing and Coverage Changes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83E652-B52F-42D8-81C7-AF1549F7CC3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3CF7A4A-9E41-4F39-A2DC-71EB4804D3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1586486"/>
              </p:ext>
            </p:extLst>
          </p:nvPr>
        </p:nvGraphicFramePr>
        <p:xfrm>
          <a:off x="456770" y="1183130"/>
          <a:ext cx="11735230" cy="5001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Arrow: Up 3">
            <a:extLst>
              <a:ext uri="{FF2B5EF4-FFF2-40B4-BE49-F238E27FC236}">
                <a16:creationId xmlns:a16="http://schemas.microsoft.com/office/drawing/2014/main" id="{4FAC47CF-30EA-4577-B01A-2EDC0FBDD456}"/>
              </a:ext>
            </a:extLst>
          </p:cNvPr>
          <p:cNvSpPr/>
          <p:nvPr/>
        </p:nvSpPr>
        <p:spPr>
          <a:xfrm>
            <a:off x="9925877" y="5206261"/>
            <a:ext cx="1272210" cy="97840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471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A79F2-1918-4588-9A77-C2D5AF58F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Expanded Scope of Supplemental Benefits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BB8DE3-35D5-4C97-89A3-218F2EACCC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800" dirty="0"/>
              <a:t>Beginning in 2019, MA plans may offer supplemental benefits covering a service or item that is “primarily health related.” In order to meet this new standard, the item or service must: </a:t>
            </a:r>
          </a:p>
          <a:p>
            <a:pPr marL="0" indent="0">
              <a:buNone/>
            </a:pPr>
            <a:endParaRPr lang="en-US" sz="3800" dirty="0"/>
          </a:p>
          <a:p>
            <a:r>
              <a:rPr lang="en-US" sz="3800" dirty="0"/>
              <a:t>diagnose, prevent, or treat and illness or injury, </a:t>
            </a:r>
          </a:p>
          <a:p>
            <a:r>
              <a:rPr lang="en-US" sz="3800" dirty="0"/>
              <a:t>compensate for a physical impairment, act to ameliorate the function or psychological impact of injuries </a:t>
            </a:r>
          </a:p>
          <a:p>
            <a:r>
              <a:rPr lang="en-US" sz="3800" dirty="0"/>
              <a:t>reduce emergency and health care utilization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/>
              <a:t>Supplemental benefits must be medically appropriate and recommended by a licensed provider as part of a larger care plan. </a:t>
            </a:r>
          </a:p>
          <a:p>
            <a:pPr marL="0" indent="0">
              <a:buNone/>
            </a:pPr>
            <a:endParaRPr lang="en-US" sz="3800" dirty="0"/>
          </a:p>
          <a:p>
            <a:endParaRPr lang="en-US" sz="3800" dirty="0"/>
          </a:p>
          <a:p>
            <a:endParaRPr lang="en-US" sz="3200" i="1" dirty="0"/>
          </a:p>
          <a:p>
            <a:pPr marL="0" indent="0">
              <a:buNone/>
            </a:pPr>
            <a:r>
              <a:rPr lang="en-US" sz="3400" i="1" dirty="0"/>
              <a:t>Prior 2019 benefits were limited to those that prevent, cure or diminish an illness or injury  </a:t>
            </a:r>
          </a:p>
        </p:txBody>
      </p:sp>
    </p:spTree>
    <p:extLst>
      <p:ext uri="{BB962C8B-B14F-4D97-AF65-F5344CB8AC3E}">
        <p14:creationId xmlns:p14="http://schemas.microsoft.com/office/powerpoint/2010/main" val="1967466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9C17E00-3F24-4465-AE77-B5C92724D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F2730C-0A10-477C-A7F8-227209B9B21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you’re on the phone, mute your line by pushing *6; unmute by pressing *7</a:t>
            </a:r>
          </a:p>
          <a:p>
            <a:r>
              <a:rPr lang="en-US" dirty="0"/>
              <a:t>Dates for the next bimonthly calls:</a:t>
            </a:r>
          </a:p>
          <a:p>
            <a:pPr lvl="1"/>
            <a:r>
              <a:rPr lang="en-US" dirty="0"/>
              <a:t>8/9/18</a:t>
            </a:r>
          </a:p>
          <a:p>
            <a:pPr lvl="1"/>
            <a:r>
              <a:rPr lang="en-US" dirty="0"/>
              <a:t>No call during Open Enrollment</a:t>
            </a:r>
          </a:p>
          <a:p>
            <a:pPr lvl="1"/>
            <a:r>
              <a:rPr lang="en-US" dirty="0"/>
              <a:t>Second Thursday, 2-3 p.m. 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6754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A79F2-1918-4588-9A77-C2D5AF58F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Broader Definition of Health Related Supplemental Benefits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BB8DE3-35D5-4C97-89A3-218F2EACCC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/>
              <a:t>Examples of expanded service include:  </a:t>
            </a:r>
          </a:p>
          <a:p>
            <a:pPr lvl="1"/>
            <a:r>
              <a:rPr lang="en-US" sz="3000" dirty="0"/>
              <a:t>adult day care, home and bathroom </a:t>
            </a:r>
          </a:p>
          <a:p>
            <a:pPr lvl="1"/>
            <a:r>
              <a:rPr lang="en-US" sz="3000" dirty="0"/>
              <a:t>safety devices, transportation </a:t>
            </a:r>
          </a:p>
          <a:p>
            <a:pPr lvl="1"/>
            <a:r>
              <a:rPr lang="en-US" sz="3000" dirty="0"/>
              <a:t>home based palliative care 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/>
              <a:t>The short lead time from Call letter/Final rule announcement to the June 4 filing deadline for plans in 2019 may impact expanded offerings in 2019.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i="1" dirty="0"/>
              <a:t>In 2018 primarily health related benefits were largely related to </a:t>
            </a:r>
          </a:p>
          <a:p>
            <a:pPr marL="0" indent="0">
              <a:buNone/>
            </a:pPr>
            <a:r>
              <a:rPr lang="en-US" sz="3000" i="1" dirty="0"/>
              <a:t>dental, hearing, vision benefits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325662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8276D96-18BA-4F72-8907-8ADEB4EE1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Elimination of Meaningful Difference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132F34-E155-4797-8E54-58737D486B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In 2019, Part C Plans may offer an unlimited variety of plans in the same service area  </a:t>
            </a:r>
          </a:p>
          <a:p>
            <a:pPr marL="0" indent="0">
              <a:buNone/>
            </a:pPr>
            <a:r>
              <a:rPr lang="en-US" sz="2400" i="1" dirty="0"/>
              <a:t>Previously, Part C Plans were able to offer multiple benefit packages, in the same service area, only if the beneficiary packages were substantially different in benefits  premiums, or cost sharing </a:t>
            </a:r>
          </a:p>
          <a:p>
            <a:pPr marL="0" indent="0">
              <a:buNone/>
            </a:pPr>
            <a:r>
              <a:rPr lang="en-US" sz="2400" dirty="0"/>
              <a:t>In 2019, the meaningful difference requirement has </a:t>
            </a:r>
            <a:r>
              <a:rPr lang="en-US" sz="2400"/>
              <a:t>been removed for Part D.   </a:t>
            </a:r>
            <a:r>
              <a:rPr lang="en-US" sz="2400" dirty="0"/>
              <a:t>Part D Plans will be able to offer Enhanced Alternative (EA) with similar premium, cost sharing and benefits   </a:t>
            </a:r>
          </a:p>
          <a:p>
            <a:r>
              <a:rPr lang="en-US" sz="2400" dirty="0"/>
              <a:t>The meaningful difference requirement between PDP basic and enhanced plans remains in place</a:t>
            </a:r>
          </a:p>
          <a:p>
            <a:r>
              <a:rPr lang="en-US" sz="2400" dirty="0"/>
              <a:t>Part D plans are limited to 2 EA and one basic plan in a service area </a:t>
            </a:r>
          </a:p>
          <a:p>
            <a:pPr marL="0" indent="0">
              <a:buNone/>
            </a:pPr>
            <a:r>
              <a:rPr lang="en-US" sz="2400" i="1" dirty="0"/>
              <a:t>In 2018, PDP enhanced plan offered in the same service were required be appreciably different in premium, cost-sharing or benefits.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83649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3A55C-7051-48F4-A064-8DE85305C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Tiering Exceptions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7BAF8-22A5-46DF-8267-CAF2774C9B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dirty="0"/>
              <a:t>In 2019, eligibility for tiering exceptions based on lowest applicable cost sharing for the tier containing the preferred alternative, not simply based on name of tiers</a:t>
            </a:r>
          </a:p>
          <a:p>
            <a:pPr lvl="1"/>
            <a:r>
              <a:rPr lang="en-US" sz="4400" dirty="0"/>
              <a:t>Brands assigned to lowest cost-sharing tier associated with brand alternatives</a:t>
            </a:r>
          </a:p>
          <a:p>
            <a:pPr lvl="1"/>
            <a:r>
              <a:rPr lang="en-US" sz="4400" dirty="0"/>
              <a:t>Generics         generic alternatives</a:t>
            </a:r>
          </a:p>
          <a:p>
            <a:pPr lvl="1"/>
            <a:r>
              <a:rPr lang="en-US" sz="4400" dirty="0"/>
              <a:t>Biologics         biological alternatives</a:t>
            </a:r>
          </a:p>
          <a:p>
            <a:pPr lvl="0"/>
            <a:r>
              <a:rPr lang="en-US" dirty="0"/>
              <a:t>Plans may continue to exclude drugs on the specialty tier from tiering exceptions requests. </a:t>
            </a:r>
          </a:p>
          <a:p>
            <a:r>
              <a:rPr lang="en-US" dirty="0"/>
              <a:t>A plan’s dedicated generic tier is now open to the tiering exceptions process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/>
              <a:t>Previously, Part D plans were permitted to exclude the generic tier from the exception process and had more latitude on cost sharing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Graphic 8" descr="Line Arrow: Straight">
            <a:extLst>
              <a:ext uri="{FF2B5EF4-FFF2-40B4-BE49-F238E27FC236}">
                <a16:creationId xmlns:a16="http://schemas.microsoft.com/office/drawing/2014/main" id="{A3CE0872-D5CA-4D37-BCB6-242CD9A6B6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2888972" y="2809461"/>
            <a:ext cx="477080" cy="530088"/>
          </a:xfrm>
          <a:prstGeom prst="rect">
            <a:avLst/>
          </a:prstGeom>
        </p:spPr>
      </p:pic>
      <p:pic>
        <p:nvPicPr>
          <p:cNvPr id="11" name="Graphic 10" descr="Line Arrow: Straight">
            <a:extLst>
              <a:ext uri="{FF2B5EF4-FFF2-40B4-BE49-F238E27FC236}">
                <a16:creationId xmlns:a16="http://schemas.microsoft.com/office/drawing/2014/main" id="{9FBDADA1-0812-4E75-804C-620296A96D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2888972" y="3140765"/>
            <a:ext cx="477078" cy="530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6965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52ADD-3C9E-4359-A626-A09DC5603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D Expedited Substitutions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AB2C92-521A-428B-ADED-5FD6C3B713E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5100" dirty="0"/>
              <a:t>Plans will be able to immediately substitute newly available generics for brand name drugs on the same or lower cost-sharing tier without prior beneficiary notice. </a:t>
            </a:r>
          </a:p>
          <a:p>
            <a:r>
              <a:rPr lang="en-US" sz="5100" dirty="0"/>
              <a:t>Plan may provide beneficiaries with </a:t>
            </a:r>
            <a:r>
              <a:rPr lang="en-US" sz="5100" b="1" dirty="0"/>
              <a:t>general </a:t>
            </a:r>
            <a:r>
              <a:rPr lang="en-US" sz="5100" dirty="0"/>
              <a:t>notice that mid year generic substitution may occur and affected enrollees and providers can be notified after the fact.   </a:t>
            </a:r>
          </a:p>
          <a:p>
            <a:r>
              <a:rPr lang="en-US" sz="5100" dirty="0"/>
              <a:t>The Part D plan that utilizes the general notice will be required to provide 30 days supply of the brand name drug upon beneficiary request.  </a:t>
            </a:r>
          </a:p>
          <a:p>
            <a:r>
              <a:rPr lang="en-US" sz="5100" dirty="0"/>
              <a:t>Beneficiaries can continue to seek formulary exceptions </a:t>
            </a:r>
          </a:p>
          <a:p>
            <a:pPr marL="0" indent="0">
              <a:buNone/>
            </a:pPr>
            <a:endParaRPr lang="en-US" sz="5100" i="1" dirty="0"/>
          </a:p>
          <a:p>
            <a:pPr marL="0" indent="0">
              <a:buNone/>
            </a:pPr>
            <a:r>
              <a:rPr lang="en-US" i="1" dirty="0"/>
              <a:t>In 2018, if plan formulary replaces a brand name drug with a new generic drug, the plan must provide either a 60 day notice or 60 day refill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4987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A79F2-1918-4588-9A77-C2D5AF58F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Bipartisan Budget Act of 2018  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BB8DE3-35D5-4C97-89A3-218F2EACCC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600" dirty="0"/>
              <a:t>Beginning in 2019:  </a:t>
            </a:r>
          </a:p>
          <a:p>
            <a:r>
              <a:rPr lang="en-US" sz="3600" dirty="0"/>
              <a:t>2019 Medicare beneficiary cost sharing reduce to 25% in the coverage gap</a:t>
            </a:r>
          </a:p>
          <a:p>
            <a:endParaRPr lang="en-US" sz="3600" dirty="0"/>
          </a:p>
          <a:p>
            <a:r>
              <a:rPr lang="en-US" sz="3600" dirty="0"/>
              <a:t>Brand name drug coverage gap discount/contribution:</a:t>
            </a:r>
          </a:p>
          <a:p>
            <a:pPr lvl="1"/>
            <a:r>
              <a:rPr lang="en-US" sz="3600" dirty="0"/>
              <a:t>Increased drug manufacturers discounts to 70% </a:t>
            </a:r>
          </a:p>
          <a:p>
            <a:pPr lvl="1"/>
            <a:r>
              <a:rPr lang="en-US" sz="3600" dirty="0"/>
              <a:t>Decreased Part D Plan coverage gap contribution 5% </a:t>
            </a:r>
          </a:p>
          <a:p>
            <a:pPr lvl="1"/>
            <a:endParaRPr lang="en-US" sz="3600" dirty="0"/>
          </a:p>
          <a:p>
            <a:r>
              <a:rPr lang="en-US" sz="3600" dirty="0"/>
              <a:t>Changed Status of Biosimilars </a:t>
            </a:r>
          </a:p>
          <a:p>
            <a:pPr lvl="1"/>
            <a:r>
              <a:rPr lang="en-US" sz="3600" dirty="0"/>
              <a:t>Generic copays applies (to biosimilars) for LIS and dual </a:t>
            </a:r>
            <a:r>
              <a:rPr lang="en-US" sz="3600" dirty="0" err="1"/>
              <a:t>eligibles</a:t>
            </a:r>
            <a:r>
              <a:rPr lang="en-US" sz="3600" dirty="0"/>
              <a:t> in all phases of the Part D benefit.</a:t>
            </a:r>
          </a:p>
          <a:p>
            <a:pPr lvl="1"/>
            <a:r>
              <a:rPr lang="en-US" sz="3600" dirty="0"/>
              <a:t>Included in the 70% manufacturer discount in the coverage gap</a:t>
            </a:r>
          </a:p>
          <a:p>
            <a:endParaRPr lang="en-US" sz="3600" dirty="0"/>
          </a:p>
          <a:p>
            <a:endParaRPr lang="en-US" sz="2800" dirty="0"/>
          </a:p>
          <a:p>
            <a:r>
              <a:rPr lang="en-US" sz="3400" dirty="0"/>
              <a:t>Note:  Generic coverage gap discount was not impacted by the 2018 BBA and will be covered at 63% in 2019.  The beneficiary cost share for generic drugs in 2019 to 37%.  </a:t>
            </a:r>
            <a:r>
              <a:rPr lang="en-US" sz="2800" dirty="0"/>
              <a:t> </a:t>
            </a:r>
          </a:p>
          <a:p>
            <a:pPr lvl="1"/>
            <a:endParaRPr lang="en-US" sz="2667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301086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71DAB-18C8-4715-8511-E5CA72D99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2018 Bipartisan Budget Act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4693CE1-0B0B-4569-9D9D-6D0F104AC1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790567"/>
              </p:ext>
            </p:extLst>
          </p:nvPr>
        </p:nvGraphicFramePr>
        <p:xfrm>
          <a:off x="834887" y="1669773"/>
          <a:ext cx="10217428" cy="40949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54357">
                  <a:extLst>
                    <a:ext uri="{9D8B030D-6E8A-4147-A177-3AD203B41FA5}">
                      <a16:colId xmlns:a16="http://schemas.microsoft.com/office/drawing/2014/main" val="1686399352"/>
                    </a:ext>
                  </a:extLst>
                </a:gridCol>
                <a:gridCol w="2554357">
                  <a:extLst>
                    <a:ext uri="{9D8B030D-6E8A-4147-A177-3AD203B41FA5}">
                      <a16:colId xmlns:a16="http://schemas.microsoft.com/office/drawing/2014/main" val="1981528702"/>
                    </a:ext>
                  </a:extLst>
                </a:gridCol>
                <a:gridCol w="2554357">
                  <a:extLst>
                    <a:ext uri="{9D8B030D-6E8A-4147-A177-3AD203B41FA5}">
                      <a16:colId xmlns:a16="http://schemas.microsoft.com/office/drawing/2014/main" val="1577697737"/>
                    </a:ext>
                  </a:extLst>
                </a:gridCol>
                <a:gridCol w="2554357">
                  <a:extLst>
                    <a:ext uri="{9D8B030D-6E8A-4147-A177-3AD203B41FA5}">
                      <a16:colId xmlns:a16="http://schemas.microsoft.com/office/drawing/2014/main" val="706977613"/>
                    </a:ext>
                  </a:extLst>
                </a:gridCol>
              </a:tblGrid>
              <a:tr h="798743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/>
                        <a:t> Brand Name Drug Cost-Sharing in the Coverage Gap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805430"/>
                  </a:ext>
                </a:extLst>
              </a:tr>
              <a:tr h="8493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2019</a:t>
                      </a:r>
                    </a:p>
                    <a:p>
                      <a:pPr algn="ctr"/>
                      <a:r>
                        <a:rPr lang="en-US" dirty="0"/>
                        <a:t>(Prior to BBA)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2019</a:t>
                      </a:r>
                    </a:p>
                    <a:p>
                      <a:pPr algn="ctr"/>
                      <a:r>
                        <a:rPr lang="en-US" dirty="0"/>
                        <a:t>(After BBA)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394013"/>
                  </a:ext>
                </a:extLst>
              </a:tr>
              <a:tr h="798743">
                <a:tc gridSpan="2">
                  <a:txBody>
                    <a:bodyPr/>
                    <a:lstStyle/>
                    <a:p>
                      <a:r>
                        <a:rPr lang="en-US" dirty="0"/>
                        <a:t>Beneficiary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472078"/>
                  </a:ext>
                </a:extLst>
              </a:tr>
              <a:tr h="849348">
                <a:tc gridSpan="2">
                  <a:txBody>
                    <a:bodyPr/>
                    <a:lstStyle/>
                    <a:p>
                      <a:r>
                        <a:rPr lang="en-US" dirty="0"/>
                        <a:t>Pharmaceutical Manufacturer Discount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944325"/>
                  </a:ext>
                </a:extLst>
              </a:tr>
              <a:tr h="798743">
                <a:tc gridSpan="2">
                  <a:txBody>
                    <a:bodyPr/>
                    <a:lstStyle/>
                    <a:p>
                      <a:r>
                        <a:rPr lang="en-US" dirty="0"/>
                        <a:t>Part D Plan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207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1121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35C1D-4C0B-453A-B8DB-113501BDE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Changes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606A50-99FC-4422-BC2D-55F01E2302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Default/ Passive Enrollment into D-SNPs</a:t>
            </a:r>
          </a:p>
          <a:p>
            <a:r>
              <a:rPr lang="en-US" dirty="0"/>
              <a:t>Part D Transition Supply</a:t>
            </a:r>
          </a:p>
          <a:p>
            <a:r>
              <a:rPr lang="en-US" dirty="0"/>
              <a:t>Lengthening of Part D payment redeterminations and IRE reconsiderations </a:t>
            </a:r>
          </a:p>
          <a:p>
            <a:r>
              <a:rPr lang="en-US" dirty="0"/>
              <a:t>Medicare Diabetes Prevention Program 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Coming Soon! </a:t>
            </a:r>
            <a:r>
              <a:rPr lang="en-US" dirty="0">
                <a:solidFill>
                  <a:schemeClr val="tx2"/>
                </a:solidFill>
              </a:rPr>
              <a:t>NCOA 2019 Part C and D Final Rule and Call Letter Fact Sheet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9665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77EC3A6-3D99-47E5-B1B3-D2245F8B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D1ED29-E990-429A-9C1E-A1A99DC1B7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en-US" dirty="0">
                <a:hlinkClick r:id="rId3"/>
              </a:rPr>
              <a:t>2019 Call Letter and Part C and D Final Rule</a:t>
            </a:r>
          </a:p>
          <a:p>
            <a:pPr lvl="1"/>
            <a:r>
              <a:rPr lang="en-US" dirty="0">
                <a:hlinkClick r:id="rId3"/>
              </a:rPr>
              <a:t>2019 CMS Call Letter and Final Rule Fact Sheet</a:t>
            </a:r>
            <a:endParaRPr lang="en-US" dirty="0"/>
          </a:p>
          <a:p>
            <a:pPr marL="1028649" lvl="2" indent="0" algn="ctr">
              <a:spcBef>
                <a:spcPts val="0"/>
              </a:spcBef>
              <a:buClr>
                <a:srgbClr val="2041A5"/>
              </a:buClr>
              <a:buNone/>
            </a:pPr>
            <a:endParaRPr lang="en-US" sz="1266" dirty="0">
              <a:solidFill>
                <a:srgbClr val="20419B"/>
              </a:solidFill>
              <a:latin typeface="Franklin Gothic Book" panose="020B0503020102020204" pitchFamily="34" charset="0"/>
            </a:endParaRPr>
          </a:p>
          <a:p>
            <a:pPr marL="1028649" lvl="2" indent="0" algn="ctr">
              <a:spcBef>
                <a:spcPts val="0"/>
              </a:spcBef>
              <a:buClr>
                <a:srgbClr val="2041A5"/>
              </a:buClr>
              <a:buNone/>
            </a:pPr>
            <a:endParaRPr lang="en-US" sz="1266" dirty="0">
              <a:solidFill>
                <a:srgbClr val="20419B"/>
              </a:solidFill>
              <a:latin typeface="Franklin Gothic Book" panose="020B0503020102020204" pitchFamily="34" charset="0"/>
            </a:endParaRPr>
          </a:p>
          <a:p>
            <a:pPr marL="1028649" lvl="2" indent="0">
              <a:spcBef>
                <a:spcPts val="0"/>
              </a:spcBef>
              <a:buClr>
                <a:srgbClr val="2041A5"/>
              </a:buClr>
              <a:buNone/>
            </a:pPr>
            <a:r>
              <a:rPr lang="en-US" sz="2800" dirty="0">
                <a:solidFill>
                  <a:srgbClr val="20419B"/>
                </a:solidFill>
                <a:latin typeface="+mn-lt"/>
                <a:hlinkClick r:id="rId4"/>
              </a:rPr>
              <a:t>ann.kayrish@ncoa.org</a:t>
            </a:r>
            <a:r>
              <a:rPr lang="en-US" sz="2800" dirty="0">
                <a:solidFill>
                  <a:srgbClr val="20419B"/>
                </a:solidFill>
                <a:latin typeface="+mn-lt"/>
              </a:rPr>
              <a:t> </a:t>
            </a:r>
          </a:p>
          <a:p>
            <a:pPr marL="1028649" lvl="2" indent="0">
              <a:spcBef>
                <a:spcPts val="0"/>
              </a:spcBef>
              <a:buClr>
                <a:srgbClr val="2041A5"/>
              </a:buClr>
              <a:buNone/>
            </a:pPr>
            <a:r>
              <a:rPr lang="en-US" sz="2800" dirty="0">
                <a:solidFill>
                  <a:srgbClr val="20419B"/>
                </a:solidFill>
                <a:latin typeface="+mn-lt"/>
                <a:hlinkClick r:id="rId5"/>
              </a:rPr>
              <a:t>samantha.zenlea@ncoa.org</a:t>
            </a:r>
            <a:endParaRPr lang="en-US" sz="2800" dirty="0">
              <a:solidFill>
                <a:srgbClr val="20419B"/>
              </a:solidFill>
              <a:latin typeface="+mn-lt"/>
            </a:endParaRPr>
          </a:p>
          <a:p>
            <a:pPr marL="1028649" lvl="2" indent="0">
              <a:spcBef>
                <a:spcPts val="0"/>
              </a:spcBef>
              <a:buClr>
                <a:srgbClr val="2041A5"/>
              </a:buClr>
              <a:buNone/>
            </a:pPr>
            <a:endParaRPr lang="en-US" sz="2800" dirty="0">
              <a:solidFill>
                <a:srgbClr val="20419B"/>
              </a:solidFill>
              <a:latin typeface="+mn-lt"/>
            </a:endParaRPr>
          </a:p>
          <a:p>
            <a:pPr marL="1028649" lvl="2" indent="0">
              <a:spcBef>
                <a:spcPts val="0"/>
              </a:spcBef>
              <a:buClr>
                <a:srgbClr val="2041A5"/>
              </a:buClr>
              <a:buNone/>
            </a:pPr>
            <a:endParaRPr lang="en-US" sz="2800" dirty="0">
              <a:solidFill>
                <a:srgbClr val="20419B"/>
              </a:solidFill>
              <a:latin typeface="+mn-lt"/>
            </a:endParaRPr>
          </a:p>
          <a:p>
            <a:pPr marL="1028649" lvl="2" indent="0">
              <a:spcBef>
                <a:spcPts val="0"/>
              </a:spcBef>
              <a:buClr>
                <a:srgbClr val="2041A5"/>
              </a:buClr>
              <a:buNone/>
            </a:pPr>
            <a:endParaRPr lang="en-US" sz="2800" dirty="0">
              <a:solidFill>
                <a:srgbClr val="20419B"/>
              </a:solidFill>
              <a:latin typeface="+mn-lt"/>
            </a:endParaRPr>
          </a:p>
          <a:p>
            <a:pPr marL="1028649" lvl="2" indent="0">
              <a:spcBef>
                <a:spcPts val="0"/>
              </a:spcBef>
              <a:buClr>
                <a:srgbClr val="2041A5"/>
              </a:buClr>
              <a:buNone/>
            </a:pPr>
            <a:endParaRPr lang="en-US" sz="2800" dirty="0">
              <a:solidFill>
                <a:srgbClr val="20419B"/>
              </a:solidFill>
              <a:latin typeface="+mn-lt"/>
            </a:endParaRPr>
          </a:p>
          <a:p>
            <a:pPr marL="1028649" lvl="2" indent="0" algn="ctr">
              <a:buClr>
                <a:srgbClr val="2041A5"/>
              </a:buClr>
              <a:buNone/>
            </a:pPr>
            <a:r>
              <a:rPr lang="en-US" sz="2800" dirty="0">
                <a:solidFill>
                  <a:srgbClr val="20419B"/>
                </a:solidFill>
                <a:latin typeface="+mj-lt"/>
                <a:hlinkClick r:id="rId6"/>
              </a:rPr>
              <a:t>www.ncoa.org</a:t>
            </a:r>
            <a:r>
              <a:rPr lang="en-US" sz="2800" dirty="0">
                <a:solidFill>
                  <a:srgbClr val="20419B"/>
                </a:solidFill>
                <a:latin typeface="+mj-lt"/>
              </a:rPr>
              <a:t> </a:t>
            </a:r>
          </a:p>
          <a:p>
            <a:pPr marL="1028649" lvl="2" indent="0" algn="ctr">
              <a:buClr>
                <a:srgbClr val="2041A5"/>
              </a:buClr>
              <a:buNone/>
            </a:pPr>
            <a:r>
              <a:rPr lang="en-US" sz="2800" dirty="0">
                <a:solidFill>
                  <a:srgbClr val="20419B"/>
                </a:solidFill>
                <a:latin typeface="+mj-lt"/>
                <a:hlinkClick r:id="rId7"/>
              </a:rPr>
              <a:t>www.ncoa.org/centerforbenefits</a:t>
            </a:r>
            <a:r>
              <a:rPr lang="en-US" sz="2800" dirty="0">
                <a:solidFill>
                  <a:srgbClr val="20419B"/>
                </a:solidFill>
                <a:latin typeface="+mj-lt"/>
              </a:rPr>
              <a:t>  </a:t>
            </a:r>
          </a:p>
          <a:p>
            <a:pPr marL="1028649" lvl="2" indent="0" algn="ctr">
              <a:buClr>
                <a:srgbClr val="2041A5"/>
              </a:buClr>
              <a:buNone/>
            </a:pPr>
            <a:r>
              <a:rPr lang="en-US" sz="2800" dirty="0">
                <a:solidFill>
                  <a:srgbClr val="20419B"/>
                </a:solidFill>
                <a:latin typeface="+mj-lt"/>
                <a:hlinkClick r:id="" action="ppaction://noaction"/>
              </a:rPr>
              <a:t>www.facebook.com/NCOAging</a:t>
            </a:r>
            <a:endParaRPr lang="en-US" sz="2800" dirty="0">
              <a:solidFill>
                <a:srgbClr val="20419B"/>
              </a:solidFill>
              <a:latin typeface="+mj-lt"/>
            </a:endParaRPr>
          </a:p>
          <a:p>
            <a:pPr marL="1028649" lvl="2" indent="0" algn="ctr">
              <a:buClr>
                <a:srgbClr val="2041A5"/>
              </a:buClr>
              <a:buNone/>
            </a:pPr>
            <a:r>
              <a:rPr lang="en-US" sz="2800" dirty="0">
                <a:solidFill>
                  <a:srgbClr val="20419B"/>
                </a:solidFill>
                <a:latin typeface="+mj-lt"/>
                <a:hlinkClick r:id="rId8"/>
              </a:rPr>
              <a:t>www.twitter.com/NCOAging</a:t>
            </a:r>
            <a:r>
              <a:rPr lang="en-US" sz="2800" dirty="0">
                <a:solidFill>
                  <a:srgbClr val="20419B"/>
                </a:solidFill>
                <a:latin typeface="+mj-lt"/>
              </a:rPr>
              <a:t> </a:t>
            </a:r>
          </a:p>
          <a:p>
            <a:pPr marL="1028649" lvl="2" indent="0" algn="ctr">
              <a:buClr>
                <a:srgbClr val="2041A5"/>
              </a:buClr>
              <a:buNone/>
            </a:pPr>
            <a:endParaRPr lang="en-US" sz="291" dirty="0">
              <a:solidFill>
                <a:srgbClr val="20419B"/>
              </a:solidFill>
              <a:latin typeface="Franklin Gothic Book" panose="020B05030201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5578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4AE3A188-BDDA-45CB-A850-A0CC0E51C50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12314" b="12314"/>
          <a:stretch>
            <a:fillRect/>
          </a:stretch>
        </p:blipFill>
        <p:spPr>
          <a:xfrm>
            <a:off x="1987826" y="1589878"/>
            <a:ext cx="7527235" cy="3336697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565C8C42-C4F1-45EA-A181-A819E5476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06987E-216A-45D0-9D28-32C4FA461BE6}"/>
              </a:ext>
            </a:extLst>
          </p:cNvPr>
          <p:cNvSpPr txBox="1"/>
          <p:nvPr/>
        </p:nvSpPr>
        <p:spPr>
          <a:xfrm>
            <a:off x="311220" y="6344816"/>
            <a:ext cx="11758139" cy="230832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r>
              <a:rPr lang="en-US" sz="900">
                <a:hlinkClick r:id="rId4" tooltip="http://www.mujeresdeempresa.com/el-arte-de-preguntar-para-obtener-un-si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5" tooltip="https://creativecommons.org/licenses/by-nc/4.0/"/>
              </a:rPr>
              <a:t>CC BY-NC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822068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2A3C5877-471E-42D1-B397-978D6B681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Call Letter and Final Rule Basics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14766C17-9CA8-4E96-99CE-655EBB054C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5374" y="1183130"/>
            <a:ext cx="11781199" cy="5200477"/>
          </a:xfrm>
        </p:spPr>
        <p:txBody>
          <a:bodyPr>
            <a:normAutofit fontScale="92500"/>
          </a:bodyPr>
          <a:lstStyle/>
          <a:p>
            <a:pPr marL="1" indent="0">
              <a:buNone/>
            </a:pPr>
            <a:r>
              <a:rPr lang="en-US" sz="3500" dirty="0"/>
              <a:t>The Call Letter is CMS’s annual letter announcing changes to Medicare Advantage and Part D programs for the coming year  including:  </a:t>
            </a:r>
          </a:p>
          <a:p>
            <a:pPr marL="2133476" lvl="3" indent="-457200">
              <a:buFont typeface="Arial" panose="020B0604020202020204" pitchFamily="34" charset="0"/>
              <a:buChar char="•"/>
            </a:pPr>
            <a:r>
              <a:rPr lang="en-US" sz="2967" dirty="0"/>
              <a:t>Describes Medicare Advantage Payments</a:t>
            </a:r>
          </a:p>
          <a:p>
            <a:pPr marL="2133476" lvl="3" indent="-457200">
              <a:buFont typeface="Arial" panose="020B0604020202020204" pitchFamily="34" charset="0"/>
              <a:buChar char="•"/>
            </a:pPr>
            <a:r>
              <a:rPr lang="en-US" sz="2967" dirty="0"/>
              <a:t>Part D benefit parameters </a:t>
            </a:r>
          </a:p>
          <a:p>
            <a:pPr marL="2133476" lvl="3" indent="-457200">
              <a:buFont typeface="Arial" panose="020B0604020202020204" pitchFamily="34" charset="0"/>
              <a:buChar char="•"/>
            </a:pPr>
            <a:r>
              <a:rPr lang="en-US" sz="2967" dirty="0"/>
              <a:t>MA and Part D plan calendar</a:t>
            </a:r>
          </a:p>
          <a:p>
            <a:pPr marL="2133476" lvl="3" indent="-457200">
              <a:buFont typeface="Arial" panose="020B0604020202020204" pitchFamily="34" charset="0"/>
              <a:buChar char="•"/>
            </a:pPr>
            <a:r>
              <a:rPr lang="en-US" sz="2967" dirty="0"/>
              <a:t>MA and Part D policies </a:t>
            </a:r>
          </a:p>
          <a:p>
            <a:pPr marL="1" indent="0">
              <a:buNone/>
            </a:pPr>
            <a:r>
              <a:rPr lang="en-US" sz="3500" dirty="0"/>
              <a:t>Part C and D Final Rule revises regulations and clarify program requirements within the Medicare Advantage (MA) and the Prescription Drug Benefit (Part D) programs in 2019 </a:t>
            </a:r>
          </a:p>
        </p:txBody>
      </p:sp>
    </p:spTree>
    <p:extLst>
      <p:ext uri="{BB962C8B-B14F-4D97-AF65-F5344CB8AC3E}">
        <p14:creationId xmlns:p14="http://schemas.microsoft.com/office/powerpoint/2010/main" val="1352251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981C4BC-C91A-46F0-8DB2-828156C2D87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7460EA32-E49B-4E1B-BA4E-F6EFADBC4E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5732239"/>
              </p:ext>
            </p:extLst>
          </p:nvPr>
        </p:nvGraphicFramePr>
        <p:xfrm>
          <a:off x="349135" y="719666"/>
          <a:ext cx="11842865" cy="5465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C57443F2-A239-4AFE-B1B3-527F802F0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for Today’s Call  </a:t>
            </a:r>
          </a:p>
        </p:txBody>
      </p:sp>
    </p:spTree>
    <p:extLst>
      <p:ext uri="{BB962C8B-B14F-4D97-AF65-F5344CB8AC3E}">
        <p14:creationId xmlns:p14="http://schemas.microsoft.com/office/powerpoint/2010/main" val="4198019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F3AC4-9C3A-4AD7-BC3C-03D1B603C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Plan Disclosure and Notification policies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83E652-B52F-42D8-81C7-AF1549F7CC3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3CF7A4A-9E41-4F39-A2DC-71EB4804D3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4839815"/>
              </p:ext>
            </p:extLst>
          </p:nvPr>
        </p:nvGraphicFramePr>
        <p:xfrm>
          <a:off x="456770" y="1183130"/>
          <a:ext cx="11735230" cy="5001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Arrow: Up 9">
            <a:extLst>
              <a:ext uri="{FF2B5EF4-FFF2-40B4-BE49-F238E27FC236}">
                <a16:creationId xmlns:a16="http://schemas.microsoft.com/office/drawing/2014/main" id="{33EAD850-F5BE-48C1-AB2A-4CA8DF025384}"/>
              </a:ext>
            </a:extLst>
          </p:cNvPr>
          <p:cNvSpPr/>
          <p:nvPr/>
        </p:nvSpPr>
        <p:spPr>
          <a:xfrm>
            <a:off x="1736034" y="5015463"/>
            <a:ext cx="1484244" cy="116920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23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A79F2-1918-4588-9A77-C2D5AF58F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ANOC and EOC  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BB8DE3-35D5-4C97-89A3-218F2EACCC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CMS is separating the delivery of the Annual Notice of Change (ANOC) and Evidence of Coverage (EOC)</a:t>
            </a:r>
          </a:p>
          <a:p>
            <a:endParaRPr lang="en-US" dirty="0"/>
          </a:p>
          <a:p>
            <a:r>
              <a:rPr lang="en-US" sz="5033" dirty="0"/>
              <a:t>Plans must provide ANOC for enrollee receipt 15 days prior to the start of the Annual Election Period (AEP) (September 30)</a:t>
            </a:r>
          </a:p>
          <a:p>
            <a:pPr marL="609553" lvl="1" indent="0">
              <a:buNone/>
            </a:pPr>
            <a:r>
              <a:rPr lang="en-US" sz="4500" dirty="0"/>
              <a:t> </a:t>
            </a:r>
          </a:p>
          <a:p>
            <a:r>
              <a:rPr lang="en-US" sz="5033" dirty="0"/>
              <a:t>Plans must provide EOC (either hard copy or electronically/posted on Plan website) for enrollee receipt by October 15. Publication of EOC on Plan website fulfills Medicare’s disclosure requirement.  </a:t>
            </a:r>
          </a:p>
          <a:p>
            <a:pPr marL="0" indent="0">
              <a:buNone/>
            </a:pPr>
            <a:r>
              <a:rPr lang="en-US" sz="5033" dirty="0"/>
              <a:t>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Previously, CMS required hard copies of both the ANOC and EOC and as a result they were often mailed together prior to the start of AEP.  </a:t>
            </a:r>
          </a:p>
        </p:txBody>
      </p:sp>
    </p:spTree>
    <p:extLst>
      <p:ext uri="{BB962C8B-B14F-4D97-AF65-F5344CB8AC3E}">
        <p14:creationId xmlns:p14="http://schemas.microsoft.com/office/powerpoint/2010/main" val="2706795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A79F2-1918-4588-9A77-C2D5AF58F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EOC Electronic Notification Guidance 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BB8DE3-35D5-4C97-89A3-218F2EACCC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325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11200" dirty="0"/>
              <a:t>In 2019, plans can fulfill Medicare’s disclosure requirement by posting the EOC on the plan website by October 15 and mailing a notice to enrollees which provides:  </a:t>
            </a:r>
          </a:p>
          <a:p>
            <a:pPr marL="0" indent="0">
              <a:buNone/>
            </a:pPr>
            <a:endParaRPr lang="en-US" sz="11200" dirty="0"/>
          </a:p>
          <a:p>
            <a:r>
              <a:rPr lang="en-US" sz="11200" dirty="0"/>
              <a:t>Instructions to locate the electronic EOC online (e.g. URL address) </a:t>
            </a:r>
          </a:p>
          <a:p>
            <a:r>
              <a:rPr lang="en-US" sz="11200" dirty="0"/>
              <a:t>Instruction on how to request a hard copy (e.g. phone number, online link) </a:t>
            </a:r>
          </a:p>
          <a:p>
            <a:pPr marL="533361" lvl="1" indent="0">
              <a:buNone/>
            </a:pPr>
            <a:endParaRPr lang="en-US" sz="11200" dirty="0"/>
          </a:p>
          <a:p>
            <a:pPr marL="0" indent="0">
              <a:buNone/>
            </a:pPr>
            <a:endParaRPr lang="en-US" sz="11200" dirty="0"/>
          </a:p>
          <a:p>
            <a:endParaRPr lang="en-US" sz="8600" dirty="0"/>
          </a:p>
          <a:p>
            <a:endParaRPr lang="en-US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36974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A79F2-1918-4588-9A77-C2D5AF58F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Mid Year Formulary Notification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BB8DE3-35D5-4C97-89A3-218F2EACCC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Plans will be able to immediately substitute newly available generics for brand name drugs on the same or lower cost-sharing tier without prior beneficiary notice. </a:t>
            </a:r>
          </a:p>
          <a:p>
            <a:r>
              <a:rPr lang="en-US" sz="2400" dirty="0"/>
              <a:t>Plan may provide beneficiaries with </a:t>
            </a:r>
            <a:r>
              <a:rPr lang="en-US" sz="2400" b="1" dirty="0"/>
              <a:t>general </a:t>
            </a:r>
            <a:r>
              <a:rPr lang="en-US" sz="2400" dirty="0"/>
              <a:t>notice that mid year generic substitution may occur and affected enrollees and providers can be notified after the fact.   </a:t>
            </a:r>
          </a:p>
          <a:p>
            <a:r>
              <a:rPr lang="en-US" sz="2400" dirty="0"/>
              <a:t>The Part D plan that utilizes the general notice will be required to provide 30 days supply of the brand name drug upon beneficiary request.  </a:t>
            </a:r>
          </a:p>
          <a:p>
            <a:r>
              <a:rPr lang="en-US" sz="2400" dirty="0"/>
              <a:t>Beneficiaries can continue to seek formulary exceptions 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400" i="1" dirty="0"/>
              <a:t>In 2018, if plan formulary replaces a brand name drug with a new generic drug, the plan must provide either a 60 day notice or 60 day refill    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i="1" dirty="0"/>
              <a:t>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4437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A79F2-1918-4588-9A77-C2D5AF58F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IRE Level of Appeal Forwarding Notification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BB8DE3-35D5-4C97-89A3-218F2EACCC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800" b="1" dirty="0"/>
          </a:p>
          <a:p>
            <a:r>
              <a:rPr lang="en-US" sz="2800" dirty="0"/>
              <a:t>CMS is removing the requirement that MA plans send a notice when beneficiary appeal is forwarded to the Independent Review Entity (IRE) for second level of review.     </a:t>
            </a:r>
          </a:p>
          <a:p>
            <a:r>
              <a:rPr lang="en-US" sz="2800" dirty="0"/>
              <a:t>The Part C IRE/MAXIMUS will continue to notify enrollees of forwarded cases. 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400" i="1" dirty="0"/>
              <a:t>In 2018, enrollees received notification from both the MA plan and IRE that a case has been forwarded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8211596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Slides">
  <a:themeElements>
    <a:clrScheme name="NCOA">
      <a:dk1>
        <a:sysClr val="windowText" lastClr="000000"/>
      </a:dk1>
      <a:lt1>
        <a:sysClr val="window" lastClr="FFFFFF"/>
      </a:lt1>
      <a:dk2>
        <a:srgbClr val="1F3D7C"/>
      </a:dk2>
      <a:lt2>
        <a:srgbClr val="F6F5EE"/>
      </a:lt2>
      <a:accent1>
        <a:srgbClr val="F9BF12"/>
      </a:accent1>
      <a:accent2>
        <a:srgbClr val="6EBF49"/>
      </a:accent2>
      <a:accent3>
        <a:srgbClr val="F47735"/>
      </a:accent3>
      <a:accent4>
        <a:srgbClr val="74489D"/>
      </a:accent4>
      <a:accent5>
        <a:srgbClr val="B3373C"/>
      </a:accent5>
      <a:accent6>
        <a:srgbClr val="4BACC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/>
      <a:lstStyle>
        <a:defPPr marL="173038" indent="-173038" eaLnBrk="0" hangingPunct="0">
          <a:spcBef>
            <a:spcPct val="20000"/>
          </a:spcBef>
          <a:buClr>
            <a:srgbClr val="003767"/>
          </a:buClr>
          <a:buSzPct val="80000"/>
          <a:buFont typeface="Wingdings" charset="2"/>
          <a:buChar char="§"/>
          <a:defRPr sz="1600" dirty="0" smtClean="0">
            <a:solidFill>
              <a:srgbClr val="003767"/>
            </a:solidFill>
            <a:latin typeface="Franklin Gothic Book"/>
            <a:ea typeface="ヒラギノ角ゴ Pro W3" charset="-128"/>
            <a:cs typeface="Franklin Gothic Book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10844</TotalTime>
  <Words>2210</Words>
  <Application>Microsoft Office PowerPoint</Application>
  <PresentationFormat>Widescreen</PresentationFormat>
  <Paragraphs>303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Courier New</vt:lpstr>
      <vt:lpstr>Franklin Gothic Book</vt:lpstr>
      <vt:lpstr>Wingdings</vt:lpstr>
      <vt:lpstr>Content Slides</vt:lpstr>
      <vt:lpstr>2019 Call Letter and Part C and D  Final Rule  June 14, 2018  </vt:lpstr>
      <vt:lpstr>Reminders </vt:lpstr>
      <vt:lpstr>Call Letter and Final Rule Basics</vt:lpstr>
      <vt:lpstr>Outline for Today’s Call  </vt:lpstr>
      <vt:lpstr>Plan Disclosure and Notification policies </vt:lpstr>
      <vt:lpstr>ANOC and EOC    </vt:lpstr>
      <vt:lpstr>EOC Electronic Notification Guidance   </vt:lpstr>
      <vt:lpstr>Mid Year Formulary Notification  </vt:lpstr>
      <vt:lpstr>IRE Level of Appeal Forwarding Notification </vt:lpstr>
      <vt:lpstr>Changes Impacting Benefits Access </vt:lpstr>
      <vt:lpstr>Reinterpretation of Uniformity Flexibility</vt:lpstr>
      <vt:lpstr>Re-Introduction of MA Open Enrollment Period</vt:lpstr>
      <vt:lpstr>Limitations on SEP for Dual and LIS eligible </vt:lpstr>
      <vt:lpstr>Implementation of the CARA Provision </vt:lpstr>
      <vt:lpstr>Limitations on Beneficiaries Deemed “At Risk”   </vt:lpstr>
      <vt:lpstr>Limits for All Medicare Part D Enrollees </vt:lpstr>
      <vt:lpstr>Transition of Medicare Cost Plans to MA   </vt:lpstr>
      <vt:lpstr>Pricing and Coverage Changes </vt:lpstr>
      <vt:lpstr>Expanded Scope of Supplemental Benefits</vt:lpstr>
      <vt:lpstr>Broader Definition of Health Related Supplemental Benefits</vt:lpstr>
      <vt:lpstr> Elimination of Meaningful Difference </vt:lpstr>
      <vt:lpstr>Tiering Exceptions</vt:lpstr>
      <vt:lpstr>Part D Expedited Substitutions  </vt:lpstr>
      <vt:lpstr>Bipartisan Budget Act of 2018    </vt:lpstr>
      <vt:lpstr> 2018 Bipartisan Budget Act </vt:lpstr>
      <vt:lpstr>Additional Changes</vt:lpstr>
      <vt:lpstr>Resources  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Kayrish</dc:creator>
  <cp:lastModifiedBy>Ann Kayrish</cp:lastModifiedBy>
  <cp:revision>129</cp:revision>
  <cp:lastPrinted>2018-06-12T17:32:52Z</cp:lastPrinted>
  <dcterms:created xsi:type="dcterms:W3CDTF">2018-05-29T19:51:37Z</dcterms:created>
  <dcterms:modified xsi:type="dcterms:W3CDTF">2018-06-15T15:00:30Z</dcterms:modified>
</cp:coreProperties>
</file>