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6" r:id="rId6"/>
    <p:sldId id="267" r:id="rId7"/>
    <p:sldId id="261" r:id="rId8"/>
    <p:sldId id="269" r:id="rId9"/>
    <p:sldId id="271" r:id="rId10"/>
    <p:sldId id="263" r:id="rId11"/>
    <p:sldId id="262" r:id="rId12"/>
    <p:sldId id="272" r:id="rId13"/>
    <p:sldId id="276" r:id="rId14"/>
    <p:sldId id="273" r:id="rId15"/>
    <p:sldId id="275" r:id="rId16"/>
    <p:sldId id="264" r:id="rId17"/>
    <p:sldId id="274" r:id="rId18"/>
    <p:sldId id="277" r:id="rId19"/>
    <p:sldId id="280" r:id="rId20"/>
    <p:sldId id="278"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3660" autoAdjust="0"/>
  </p:normalViewPr>
  <p:slideViewPr>
    <p:cSldViewPr>
      <p:cViewPr>
        <p:scale>
          <a:sx n="80" d="100"/>
          <a:sy n="80" d="100"/>
        </p:scale>
        <p:origin x="-8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4291077B-237A-4A28-B8E3-3DA25299900D}" type="datetimeFigureOut">
              <a:rPr lang="en-US" smtClean="0"/>
              <a:t>6/15/2017</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1CCC0A72-9CCE-45EB-86A9-4F0A863EC9A8}" type="slidenum">
              <a:rPr lang="en-US" smtClean="0"/>
              <a:t>‹#›</a:t>
            </a:fld>
            <a:endParaRPr lang="en-US"/>
          </a:p>
        </p:txBody>
      </p:sp>
    </p:spTree>
    <p:extLst>
      <p:ext uri="{BB962C8B-B14F-4D97-AF65-F5344CB8AC3E}">
        <p14:creationId xmlns:p14="http://schemas.microsoft.com/office/powerpoint/2010/main" val="3813495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176CA50-B496-4400-9432-28D8F8337A70}" type="datetimeFigureOut">
              <a:rPr lang="en-US" smtClean="0"/>
              <a:t>6/15/2017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45C3197-BA25-4C0D-8966-ADFBF0C26449}" type="slidenum">
              <a:rPr lang="en-US" smtClean="0"/>
              <a:t>‹#›</a:t>
            </a:fld>
            <a:endParaRPr lang="en-US"/>
          </a:p>
        </p:txBody>
      </p:sp>
    </p:spTree>
    <p:extLst>
      <p:ext uri="{BB962C8B-B14F-4D97-AF65-F5344CB8AC3E}">
        <p14:creationId xmlns:p14="http://schemas.microsoft.com/office/powerpoint/2010/main" val="119565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C3197-BA25-4C0D-8966-ADFBF0C26449}" type="slidenum">
              <a:rPr lang="en-US" smtClean="0"/>
              <a:t>1</a:t>
            </a:fld>
            <a:endParaRPr lang="en-US"/>
          </a:p>
        </p:txBody>
      </p:sp>
    </p:spTree>
    <p:extLst>
      <p:ext uri="{BB962C8B-B14F-4D97-AF65-F5344CB8AC3E}">
        <p14:creationId xmlns:p14="http://schemas.microsoft.com/office/powerpoint/2010/main" val="155943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C3197-BA25-4C0D-8966-ADFBF0C26449}" type="slidenum">
              <a:rPr lang="en-US" smtClean="0"/>
              <a:t>2</a:t>
            </a:fld>
            <a:endParaRPr lang="en-US"/>
          </a:p>
        </p:txBody>
      </p:sp>
    </p:spTree>
    <p:extLst>
      <p:ext uri="{BB962C8B-B14F-4D97-AF65-F5344CB8AC3E}">
        <p14:creationId xmlns:p14="http://schemas.microsoft.com/office/powerpoint/2010/main" val="336310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C3197-BA25-4C0D-8966-ADFBF0C26449}" type="slidenum">
              <a:rPr lang="en-US" smtClean="0"/>
              <a:t>6</a:t>
            </a:fld>
            <a:endParaRPr lang="en-US"/>
          </a:p>
        </p:txBody>
      </p:sp>
    </p:spTree>
    <p:extLst>
      <p:ext uri="{BB962C8B-B14F-4D97-AF65-F5344CB8AC3E}">
        <p14:creationId xmlns:p14="http://schemas.microsoft.com/office/powerpoint/2010/main" val="31898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Does this make sense? </a:t>
            </a:r>
            <a:endParaRPr lang="en-US" dirty="0"/>
          </a:p>
        </p:txBody>
      </p:sp>
      <p:sp>
        <p:nvSpPr>
          <p:cNvPr id="4" name="Slide Number Placeholder 3"/>
          <p:cNvSpPr>
            <a:spLocks noGrp="1"/>
          </p:cNvSpPr>
          <p:nvPr>
            <p:ph type="sldNum" sz="quarter" idx="10"/>
          </p:nvPr>
        </p:nvSpPr>
        <p:spPr/>
        <p:txBody>
          <a:bodyPr/>
          <a:lstStyle/>
          <a:p>
            <a:fld id="{645C3197-BA25-4C0D-8966-ADFBF0C26449}" type="slidenum">
              <a:rPr lang="en-US" smtClean="0"/>
              <a:t>8</a:t>
            </a:fld>
            <a:endParaRPr lang="en-US"/>
          </a:p>
        </p:txBody>
      </p:sp>
    </p:spTree>
    <p:extLst>
      <p:ext uri="{BB962C8B-B14F-4D97-AF65-F5344CB8AC3E}">
        <p14:creationId xmlns:p14="http://schemas.microsoft.com/office/powerpoint/2010/main" val="267718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 </a:t>
            </a:r>
          </a:p>
        </p:txBody>
      </p:sp>
      <p:sp>
        <p:nvSpPr>
          <p:cNvPr id="4" name="Slide Number Placeholder 3"/>
          <p:cNvSpPr>
            <a:spLocks noGrp="1"/>
          </p:cNvSpPr>
          <p:nvPr>
            <p:ph type="sldNum" sz="quarter" idx="10"/>
          </p:nvPr>
        </p:nvSpPr>
        <p:spPr/>
        <p:txBody>
          <a:bodyPr/>
          <a:lstStyle/>
          <a:p>
            <a:fld id="{645C3197-BA25-4C0D-8966-ADFBF0C26449}" type="slidenum">
              <a:rPr lang="en-US" smtClean="0"/>
              <a:t>10</a:t>
            </a:fld>
            <a:endParaRPr lang="en-US"/>
          </a:p>
        </p:txBody>
      </p:sp>
    </p:spTree>
    <p:extLst>
      <p:ext uri="{BB962C8B-B14F-4D97-AF65-F5344CB8AC3E}">
        <p14:creationId xmlns:p14="http://schemas.microsoft.com/office/powerpoint/2010/main" val="421118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C3197-BA25-4C0D-8966-ADFBF0C26449}" type="slidenum">
              <a:rPr lang="en-US" smtClean="0"/>
              <a:t>17</a:t>
            </a:fld>
            <a:endParaRPr lang="en-US"/>
          </a:p>
        </p:txBody>
      </p:sp>
    </p:spTree>
    <p:extLst>
      <p:ext uri="{BB962C8B-B14F-4D97-AF65-F5344CB8AC3E}">
        <p14:creationId xmlns:p14="http://schemas.microsoft.com/office/powerpoint/2010/main" val="7290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23267-E58C-4EA4-BE51-802FF7D00359}"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382149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53FF6-C545-4BD6-9CB7-5EF11D2E4EF9}"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188778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9E8DAF-2F47-4F1B-9087-F1DE629B3E3F}"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220311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58CFD-68E9-4938-98D7-8900B6BE93D5}"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177372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443E7-F16E-4584-9F5D-DBBB285218EF}"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173902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C32F8-96D6-4796-8631-3546EB89A137}" type="datetime1">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34282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BA8CA-B48F-4559-9906-BC39D8F6BAD2}" type="datetime1">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186347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F4F69-5A84-424E-AADA-A108CACEB09F}" type="datetime1">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80766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4444E-0990-41FF-A507-A165903A3BAF}" type="datetime1">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340147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8B656-4925-4260-804A-8F910AF6EB76}" type="datetime1">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69692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46D5B-9799-4F88-91A9-88D0174DE0C7}" type="datetime1">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94C5C-8345-439E-9894-E5DBE113CD21}" type="slidenum">
              <a:rPr lang="en-US" smtClean="0"/>
              <a:t>‹#›</a:t>
            </a:fld>
            <a:endParaRPr lang="en-US"/>
          </a:p>
        </p:txBody>
      </p:sp>
    </p:spTree>
    <p:extLst>
      <p:ext uri="{BB962C8B-B14F-4D97-AF65-F5344CB8AC3E}">
        <p14:creationId xmlns:p14="http://schemas.microsoft.com/office/powerpoint/2010/main" val="142312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1DEDF-044A-4809-ABF1-63E025F23832}" type="datetime1">
              <a:rPr lang="en-US" smtClean="0"/>
              <a:t>6/15/2017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94C5C-8345-439E-9894-E5DBE113CD21}" type="slidenum">
              <a:rPr lang="en-US" smtClean="0"/>
              <a:t>‹#›</a:t>
            </a:fld>
            <a:endParaRPr lang="en-US"/>
          </a:p>
        </p:txBody>
      </p:sp>
    </p:spTree>
    <p:extLst>
      <p:ext uri="{BB962C8B-B14F-4D97-AF65-F5344CB8AC3E}">
        <p14:creationId xmlns:p14="http://schemas.microsoft.com/office/powerpoint/2010/main" val="840442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Instructions for Submitting MIPPA 2017 State Plans</a:t>
            </a:r>
            <a:endParaRPr lang="en-US" dirty="0"/>
          </a:p>
        </p:txBody>
      </p:sp>
      <p:sp>
        <p:nvSpPr>
          <p:cNvPr id="3" name="Slide Number Placeholder 2"/>
          <p:cNvSpPr>
            <a:spLocks noGrp="1"/>
          </p:cNvSpPr>
          <p:nvPr>
            <p:ph type="sldNum" sz="quarter" idx="12"/>
          </p:nvPr>
        </p:nvSpPr>
        <p:spPr/>
        <p:txBody>
          <a:bodyPr/>
          <a:lstStyle/>
          <a:p>
            <a:fld id="{CA194C5C-8345-439E-9894-E5DBE113CD21}" type="slidenum">
              <a:rPr lang="en-US" smtClean="0"/>
              <a:t>1</a:t>
            </a:fld>
            <a:endParaRPr lang="en-US"/>
          </a:p>
        </p:txBody>
      </p:sp>
    </p:spTree>
    <p:extLst>
      <p:ext uri="{BB962C8B-B14F-4D97-AF65-F5344CB8AC3E}">
        <p14:creationId xmlns:p14="http://schemas.microsoft.com/office/powerpoint/2010/main" val="19111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Attachments – Lobbying Form</a:t>
            </a:r>
            <a:endParaRPr lang="en-US" sz="2800" dirty="0"/>
          </a:p>
        </p:txBody>
      </p:sp>
      <p:sp>
        <p:nvSpPr>
          <p:cNvPr id="7" name="TextBox 6"/>
          <p:cNvSpPr txBox="1"/>
          <p:nvPr/>
        </p:nvSpPr>
        <p:spPr>
          <a:xfrm>
            <a:off x="5257800" y="1845554"/>
            <a:ext cx="3124200" cy="3416320"/>
          </a:xfrm>
          <a:prstGeom prst="rect">
            <a:avLst/>
          </a:prstGeom>
          <a:noFill/>
        </p:spPr>
        <p:txBody>
          <a:bodyPr wrap="square" rtlCol="0">
            <a:spAutoFit/>
          </a:bodyPr>
          <a:lstStyle/>
          <a:p>
            <a:pPr marL="342900" indent="-342900">
              <a:buFont typeface="+mj-lt"/>
              <a:buAutoNum type="arabicPeriod"/>
            </a:pPr>
            <a:r>
              <a:rPr lang="en-US" dirty="0"/>
              <a:t>Download the Lobbying form by clicking on the View PDF in the Enclosure(s) column</a:t>
            </a:r>
            <a:r>
              <a:rPr lang="en-US" dirty="0" smtClean="0"/>
              <a:t>.  </a:t>
            </a:r>
          </a:p>
          <a:p>
            <a:pPr marL="342900" indent="-342900">
              <a:buFont typeface="+mj-lt"/>
              <a:buAutoNum type="arabicPeriod"/>
            </a:pPr>
            <a:r>
              <a:rPr lang="en-US" dirty="0"/>
              <a:t>Complete the form and </a:t>
            </a:r>
            <a:r>
              <a:rPr lang="en-US" dirty="0" smtClean="0"/>
              <a:t>obtain AOR signature.</a:t>
            </a:r>
          </a:p>
          <a:p>
            <a:pPr marL="342900" indent="-342900">
              <a:buFont typeface="+mj-lt"/>
              <a:buAutoNum type="arabicPeriod"/>
            </a:pPr>
            <a:r>
              <a:rPr lang="en-US" dirty="0" smtClean="0"/>
              <a:t>After </a:t>
            </a:r>
            <a:r>
              <a:rPr lang="en-US" dirty="0"/>
              <a:t>the form is </a:t>
            </a:r>
            <a:r>
              <a:rPr lang="en-US" dirty="0" smtClean="0"/>
              <a:t>completed and signed, scan the document and upload it as an attachment. See slides 7-10 for assistance.</a:t>
            </a:r>
          </a:p>
          <a:p>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91" t="12328" r="24758" b="2099"/>
          <a:stretch/>
        </p:blipFill>
        <p:spPr bwMode="auto">
          <a:xfrm>
            <a:off x="282526" y="1219200"/>
            <a:ext cx="4289474" cy="5332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p:cNvSpPr>
            <a:spLocks noChangeArrowheads="1"/>
          </p:cNvSpPr>
          <p:nvPr/>
        </p:nvSpPr>
        <p:spPr bwMode="auto">
          <a:xfrm>
            <a:off x="3810000" y="5241945"/>
            <a:ext cx="504032"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648200" y="5193268"/>
            <a:ext cx="4343400" cy="923330"/>
          </a:xfrm>
          <a:prstGeom prst="rect">
            <a:avLst/>
          </a:prstGeom>
          <a:noFill/>
        </p:spPr>
        <p:txBody>
          <a:bodyPr wrap="square" rtlCol="0">
            <a:spAutoFit/>
          </a:bodyPr>
          <a:lstStyle/>
          <a:p>
            <a:r>
              <a:rPr lang="en-US" dirty="0" smtClean="0"/>
              <a:t>ACL requires </a:t>
            </a:r>
            <a:r>
              <a:rPr lang="en-US" dirty="0"/>
              <a:t>physical signature and date over the text fields since this is an uploaded submission to </a:t>
            </a:r>
            <a:r>
              <a:rPr lang="en-US" dirty="0" smtClean="0"/>
              <a:t>GrantSolutions not </a:t>
            </a:r>
            <a:r>
              <a:rPr lang="en-US" dirty="0"/>
              <a:t>grants.gov.</a:t>
            </a:r>
          </a:p>
        </p:txBody>
      </p:sp>
      <p:sp>
        <p:nvSpPr>
          <p:cNvPr id="2" name="Slide Number Placeholder 1"/>
          <p:cNvSpPr>
            <a:spLocks noGrp="1"/>
          </p:cNvSpPr>
          <p:nvPr>
            <p:ph type="sldNum" sz="quarter" idx="12"/>
          </p:nvPr>
        </p:nvSpPr>
        <p:spPr/>
        <p:txBody>
          <a:bodyPr/>
          <a:lstStyle/>
          <a:p>
            <a:fld id="{CA194C5C-8345-439E-9894-E5DBE113CD21}" type="slidenum">
              <a:rPr lang="en-US" smtClean="0"/>
              <a:t>10</a:t>
            </a:fld>
            <a:endParaRPr lang="en-US"/>
          </a:p>
        </p:txBody>
      </p:sp>
    </p:spTree>
    <p:extLst>
      <p:ext uri="{BB962C8B-B14F-4D97-AF65-F5344CB8AC3E}">
        <p14:creationId xmlns:p14="http://schemas.microsoft.com/office/powerpoint/2010/main" val="140719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Complete the online forms SF424 and SF424B</a:t>
            </a:r>
          </a:p>
        </p:txBody>
      </p:sp>
      <p:pic>
        <p:nvPicPr>
          <p:cNvPr id="3" name="Picture 2"/>
          <p:cNvPicPr/>
          <p:nvPr/>
        </p:nvPicPr>
        <p:blipFill rotWithShape="1">
          <a:blip r:embed="rId2" cstate="print"/>
          <a:srcRect t="11674" b="4070"/>
          <a:stretch/>
        </p:blipFill>
        <p:spPr bwMode="auto">
          <a:xfrm>
            <a:off x="220394" y="1752600"/>
            <a:ext cx="5638800" cy="4648200"/>
          </a:xfrm>
          <a:prstGeom prst="rect">
            <a:avLst/>
          </a:prstGeom>
          <a:noFill/>
          <a:ln w="9525">
            <a:noFill/>
            <a:miter lim="800000"/>
            <a:headEnd/>
            <a:tailEnd/>
          </a:ln>
        </p:spPr>
      </p:pic>
      <p:sp>
        <p:nvSpPr>
          <p:cNvPr id="4" name="TextBox 3"/>
          <p:cNvSpPr txBox="1"/>
          <p:nvPr/>
        </p:nvSpPr>
        <p:spPr>
          <a:xfrm>
            <a:off x="6019800" y="3276600"/>
            <a:ext cx="2514600" cy="523220"/>
          </a:xfrm>
          <a:prstGeom prst="rect">
            <a:avLst/>
          </a:prstGeom>
          <a:noFill/>
        </p:spPr>
        <p:txBody>
          <a:bodyPr wrap="square" rtlCol="0">
            <a:spAutoFit/>
          </a:bodyPr>
          <a:lstStyle/>
          <a:p>
            <a:r>
              <a:rPr lang="en-US" sz="1400" dirty="0" smtClean="0"/>
              <a:t>Click “Enter Online” under the Enclosure(s) column. </a:t>
            </a:r>
            <a:endParaRPr lang="en-US" sz="1400" dirty="0"/>
          </a:p>
        </p:txBody>
      </p:sp>
      <p:sp>
        <p:nvSpPr>
          <p:cNvPr id="5" name="Left Arrow 4"/>
          <p:cNvSpPr/>
          <p:nvPr/>
        </p:nvSpPr>
        <p:spPr>
          <a:xfrm>
            <a:off x="3352800" y="5029200"/>
            <a:ext cx="381000" cy="76200"/>
          </a:xfrm>
          <a:prstGeom prst="lef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A194C5C-8345-439E-9894-E5DBE113CD21}" type="slidenum">
              <a:rPr lang="en-US" smtClean="0"/>
              <a:t>11</a:t>
            </a:fld>
            <a:endParaRPr lang="en-US"/>
          </a:p>
        </p:txBody>
      </p:sp>
    </p:spTree>
    <p:extLst>
      <p:ext uri="{BB962C8B-B14F-4D97-AF65-F5344CB8AC3E}">
        <p14:creationId xmlns:p14="http://schemas.microsoft.com/office/powerpoint/2010/main" val="562940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057400"/>
            <a:ext cx="3657600" cy="1066800"/>
          </a:xfrm>
        </p:spPr>
        <p:txBody>
          <a:bodyPr>
            <a:normAutofit/>
          </a:bodyPr>
          <a:lstStyle/>
          <a:p>
            <a:pPr algn="l"/>
            <a:r>
              <a:rPr lang="en-US" sz="1400" dirty="0" smtClean="0"/>
              <a:t>Complete the required fields. Instructions/Assistance can be found on pages 8-10 of the Program Instructions (PI).</a:t>
            </a:r>
            <a:endParaRPr lang="en-US" sz="1400" dirty="0"/>
          </a:p>
        </p:txBody>
      </p:sp>
      <p:sp>
        <p:nvSpPr>
          <p:cNvPr id="4" name="Title 1"/>
          <p:cNvSpPr txBox="1">
            <a:spLocks/>
          </p:cNvSpPr>
          <p:nvPr/>
        </p:nvSpPr>
        <p:spPr>
          <a:xfrm>
            <a:off x="5334000" y="4572000"/>
            <a:ext cx="350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Once the required fields are completed, save the page. The page can be saved by clicking “Save” on the bottom of the page. </a:t>
            </a:r>
            <a:endParaRPr lang="en-US" sz="1400" dirty="0"/>
          </a:p>
        </p:txBody>
      </p:sp>
      <p:sp>
        <p:nvSpPr>
          <p:cNvPr id="5" name="Title 1"/>
          <p:cNvSpPr txBox="1">
            <a:spLocks/>
          </p:cNvSpPr>
          <p:nvPr/>
        </p:nvSpPr>
        <p:spPr>
          <a:xfrm>
            <a:off x="511277"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SF424  Application for Federal Assistance</a:t>
            </a:r>
            <a:endParaRPr lang="en-US" sz="20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0" t="11459" b="6486"/>
          <a:stretch/>
        </p:blipFill>
        <p:spPr bwMode="auto">
          <a:xfrm>
            <a:off x="106950" y="1125894"/>
            <a:ext cx="5154373" cy="2560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11" b="5039"/>
          <a:stretch/>
        </p:blipFill>
        <p:spPr bwMode="auto">
          <a:xfrm>
            <a:off x="130277" y="4142214"/>
            <a:ext cx="5131046" cy="2423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p:cNvSpPr>
            <a:spLocks noChangeArrowheads="1"/>
          </p:cNvSpPr>
          <p:nvPr/>
        </p:nvSpPr>
        <p:spPr bwMode="auto">
          <a:xfrm>
            <a:off x="2684136" y="6169279"/>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12</a:t>
            </a:fld>
            <a:endParaRPr lang="en-US"/>
          </a:p>
        </p:txBody>
      </p:sp>
    </p:spTree>
    <p:extLst>
      <p:ext uri="{BB962C8B-B14F-4D97-AF65-F5344CB8AC3E}">
        <p14:creationId xmlns:p14="http://schemas.microsoft.com/office/powerpoint/2010/main" val="2068622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SF424  Application for Federal </a:t>
            </a:r>
            <a:r>
              <a:rPr lang="en-US" sz="2000" dirty="0" smtClean="0"/>
              <a:t>Assistance</a:t>
            </a:r>
            <a:endParaRPr lang="en-US" sz="2000" dirty="0"/>
          </a:p>
        </p:txBody>
      </p:sp>
      <p:sp>
        <p:nvSpPr>
          <p:cNvPr id="4" name="TextBox 3"/>
          <p:cNvSpPr txBox="1"/>
          <p:nvPr/>
        </p:nvSpPr>
        <p:spPr>
          <a:xfrm>
            <a:off x="1219200" y="5943600"/>
            <a:ext cx="7086600" cy="646331"/>
          </a:xfrm>
          <a:prstGeom prst="rect">
            <a:avLst/>
          </a:prstGeom>
          <a:noFill/>
        </p:spPr>
        <p:txBody>
          <a:bodyPr wrap="square" rtlCol="0">
            <a:spAutoFit/>
          </a:bodyPr>
          <a:lstStyle/>
          <a:p>
            <a:pPr algn="ctr"/>
            <a:r>
              <a:rPr lang="en-US" dirty="0" smtClean="0"/>
              <a:t>A </a:t>
            </a:r>
            <a:r>
              <a:rPr lang="en-US" dirty="0"/>
              <a:t>green box with “saved successfully” should appear. </a:t>
            </a:r>
            <a:r>
              <a:rPr lang="en-US" dirty="0" smtClean="0"/>
              <a:t>Click “close” to return to the Application Control Checklist.</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73" b="5527"/>
          <a:stretch/>
        </p:blipFill>
        <p:spPr bwMode="auto">
          <a:xfrm>
            <a:off x="457200" y="1447800"/>
            <a:ext cx="8222324" cy="388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A194C5C-8345-439E-9894-E5DBE113CD21}" type="slidenum">
              <a:rPr lang="en-US" smtClean="0"/>
              <a:t>13</a:t>
            </a:fld>
            <a:endParaRPr lang="en-US"/>
          </a:p>
        </p:txBody>
      </p:sp>
    </p:spTree>
    <p:extLst>
      <p:ext uri="{BB962C8B-B14F-4D97-AF65-F5344CB8AC3E}">
        <p14:creationId xmlns:p14="http://schemas.microsoft.com/office/powerpoint/2010/main" val="781388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SF-424B </a:t>
            </a:r>
            <a:r>
              <a:rPr lang="en-US" sz="2000" cap="all" dirty="0"/>
              <a:t>ASSURANCES - NON-CONSTRUCTION PROGRAMS</a:t>
            </a:r>
            <a:endParaRPr lang="en-US"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87" b="5543"/>
          <a:stretch/>
        </p:blipFill>
        <p:spPr bwMode="auto">
          <a:xfrm>
            <a:off x="497895" y="1447800"/>
            <a:ext cx="8265105" cy="38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096000"/>
            <a:ext cx="8229600" cy="369332"/>
          </a:xfrm>
          <a:prstGeom prst="rect">
            <a:avLst/>
          </a:prstGeom>
          <a:noFill/>
        </p:spPr>
        <p:txBody>
          <a:bodyPr wrap="square" rtlCol="0">
            <a:spAutoFit/>
          </a:bodyPr>
          <a:lstStyle/>
          <a:p>
            <a:r>
              <a:rPr lang="en-US" dirty="0" smtClean="0"/>
              <a:t>Enter the Name and Title of </a:t>
            </a:r>
            <a:r>
              <a:rPr lang="en-US" dirty="0"/>
              <a:t>Authorized Representative of the applicant </a:t>
            </a:r>
            <a:r>
              <a:rPr lang="en-US" dirty="0" smtClean="0"/>
              <a:t>organization.</a:t>
            </a:r>
            <a:endParaRPr lang="en-US" dirty="0"/>
          </a:p>
        </p:txBody>
      </p:sp>
      <p:sp>
        <p:nvSpPr>
          <p:cNvPr id="7" name="AutoShape 2"/>
          <p:cNvSpPr>
            <a:spLocks noChangeArrowheads="1"/>
          </p:cNvSpPr>
          <p:nvPr/>
        </p:nvSpPr>
        <p:spPr bwMode="auto">
          <a:xfrm>
            <a:off x="5410200" y="4343400"/>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14</a:t>
            </a:fld>
            <a:endParaRPr lang="en-US"/>
          </a:p>
        </p:txBody>
      </p:sp>
    </p:spTree>
    <p:extLst>
      <p:ext uri="{BB962C8B-B14F-4D97-AF65-F5344CB8AC3E}">
        <p14:creationId xmlns:p14="http://schemas.microsoft.com/office/powerpoint/2010/main" val="2183320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SF-424B </a:t>
            </a:r>
            <a:r>
              <a:rPr lang="en-US" sz="2000" cap="all" dirty="0"/>
              <a:t>ASSURANCES - NON-CONSTRUCTION PROGRAMS</a:t>
            </a:r>
            <a:endParaRPr lang="en-US" sz="2000" dirty="0"/>
          </a:p>
        </p:txBody>
      </p:sp>
      <p:sp>
        <p:nvSpPr>
          <p:cNvPr id="4" name="TextBox 3"/>
          <p:cNvSpPr txBox="1"/>
          <p:nvPr/>
        </p:nvSpPr>
        <p:spPr>
          <a:xfrm>
            <a:off x="457200" y="6096000"/>
            <a:ext cx="8229600" cy="369332"/>
          </a:xfrm>
          <a:prstGeom prst="rect">
            <a:avLst/>
          </a:prstGeom>
          <a:noFill/>
        </p:spPr>
        <p:txBody>
          <a:bodyPr wrap="square" rtlCol="0">
            <a:spAutoFit/>
          </a:bodyPr>
          <a:lstStyle/>
          <a:p>
            <a:pPr algn="ctr"/>
            <a:r>
              <a:rPr lang="en-US" dirty="0" smtClean="0"/>
              <a:t>Click Save. A green box with “saved successfully” should appear. </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16" b="5255"/>
          <a:stretch/>
        </p:blipFill>
        <p:spPr bwMode="auto">
          <a:xfrm>
            <a:off x="1447800" y="2133600"/>
            <a:ext cx="6041827" cy="367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2"/>
          <p:cNvSpPr>
            <a:spLocks noChangeArrowheads="1"/>
          </p:cNvSpPr>
          <p:nvPr/>
        </p:nvSpPr>
        <p:spPr bwMode="auto">
          <a:xfrm>
            <a:off x="5562600" y="5410200"/>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15</a:t>
            </a:fld>
            <a:endParaRPr lang="en-US"/>
          </a:p>
        </p:txBody>
      </p:sp>
    </p:spTree>
    <p:extLst>
      <p:ext uri="{BB962C8B-B14F-4D97-AF65-F5344CB8AC3E}">
        <p14:creationId xmlns:p14="http://schemas.microsoft.com/office/powerpoint/2010/main" val="2781878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6845" y="2590800"/>
            <a:ext cx="3505200" cy="3200400"/>
          </a:xfrm>
        </p:spPr>
        <p:txBody>
          <a:bodyPr>
            <a:normAutofit/>
          </a:bodyPr>
          <a:lstStyle/>
          <a:p>
            <a:pPr lvl="0" algn="l"/>
            <a:r>
              <a:rPr lang="en-US" sz="1400" dirty="0"/>
              <a:t>Once everything has been successfully submitted click on “Verify Submission” at the bottom of the Application Checklist page. </a:t>
            </a:r>
            <a:r>
              <a:rPr lang="en-US" sz="1400" dirty="0" smtClean="0"/>
              <a:t/>
            </a:r>
            <a:br>
              <a:rPr lang="en-US" sz="1400" dirty="0" smtClean="0"/>
            </a:br>
            <a:r>
              <a:rPr lang="en-US" sz="1400" dirty="0"/>
              <a:t/>
            </a:r>
            <a:br>
              <a:rPr lang="en-US" sz="1400" dirty="0"/>
            </a:br>
            <a:r>
              <a:rPr lang="en-US" sz="1400" dirty="0" smtClean="0"/>
              <a:t>The </a:t>
            </a:r>
            <a:r>
              <a:rPr lang="en-US" sz="1400" dirty="0"/>
              <a:t>Authorized Organization Representative </a:t>
            </a:r>
            <a:r>
              <a:rPr lang="en-US" sz="1400" dirty="0" smtClean="0"/>
              <a:t> (AOR) or their designee should verify the submission of the application. </a:t>
            </a:r>
            <a:br>
              <a:rPr lang="en-US" sz="1400" dirty="0" smtClean="0"/>
            </a:br>
            <a:r>
              <a:rPr lang="en-US" sz="1400" dirty="0"/>
              <a:t/>
            </a:r>
            <a:br>
              <a:rPr lang="en-US" sz="1400" dirty="0"/>
            </a:br>
            <a:endParaRPr lang="en-US" sz="14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690" b="6138"/>
          <a:stretch/>
        </p:blipFill>
        <p:spPr bwMode="auto">
          <a:xfrm>
            <a:off x="152399" y="1981200"/>
            <a:ext cx="5410201" cy="407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19400" y="685800"/>
            <a:ext cx="3886200" cy="707886"/>
          </a:xfrm>
          <a:prstGeom prst="rect">
            <a:avLst/>
          </a:prstGeom>
        </p:spPr>
        <p:txBody>
          <a:bodyPr wrap="square">
            <a:spAutoFit/>
          </a:bodyPr>
          <a:lstStyle/>
          <a:p>
            <a:pPr algn="ctr"/>
            <a:r>
              <a:rPr lang="en-US" sz="4000" dirty="0"/>
              <a:t>Verify Submission</a:t>
            </a:r>
          </a:p>
        </p:txBody>
      </p:sp>
      <p:sp>
        <p:nvSpPr>
          <p:cNvPr id="6" name="AutoShape 2"/>
          <p:cNvSpPr>
            <a:spLocks noChangeArrowheads="1"/>
          </p:cNvSpPr>
          <p:nvPr/>
        </p:nvSpPr>
        <p:spPr bwMode="auto">
          <a:xfrm>
            <a:off x="2447130" y="5181600"/>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CA194C5C-8345-439E-9894-E5DBE113CD21}" type="slidenum">
              <a:rPr lang="en-US" smtClean="0"/>
              <a:t>16</a:t>
            </a:fld>
            <a:endParaRPr lang="en-US"/>
          </a:p>
        </p:txBody>
      </p:sp>
    </p:spTree>
    <p:extLst>
      <p:ext uri="{BB962C8B-B14F-4D97-AF65-F5344CB8AC3E}">
        <p14:creationId xmlns:p14="http://schemas.microsoft.com/office/powerpoint/2010/main" val="144542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Verify </a:t>
            </a:r>
            <a:r>
              <a:rPr lang="en-US" sz="4000" dirty="0" smtClean="0"/>
              <a:t>Submission</a:t>
            </a:r>
            <a:endParaRPr lang="en-US" sz="40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65" b="5400"/>
          <a:stretch/>
        </p:blipFill>
        <p:spPr bwMode="auto">
          <a:xfrm>
            <a:off x="152400" y="1905000"/>
            <a:ext cx="5074411" cy="434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257800" y="2667000"/>
            <a:ext cx="35052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t>Verify that the Additional information to be Submitted includes:</a:t>
            </a:r>
          </a:p>
          <a:p>
            <a:pPr algn="l"/>
            <a:endParaRPr lang="en-US" sz="1200" dirty="0" smtClean="0"/>
          </a:p>
          <a:p>
            <a:pPr marL="285750" indent="-285750" algn="l">
              <a:buFont typeface="Arial" panose="020B0604020202020204" pitchFamily="34" charset="0"/>
              <a:buChar char="•"/>
            </a:pPr>
            <a:r>
              <a:rPr lang="en-US" sz="1200" dirty="0" smtClean="0"/>
              <a:t>MIPPA Project Narrative</a:t>
            </a:r>
          </a:p>
          <a:p>
            <a:pPr marL="285750" indent="-285750" algn="l">
              <a:buFont typeface="Arial" panose="020B0604020202020204" pitchFamily="34" charset="0"/>
              <a:buChar char="•"/>
            </a:pPr>
            <a:r>
              <a:rPr lang="en-US" sz="1200" dirty="0"/>
              <a:t>1</a:t>
            </a:r>
            <a:r>
              <a:rPr lang="en-US" sz="1200" dirty="0" smtClean="0"/>
              <a:t> Year Project Work Plan</a:t>
            </a:r>
          </a:p>
          <a:p>
            <a:pPr marL="285750" indent="-285750" algn="l">
              <a:buFont typeface="Arial" panose="020B0604020202020204" pitchFamily="34" charset="0"/>
              <a:buChar char="•"/>
            </a:pPr>
            <a:r>
              <a:rPr lang="en-US" sz="1200" dirty="0" smtClean="0"/>
              <a:t>Lobbying form</a:t>
            </a:r>
          </a:p>
          <a:p>
            <a:pPr marL="285750" indent="-285750" algn="l">
              <a:buFont typeface="Arial" panose="020B0604020202020204" pitchFamily="34" charset="0"/>
              <a:buChar char="•"/>
            </a:pPr>
            <a:endParaRPr lang="en-US" sz="1200" dirty="0"/>
          </a:p>
          <a:p>
            <a:pPr algn="l"/>
            <a:r>
              <a:rPr lang="en-US" sz="1200" dirty="0" smtClean="0"/>
              <a:t>Click “Final Submission”</a:t>
            </a:r>
          </a:p>
          <a:p>
            <a:pPr algn="l"/>
            <a:endParaRPr lang="en-US" sz="1200" dirty="0"/>
          </a:p>
          <a:p>
            <a:pPr algn="l"/>
            <a:r>
              <a:rPr lang="en-US" sz="1200" dirty="0" smtClean="0"/>
              <a:t>A pop-up box will display “Are you sure you want to submit this application? You may not alter any information”.</a:t>
            </a:r>
          </a:p>
          <a:p>
            <a:pPr algn="l"/>
            <a:endParaRPr lang="en-US" sz="1200" dirty="0"/>
          </a:p>
          <a:p>
            <a:pPr algn="l"/>
            <a:r>
              <a:rPr lang="en-US" sz="1200" dirty="0" smtClean="0"/>
              <a:t>If you are sure you have completed all the required elements of your MIPPA Application, click “OK”</a:t>
            </a:r>
          </a:p>
          <a:p>
            <a:pPr algn="l"/>
            <a:endParaRPr lang="en-US" sz="1200" dirty="0"/>
          </a:p>
          <a:p>
            <a:pPr algn="l"/>
            <a:r>
              <a:rPr lang="en-US" sz="1200" dirty="0"/>
              <a:t>The Authorized Organization Representative  (AOR) or their designee should verify the submission of the application.</a:t>
            </a:r>
          </a:p>
        </p:txBody>
      </p:sp>
      <p:sp>
        <p:nvSpPr>
          <p:cNvPr id="6" name="AutoShape 2"/>
          <p:cNvSpPr>
            <a:spLocks noChangeArrowheads="1"/>
          </p:cNvSpPr>
          <p:nvPr/>
        </p:nvSpPr>
        <p:spPr bwMode="auto">
          <a:xfrm>
            <a:off x="2303463" y="4800600"/>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17</a:t>
            </a:fld>
            <a:endParaRPr lang="en-US"/>
          </a:p>
        </p:txBody>
      </p:sp>
    </p:spTree>
    <p:extLst>
      <p:ext uri="{BB962C8B-B14F-4D97-AF65-F5344CB8AC3E}">
        <p14:creationId xmlns:p14="http://schemas.microsoft.com/office/powerpoint/2010/main" val="670113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application has been submitted. </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70" r="22905" b="5736"/>
          <a:stretch/>
        </p:blipFill>
        <p:spPr bwMode="auto">
          <a:xfrm>
            <a:off x="228599" y="2057400"/>
            <a:ext cx="754487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p:cNvSpPr>
            <a:spLocks noChangeArrowheads="1"/>
          </p:cNvSpPr>
          <p:nvPr/>
        </p:nvSpPr>
        <p:spPr bwMode="auto">
          <a:xfrm>
            <a:off x="4766323" y="2531501"/>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Down Arrow 5"/>
          <p:cNvSpPr/>
          <p:nvPr/>
        </p:nvSpPr>
        <p:spPr>
          <a:xfrm flipV="1">
            <a:off x="1160585" y="2537851"/>
            <a:ext cx="76200" cy="304800"/>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3048000"/>
            <a:ext cx="2133600" cy="923330"/>
          </a:xfrm>
          <a:prstGeom prst="rect">
            <a:avLst/>
          </a:prstGeom>
          <a:noFill/>
        </p:spPr>
        <p:txBody>
          <a:bodyPr wrap="square" rtlCol="0">
            <a:spAutoFit/>
          </a:bodyPr>
          <a:lstStyle/>
          <a:p>
            <a:r>
              <a:rPr lang="en-US" dirty="0" smtClean="0"/>
              <a:t>Return to the “My Applications Tab to check status.</a:t>
            </a:r>
            <a:endParaRPr lang="en-US" dirty="0"/>
          </a:p>
        </p:txBody>
      </p:sp>
      <p:sp>
        <p:nvSpPr>
          <p:cNvPr id="4" name="Slide Number Placeholder 3"/>
          <p:cNvSpPr>
            <a:spLocks noGrp="1"/>
          </p:cNvSpPr>
          <p:nvPr>
            <p:ph type="sldNum" sz="quarter" idx="12"/>
          </p:nvPr>
        </p:nvSpPr>
        <p:spPr/>
        <p:txBody>
          <a:bodyPr/>
          <a:lstStyle/>
          <a:p>
            <a:fld id="{CA194C5C-8345-439E-9894-E5DBE113CD21}" type="slidenum">
              <a:rPr lang="en-US" smtClean="0"/>
              <a:t>18</a:t>
            </a:fld>
            <a:endParaRPr lang="en-US"/>
          </a:p>
        </p:txBody>
      </p:sp>
    </p:spTree>
    <p:extLst>
      <p:ext uri="{BB962C8B-B14F-4D97-AF65-F5344CB8AC3E}">
        <p14:creationId xmlns:p14="http://schemas.microsoft.com/office/powerpoint/2010/main" val="232310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Submitted Application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576"/>
          <a:stretch/>
        </p:blipFill>
        <p:spPr bwMode="auto">
          <a:xfrm>
            <a:off x="152400" y="1600200"/>
            <a:ext cx="6629400" cy="45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86600" y="2209800"/>
            <a:ext cx="1447800" cy="923330"/>
          </a:xfrm>
          <a:prstGeom prst="rect">
            <a:avLst/>
          </a:prstGeom>
          <a:noFill/>
        </p:spPr>
        <p:txBody>
          <a:bodyPr wrap="square" rtlCol="0">
            <a:spAutoFit/>
          </a:bodyPr>
          <a:lstStyle/>
          <a:p>
            <a:r>
              <a:rPr lang="en-US" dirty="0" smtClean="0"/>
              <a:t>The Status should show submitted.</a:t>
            </a:r>
            <a:endParaRPr lang="en-US" dirty="0"/>
          </a:p>
        </p:txBody>
      </p:sp>
      <p:sp>
        <p:nvSpPr>
          <p:cNvPr id="6" name="AutoShape 2"/>
          <p:cNvSpPr>
            <a:spLocks noChangeArrowheads="1"/>
          </p:cNvSpPr>
          <p:nvPr/>
        </p:nvSpPr>
        <p:spPr bwMode="auto">
          <a:xfrm>
            <a:off x="5638800" y="2507000"/>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19</a:t>
            </a:fld>
            <a:endParaRPr lang="en-US"/>
          </a:p>
        </p:txBody>
      </p:sp>
    </p:spTree>
    <p:extLst>
      <p:ext uri="{BB962C8B-B14F-4D97-AF65-F5344CB8AC3E}">
        <p14:creationId xmlns:p14="http://schemas.microsoft.com/office/powerpoint/2010/main" val="406004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000" dirty="0"/>
              <a:t>Log into Grant </a:t>
            </a:r>
            <a:r>
              <a:rPr lang="en-US" sz="2000" dirty="0" smtClean="0"/>
              <a:t>Solutions</a:t>
            </a:r>
            <a:endParaRPr lang="en-US" sz="2000" dirty="0"/>
          </a:p>
        </p:txBody>
      </p:sp>
      <p:pic>
        <p:nvPicPr>
          <p:cNvPr id="4" name="Picture 3"/>
          <p:cNvPicPr/>
          <p:nvPr/>
        </p:nvPicPr>
        <p:blipFill rotWithShape="1">
          <a:blip r:embed="rId3"/>
          <a:srcRect t="8522"/>
          <a:stretch/>
        </p:blipFill>
        <p:spPr>
          <a:xfrm>
            <a:off x="1447800" y="1600200"/>
            <a:ext cx="6477000" cy="4653915"/>
          </a:xfrm>
          <a:prstGeom prst="rect">
            <a:avLst/>
          </a:prstGeom>
        </p:spPr>
      </p:pic>
      <p:sp>
        <p:nvSpPr>
          <p:cNvPr id="3" name="Slide Number Placeholder 2"/>
          <p:cNvSpPr>
            <a:spLocks noGrp="1"/>
          </p:cNvSpPr>
          <p:nvPr>
            <p:ph type="sldNum" sz="quarter" idx="12"/>
          </p:nvPr>
        </p:nvSpPr>
        <p:spPr/>
        <p:txBody>
          <a:bodyPr/>
          <a:lstStyle/>
          <a:p>
            <a:fld id="{CA194C5C-8345-439E-9894-E5DBE113CD21}" type="slidenum">
              <a:rPr lang="en-US" smtClean="0"/>
              <a:t>2</a:t>
            </a:fld>
            <a:endParaRPr lang="en-US"/>
          </a:p>
        </p:txBody>
      </p:sp>
    </p:spTree>
    <p:extLst>
      <p:ext uri="{BB962C8B-B14F-4D97-AF65-F5344CB8AC3E}">
        <p14:creationId xmlns:p14="http://schemas.microsoft.com/office/powerpoint/2010/main" val="66470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rmAutofit fontScale="90000"/>
          </a:bodyPr>
          <a:lstStyle/>
          <a:p>
            <a:r>
              <a:rPr lang="en-US" dirty="0" smtClean="0"/>
              <a:t>If you have any questions, please </a:t>
            </a:r>
            <a:r>
              <a:rPr lang="en-US" smtClean="0"/>
              <a:t>contact Isaac Long</a:t>
            </a:r>
            <a:r>
              <a:rPr lang="en-US" dirty="0" smtClean="0"/>
              <a:t/>
            </a:r>
            <a:br>
              <a:rPr lang="en-US" dirty="0" smtClean="0"/>
            </a:br>
            <a:r>
              <a:rPr lang="en-US" dirty="0"/>
              <a:t/>
            </a:r>
            <a:br>
              <a:rPr lang="en-US" dirty="0"/>
            </a:br>
            <a:r>
              <a:rPr lang="en-US" dirty="0" smtClean="0"/>
              <a:t>Phone</a:t>
            </a:r>
            <a:r>
              <a:rPr lang="en-US" smtClean="0"/>
              <a:t>: 202.795.7315</a:t>
            </a:r>
            <a:br>
              <a:rPr lang="en-US" smtClean="0"/>
            </a:br>
            <a:r>
              <a:rPr lang="en-US" smtClean="0"/>
              <a:t>isaac.long@acl.hhs.gov</a:t>
            </a:r>
            <a:endParaRPr lang="en-US" dirty="0"/>
          </a:p>
        </p:txBody>
      </p:sp>
      <p:sp>
        <p:nvSpPr>
          <p:cNvPr id="3" name="Slide Number Placeholder 2"/>
          <p:cNvSpPr>
            <a:spLocks noGrp="1"/>
          </p:cNvSpPr>
          <p:nvPr>
            <p:ph type="sldNum" sz="quarter" idx="12"/>
          </p:nvPr>
        </p:nvSpPr>
        <p:spPr/>
        <p:txBody>
          <a:bodyPr/>
          <a:lstStyle/>
          <a:p>
            <a:fld id="{CA194C5C-8345-439E-9894-E5DBE113CD21}" type="slidenum">
              <a:rPr lang="en-US" smtClean="0"/>
              <a:t>20</a:t>
            </a:fld>
            <a:endParaRPr lang="en-US"/>
          </a:p>
        </p:txBody>
      </p:sp>
    </p:spTree>
    <p:extLst>
      <p:ext uri="{BB962C8B-B14F-4D97-AF65-F5344CB8AC3E}">
        <p14:creationId xmlns:p14="http://schemas.microsoft.com/office/powerpoint/2010/main" val="73264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000" dirty="0"/>
              <a:t>To access the kit go to “Funding Opportunity” </a:t>
            </a:r>
            <a:r>
              <a:rPr lang="en-US" sz="2000" dirty="0" smtClean="0"/>
              <a:t>Tab</a:t>
            </a:r>
            <a:endParaRPr lang="en-US" dirty="0"/>
          </a:p>
        </p:txBody>
      </p:sp>
      <p:pic>
        <p:nvPicPr>
          <p:cNvPr id="4" name="Picture 3"/>
          <p:cNvPicPr/>
          <p:nvPr/>
        </p:nvPicPr>
        <p:blipFill rotWithShape="1">
          <a:blip r:embed="rId2"/>
          <a:srcRect t="8499"/>
          <a:stretch/>
        </p:blipFill>
        <p:spPr>
          <a:xfrm>
            <a:off x="1066800" y="1447800"/>
            <a:ext cx="6652577" cy="3876040"/>
          </a:xfrm>
          <a:prstGeom prst="rect">
            <a:avLst/>
          </a:prstGeom>
        </p:spPr>
      </p:pic>
      <p:sp>
        <p:nvSpPr>
          <p:cNvPr id="6" name="Rectangle 4"/>
          <p:cNvSpPr>
            <a:spLocks noChangeArrowheads="1"/>
          </p:cNvSpPr>
          <p:nvPr/>
        </p:nvSpPr>
        <p:spPr bwMode="auto">
          <a:xfrm>
            <a:off x="2286000" y="2362200"/>
            <a:ext cx="1485900" cy="904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2"/>
          <p:cNvSpPr>
            <a:spLocks noChangeArrowheads="1"/>
          </p:cNvSpPr>
          <p:nvPr/>
        </p:nvSpPr>
        <p:spPr bwMode="auto">
          <a:xfrm rot="2357679">
            <a:off x="2139002" y="1910953"/>
            <a:ext cx="547688" cy="133350"/>
          </a:xfrm>
          <a:prstGeom prst="leftArrow">
            <a:avLst>
              <a:gd name="adj1" fmla="val 50000"/>
              <a:gd name="adj2" fmla="val 102679"/>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3</a:t>
            </a:fld>
            <a:endParaRPr lang="en-US"/>
          </a:p>
        </p:txBody>
      </p:sp>
    </p:spTree>
    <p:extLst>
      <p:ext uri="{BB962C8B-B14F-4D97-AF65-F5344CB8AC3E}">
        <p14:creationId xmlns:p14="http://schemas.microsoft.com/office/powerpoint/2010/main" val="2614593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000" dirty="0"/>
              <a:t>Enter the kit by clicking on “Apply” </a:t>
            </a:r>
            <a:r>
              <a:rPr lang="en-US" sz="2000" dirty="0" smtClean="0"/>
              <a:t>for the MIPPA Announcement in the </a:t>
            </a:r>
            <a:r>
              <a:rPr lang="en-US" sz="2000" dirty="0"/>
              <a:t>action column on the right hand </a:t>
            </a:r>
            <a:r>
              <a:rPr lang="en-US" sz="2000" dirty="0" smtClean="0"/>
              <a:t>side. Clicking “Apply” will open the GrantSolutions </a:t>
            </a:r>
            <a:r>
              <a:rPr lang="en-US" sz="2000" dirty="0"/>
              <a:t>Application Control Checklist. Only click on apply once. </a:t>
            </a:r>
            <a:endParaRPr lang="en-US" sz="1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80"/>
          <a:stretch/>
        </p:blipFill>
        <p:spPr bwMode="auto">
          <a:xfrm>
            <a:off x="766780" y="1447800"/>
            <a:ext cx="769142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p:cNvSpPr>
            <a:spLocks noChangeArrowheads="1"/>
          </p:cNvSpPr>
          <p:nvPr/>
        </p:nvSpPr>
        <p:spPr bwMode="auto">
          <a:xfrm>
            <a:off x="7562293" y="2438400"/>
            <a:ext cx="534596" cy="79375"/>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09600" y="5634335"/>
            <a:ext cx="7619999" cy="461665"/>
          </a:xfrm>
          <a:prstGeom prst="rect">
            <a:avLst/>
          </a:prstGeom>
        </p:spPr>
        <p:txBody>
          <a:bodyPr wrap="square">
            <a:spAutoFit/>
          </a:bodyPr>
          <a:lstStyle/>
          <a:p>
            <a:pPr algn="ctr"/>
            <a:r>
              <a:rPr lang="en-US" sz="1200" b="1" dirty="0"/>
              <a:t>NOTE: If you have to access your </a:t>
            </a:r>
            <a:r>
              <a:rPr lang="en-US" sz="1200" b="1" dirty="0" smtClean="0"/>
              <a:t>application </a:t>
            </a:r>
            <a:r>
              <a:rPr lang="en-US" sz="1200" b="1" dirty="0"/>
              <a:t>again, </a:t>
            </a:r>
            <a:r>
              <a:rPr lang="en-US" sz="1200" b="1" u="sng" dirty="0"/>
              <a:t>do not</a:t>
            </a:r>
            <a:r>
              <a:rPr lang="en-US" sz="1200" b="1" dirty="0"/>
              <a:t> go through the funding opportunity link. If you have logged out or timed out, please access your application by selecting the applications link</a:t>
            </a:r>
            <a:r>
              <a:rPr lang="en-US" sz="1200" b="1" dirty="0" smtClean="0"/>
              <a:t>. See picture on next slide.</a:t>
            </a:r>
            <a:endParaRPr lang="en-US" sz="1200" b="1" dirty="0"/>
          </a:p>
        </p:txBody>
      </p:sp>
      <p:sp>
        <p:nvSpPr>
          <p:cNvPr id="3" name="Slide Number Placeholder 2"/>
          <p:cNvSpPr>
            <a:spLocks noGrp="1"/>
          </p:cNvSpPr>
          <p:nvPr>
            <p:ph type="sldNum" sz="quarter" idx="12"/>
          </p:nvPr>
        </p:nvSpPr>
        <p:spPr/>
        <p:txBody>
          <a:bodyPr/>
          <a:lstStyle/>
          <a:p>
            <a:fld id="{CA194C5C-8345-439E-9894-E5DBE113CD21}" type="slidenum">
              <a:rPr lang="en-US" smtClean="0"/>
              <a:t>4</a:t>
            </a:fld>
            <a:endParaRPr lang="en-US"/>
          </a:p>
        </p:txBody>
      </p:sp>
    </p:spTree>
    <p:extLst>
      <p:ext uri="{BB962C8B-B14F-4D97-AF65-F5344CB8AC3E}">
        <p14:creationId xmlns:p14="http://schemas.microsoft.com/office/powerpoint/2010/main" val="226268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15"/>
          <a:stretch/>
        </p:blipFill>
        <p:spPr bwMode="auto">
          <a:xfrm>
            <a:off x="127141" y="228600"/>
            <a:ext cx="5664059" cy="269302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
          <p:cNvSpPr>
            <a:spLocks noChangeArrowheads="1"/>
          </p:cNvSpPr>
          <p:nvPr/>
        </p:nvSpPr>
        <p:spPr bwMode="auto">
          <a:xfrm rot="2290978">
            <a:off x="1521266" y="583574"/>
            <a:ext cx="547688" cy="133350"/>
          </a:xfrm>
          <a:prstGeom prst="leftArrow">
            <a:avLst>
              <a:gd name="adj1" fmla="val 50000"/>
              <a:gd name="adj2" fmla="val 102679"/>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84"/>
          <a:stretch/>
        </p:blipFill>
        <p:spPr bwMode="auto">
          <a:xfrm>
            <a:off x="3429000" y="3234919"/>
            <a:ext cx="5538019" cy="33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91200" y="990600"/>
            <a:ext cx="2971800" cy="738664"/>
          </a:xfrm>
          <a:prstGeom prst="rect">
            <a:avLst/>
          </a:prstGeom>
        </p:spPr>
        <p:txBody>
          <a:bodyPr wrap="square">
            <a:spAutoFit/>
          </a:bodyPr>
          <a:lstStyle/>
          <a:p>
            <a:r>
              <a:rPr lang="en-US" sz="1400" b="1" dirty="0" smtClean="0"/>
              <a:t>If you have logged out or timed out, please access your application by selecting the “applications” link. </a:t>
            </a:r>
            <a:endParaRPr lang="en-US" sz="1400" dirty="0"/>
          </a:p>
        </p:txBody>
      </p:sp>
      <p:sp>
        <p:nvSpPr>
          <p:cNvPr id="5" name="TextBox 4"/>
          <p:cNvSpPr txBox="1"/>
          <p:nvPr/>
        </p:nvSpPr>
        <p:spPr>
          <a:xfrm>
            <a:off x="609600" y="3962400"/>
            <a:ext cx="2590800" cy="2308324"/>
          </a:xfrm>
          <a:prstGeom prst="rect">
            <a:avLst/>
          </a:prstGeom>
          <a:noFill/>
        </p:spPr>
        <p:txBody>
          <a:bodyPr wrap="square" rtlCol="0">
            <a:spAutoFit/>
          </a:bodyPr>
          <a:lstStyle/>
          <a:p>
            <a:r>
              <a:rPr lang="en-US" dirty="0" smtClean="0"/>
              <a:t>You will see the open application on the list. It will not have an application number or grant number. It will also be blank in the title. Click “Open” in the Action column.</a:t>
            </a:r>
            <a:endParaRPr lang="en-US" dirty="0"/>
          </a:p>
        </p:txBody>
      </p:sp>
      <p:sp>
        <p:nvSpPr>
          <p:cNvPr id="7" name="AutoShape 3"/>
          <p:cNvSpPr>
            <a:spLocks noChangeArrowheads="1"/>
          </p:cNvSpPr>
          <p:nvPr/>
        </p:nvSpPr>
        <p:spPr bwMode="auto">
          <a:xfrm rot="1364752" flipV="1">
            <a:off x="8070827" y="4063670"/>
            <a:ext cx="547688" cy="118583"/>
          </a:xfrm>
          <a:prstGeom prst="leftArrow">
            <a:avLst>
              <a:gd name="adj1" fmla="val 50000"/>
              <a:gd name="adj2" fmla="val 102679"/>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CA194C5C-8345-439E-9894-E5DBE113CD21}" type="slidenum">
              <a:rPr lang="en-US" smtClean="0"/>
              <a:t>5</a:t>
            </a:fld>
            <a:endParaRPr lang="en-US"/>
          </a:p>
        </p:txBody>
      </p:sp>
    </p:spTree>
    <p:extLst>
      <p:ext uri="{BB962C8B-B14F-4D97-AF65-F5344CB8AC3E}">
        <p14:creationId xmlns:p14="http://schemas.microsoft.com/office/powerpoint/2010/main" val="352658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Once the GrantSolutions Application Control Checklist is opened the Program Instructions may be viewed by clicking on the “View PDF” or “View Original Version”. They are the same document.</a:t>
            </a:r>
            <a:endParaRPr lang="en-US" sz="2000" dirty="0"/>
          </a:p>
        </p:txBody>
      </p:sp>
      <p:sp>
        <p:nvSpPr>
          <p:cNvPr id="5" name="TextBox 4"/>
          <p:cNvSpPr txBox="1"/>
          <p:nvPr/>
        </p:nvSpPr>
        <p:spPr>
          <a:xfrm>
            <a:off x="5943600" y="2438400"/>
            <a:ext cx="2971800" cy="954107"/>
          </a:xfrm>
          <a:prstGeom prst="rect">
            <a:avLst/>
          </a:prstGeom>
          <a:noFill/>
        </p:spPr>
        <p:txBody>
          <a:bodyPr wrap="square" rtlCol="0">
            <a:spAutoFit/>
          </a:bodyPr>
          <a:lstStyle/>
          <a:p>
            <a:r>
              <a:rPr lang="en-US" sz="1400" dirty="0" smtClean="0"/>
              <a:t>The Program Instructions (PI) outlines the MIPPA State Plan purpose, announces Award Information and describes MIPPA State Plan Content.</a:t>
            </a:r>
          </a:p>
        </p:txBody>
      </p:sp>
      <p:sp>
        <p:nvSpPr>
          <p:cNvPr id="3" name="TextBox 2"/>
          <p:cNvSpPr txBox="1"/>
          <p:nvPr/>
        </p:nvSpPr>
        <p:spPr>
          <a:xfrm>
            <a:off x="5943600" y="3810000"/>
            <a:ext cx="2971800" cy="2031325"/>
          </a:xfrm>
          <a:prstGeom prst="rect">
            <a:avLst/>
          </a:prstGeom>
          <a:noFill/>
        </p:spPr>
        <p:txBody>
          <a:bodyPr wrap="square" rtlCol="0">
            <a:spAutoFit/>
          </a:bodyPr>
          <a:lstStyle/>
          <a:p>
            <a:r>
              <a:rPr lang="en-US" sz="1400" u="sng" dirty="0" smtClean="0"/>
              <a:t>Status Key</a:t>
            </a:r>
          </a:p>
          <a:p>
            <a:endParaRPr lang="en-US" sz="1400" u="sng" dirty="0" smtClean="0"/>
          </a:p>
          <a:p>
            <a:pPr marL="288925" indent="-3175"/>
            <a:r>
              <a:rPr lang="en-US" sz="1400" dirty="0" smtClean="0"/>
              <a:t>Recommended that you complete       this item.</a:t>
            </a:r>
          </a:p>
          <a:p>
            <a:pPr marL="117475" indent="-117475"/>
            <a:endParaRPr lang="en-US" sz="1400" dirty="0"/>
          </a:p>
          <a:p>
            <a:pPr marL="117475" indent="-3175"/>
            <a:r>
              <a:rPr lang="en-US" sz="1400" dirty="0" smtClean="0"/>
              <a:t>    Not Started</a:t>
            </a:r>
          </a:p>
          <a:p>
            <a:endParaRPr lang="en-US" sz="1400" u="sng" dirty="0"/>
          </a:p>
          <a:p>
            <a:pPr marL="285750"/>
            <a:r>
              <a:rPr lang="en-US" sz="1400" dirty="0" smtClean="0"/>
              <a:t>In Progress or Completed</a:t>
            </a:r>
            <a:endParaRPr lang="en-US" sz="1400" u="sng" dirty="0" smtClean="0"/>
          </a:p>
          <a:p>
            <a:endParaRPr lang="en-US" sz="1400" u="sng" dirty="0"/>
          </a:p>
        </p:txBody>
      </p:sp>
      <p:pic>
        <p:nvPicPr>
          <p:cNvPr id="11" name="Picture 10"/>
          <p:cNvPicPr/>
          <p:nvPr/>
        </p:nvPicPr>
        <p:blipFill rotWithShape="1">
          <a:blip r:embed="rId3" cstate="print"/>
          <a:srcRect t="9687" b="3551"/>
          <a:stretch/>
        </p:blipFill>
        <p:spPr bwMode="auto">
          <a:xfrm>
            <a:off x="293192" y="2327518"/>
            <a:ext cx="5638800" cy="351380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A194C5C-8345-439E-9894-E5DBE113CD21}" type="slidenum">
              <a:rPr lang="en-US" smtClean="0"/>
              <a:t>6</a:t>
            </a:fld>
            <a:endParaRPr lang="en-US"/>
          </a:p>
        </p:txBody>
      </p:sp>
      <p:pic>
        <p:nvPicPr>
          <p:cNvPr id="1026" name="Picture 2" descr="Not Star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200025" cy="57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029200"/>
            <a:ext cx="200025" cy="5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524" y="5410200"/>
            <a:ext cx="1809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9898" y="4343400"/>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72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Attachments</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98"/>
          <a:stretch/>
        </p:blipFill>
        <p:spPr bwMode="auto">
          <a:xfrm>
            <a:off x="135056" y="1524000"/>
            <a:ext cx="5932952" cy="415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2514600"/>
            <a:ext cx="2743200" cy="2031325"/>
          </a:xfrm>
          <a:prstGeom prst="rect">
            <a:avLst/>
          </a:prstGeom>
          <a:noFill/>
        </p:spPr>
        <p:txBody>
          <a:bodyPr wrap="square" rtlCol="0">
            <a:spAutoFit/>
          </a:bodyPr>
          <a:lstStyle/>
          <a:p>
            <a:r>
              <a:rPr lang="en-US" dirty="0" smtClean="0"/>
              <a:t>States will submit their MIPPA Project Narrative, 1 Year Project Workplan and Lobbying form by clicking “Uploaded Files” in the Attachment(s) column next to each component</a:t>
            </a:r>
            <a:endParaRPr lang="en-US" dirty="0"/>
          </a:p>
        </p:txBody>
      </p:sp>
      <p:sp>
        <p:nvSpPr>
          <p:cNvPr id="6" name="AutoShape 2"/>
          <p:cNvSpPr>
            <a:spLocks noChangeArrowheads="1"/>
          </p:cNvSpPr>
          <p:nvPr/>
        </p:nvSpPr>
        <p:spPr bwMode="auto">
          <a:xfrm>
            <a:off x="4437063" y="4565650"/>
            <a:ext cx="820737"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7</a:t>
            </a:fld>
            <a:endParaRPr lang="en-US"/>
          </a:p>
        </p:txBody>
      </p:sp>
    </p:spTree>
    <p:extLst>
      <p:ext uri="{BB962C8B-B14F-4D97-AF65-F5344CB8AC3E}">
        <p14:creationId xmlns:p14="http://schemas.microsoft.com/office/powerpoint/2010/main" val="13608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143" y="1447799"/>
            <a:ext cx="3547057" cy="1325069"/>
          </a:xfrm>
        </p:spPr>
        <p:txBody>
          <a:bodyPr>
            <a:normAutofit/>
          </a:bodyPr>
          <a:lstStyle/>
          <a:p>
            <a:pPr marL="342900" indent="-342900" algn="l">
              <a:buFont typeface="+mj-lt"/>
              <a:buAutoNum type="arabicPeriod"/>
            </a:pPr>
            <a:r>
              <a:rPr lang="en-US" sz="1400" dirty="0" smtClean="0"/>
              <a:t>Clicking “Upload Files” will open a new window or a new page to attach the required documents. Please see the PI for instructions on the MIPPA Project Narrative and 2 Year Project Work Plan.</a:t>
            </a:r>
            <a:endParaRPr lang="en-US" sz="1400" dirty="0"/>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17"/>
          <a:stretch/>
        </p:blipFill>
        <p:spPr bwMode="auto">
          <a:xfrm>
            <a:off x="117194" y="914400"/>
            <a:ext cx="507739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600" y="4572000"/>
            <a:ext cx="2209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rot="1861747">
            <a:off x="2390512" y="2756652"/>
            <a:ext cx="685800" cy="152400"/>
          </a:xfrm>
          <a:prstGeom prst="lef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0913" y="3352800"/>
            <a:ext cx="2628900" cy="923330"/>
          </a:xfrm>
          <a:prstGeom prst="rect">
            <a:avLst/>
          </a:prstGeom>
          <a:noFill/>
        </p:spPr>
        <p:txBody>
          <a:bodyPr wrap="square" rtlCol="0">
            <a:spAutoFit/>
          </a:bodyPr>
          <a:lstStyle/>
          <a:p>
            <a:pPr marL="280988" indent="-280988"/>
            <a:r>
              <a:rPr lang="en-US" dirty="0" smtClean="0"/>
              <a:t>2.  To upload the narrative click on “Upload Attachment”.</a:t>
            </a:r>
            <a:endParaRPr lang="en-US" dirty="0"/>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97" b="35756"/>
          <a:stretch/>
        </p:blipFill>
        <p:spPr bwMode="auto">
          <a:xfrm>
            <a:off x="3666038" y="4178043"/>
            <a:ext cx="5508442" cy="267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4876800"/>
            <a:ext cx="3733800" cy="1815882"/>
          </a:xfrm>
          <a:prstGeom prst="rect">
            <a:avLst/>
          </a:prstGeom>
          <a:noFill/>
        </p:spPr>
        <p:txBody>
          <a:bodyPr wrap="square" rtlCol="0">
            <a:spAutoFit/>
          </a:bodyPr>
          <a:lstStyle/>
          <a:p>
            <a:r>
              <a:rPr lang="en-US" sz="1400" dirty="0" smtClean="0"/>
              <a:t>3.  The attachments window will open.  </a:t>
            </a:r>
          </a:p>
          <a:p>
            <a:endParaRPr lang="en-US" sz="1400" dirty="0"/>
          </a:p>
          <a:p>
            <a:pPr marL="285750" indent="-285750">
              <a:buFont typeface="Arial" panose="020B0604020202020204" pitchFamily="34" charset="0"/>
              <a:buChar char="•"/>
            </a:pPr>
            <a:r>
              <a:rPr lang="en-US" sz="1400" dirty="0" smtClean="0"/>
              <a:t>Enter a description/ title for the file. </a:t>
            </a:r>
            <a:r>
              <a:rPr lang="en-US" sz="1400" b="1" dirty="0" smtClean="0"/>
              <a:t>Title should include state abbreviation. </a:t>
            </a:r>
          </a:p>
          <a:p>
            <a:pPr marL="285750" indent="-285750">
              <a:buFont typeface="Arial" panose="020B0604020202020204" pitchFamily="34" charset="0"/>
              <a:buChar char="•"/>
            </a:pPr>
            <a:r>
              <a:rPr lang="en-US" sz="1400" dirty="0" smtClean="0"/>
              <a:t>Choose  the file  to be uploaded by  selecting the “choose file” box  and selecting the file to be uploaded.</a:t>
            </a:r>
          </a:p>
          <a:p>
            <a:pPr marL="285750" indent="-285750">
              <a:buFont typeface="Arial" panose="020B0604020202020204" pitchFamily="34" charset="0"/>
              <a:buChar char="•"/>
            </a:pPr>
            <a:r>
              <a:rPr lang="en-US" sz="1400" dirty="0" smtClean="0"/>
              <a:t>Once the file is selected select “Attach”</a:t>
            </a:r>
          </a:p>
        </p:txBody>
      </p:sp>
      <p:sp>
        <p:nvSpPr>
          <p:cNvPr id="8" name="TextBox 7"/>
          <p:cNvSpPr txBox="1"/>
          <p:nvPr/>
        </p:nvSpPr>
        <p:spPr>
          <a:xfrm>
            <a:off x="6324600" y="6059269"/>
            <a:ext cx="2057400" cy="646331"/>
          </a:xfrm>
          <a:prstGeom prst="rect">
            <a:avLst/>
          </a:prstGeom>
          <a:noFill/>
        </p:spPr>
        <p:txBody>
          <a:bodyPr wrap="square" rtlCol="0">
            <a:spAutoFit/>
          </a:bodyPr>
          <a:lstStyle/>
          <a:p>
            <a:pPr marL="173038" indent="-173038"/>
            <a:r>
              <a:rPr lang="en-US" sz="1200" dirty="0" smtClean="0"/>
              <a:t>4.  Once the document is attached, close the window.</a:t>
            </a:r>
            <a:endParaRPr lang="en-US" sz="1200" dirty="0"/>
          </a:p>
        </p:txBody>
      </p:sp>
      <p:sp>
        <p:nvSpPr>
          <p:cNvPr id="9" name="Rectangle 8"/>
          <p:cNvSpPr/>
          <p:nvPr/>
        </p:nvSpPr>
        <p:spPr>
          <a:xfrm>
            <a:off x="3106484" y="152400"/>
            <a:ext cx="2830390" cy="707886"/>
          </a:xfrm>
          <a:prstGeom prst="rect">
            <a:avLst/>
          </a:prstGeom>
        </p:spPr>
        <p:txBody>
          <a:bodyPr wrap="none">
            <a:spAutoFit/>
          </a:bodyPr>
          <a:lstStyle/>
          <a:p>
            <a:pPr algn="ctr"/>
            <a:r>
              <a:rPr lang="en-US" sz="4000" dirty="0"/>
              <a:t>Attachments</a:t>
            </a:r>
          </a:p>
        </p:txBody>
      </p:sp>
      <p:sp>
        <p:nvSpPr>
          <p:cNvPr id="10" name="Up Arrow 9"/>
          <p:cNvSpPr/>
          <p:nvPr/>
        </p:nvSpPr>
        <p:spPr>
          <a:xfrm>
            <a:off x="6248400" y="5518021"/>
            <a:ext cx="45719" cy="266720"/>
          </a:xfrm>
          <a:prstGeom prst="up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CA194C5C-8345-439E-9894-E5DBE113CD21}" type="slidenum">
              <a:rPr lang="en-US" smtClean="0"/>
              <a:t>8</a:t>
            </a:fld>
            <a:endParaRPr lang="en-US"/>
          </a:p>
        </p:txBody>
      </p:sp>
    </p:spTree>
    <p:extLst>
      <p:ext uri="{BB962C8B-B14F-4D97-AF65-F5344CB8AC3E}">
        <p14:creationId xmlns:p14="http://schemas.microsoft.com/office/powerpoint/2010/main" val="146936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Attachments</a:t>
            </a:r>
            <a:endParaRPr lang="en-US" sz="4000" dirty="0"/>
          </a:p>
        </p:txBody>
      </p:sp>
      <p:pic>
        <p:nvPicPr>
          <p:cNvPr id="4" name="Picture 3"/>
          <p:cNvPicPr/>
          <p:nvPr/>
        </p:nvPicPr>
        <p:blipFill rotWithShape="1">
          <a:blip r:embed="rId2" cstate="print"/>
          <a:srcRect t="10703" b="4479"/>
          <a:stretch/>
        </p:blipFill>
        <p:spPr bwMode="auto">
          <a:xfrm>
            <a:off x="4191000" y="990600"/>
            <a:ext cx="4800600" cy="3047999"/>
          </a:xfrm>
          <a:prstGeom prst="rect">
            <a:avLst/>
          </a:prstGeom>
          <a:noFill/>
          <a:ln w="9525">
            <a:noFill/>
            <a:miter lim="800000"/>
            <a:headEnd/>
            <a:tailEnd/>
          </a:ln>
        </p:spPr>
      </p:pic>
      <p:pic>
        <p:nvPicPr>
          <p:cNvPr id="5" name="Picture 4"/>
          <p:cNvPicPr/>
          <p:nvPr/>
        </p:nvPicPr>
        <p:blipFill rotWithShape="1">
          <a:blip r:embed="rId3" cstate="print"/>
          <a:srcRect t="10605" b="4461"/>
          <a:stretch/>
        </p:blipFill>
        <p:spPr bwMode="auto">
          <a:xfrm>
            <a:off x="76200" y="3352800"/>
            <a:ext cx="5257800" cy="3157729"/>
          </a:xfrm>
          <a:prstGeom prst="rect">
            <a:avLst/>
          </a:prstGeom>
          <a:noFill/>
          <a:ln w="9525">
            <a:noFill/>
            <a:miter lim="800000"/>
            <a:headEnd/>
            <a:tailEnd/>
          </a:ln>
        </p:spPr>
      </p:pic>
      <p:sp>
        <p:nvSpPr>
          <p:cNvPr id="6" name="TextBox 5"/>
          <p:cNvSpPr txBox="1"/>
          <p:nvPr/>
        </p:nvSpPr>
        <p:spPr>
          <a:xfrm>
            <a:off x="381000" y="1447800"/>
            <a:ext cx="3200400" cy="1026724"/>
          </a:xfrm>
          <a:prstGeom prst="rect">
            <a:avLst/>
          </a:prstGeom>
          <a:noFill/>
        </p:spPr>
        <p:txBody>
          <a:bodyPr wrap="square" rtlCol="0">
            <a:spAutoFit/>
          </a:bodyPr>
          <a:lstStyle/>
          <a:p>
            <a:r>
              <a:rPr lang="en-US" sz="1200" dirty="0" smtClean="0"/>
              <a:t>Ensure that the file is uploaded before closing the attachments page. Review the attachment by clicking “View PDF” or “View Original Version”. When completed, the screen should look like the one below. </a:t>
            </a:r>
            <a:endParaRPr lang="en-US" sz="1200" dirty="0"/>
          </a:p>
        </p:txBody>
      </p:sp>
      <p:sp>
        <p:nvSpPr>
          <p:cNvPr id="8" name="Down Arrow 7"/>
          <p:cNvSpPr/>
          <p:nvPr/>
        </p:nvSpPr>
        <p:spPr>
          <a:xfrm>
            <a:off x="6934200" y="2362200"/>
            <a:ext cx="76200" cy="228600"/>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1969266"/>
            <a:ext cx="2133600" cy="369332"/>
          </a:xfrm>
          <a:prstGeom prst="rect">
            <a:avLst/>
          </a:prstGeom>
          <a:noFill/>
        </p:spPr>
        <p:txBody>
          <a:bodyPr wrap="square" rtlCol="0">
            <a:spAutoFit/>
          </a:bodyPr>
          <a:lstStyle/>
          <a:p>
            <a:r>
              <a:rPr lang="en-US" dirty="0" smtClean="0"/>
              <a:t>The file is uploading.</a:t>
            </a:r>
            <a:endParaRPr lang="en-US" dirty="0"/>
          </a:p>
        </p:txBody>
      </p:sp>
      <p:sp>
        <p:nvSpPr>
          <p:cNvPr id="10" name="AutoShape 2"/>
          <p:cNvSpPr>
            <a:spLocks noChangeArrowheads="1"/>
          </p:cNvSpPr>
          <p:nvPr/>
        </p:nvSpPr>
        <p:spPr bwMode="auto">
          <a:xfrm>
            <a:off x="3329384" y="5193665"/>
            <a:ext cx="504032" cy="158750"/>
          </a:xfrm>
          <a:prstGeom prst="leftArrow">
            <a:avLst>
              <a:gd name="adj1" fmla="val 50000"/>
              <a:gd name="adj2" fmla="val 129250"/>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939048" y="5044043"/>
            <a:ext cx="2842752" cy="369332"/>
          </a:xfrm>
          <a:prstGeom prst="rect">
            <a:avLst/>
          </a:prstGeom>
          <a:noFill/>
        </p:spPr>
        <p:txBody>
          <a:bodyPr wrap="square" rtlCol="0">
            <a:spAutoFit/>
          </a:bodyPr>
          <a:lstStyle/>
          <a:p>
            <a:r>
              <a:rPr lang="en-US" dirty="0" smtClean="0"/>
              <a:t>The file has been uploaded.</a:t>
            </a:r>
            <a:endParaRPr lang="en-US" dirty="0"/>
          </a:p>
        </p:txBody>
      </p:sp>
      <p:sp>
        <p:nvSpPr>
          <p:cNvPr id="7" name="Rectangle 6"/>
          <p:cNvSpPr/>
          <p:nvPr/>
        </p:nvSpPr>
        <p:spPr>
          <a:xfrm>
            <a:off x="4308864" y="3260467"/>
            <a:ext cx="1905000" cy="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5791200"/>
            <a:ext cx="1905000" cy="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A194C5C-8345-439E-9894-E5DBE113CD21}" type="slidenum">
              <a:rPr lang="en-US" smtClean="0"/>
              <a:t>9</a:t>
            </a:fld>
            <a:endParaRPr lang="en-US"/>
          </a:p>
        </p:txBody>
      </p:sp>
    </p:spTree>
    <p:extLst>
      <p:ext uri="{BB962C8B-B14F-4D97-AF65-F5344CB8AC3E}">
        <p14:creationId xmlns:p14="http://schemas.microsoft.com/office/powerpoint/2010/main" val="112189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TotalTime>
  <Words>826</Words>
  <Application>Microsoft Office PowerPoint</Application>
  <PresentationFormat>On-screen Show (4:3)</PresentationFormat>
  <Paragraphs>96</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Instructions for Submitting MIPPA 2017 State Plans</vt:lpstr>
      <vt:lpstr>Log into Grant Solutions</vt:lpstr>
      <vt:lpstr>To access the kit go to “Funding Opportunity” Tab</vt:lpstr>
      <vt:lpstr>Enter the kit by clicking on “Apply” for the MIPPA Announcement in the action column on the right hand side. Clicking “Apply” will open the GrantSolutions Application Control Checklist. Only click on apply once. </vt:lpstr>
      <vt:lpstr>PowerPoint Presentation</vt:lpstr>
      <vt:lpstr>Once the GrantSolutions Application Control Checklist is opened the Program Instructions may be viewed by clicking on the “View PDF” or “View Original Version”. They are the same document.</vt:lpstr>
      <vt:lpstr>Attachments</vt:lpstr>
      <vt:lpstr>Clicking “Upload Files” will open a new window or a new page to attach the required documents. Please see the PI for instructions on the MIPPA Project Narrative and 2 Year Project Work Plan.</vt:lpstr>
      <vt:lpstr>Attachments</vt:lpstr>
      <vt:lpstr>PowerPoint Presentation</vt:lpstr>
      <vt:lpstr>Complete the online forms SF424 and SF424B</vt:lpstr>
      <vt:lpstr>Complete the required fields. Instructions/Assistance can be found on pages 8-10 of the Program Instructions (PI).</vt:lpstr>
      <vt:lpstr>SF424  Application for Federal Assistance</vt:lpstr>
      <vt:lpstr>SF-424B ASSURANCES - NON-CONSTRUCTION PROGRAMS</vt:lpstr>
      <vt:lpstr>SF-424B ASSURANCES - NON-CONSTRUCTION PROGRAMS</vt:lpstr>
      <vt:lpstr>Once everything has been successfully submitted click on “Verify Submission” at the bottom of the Application Checklist page.   The Authorized Organization Representative  (AOR) or their designee should verify the submission of the application.   </vt:lpstr>
      <vt:lpstr>Verify Submission</vt:lpstr>
      <vt:lpstr>Your application has been submitted. </vt:lpstr>
      <vt:lpstr>Submitted Application</vt:lpstr>
      <vt:lpstr>If you have any questions, please contact Isaac Long  Phone: 202.795.7315 isaac.long@acl.hhs.gov</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KJG</dc:creator>
  <cp:lastModifiedBy>Windows User</cp:lastModifiedBy>
  <cp:revision>45</cp:revision>
  <cp:lastPrinted>2014-07-01T15:11:47Z</cp:lastPrinted>
  <dcterms:created xsi:type="dcterms:W3CDTF">2014-06-27T19:18:36Z</dcterms:created>
  <dcterms:modified xsi:type="dcterms:W3CDTF">2017-06-15T16:17:05Z</dcterms:modified>
</cp:coreProperties>
</file>