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3.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5.xml" ContentType="application/vnd.openxmlformats-officedocument.presentationml.tags+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708" r:id="rId3"/>
    <p:sldMasterId id="2147483712" r:id="rId4"/>
    <p:sldMasterId id="2147483724" r:id="rId5"/>
    <p:sldMasterId id="2147483736" r:id="rId6"/>
    <p:sldMasterId id="2147483747" r:id="rId7"/>
  </p:sldMasterIdLst>
  <p:notesMasterIdLst>
    <p:notesMasterId r:id="rId51"/>
  </p:notesMasterIdLst>
  <p:handoutMasterIdLst>
    <p:handoutMasterId r:id="rId52"/>
  </p:handoutMasterIdLst>
  <p:sldIdLst>
    <p:sldId id="954" r:id="rId8"/>
    <p:sldId id="604" r:id="rId9"/>
    <p:sldId id="1467" r:id="rId10"/>
    <p:sldId id="354" r:id="rId11"/>
    <p:sldId id="991" r:id="rId12"/>
    <p:sldId id="1298" r:id="rId13"/>
    <p:sldId id="999" r:id="rId14"/>
    <p:sldId id="1302" r:id="rId15"/>
    <p:sldId id="1314" r:id="rId16"/>
    <p:sldId id="299" r:id="rId17"/>
    <p:sldId id="1309" r:id="rId18"/>
    <p:sldId id="1307" r:id="rId19"/>
    <p:sldId id="1310" r:id="rId20"/>
    <p:sldId id="329" r:id="rId21"/>
    <p:sldId id="1009" r:id="rId22"/>
    <p:sldId id="1012" r:id="rId23"/>
    <p:sldId id="534" r:id="rId24"/>
    <p:sldId id="1312" r:id="rId25"/>
    <p:sldId id="1316" r:id="rId26"/>
    <p:sldId id="1311" r:id="rId27"/>
    <p:sldId id="1029" r:id="rId28"/>
    <p:sldId id="281" r:id="rId29"/>
    <p:sldId id="1026" r:id="rId30"/>
    <p:sldId id="1320" r:id="rId31"/>
    <p:sldId id="1297" r:id="rId32"/>
    <p:sldId id="1319" r:id="rId33"/>
    <p:sldId id="1317" r:id="rId34"/>
    <p:sldId id="278" r:id="rId35"/>
    <p:sldId id="1468" r:id="rId36"/>
    <p:sldId id="1469" r:id="rId37"/>
    <p:sldId id="272" r:id="rId38"/>
    <p:sldId id="1306" r:id="rId39"/>
    <p:sldId id="1321" r:id="rId40"/>
    <p:sldId id="1322" r:id="rId41"/>
    <p:sldId id="1323" r:id="rId42"/>
    <p:sldId id="1324" r:id="rId43"/>
    <p:sldId id="1325" r:id="rId44"/>
    <p:sldId id="1326" r:id="rId45"/>
    <p:sldId id="1327" r:id="rId46"/>
    <p:sldId id="1328" r:id="rId47"/>
    <p:sldId id="1329" r:id="rId48"/>
    <p:sldId id="1330" r:id="rId49"/>
    <p:sldId id="37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F8C50-B001-4625-B7C2-6BBDEA1C909B}" v="12" dt="2023-10-12T15:33:19.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62985" autoAdjust="0"/>
  </p:normalViewPr>
  <p:slideViewPr>
    <p:cSldViewPr>
      <p:cViewPr varScale="1">
        <p:scale>
          <a:sx n="52" d="100"/>
          <a:sy n="52" d="100"/>
        </p:scale>
        <p:origin x="1781" y="29"/>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2004"/>
    </p:cViewPr>
  </p:sorterViewPr>
  <p:notesViewPr>
    <p:cSldViewPr>
      <p:cViewPr varScale="1">
        <p:scale>
          <a:sx n="56" d="100"/>
          <a:sy n="56" d="100"/>
        </p:scale>
        <p:origin x="2822" y="5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www.shiphelp.or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shiphelp.org/"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8A3F4-7D17-4110-A78C-5F7FD7A20C81}" type="doc">
      <dgm:prSet loTypeId="urn:microsoft.com/office/officeart/2005/8/layout/bList2" loCatId="list" qsTypeId="urn:microsoft.com/office/officeart/2005/8/quickstyle/simple1" qsCatId="simple" csTypeId="urn:microsoft.com/office/officeart/2005/8/colors/colorful5" csCatId="colorful" phldr="1"/>
      <dgm:spPr/>
      <dgm:t>
        <a:bodyPr/>
        <a:lstStyle/>
        <a:p>
          <a:endParaRPr lang="en-US"/>
        </a:p>
      </dgm:t>
    </dgm:pt>
    <dgm:pt modelId="{9B8A11CA-293C-456D-989D-F052B9509320}">
      <dgm:prSet custT="1"/>
      <dgm:spPr>
        <a:xfrm>
          <a:off x="8161" y="717290"/>
          <a:ext cx="3880348" cy="3387165"/>
        </a:xfrm>
      </dgm:spPr>
      <dgm:t>
        <a:bodyPr/>
        <a:lstStyle/>
        <a:p>
          <a:pPr rtl="0"/>
          <a:r>
            <a:rPr lang="en-US" sz="2800" b="1" kern="1200" dirty="0">
              <a:latin typeface="+mn-lt"/>
              <a:ea typeface="+mn-ea"/>
              <a:cs typeface="Calibri Light" panose="020F0302020204030204" pitchFamily="34" charset="0"/>
            </a:rPr>
            <a:t>MIPPA Grantees</a:t>
          </a:r>
        </a:p>
      </dgm:t>
    </dgm:pt>
    <dgm:pt modelId="{781753F3-9988-44BB-81B7-2297BA4E18B0}" type="parTrans" cxnId="{F8B0DF25-3091-48CF-93EB-21FC60A62FD2}">
      <dgm:prSet/>
      <dgm:spPr/>
      <dgm:t>
        <a:bodyPr/>
        <a:lstStyle/>
        <a:p>
          <a:endParaRPr lang="en-US"/>
        </a:p>
      </dgm:t>
    </dgm:pt>
    <dgm:pt modelId="{7943DF5A-D4F6-4707-8B75-5D5E5D6E0812}" type="sibTrans" cxnId="{F8B0DF25-3091-48CF-93EB-21FC60A62FD2}">
      <dgm:prSet/>
      <dgm:spPr/>
      <dgm:t>
        <a:bodyPr/>
        <a:lstStyle/>
        <a:p>
          <a:endParaRPr lang="en-US"/>
        </a:p>
      </dgm:t>
    </dgm:pt>
    <dgm:pt modelId="{9AA46F0F-61A9-4696-8E87-0CAD00332100}">
      <dgm:prSet custT="1"/>
      <dgm:spPr>
        <a:xfrm>
          <a:off x="8161" y="717290"/>
          <a:ext cx="3880348" cy="3387165"/>
        </a:xfrm>
      </dgm:spPr>
      <dgm:t>
        <a:bodyPr/>
        <a:lstStyle/>
        <a:p>
          <a:r>
            <a:rPr kumimoji="0" lang="en-US" sz="2000" b="0" i="0" u="none" strike="noStrike" kern="1200" cap="none" spc="0" normalizeH="0" baseline="0" noProof="0" dirty="0">
              <a:ln/>
              <a:effectLst/>
              <a:uLnTx/>
              <a:uFillTx/>
              <a:latin typeface="Calibri Light" panose="020F0302020204030204" pitchFamily="34" charset="0"/>
              <a:ea typeface="+mn-ea"/>
              <a:cs typeface="Calibri Light" panose="020F0302020204030204" pitchFamily="34" charset="0"/>
            </a:rPr>
            <a:t>Resources will be emailed to the MIPPA listserv.</a:t>
          </a:r>
          <a:endParaRPr lang="en-US" sz="2000" kern="1200" dirty="0">
            <a:latin typeface="Calibri Light" panose="020F0302020204030204" pitchFamily="34" charset="0"/>
            <a:ea typeface="+mn-ea"/>
            <a:cs typeface="Calibri Light" panose="020F0302020204030204" pitchFamily="34" charset="0"/>
          </a:endParaRPr>
        </a:p>
      </dgm:t>
    </dgm:pt>
    <dgm:pt modelId="{625DA136-218D-4FB6-ABFB-C293F1773BC4}" type="parTrans" cxnId="{2104F22B-77EC-4FF6-814F-83C6E15587AD}">
      <dgm:prSet/>
      <dgm:spPr/>
      <dgm:t>
        <a:bodyPr/>
        <a:lstStyle/>
        <a:p>
          <a:endParaRPr lang="en-US"/>
        </a:p>
      </dgm:t>
    </dgm:pt>
    <dgm:pt modelId="{F903597E-17BE-45EB-9D2E-1A33F2DEC9AC}" type="sibTrans" cxnId="{2104F22B-77EC-4FF6-814F-83C6E15587AD}">
      <dgm:prSet/>
      <dgm:spPr/>
      <dgm:t>
        <a:bodyPr/>
        <a:lstStyle/>
        <a:p>
          <a:endParaRPr lang="en-US"/>
        </a:p>
      </dgm:t>
    </dgm:pt>
    <dgm:pt modelId="{15FFEA7F-AF9C-4725-8E25-8054475CDD88}">
      <dgm:prSet custT="1"/>
      <dgm:spPr>
        <a:xfrm>
          <a:off x="8161" y="0"/>
          <a:ext cx="3880348" cy="717290"/>
        </a:xfrm>
      </dgm:spPr>
      <dgm:t>
        <a:bodyPr/>
        <a:lstStyle/>
        <a:p>
          <a:pPr rtl="0"/>
          <a:r>
            <a:rPr lang="en-US" sz="3200" b="1" dirty="0"/>
            <a:t>SHIPs</a:t>
          </a:r>
        </a:p>
      </dgm:t>
    </dgm:pt>
    <dgm:pt modelId="{CC11A9A5-6E39-4C8A-A4B8-82168A4BC834}" type="parTrans" cxnId="{6F010595-C860-475E-9106-A769000F3A4F}">
      <dgm:prSet/>
      <dgm:spPr/>
      <dgm:t>
        <a:bodyPr/>
        <a:lstStyle/>
        <a:p>
          <a:endParaRPr lang="en-US"/>
        </a:p>
      </dgm:t>
    </dgm:pt>
    <dgm:pt modelId="{2D00D2DA-7707-487F-A820-CD1127262EF9}" type="sibTrans" cxnId="{6F010595-C860-475E-9106-A769000F3A4F}">
      <dgm:prSet/>
      <dgm:spPr/>
      <dgm:t>
        <a:bodyPr/>
        <a:lstStyle/>
        <a:p>
          <a:endParaRPr lang="en-US"/>
        </a:p>
      </dgm:t>
    </dgm:pt>
    <dgm:pt modelId="{7E41FEB2-6C6D-4FB0-8937-C0492904F9F4}">
      <dgm:prSet/>
      <dgm:spPr>
        <a:xfrm>
          <a:off x="8161" y="717290"/>
          <a:ext cx="3880348" cy="3387165"/>
        </a:xfrm>
      </dgm:spPr>
      <dgm:t>
        <a:bodyPr/>
        <a:lstStyle/>
        <a:p>
          <a:pPr rtl="0">
            <a:buFont typeface="+mj-lt"/>
            <a:buAutoNum type="arabicPeriod"/>
          </a:pPr>
          <a:r>
            <a:rPr lang="en-US" dirty="0">
              <a:latin typeface="Calibri Light" panose="020F0302020204030204" pitchFamily="34" charset="0"/>
              <a:cs typeface="Calibri Light" panose="020F0302020204030204" pitchFamily="34" charset="0"/>
            </a:rPr>
            <a:t>Login at </a:t>
          </a:r>
          <a:r>
            <a:rPr lang="en-US" dirty="0">
              <a:latin typeface="Calibri Light" panose="020F0302020204030204" pitchFamily="34" charset="0"/>
              <a:cs typeface="Calibri Light" panose="020F0302020204030204" pitchFamily="34" charset="0"/>
              <a:hlinkClick xmlns:r="http://schemas.openxmlformats.org/officeDocument/2006/relationships" r:id="rId1"/>
            </a:rPr>
            <a:t>www.shiphelp.org</a:t>
          </a:r>
          <a:r>
            <a:rPr lang="en-US" dirty="0">
              <a:latin typeface="Calibri Light" panose="020F0302020204030204" pitchFamily="34" charset="0"/>
              <a:cs typeface="Calibri Light" panose="020F0302020204030204" pitchFamily="34" charset="0"/>
            </a:rPr>
            <a:t>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(click the orange SHIP Login padlock). </a:t>
          </a:r>
        </a:p>
      </dgm:t>
    </dgm:pt>
    <dgm:pt modelId="{FF2D85FF-0DF0-4C6E-98DC-6516F956687F}" type="parTrans" cxnId="{06A461D6-B190-4CDE-A24C-44652E1F07D9}">
      <dgm:prSet/>
      <dgm:spPr/>
      <dgm:t>
        <a:bodyPr/>
        <a:lstStyle/>
        <a:p>
          <a:endParaRPr lang="en-US"/>
        </a:p>
      </dgm:t>
    </dgm:pt>
    <dgm:pt modelId="{F63D997E-1A04-49EC-B635-23841C5CD6F0}" type="sibTrans" cxnId="{06A461D6-B190-4CDE-A24C-44652E1F07D9}">
      <dgm:prSet/>
      <dgm:spPr/>
      <dgm:t>
        <a:bodyPr/>
        <a:lstStyle/>
        <a:p>
          <a:endParaRPr lang="en-US"/>
        </a:p>
      </dgm:t>
    </dgm:pt>
    <dgm:pt modelId="{BD538CEC-17A4-4240-ABA7-6EDA94278B27}">
      <dgm:prSet/>
      <dgm:spPr>
        <a:xfrm>
          <a:off x="8161" y="717290"/>
          <a:ext cx="3880348" cy="3387165"/>
        </a:xfrm>
      </dgm:spPr>
      <dgm:t>
        <a:bodyPr/>
        <a:lstStyle/>
        <a:p>
          <a:pPr rtl="0">
            <a:buFont typeface="+mj-lt"/>
            <a:buAutoNum type="arabicPeriod"/>
          </a:pPr>
          <a:r>
            <a:rPr lang="en-US" dirty="0">
              <a:latin typeface="Calibri Light" panose="020F0302020204030204" pitchFamily="34" charset="0"/>
              <a:ea typeface="+mn-ea"/>
              <a:cs typeface="Calibri Light" panose="020F0302020204030204" pitchFamily="34" charset="0"/>
            </a:rPr>
            <a:t>Go to the Resource Library.</a:t>
          </a:r>
        </a:p>
      </dgm:t>
    </dgm:pt>
    <dgm:pt modelId="{E06B41C1-FC71-4C7F-A139-A7B521DBD654}" type="parTrans" cxnId="{D4D74815-2E2B-4F57-8B9B-21DBF816D412}">
      <dgm:prSet/>
      <dgm:spPr/>
      <dgm:t>
        <a:bodyPr/>
        <a:lstStyle/>
        <a:p>
          <a:endParaRPr lang="en-US"/>
        </a:p>
      </dgm:t>
    </dgm:pt>
    <dgm:pt modelId="{1ABFC221-6F4F-437F-90CE-244686B6846B}" type="sibTrans" cxnId="{D4D74815-2E2B-4F57-8B9B-21DBF816D412}">
      <dgm:prSet/>
      <dgm:spPr/>
      <dgm:t>
        <a:bodyPr/>
        <a:lstStyle/>
        <a:p>
          <a:endParaRPr lang="en-US"/>
        </a:p>
      </dgm:t>
    </dgm:pt>
    <dgm:pt modelId="{949712AB-DC17-4E3B-B603-DD92BA5305F3}">
      <dgm:prSet/>
      <dgm:spPr>
        <a:xfrm>
          <a:off x="8161" y="717290"/>
          <a:ext cx="3880348" cy="3387165"/>
        </a:xfrm>
      </dgm:spPr>
      <dgm:t>
        <a:bodyPr/>
        <a:lstStyle/>
        <a:p>
          <a:r>
            <a:rPr lang="en-US" dirty="0">
              <a:latin typeface="Calibri Light" panose="020F0302020204030204" pitchFamily="34" charset="0"/>
              <a:ea typeface="+mn-ea"/>
              <a:cs typeface="Calibri Light" panose="020F0302020204030204" pitchFamily="34" charset="0"/>
            </a:rPr>
            <a:t>Search for keyword “Plan Finder”</a:t>
          </a:r>
          <a:endParaRPr lang="en-US" dirty="0"/>
        </a:p>
      </dgm:t>
    </dgm:pt>
    <dgm:pt modelId="{B4ADD773-994C-4755-9D18-1AD4F5D259DF}" type="parTrans" cxnId="{DE7DBCBF-C8BA-49A6-BC36-B5F67F742609}">
      <dgm:prSet/>
      <dgm:spPr/>
      <dgm:t>
        <a:bodyPr/>
        <a:lstStyle/>
        <a:p>
          <a:endParaRPr lang="en-US"/>
        </a:p>
      </dgm:t>
    </dgm:pt>
    <dgm:pt modelId="{57EE9645-3F1D-4A8D-A7A3-4C66884C2E49}" type="sibTrans" cxnId="{DE7DBCBF-C8BA-49A6-BC36-B5F67F742609}">
      <dgm:prSet/>
      <dgm:spPr/>
      <dgm:t>
        <a:bodyPr/>
        <a:lstStyle/>
        <a:p>
          <a:endParaRPr lang="en-US"/>
        </a:p>
      </dgm:t>
    </dgm:pt>
    <dgm:pt modelId="{AE3D23FF-BE59-4046-9F14-4F52E03A3FDA}" type="pres">
      <dgm:prSet presAssocID="{BDE8A3F4-7D17-4110-A78C-5F7FD7A20C81}" presName="diagram" presStyleCnt="0">
        <dgm:presLayoutVars>
          <dgm:dir/>
          <dgm:animLvl val="lvl"/>
          <dgm:resizeHandles val="exact"/>
        </dgm:presLayoutVars>
      </dgm:prSet>
      <dgm:spPr/>
    </dgm:pt>
    <dgm:pt modelId="{D90ACC74-EC12-49BC-807F-46B35626673A}" type="pres">
      <dgm:prSet presAssocID="{15FFEA7F-AF9C-4725-8E25-8054475CDD88}" presName="compNode" presStyleCnt="0"/>
      <dgm:spPr/>
    </dgm:pt>
    <dgm:pt modelId="{E41317F0-EA1E-440A-BCAA-61AF5B42BEB3}" type="pres">
      <dgm:prSet presAssocID="{15FFEA7F-AF9C-4725-8E25-8054475CDD88}" presName="childRect" presStyleLbl="bgAcc1" presStyleIdx="0" presStyleCnt="2">
        <dgm:presLayoutVars>
          <dgm:bulletEnabled val="1"/>
        </dgm:presLayoutVars>
      </dgm:prSet>
      <dgm:spPr/>
    </dgm:pt>
    <dgm:pt modelId="{1C155956-8351-475A-A5BF-24156D46AD18}" type="pres">
      <dgm:prSet presAssocID="{15FFEA7F-AF9C-4725-8E25-8054475CDD88}" presName="parentText" presStyleLbl="node1" presStyleIdx="0" presStyleCnt="0">
        <dgm:presLayoutVars>
          <dgm:chMax val="0"/>
          <dgm:bulletEnabled val="1"/>
        </dgm:presLayoutVars>
      </dgm:prSet>
      <dgm:spPr/>
    </dgm:pt>
    <dgm:pt modelId="{43131CA2-19BD-4F30-B46C-74D8A467B408}" type="pres">
      <dgm:prSet presAssocID="{15FFEA7F-AF9C-4725-8E25-8054475CDD88}" presName="parentRect" presStyleLbl="alignNode1" presStyleIdx="0" presStyleCnt="2"/>
      <dgm:spPr/>
    </dgm:pt>
    <dgm:pt modelId="{7EC09E4D-7A69-4AEF-8DE7-8E54FB0C1BBD}" type="pres">
      <dgm:prSet presAssocID="{15FFEA7F-AF9C-4725-8E25-8054475CDD88}" presName="adorn" presStyleLbl="fgAccFollowNode1" presStyleIdx="0" presStyleCnt="2"/>
      <dgm:spPr/>
    </dgm:pt>
    <dgm:pt modelId="{62B68C9A-7B26-48F6-BDB4-2F5D1F176B48}" type="pres">
      <dgm:prSet presAssocID="{2D00D2DA-7707-487F-A820-CD1127262EF9}" presName="sibTrans" presStyleLbl="sibTrans2D1" presStyleIdx="0" presStyleCnt="0"/>
      <dgm:spPr/>
    </dgm:pt>
    <dgm:pt modelId="{3C7D57D1-C6E7-4DBD-B753-64F44770317A}" type="pres">
      <dgm:prSet presAssocID="{9B8A11CA-293C-456D-989D-F052B9509320}" presName="compNode" presStyleCnt="0"/>
      <dgm:spPr/>
    </dgm:pt>
    <dgm:pt modelId="{F49CD5EB-9AC2-40B4-8E42-9FBF24AA8A4C}" type="pres">
      <dgm:prSet presAssocID="{9B8A11CA-293C-456D-989D-F052B9509320}" presName="childRect" presStyleLbl="bgAcc1" presStyleIdx="1" presStyleCnt="2">
        <dgm:presLayoutVars>
          <dgm:bulletEnabled val="1"/>
        </dgm:presLayoutVars>
      </dgm:prSet>
      <dgm:spPr/>
    </dgm:pt>
    <dgm:pt modelId="{DF646415-BEDD-4517-86F4-9E19D94E4C93}" type="pres">
      <dgm:prSet presAssocID="{9B8A11CA-293C-456D-989D-F052B9509320}" presName="parentText" presStyleLbl="node1" presStyleIdx="0" presStyleCnt="0">
        <dgm:presLayoutVars>
          <dgm:chMax val="0"/>
          <dgm:bulletEnabled val="1"/>
        </dgm:presLayoutVars>
      </dgm:prSet>
      <dgm:spPr/>
    </dgm:pt>
    <dgm:pt modelId="{69670DEA-7AD5-4249-8D1A-5EEB8F9278C6}" type="pres">
      <dgm:prSet presAssocID="{9B8A11CA-293C-456D-989D-F052B9509320}" presName="parentRect" presStyleLbl="alignNode1" presStyleIdx="1" presStyleCnt="2"/>
      <dgm:spPr/>
    </dgm:pt>
    <dgm:pt modelId="{9BBF6987-EA86-4516-BF3F-EEA6A51FB371}" type="pres">
      <dgm:prSet presAssocID="{9B8A11CA-293C-456D-989D-F052B9509320}" presName="adorn" presStyleLbl="fgAccFollowNode1" presStyleIdx="1" presStyleCnt="2"/>
      <dgm:spPr/>
    </dgm:pt>
  </dgm:ptLst>
  <dgm:cxnLst>
    <dgm:cxn modelId="{D4D74815-2E2B-4F57-8B9B-21DBF816D412}" srcId="{15FFEA7F-AF9C-4725-8E25-8054475CDD88}" destId="{BD538CEC-17A4-4240-ABA7-6EDA94278B27}" srcOrd="1" destOrd="0" parTransId="{E06B41C1-FC71-4C7F-A139-A7B521DBD654}" sibTransId="{1ABFC221-6F4F-437F-90CE-244686B6846B}"/>
    <dgm:cxn modelId="{1C091C1D-10E5-4FF0-92D8-39E68B9C89F5}" type="presOf" srcId="{9AA46F0F-61A9-4696-8E87-0CAD00332100}" destId="{F49CD5EB-9AC2-40B4-8E42-9FBF24AA8A4C}" srcOrd="0" destOrd="0" presId="urn:microsoft.com/office/officeart/2005/8/layout/bList2"/>
    <dgm:cxn modelId="{F8B0DF25-3091-48CF-93EB-21FC60A62FD2}" srcId="{BDE8A3F4-7D17-4110-A78C-5F7FD7A20C81}" destId="{9B8A11CA-293C-456D-989D-F052B9509320}" srcOrd="1" destOrd="0" parTransId="{781753F3-9988-44BB-81B7-2297BA4E18B0}" sibTransId="{7943DF5A-D4F6-4707-8B75-5D5E5D6E0812}"/>
    <dgm:cxn modelId="{1C4AE226-9FC0-4084-82E7-CB87C7E1C4DB}" type="presOf" srcId="{BDE8A3F4-7D17-4110-A78C-5F7FD7A20C81}" destId="{AE3D23FF-BE59-4046-9F14-4F52E03A3FDA}" srcOrd="0" destOrd="0" presId="urn:microsoft.com/office/officeart/2005/8/layout/bList2"/>
    <dgm:cxn modelId="{2104F22B-77EC-4FF6-814F-83C6E15587AD}" srcId="{9B8A11CA-293C-456D-989D-F052B9509320}" destId="{9AA46F0F-61A9-4696-8E87-0CAD00332100}" srcOrd="0" destOrd="0" parTransId="{625DA136-218D-4FB6-ABFB-C293F1773BC4}" sibTransId="{F903597E-17BE-45EB-9D2E-1A33F2DEC9AC}"/>
    <dgm:cxn modelId="{FA68F161-0909-479A-9333-738241A8D705}" type="presOf" srcId="{7E41FEB2-6C6D-4FB0-8937-C0492904F9F4}" destId="{E41317F0-EA1E-440A-BCAA-61AF5B42BEB3}" srcOrd="0" destOrd="0" presId="urn:microsoft.com/office/officeart/2005/8/layout/bList2"/>
    <dgm:cxn modelId="{0B172547-CE5E-4750-ABA7-7F9231866037}" type="presOf" srcId="{15FFEA7F-AF9C-4725-8E25-8054475CDD88}" destId="{1C155956-8351-475A-A5BF-24156D46AD18}" srcOrd="0" destOrd="0" presId="urn:microsoft.com/office/officeart/2005/8/layout/bList2"/>
    <dgm:cxn modelId="{7CB43F86-E8C8-49FC-963C-B3C2421CD11B}" type="presOf" srcId="{9B8A11CA-293C-456D-989D-F052B9509320}" destId="{69670DEA-7AD5-4249-8D1A-5EEB8F9278C6}" srcOrd="1" destOrd="0" presId="urn:microsoft.com/office/officeart/2005/8/layout/bList2"/>
    <dgm:cxn modelId="{6F010595-C860-475E-9106-A769000F3A4F}" srcId="{BDE8A3F4-7D17-4110-A78C-5F7FD7A20C81}" destId="{15FFEA7F-AF9C-4725-8E25-8054475CDD88}" srcOrd="0" destOrd="0" parTransId="{CC11A9A5-6E39-4C8A-A4B8-82168A4BC834}" sibTransId="{2D00D2DA-7707-487F-A820-CD1127262EF9}"/>
    <dgm:cxn modelId="{0CE753BD-38D1-470C-9A8C-ECE9A372568A}" type="presOf" srcId="{2D00D2DA-7707-487F-A820-CD1127262EF9}" destId="{62B68C9A-7B26-48F6-BDB4-2F5D1F176B48}" srcOrd="0" destOrd="0" presId="urn:microsoft.com/office/officeart/2005/8/layout/bList2"/>
    <dgm:cxn modelId="{DE7DBCBF-C8BA-49A6-BC36-B5F67F742609}" srcId="{15FFEA7F-AF9C-4725-8E25-8054475CDD88}" destId="{949712AB-DC17-4E3B-B603-DD92BA5305F3}" srcOrd="2" destOrd="0" parTransId="{B4ADD773-994C-4755-9D18-1AD4F5D259DF}" sibTransId="{57EE9645-3F1D-4A8D-A7A3-4C66884C2E49}"/>
    <dgm:cxn modelId="{2FBEC2CC-9712-43F2-84D7-180DBD406BCA}" type="presOf" srcId="{BD538CEC-17A4-4240-ABA7-6EDA94278B27}" destId="{E41317F0-EA1E-440A-BCAA-61AF5B42BEB3}" srcOrd="0" destOrd="1" presId="urn:microsoft.com/office/officeart/2005/8/layout/bList2"/>
    <dgm:cxn modelId="{8B9939D2-F002-4F2B-B565-6E111C0244FD}" type="presOf" srcId="{9B8A11CA-293C-456D-989D-F052B9509320}" destId="{DF646415-BEDD-4517-86F4-9E19D94E4C93}" srcOrd="0" destOrd="0" presId="urn:microsoft.com/office/officeart/2005/8/layout/bList2"/>
    <dgm:cxn modelId="{06A461D6-B190-4CDE-A24C-44652E1F07D9}" srcId="{15FFEA7F-AF9C-4725-8E25-8054475CDD88}" destId="{7E41FEB2-6C6D-4FB0-8937-C0492904F9F4}" srcOrd="0" destOrd="0" parTransId="{FF2D85FF-0DF0-4C6E-98DC-6516F956687F}" sibTransId="{F63D997E-1A04-49EC-B635-23841C5CD6F0}"/>
    <dgm:cxn modelId="{243C8DE2-564D-4C60-8EAB-2EA1A9DD8715}" type="presOf" srcId="{15FFEA7F-AF9C-4725-8E25-8054475CDD88}" destId="{43131CA2-19BD-4F30-B46C-74D8A467B408}" srcOrd="1" destOrd="0" presId="urn:microsoft.com/office/officeart/2005/8/layout/bList2"/>
    <dgm:cxn modelId="{0BB8F2E8-1C30-41E6-A48E-454CA6FA60A5}" type="presOf" srcId="{949712AB-DC17-4E3B-B603-DD92BA5305F3}" destId="{E41317F0-EA1E-440A-BCAA-61AF5B42BEB3}" srcOrd="0" destOrd="2" presId="urn:microsoft.com/office/officeart/2005/8/layout/bList2"/>
    <dgm:cxn modelId="{CB7BF03D-F3D0-4991-963A-ADB3A9801748}" type="presParOf" srcId="{AE3D23FF-BE59-4046-9F14-4F52E03A3FDA}" destId="{D90ACC74-EC12-49BC-807F-46B35626673A}" srcOrd="0" destOrd="0" presId="urn:microsoft.com/office/officeart/2005/8/layout/bList2"/>
    <dgm:cxn modelId="{55D27F6E-B90E-4DC1-AC44-D508EA73B9A8}" type="presParOf" srcId="{D90ACC74-EC12-49BC-807F-46B35626673A}" destId="{E41317F0-EA1E-440A-BCAA-61AF5B42BEB3}" srcOrd="0" destOrd="0" presId="urn:microsoft.com/office/officeart/2005/8/layout/bList2"/>
    <dgm:cxn modelId="{6E2D5861-6408-4469-BF90-98F3F339613F}" type="presParOf" srcId="{D90ACC74-EC12-49BC-807F-46B35626673A}" destId="{1C155956-8351-475A-A5BF-24156D46AD18}" srcOrd="1" destOrd="0" presId="urn:microsoft.com/office/officeart/2005/8/layout/bList2"/>
    <dgm:cxn modelId="{04E0A43C-ACFB-402E-9E7C-B4733450A69E}" type="presParOf" srcId="{D90ACC74-EC12-49BC-807F-46B35626673A}" destId="{43131CA2-19BD-4F30-B46C-74D8A467B408}" srcOrd="2" destOrd="0" presId="urn:microsoft.com/office/officeart/2005/8/layout/bList2"/>
    <dgm:cxn modelId="{A893B7A1-D4FA-4DE4-B522-94883A79840A}" type="presParOf" srcId="{D90ACC74-EC12-49BC-807F-46B35626673A}" destId="{7EC09E4D-7A69-4AEF-8DE7-8E54FB0C1BBD}" srcOrd="3" destOrd="0" presId="urn:microsoft.com/office/officeart/2005/8/layout/bList2"/>
    <dgm:cxn modelId="{2C3AC107-4783-4E4B-B44C-8D56CE27E316}" type="presParOf" srcId="{AE3D23FF-BE59-4046-9F14-4F52E03A3FDA}" destId="{62B68C9A-7B26-48F6-BDB4-2F5D1F176B48}" srcOrd="1" destOrd="0" presId="urn:microsoft.com/office/officeart/2005/8/layout/bList2"/>
    <dgm:cxn modelId="{21655CDF-F257-4A21-B333-EF78B83A3664}" type="presParOf" srcId="{AE3D23FF-BE59-4046-9F14-4F52E03A3FDA}" destId="{3C7D57D1-C6E7-4DBD-B753-64F44770317A}" srcOrd="2" destOrd="0" presId="urn:microsoft.com/office/officeart/2005/8/layout/bList2"/>
    <dgm:cxn modelId="{CA2D8659-BB2D-4E26-A441-14B873EA9482}" type="presParOf" srcId="{3C7D57D1-C6E7-4DBD-B753-64F44770317A}" destId="{F49CD5EB-9AC2-40B4-8E42-9FBF24AA8A4C}" srcOrd="0" destOrd="0" presId="urn:microsoft.com/office/officeart/2005/8/layout/bList2"/>
    <dgm:cxn modelId="{DE882187-1BC6-4CC1-8421-140423C0FD04}" type="presParOf" srcId="{3C7D57D1-C6E7-4DBD-B753-64F44770317A}" destId="{DF646415-BEDD-4517-86F4-9E19D94E4C93}" srcOrd="1" destOrd="0" presId="urn:microsoft.com/office/officeart/2005/8/layout/bList2"/>
    <dgm:cxn modelId="{90B38644-B1F6-4088-8DF5-DB46AB94171F}" type="presParOf" srcId="{3C7D57D1-C6E7-4DBD-B753-64F44770317A}" destId="{69670DEA-7AD5-4249-8D1A-5EEB8F9278C6}" srcOrd="2" destOrd="0" presId="urn:microsoft.com/office/officeart/2005/8/layout/bList2"/>
    <dgm:cxn modelId="{64FA9A73-C81B-4D86-BA3F-E6A1B0651E4A}" type="presParOf" srcId="{3C7D57D1-C6E7-4DBD-B753-64F44770317A}" destId="{9BBF6987-EA86-4516-BF3F-EEA6A51FB371}"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17F0-EA1E-440A-BCAA-61AF5B42BEB3}">
      <dsp:nvSpPr>
        <dsp:cNvPr id="0" name=""/>
        <dsp:cNvSpPr/>
      </dsp:nvSpPr>
      <dsp:spPr>
        <a:xfrm>
          <a:off x="2013854" y="1724"/>
          <a:ext cx="3355048" cy="2504473"/>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rtl="0">
            <a:lnSpc>
              <a:spcPct val="90000"/>
            </a:lnSpc>
            <a:spcBef>
              <a:spcPct val="0"/>
            </a:spcBef>
            <a:spcAft>
              <a:spcPct val="15000"/>
            </a:spcAft>
            <a:buFont typeface="+mj-lt"/>
            <a:buAutoNum type="arabicPeriod"/>
          </a:pPr>
          <a:r>
            <a:rPr lang="en-US" sz="2100" kern="1200" dirty="0">
              <a:latin typeface="Calibri Light" panose="020F0302020204030204" pitchFamily="34" charset="0"/>
              <a:cs typeface="Calibri Light" panose="020F0302020204030204" pitchFamily="34" charset="0"/>
            </a:rPr>
            <a:t>Login at </a:t>
          </a:r>
          <a:r>
            <a:rPr lang="en-US" sz="2100" kern="1200" dirty="0">
              <a:latin typeface="Calibri Light" panose="020F0302020204030204" pitchFamily="34" charset="0"/>
              <a:cs typeface="Calibri Light" panose="020F0302020204030204" pitchFamily="34" charset="0"/>
              <a:hlinkClick xmlns:r="http://schemas.openxmlformats.org/officeDocument/2006/relationships" r:id="rId1"/>
            </a:rPr>
            <a:t>www.shiphelp.org</a:t>
          </a:r>
          <a:r>
            <a:rPr lang="en-US" sz="2100" kern="1200" dirty="0">
              <a:latin typeface="Calibri Light" panose="020F0302020204030204" pitchFamily="34" charset="0"/>
              <a:cs typeface="Calibri Light" panose="020F0302020204030204" pitchFamily="34" charset="0"/>
            </a:rPr>
            <a:t> </a:t>
          </a:r>
          <a:br>
            <a:rPr lang="en-US" sz="2100" kern="1200" dirty="0">
              <a:latin typeface="Calibri Light" panose="020F0302020204030204" pitchFamily="34" charset="0"/>
              <a:cs typeface="Calibri Light" panose="020F0302020204030204" pitchFamily="34" charset="0"/>
            </a:rPr>
          </a:br>
          <a:r>
            <a:rPr lang="en-US" sz="2100" kern="1200" dirty="0">
              <a:latin typeface="Calibri Light" panose="020F0302020204030204" pitchFamily="34" charset="0"/>
              <a:cs typeface="Calibri Light" panose="020F0302020204030204" pitchFamily="34" charset="0"/>
            </a:rPr>
            <a:t>(click the orange SHIP Login padlock). </a:t>
          </a:r>
        </a:p>
        <a:p>
          <a:pPr marL="228600" lvl="1" indent="-228600" algn="l" defTabSz="933450" rtl="0">
            <a:lnSpc>
              <a:spcPct val="90000"/>
            </a:lnSpc>
            <a:spcBef>
              <a:spcPct val="0"/>
            </a:spcBef>
            <a:spcAft>
              <a:spcPct val="15000"/>
            </a:spcAft>
            <a:buFont typeface="+mj-lt"/>
            <a:buAutoNum type="arabicPeriod"/>
          </a:pPr>
          <a:r>
            <a:rPr lang="en-US" sz="2100" kern="1200" dirty="0">
              <a:latin typeface="Calibri Light" panose="020F0302020204030204" pitchFamily="34" charset="0"/>
              <a:ea typeface="+mn-ea"/>
              <a:cs typeface="Calibri Light" panose="020F0302020204030204" pitchFamily="34" charset="0"/>
            </a:rPr>
            <a:t>Go to the Resource Library.</a:t>
          </a:r>
        </a:p>
        <a:p>
          <a:pPr marL="228600" lvl="1" indent="-228600" algn="l" defTabSz="933450">
            <a:lnSpc>
              <a:spcPct val="90000"/>
            </a:lnSpc>
            <a:spcBef>
              <a:spcPct val="0"/>
            </a:spcBef>
            <a:spcAft>
              <a:spcPct val="15000"/>
            </a:spcAft>
            <a:buChar char="•"/>
          </a:pPr>
          <a:r>
            <a:rPr lang="en-US" sz="2100" kern="1200" dirty="0">
              <a:latin typeface="Calibri Light" panose="020F0302020204030204" pitchFamily="34" charset="0"/>
              <a:ea typeface="+mn-ea"/>
              <a:cs typeface="Calibri Light" panose="020F0302020204030204" pitchFamily="34" charset="0"/>
            </a:rPr>
            <a:t>Search for keyword “Plan Finder”</a:t>
          </a:r>
          <a:endParaRPr lang="en-US" sz="2100" kern="1200" dirty="0"/>
        </a:p>
      </dsp:txBody>
      <dsp:txXfrm>
        <a:off x="2072537" y="60407"/>
        <a:ext cx="3237682" cy="2445790"/>
      </dsp:txXfrm>
    </dsp:sp>
    <dsp:sp modelId="{43131CA2-19BD-4F30-B46C-74D8A467B408}">
      <dsp:nvSpPr>
        <dsp:cNvPr id="0" name=""/>
        <dsp:cNvSpPr/>
      </dsp:nvSpPr>
      <dsp:spPr>
        <a:xfrm>
          <a:off x="2013854" y="2506197"/>
          <a:ext cx="3355048" cy="107692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b="1" kern="1200" dirty="0"/>
            <a:t>SHIPs</a:t>
          </a:r>
        </a:p>
      </dsp:txBody>
      <dsp:txXfrm>
        <a:off x="2013854" y="2506197"/>
        <a:ext cx="2362710" cy="1076923"/>
      </dsp:txXfrm>
    </dsp:sp>
    <dsp:sp modelId="{7EC09E4D-7A69-4AEF-8DE7-8E54FB0C1BBD}">
      <dsp:nvSpPr>
        <dsp:cNvPr id="0" name=""/>
        <dsp:cNvSpPr/>
      </dsp:nvSpPr>
      <dsp:spPr>
        <a:xfrm>
          <a:off x="4471474" y="2677257"/>
          <a:ext cx="1174267" cy="1174267"/>
        </a:xfrm>
        <a:prstGeom prst="ellipse">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9CD5EB-9AC2-40B4-8E42-9FBF24AA8A4C}">
      <dsp:nvSpPr>
        <dsp:cNvPr id="0" name=""/>
        <dsp:cNvSpPr/>
      </dsp:nvSpPr>
      <dsp:spPr>
        <a:xfrm>
          <a:off x="5936658" y="1724"/>
          <a:ext cx="3355048" cy="2504473"/>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kumimoji="0" lang="en-US" sz="2000" b="0" i="0" u="none" strike="noStrike" kern="1200" cap="none" spc="0" normalizeH="0" baseline="0" noProof="0" dirty="0">
              <a:ln/>
              <a:effectLst/>
              <a:uLnTx/>
              <a:uFillTx/>
              <a:latin typeface="Calibri Light" panose="020F0302020204030204" pitchFamily="34" charset="0"/>
              <a:ea typeface="+mn-ea"/>
              <a:cs typeface="Calibri Light" panose="020F0302020204030204" pitchFamily="34" charset="0"/>
            </a:rPr>
            <a:t>Resources will be emailed to the MIPPA listserv.</a:t>
          </a:r>
          <a:endParaRPr lang="en-US" sz="2000" kern="1200" dirty="0">
            <a:latin typeface="Calibri Light" panose="020F0302020204030204" pitchFamily="34" charset="0"/>
            <a:ea typeface="+mn-ea"/>
            <a:cs typeface="Calibri Light" panose="020F0302020204030204" pitchFamily="34" charset="0"/>
          </a:endParaRPr>
        </a:p>
      </dsp:txBody>
      <dsp:txXfrm>
        <a:off x="5995341" y="60407"/>
        <a:ext cx="3237682" cy="2445790"/>
      </dsp:txXfrm>
    </dsp:sp>
    <dsp:sp modelId="{69670DEA-7AD5-4249-8D1A-5EEB8F9278C6}">
      <dsp:nvSpPr>
        <dsp:cNvPr id="0" name=""/>
        <dsp:cNvSpPr/>
      </dsp:nvSpPr>
      <dsp:spPr>
        <a:xfrm>
          <a:off x="5936658" y="2506197"/>
          <a:ext cx="3355048" cy="1076923"/>
        </a:xfrm>
        <a:prstGeom prst="rect">
          <a:avLst/>
        </a:prstGeom>
        <a:solidFill>
          <a:schemeClr val="accent5">
            <a:hueOff val="375767"/>
            <a:satOff val="36001"/>
            <a:lumOff val="8823"/>
            <a:alphaOff val="0"/>
          </a:schemeClr>
        </a:solidFill>
        <a:ln w="19050"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rtl="0">
            <a:lnSpc>
              <a:spcPct val="90000"/>
            </a:lnSpc>
            <a:spcBef>
              <a:spcPct val="0"/>
            </a:spcBef>
            <a:spcAft>
              <a:spcPct val="35000"/>
            </a:spcAft>
            <a:buNone/>
          </a:pPr>
          <a:r>
            <a:rPr lang="en-US" sz="2800" b="1" kern="1200" dirty="0">
              <a:latin typeface="+mn-lt"/>
              <a:ea typeface="+mn-ea"/>
              <a:cs typeface="Calibri Light" panose="020F0302020204030204" pitchFamily="34" charset="0"/>
            </a:rPr>
            <a:t>MIPPA Grantees</a:t>
          </a:r>
        </a:p>
      </dsp:txBody>
      <dsp:txXfrm>
        <a:off x="5936658" y="2506197"/>
        <a:ext cx="2362710" cy="1076923"/>
      </dsp:txXfrm>
    </dsp:sp>
    <dsp:sp modelId="{9BBF6987-EA86-4516-BF3F-EEA6A51FB371}">
      <dsp:nvSpPr>
        <dsp:cNvPr id="0" name=""/>
        <dsp:cNvSpPr/>
      </dsp:nvSpPr>
      <dsp:spPr>
        <a:xfrm>
          <a:off x="8394277" y="2677257"/>
          <a:ext cx="1174267" cy="1174267"/>
        </a:xfrm>
        <a:prstGeom prst="ellipse">
          <a:avLst/>
        </a:prstGeom>
        <a:solidFill>
          <a:schemeClr val="accent5">
            <a:tint val="40000"/>
            <a:alpha val="90000"/>
            <a:hueOff val="486652"/>
            <a:satOff val="44911"/>
            <a:lumOff val="3068"/>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4D4532-06E6-41D1-9B01-A9BBCBF84EA4}" type="datetimeFigureOut">
              <a:rPr lang="en-US" smtClean="0"/>
              <a:pPr/>
              <a:t>10/12/2023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B4DB3F-86A9-4140-B705-098B66A0326A}" type="slidenum">
              <a:rPr lang="en-US" smtClean="0"/>
              <a:pPr/>
              <a:t>‹#›</a:t>
            </a:fld>
            <a:endParaRPr lang="en-US"/>
          </a:p>
        </p:txBody>
      </p:sp>
    </p:spTree>
    <p:extLst>
      <p:ext uri="{BB962C8B-B14F-4D97-AF65-F5344CB8AC3E}">
        <p14:creationId xmlns:p14="http://schemas.microsoft.com/office/powerpoint/2010/main" val="1160824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9BBB8-96FF-41D5-9A60-2959036AE265}"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78678-88A4-4BE9-BB45-C5BDA72D90F8}" type="slidenum">
              <a:rPr lang="en-US" smtClean="0"/>
              <a:pPr/>
              <a:t>‹#›</a:t>
            </a:fld>
            <a:endParaRPr lang="en-US"/>
          </a:p>
        </p:txBody>
      </p:sp>
    </p:spTree>
    <p:extLst>
      <p:ext uri="{BB962C8B-B14F-4D97-AF65-F5344CB8AC3E}">
        <p14:creationId xmlns:p14="http://schemas.microsoft.com/office/powerpoint/2010/main" val="3052819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rtal.shiptacenter.org/Portal/Resource/Resource-Detail.aspx?ResourceGUID=BAE2BD22-EFA9-4168-8B0B-136EB171FE9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ms.gov/newsroom/fact-sheets/cms-releases-2024-projected-medicare-part-d-premium-and-bid-inform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66612">
              <a:spcBef>
                <a:spcPct val="20000"/>
              </a:spcBef>
              <a:buClr>
                <a:srgbClr val="002868"/>
              </a:buClr>
              <a:buSzPct val="100000"/>
              <a:defRPr/>
            </a:pPr>
            <a:r>
              <a:rPr lang="en-US" altLang="en-US" sz="1300" i="1" dirty="0">
                <a:solidFill>
                  <a:prstClr val="black"/>
                </a:solidFill>
                <a:latin typeface="Calibri"/>
              </a:rPr>
              <a:t>Sue</a:t>
            </a:r>
          </a:p>
          <a:p>
            <a:pPr>
              <a:lnSpc>
                <a:spcPct val="107000"/>
              </a:lnSpc>
            </a:pPr>
            <a:r>
              <a:rPr lang="en-US" sz="1900" i="1" dirty="0">
                <a:latin typeface="Calibri" panose="020F0502020204030204" pitchFamily="34" charset="0"/>
                <a:ea typeface="Calibri" panose="020F0502020204030204" pitchFamily="34" charset="0"/>
                <a:cs typeface="Calibri" panose="020F0502020204030204" pitchFamily="34" charset="0"/>
              </a:rPr>
              <a:t> </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r>
              <a:rPr lang="en-US" sz="1900" kern="0" dirty="0">
                <a:latin typeface="Verdana" panose="020B0604030504040204" pitchFamily="34" charset="0"/>
                <a:ea typeface="Times New Roman" panose="02020603050405020304" pitchFamily="18" charset="0"/>
                <a:cs typeface="Verdana" panose="020B0604030504040204" pitchFamily="34" charset="0"/>
              </a:rPr>
              <a:t>Welcome, to </a:t>
            </a:r>
            <a:r>
              <a:rPr lang="en-US" sz="4800" i="1" dirty="0"/>
              <a:t>Getting Ready for Medicare OEP: Common Questions</a:t>
            </a:r>
          </a:p>
          <a:p>
            <a:pPr>
              <a:lnSpc>
                <a:spcPct val="107000"/>
              </a:lnSpc>
            </a:pPr>
            <a:endParaRPr lang="en-US" sz="2000" kern="0" dirty="0">
              <a:latin typeface="Verdana" panose="020B0604030504040204" pitchFamily="34" charset="0"/>
              <a:ea typeface="Times New Roman" panose="02020603050405020304" pitchFamily="18" charset="0"/>
              <a:cs typeface="Verdana" panose="020B0604030504040204" pitchFamily="34" charset="0"/>
            </a:endParaRPr>
          </a:p>
          <a:p>
            <a:pPr>
              <a:lnSpc>
                <a:spcPct val="107000"/>
              </a:lnSpc>
            </a:pPr>
            <a:r>
              <a:rPr lang="en-US" sz="1900" kern="0" dirty="0">
                <a:latin typeface="Verdana" panose="020B0604030504040204" pitchFamily="34" charset="0"/>
                <a:ea typeface="Times New Roman" panose="02020603050405020304" pitchFamily="18" charset="0"/>
                <a:cs typeface="Verdana" panose="020B0604030504040204" pitchFamily="34" charset="0"/>
              </a:rPr>
              <a:t>B</a:t>
            </a:r>
            <a:r>
              <a:rPr lang="en-US" sz="1900" dirty="0">
                <a:latin typeface="Calibri" panose="020F0502020204030204" pitchFamily="34" charset="0"/>
                <a:ea typeface="Calibri" panose="020F0502020204030204" pitchFamily="34" charset="0"/>
                <a:cs typeface="Calibri" panose="020F0502020204030204" pitchFamily="34" charset="0"/>
              </a:rPr>
              <a:t>efore we get started, let’s review a few highlights of what you need to know about Zoom to interact with us on today’s event.</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i="1" dirty="0">
                <a:latin typeface="Calibri" panose="020F0502020204030204" pitchFamily="34" charset="0"/>
                <a:ea typeface="Calibri" panose="020F0502020204030204" pitchFamily="34" charset="0"/>
                <a:cs typeface="Calibri" panose="020F0502020204030204" pitchFamily="34" charset="0"/>
              </a:rPr>
              <a:t>(Review slide.) </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i="1" dirty="0">
                <a:latin typeface="Calibri" panose="020F0502020204030204" pitchFamily="34" charset="0"/>
                <a:ea typeface="Calibri" panose="020F0502020204030204" pitchFamily="34" charset="0"/>
                <a:cs typeface="Calibri" panose="020F0502020204030204" pitchFamily="34" charset="0"/>
              </a:rPr>
              <a:t> </a:t>
            </a:r>
          </a:p>
          <a:p>
            <a:pPr defTabSz="966612">
              <a:lnSpc>
                <a:spcPct val="107000"/>
              </a:lnSpc>
              <a:defRPr/>
            </a:pPr>
            <a:r>
              <a:rPr lang="en-US" sz="1900" i="1" dirty="0">
                <a:latin typeface="Calibri" panose="020F0502020204030204" pitchFamily="34" charset="0"/>
                <a:ea typeface="Calibri" panose="020F0502020204030204" pitchFamily="34" charset="0"/>
                <a:cs typeface="Calibri" panose="020F0502020204030204" pitchFamily="34" charset="0"/>
              </a:rPr>
              <a:t>If any of these features are not working for you, you need to download the most up-to-date Zoom software. </a:t>
            </a:r>
            <a:r>
              <a:rPr lang="en-US" sz="1900" dirty="0">
                <a:solidFill>
                  <a:srgbClr val="333333"/>
                </a:solidFill>
                <a:latin typeface="Open Sans" panose="020B0606030504020204" pitchFamily="34" charset="0"/>
              </a:rPr>
              <a:t>To download the current version of Zoom, click here: https://zoom.us/download</a:t>
            </a:r>
          </a:p>
          <a:p>
            <a:pPr>
              <a:lnSpc>
                <a:spcPct val="107000"/>
              </a:lnSpc>
            </a:pPr>
            <a:endParaRPr lang="en-US" sz="1900" i="1" dirty="0">
              <a:latin typeface="Calibri" panose="020F0502020204030204" pitchFamily="34" charset="0"/>
              <a:ea typeface="Calibri" panose="020F0502020204030204" pitchFamily="34" charset="0"/>
              <a:cs typeface="Calibri" panose="020F0502020204030204" pitchFamily="34" charset="0"/>
            </a:endParaRPr>
          </a:p>
          <a:p>
            <a:pPr defTabSz="966612">
              <a:lnSpc>
                <a:spcPct val="107000"/>
              </a:lnSpc>
              <a:defRPr/>
            </a:pPr>
            <a:r>
              <a:rPr lang="en-US" sz="1900" i="1" dirty="0">
                <a:solidFill>
                  <a:srgbClr val="FF0000"/>
                </a:solidFill>
                <a:latin typeface="Calibri" panose="020F0502020204030204" pitchFamily="34" charset="0"/>
                <a:ea typeface="Calibri" panose="020F0502020204030204" pitchFamily="34" charset="0"/>
                <a:cs typeface="Calibri" panose="020F0502020204030204" pitchFamily="34" charset="0"/>
              </a:rPr>
              <a:t>Heather SEND THE PDF HANDOUT </a:t>
            </a:r>
            <a:r>
              <a:rPr lang="en-US" sz="1900" i="1" dirty="0">
                <a:latin typeface="Calibri" panose="020F0502020204030204" pitchFamily="34" charset="0"/>
                <a:ea typeface="Calibri" panose="020F0502020204030204" pitchFamily="34" charset="0"/>
                <a:cs typeface="Calibri" panose="020F0502020204030204" pitchFamily="34" charset="0"/>
              </a:rPr>
              <a:t>IN ZOOM CHAT</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defTabSz="966612">
              <a:spcBef>
                <a:spcPct val="20000"/>
              </a:spcBef>
              <a:buClr>
                <a:srgbClr val="002868"/>
              </a:buClr>
              <a:buSzPct val="100000"/>
              <a:defRPr/>
            </a:pPr>
            <a:endParaRPr lang="en-US" altLang="en-US" sz="1300" i="1" dirty="0">
              <a:solidFill>
                <a:prstClr val="black"/>
              </a:solidFill>
              <a:latin typeface="Calibri"/>
            </a:endParaRP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A824D08-6896-49BD-A6C9-D1222DA8F0CC}"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00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SHIP TA Center Link: </a:t>
            </a:r>
            <a:r>
              <a:rPr lang="en-US" sz="1200" u="sng" dirty="0">
                <a:solidFill>
                  <a:srgbClr val="0563C1"/>
                </a:solidFill>
                <a:effectLst/>
                <a:latin typeface="Calibri" panose="020F0502020204030204" pitchFamily="34" charset="0"/>
                <a:ea typeface="Calibri" panose="020F0502020204030204" pitchFamily="34" charset="0"/>
                <a:hlinkClick r:id="rId3"/>
              </a:rPr>
              <a:t>https://portal.shiptacenter.org/Portal/Resource/Resource-Detail.aspx?ResourceGUID=BAE2BD22-EFA9-4168-8B0B-136EB171FE98</a:t>
            </a:r>
            <a:endParaRPr lang="en-US" sz="1050" dirty="0">
              <a:effectLst/>
              <a:latin typeface="Calibri" panose="020F0502020204030204" pitchFamily="34" charset="0"/>
              <a:ea typeface="Calibri" panose="020F0502020204030204" pitchFamily="34" charset="0"/>
            </a:endParaRPr>
          </a:p>
          <a:p>
            <a:endParaRPr lang="en-US" dirty="0"/>
          </a:p>
          <a:p>
            <a:endParaRPr lang="en-US" dirty="0"/>
          </a:p>
          <a:p>
            <a:r>
              <a:rPr lang="en-US" dirty="0"/>
              <a:t>CMS Link: https://www.cms.gov/inflation-reduction-act-and-medicare/resources-0 </a:t>
            </a:r>
          </a:p>
        </p:txBody>
      </p:sp>
      <p:sp>
        <p:nvSpPr>
          <p:cNvPr id="4" name="Slide Number Placeholder 3"/>
          <p:cNvSpPr>
            <a:spLocks noGrp="1"/>
          </p:cNvSpPr>
          <p:nvPr>
            <p:ph type="sldNum" sz="quarter" idx="5"/>
          </p:nvPr>
        </p:nvSpPr>
        <p:spPr/>
        <p:txBody>
          <a:bodyPr/>
          <a:lstStyle/>
          <a:p>
            <a:fld id="{1AECE324-2F4E-47EB-94AA-E41DF4A3F781}" type="slidenum">
              <a:rPr lang="en-US" smtClean="0"/>
              <a:t>12</a:t>
            </a:fld>
            <a:endParaRPr lang="en-US"/>
          </a:p>
        </p:txBody>
      </p:sp>
    </p:spTree>
    <p:extLst>
      <p:ext uri="{BB962C8B-B14F-4D97-AF65-F5344CB8AC3E}">
        <p14:creationId xmlns:p14="http://schemas.microsoft.com/office/powerpoint/2010/main" val="367721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13</a:t>
            </a:fld>
            <a:endParaRPr lang="en-US"/>
          </a:p>
        </p:txBody>
      </p:sp>
    </p:spTree>
    <p:extLst>
      <p:ext uri="{BB962C8B-B14F-4D97-AF65-F5344CB8AC3E}">
        <p14:creationId xmlns:p14="http://schemas.microsoft.com/office/powerpoint/2010/main" val="266522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Each plan can vary in cost and specific drugs covered. Visit </a:t>
            </a:r>
            <a:r>
              <a:rPr lang="en-US" dirty="0">
                <a:hlinkClick r:id="rId3"/>
              </a:rPr>
              <a:t>Medicare.gov/plan-compare</a:t>
            </a:r>
            <a:r>
              <a:rPr lang="en-US" dirty="0"/>
              <a:t> to find and compare plans in your area. </a:t>
            </a:r>
          </a:p>
        </p:txBody>
      </p:sp>
    </p:spTree>
    <p:extLst>
      <p:ext uri="{BB962C8B-B14F-4D97-AF65-F5344CB8AC3E}">
        <p14:creationId xmlns:p14="http://schemas.microsoft.com/office/powerpoint/2010/main" val="373597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dirty="0"/>
              <a:t>Many are able to set appointments, some are walk-ins, and some mixture. </a:t>
            </a:r>
          </a:p>
          <a:p>
            <a:endParaRPr lang="en-US" dirty="0"/>
          </a:p>
          <a:p>
            <a:r>
              <a:rPr lang="en-US" dirty="0"/>
              <a:t>Set the expectation that the initial appointment may take 60 minutes or longer. Can be challenging from some </a:t>
            </a:r>
            <a:r>
              <a:rPr lang="en-US" dirty="0" err="1"/>
              <a:t>benes</a:t>
            </a:r>
            <a:r>
              <a:rPr lang="en-US" dirty="0"/>
              <a:t> to sit or wait through the comparison. Any prework in gathering medication lists or information can decrease the in-person time. May have to schedule follow up visits to talk through information more than once.</a:t>
            </a:r>
          </a:p>
          <a:p>
            <a:endParaRPr lang="en-US" dirty="0"/>
          </a:p>
          <a:p>
            <a:r>
              <a:rPr lang="en-US" dirty="0"/>
              <a:t>Medicare.gov accounts</a:t>
            </a:r>
          </a:p>
          <a:p>
            <a:pPr lvl="1"/>
            <a:r>
              <a:rPr lang="en-US" dirty="0"/>
              <a:t>ACL guidance on creating and using Medicare.gov accounts</a:t>
            </a:r>
          </a:p>
          <a:p>
            <a:pPr lvl="1"/>
            <a:r>
              <a:rPr lang="en-US" dirty="0"/>
              <a:t>Log out of medicare.gov after each session</a:t>
            </a:r>
          </a:p>
          <a:p>
            <a:pPr lvl="1"/>
            <a:r>
              <a:rPr lang="en-US" dirty="0"/>
              <a:t>Simultaneous MPF log in no longer available -</a:t>
            </a:r>
            <a:r>
              <a:rPr lang="en-US" sz="1800" b="0" i="0" u="none" strike="noStrike" baseline="0" dirty="0">
                <a:solidFill>
                  <a:srgbClr val="000000"/>
                </a:solidFill>
                <a:latin typeface="Calibri" panose="020F0502020204030204" pitchFamily="34" charset="0"/>
              </a:rPr>
              <a:t> </a:t>
            </a:r>
            <a:r>
              <a:rPr lang="en-US" sz="1800" b="1" i="0" u="none" strike="noStrike" baseline="0" dirty="0">
                <a:solidFill>
                  <a:srgbClr val="000000"/>
                </a:solidFill>
                <a:latin typeface="Calibri" panose="020F0502020204030204" pitchFamily="34" charset="0"/>
              </a:rPr>
              <a:t>explicit Medicare beneficiary permission and only when necessary </a:t>
            </a:r>
            <a:endParaRPr lang="en-US" dirty="0"/>
          </a:p>
          <a:p>
            <a:endParaRPr lang="en-US" dirty="0"/>
          </a:p>
          <a:p>
            <a:r>
              <a:rPr lang="en-US" dirty="0"/>
              <a:t>Remember to have the reporting forms handy - Beneficiary Contact Form/Beneficiary Additional Session – or the forms your agency uses to collect the data ACL requires in reporting</a:t>
            </a:r>
          </a:p>
          <a:p>
            <a:endParaRPr lang="en-US" dirty="0"/>
          </a:p>
          <a:p>
            <a:r>
              <a:rPr lang="en-US" dirty="0"/>
              <a:t>The Pre-enrollment from in the SHIP Library Preparing for a remote Medicare OEP Managing through COVID-19 Toolkit</a:t>
            </a:r>
          </a:p>
          <a:p>
            <a:endParaRPr lang="en-US" dirty="0"/>
          </a:p>
          <a:p>
            <a:r>
              <a:rPr lang="en-US" dirty="0"/>
              <a:t>Other examples of things you do to prepare for a MPF counseling session: take a deep breath, find your patience pants</a:t>
            </a:r>
          </a:p>
          <a:p>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15</a:t>
            </a:fld>
            <a:endParaRPr lang="en-US"/>
          </a:p>
        </p:txBody>
      </p:sp>
    </p:spTree>
    <p:extLst>
      <p:ext uri="{BB962C8B-B14F-4D97-AF65-F5344CB8AC3E}">
        <p14:creationId xmlns:p14="http://schemas.microsoft.com/office/powerpoint/2010/main" val="1424819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List of information needed at minimum, see the previously mentioned counseling pre-enrollment form for comprehensive list.</a:t>
            </a:r>
          </a:p>
          <a:p>
            <a:endParaRPr lang="en-US" dirty="0"/>
          </a:p>
          <a:p>
            <a:r>
              <a:rPr lang="en-US" dirty="0"/>
              <a:t>Other examples of things you do to prepare for a MPF counseling session: take a deep breath, find your patience pants</a:t>
            </a:r>
          </a:p>
        </p:txBody>
      </p:sp>
      <p:sp>
        <p:nvSpPr>
          <p:cNvPr id="4" name="Slide Number Placeholder 3"/>
          <p:cNvSpPr>
            <a:spLocks noGrp="1"/>
          </p:cNvSpPr>
          <p:nvPr>
            <p:ph type="sldNum" sz="quarter" idx="5"/>
          </p:nvPr>
        </p:nvSpPr>
        <p:spPr/>
        <p:txBody>
          <a:bodyPr/>
          <a:lstStyle/>
          <a:p>
            <a:fld id="{1AECE324-2F4E-47EB-94AA-E41DF4A3F781}" type="slidenum">
              <a:rPr lang="en-US" smtClean="0"/>
              <a:t>16</a:t>
            </a:fld>
            <a:endParaRPr lang="en-US"/>
          </a:p>
        </p:txBody>
      </p:sp>
    </p:spTree>
    <p:extLst>
      <p:ext uri="{BB962C8B-B14F-4D97-AF65-F5344CB8AC3E}">
        <p14:creationId xmlns:p14="http://schemas.microsoft.com/office/powerpoint/2010/main" val="178116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03263" y="3507249"/>
            <a:ext cx="5560060" cy="4017502"/>
          </a:xfrm>
        </p:spPr>
        <p:txBody>
          <a:bodyPr/>
          <a:lstStyle/>
          <a:p>
            <a:pPr marL="0" indent="0">
              <a:spcBef>
                <a:spcPts val="600"/>
              </a:spcBef>
              <a:spcAft>
                <a:spcPts val="0"/>
              </a:spcAft>
              <a:buNone/>
            </a:pPr>
            <a:r>
              <a:rPr lang="en-US" dirty="0"/>
              <a:t>Your new plan’s coverage starts on January 1. Plans will mail out membership materials. The act of enrolling in a new plan automatically disenrolls you from any prior plans. </a:t>
            </a:r>
          </a:p>
          <a:p>
            <a:pPr marL="0" indent="0">
              <a:spcBef>
                <a:spcPts val="600"/>
              </a:spcBef>
              <a:spcAft>
                <a:spcPts val="0"/>
              </a:spcAft>
              <a:buNone/>
            </a:pPr>
            <a:r>
              <a:rPr lang="en-US" sz="1100"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173422" lvl="1" indent="-173422">
              <a:spcBef>
                <a:spcPts val="600"/>
              </a:spcBef>
              <a:spcAft>
                <a:spcPts val="0"/>
              </a:spcAft>
              <a:buSzPct val="120000"/>
              <a:buFont typeface="Wingdings" panose="05000000000000000000" pitchFamily="2" charset="2"/>
              <a:buChar char="§"/>
            </a:pPr>
            <a:r>
              <a:rPr lang="en-US" sz="1100" dirty="0"/>
              <a:t>Your red, white, and blue Medicare card</a:t>
            </a:r>
          </a:p>
          <a:p>
            <a:pPr marL="173422" lvl="1" indent="-173422">
              <a:spcBef>
                <a:spcPts val="600"/>
              </a:spcBef>
              <a:spcAft>
                <a:spcPts val="0"/>
              </a:spcAft>
              <a:buSzPct val="120000"/>
              <a:buFont typeface="Wingdings" panose="05000000000000000000" pitchFamily="2" charset="2"/>
              <a:buChar char="§"/>
            </a:pPr>
            <a:r>
              <a:rPr lang="en-US" sz="1100" dirty="0"/>
              <a:t>A photo ID</a:t>
            </a:r>
          </a:p>
          <a:p>
            <a:pPr marL="173422" lvl="1" indent="-173422">
              <a:spcBef>
                <a:spcPts val="600"/>
              </a:spcBef>
              <a:spcAft>
                <a:spcPts val="0"/>
              </a:spcAft>
              <a:buSzPct val="120000"/>
              <a:buFont typeface="Wingdings" panose="05000000000000000000" pitchFamily="2" charset="2"/>
              <a:buChar char="§"/>
            </a:pPr>
            <a:r>
              <a:rPr lang="en-US" sz="1100" dirty="0"/>
              <a:t>You can bring an acknowledgement or confirmation letter from the plan if you have one, or an enrollment confirmation number from the plan</a:t>
            </a:r>
          </a:p>
          <a:p>
            <a:pPr marL="0" lvl="1" indent="0">
              <a:spcBef>
                <a:spcPts val="600"/>
              </a:spcBef>
              <a:spcAft>
                <a:spcPts val="0"/>
              </a:spcAft>
              <a:buSzPct val="120000"/>
              <a:buNone/>
            </a:pPr>
            <a:r>
              <a:rPr lang="en-US" sz="1100" b="1" dirty="0"/>
              <a:t>NOTE</a:t>
            </a:r>
            <a:r>
              <a:rPr lang="en-US" sz="1100" dirty="0"/>
              <a:t>: Only confirmation numbers from the plan will work, not those from Medicare’s Online Enrollment Center at </a:t>
            </a:r>
            <a:r>
              <a:rPr lang="en-US" sz="1100" dirty="0">
                <a:hlinkClick r:id="rId3"/>
              </a:rPr>
              <a:t>Medicare.gov</a:t>
            </a:r>
            <a:r>
              <a:rPr lang="en-US" sz="1100"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Social Security that shows you’re eligible for Extra Help (a Medicare Program to help people with limited income and resources pay Medicare drug costs).</a:t>
            </a:r>
          </a:p>
          <a:p>
            <a:pPr marL="0" indent="0">
              <a:spcBef>
                <a:spcPts val="600"/>
              </a:spcBef>
              <a:spcAft>
                <a:spcPts val="0"/>
              </a:spcAft>
              <a:buNone/>
            </a:pPr>
            <a:r>
              <a:rPr lang="en-US" dirty="0"/>
              <a:t>If you’re a SHIP counselor assisting a person with Medicare who just enrolled, be sure to complete the Beneficiary Contact Form in STARS.</a:t>
            </a:r>
          </a:p>
          <a:p>
            <a:pPr marL="0" indent="0">
              <a:buNone/>
            </a:pPr>
            <a:endParaRPr lang="en-US" dirty="0"/>
          </a:p>
        </p:txBody>
      </p:sp>
    </p:spTree>
    <p:extLst>
      <p:ext uri="{BB962C8B-B14F-4D97-AF65-F5344CB8AC3E}">
        <p14:creationId xmlns:p14="http://schemas.microsoft.com/office/powerpoint/2010/main" val="1455075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18</a:t>
            </a:fld>
            <a:endParaRPr lang="en-US"/>
          </a:p>
        </p:txBody>
      </p:sp>
    </p:spTree>
    <p:extLst>
      <p:ext uri="{BB962C8B-B14F-4D97-AF65-F5344CB8AC3E}">
        <p14:creationId xmlns:p14="http://schemas.microsoft.com/office/powerpoint/2010/main" val="213920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42 CFR 423.38(c)(16) (Rev. X, Issued: 08-15-2023; Effective/Implementation: 01-01-2024) </a:t>
            </a:r>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19</a:t>
            </a:fld>
            <a:endParaRPr lang="en-US"/>
          </a:p>
        </p:txBody>
      </p:sp>
    </p:spTree>
    <p:extLst>
      <p:ext uri="{BB962C8B-B14F-4D97-AF65-F5344CB8AC3E}">
        <p14:creationId xmlns:p14="http://schemas.microsoft.com/office/powerpoint/2010/main" val="1456619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20</a:t>
            </a:fld>
            <a:endParaRPr lang="en-US"/>
          </a:p>
        </p:txBody>
      </p:sp>
    </p:spTree>
    <p:extLst>
      <p:ext uri="{BB962C8B-B14F-4D97-AF65-F5344CB8AC3E}">
        <p14:creationId xmlns:p14="http://schemas.microsoft.com/office/powerpoint/2010/main" val="224959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calculations needed for insulin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CE324-2F4E-47EB-94AA-E41DF4A3F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52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83886">
              <a:defRPr/>
            </a:pPr>
            <a:r>
              <a:rPr lang="en-US" dirty="0">
                <a:solidFill>
                  <a:prstClr val="black"/>
                </a:solidFill>
              </a:rPr>
              <a:t>SUE</a:t>
            </a:r>
            <a:br>
              <a:rPr lang="en-US" dirty="0">
                <a:solidFill>
                  <a:prstClr val="black"/>
                </a:solidFill>
              </a:rPr>
            </a:br>
            <a:r>
              <a:rPr lang="en-US" dirty="0">
                <a:solidFill>
                  <a:prstClr val="black"/>
                </a:solidFill>
              </a:rPr>
              <a:t>We’d like to welcome the SHIP, and MIPPA networks. Both programs are grantees of ACL, the Administration for Community Living, within ACL’s Office of Healthcare Information and Counseling, or OHIC.</a:t>
            </a:r>
          </a:p>
          <a:p>
            <a:pPr defTabSz="983886">
              <a:defRPr/>
            </a:pPr>
            <a:endParaRPr lang="en-US" dirty="0">
              <a:solidFill>
                <a:prstClr val="black"/>
              </a:solidFill>
            </a:endParaRPr>
          </a:p>
          <a:p>
            <a:pPr defTabSz="983886">
              <a:defRPr/>
            </a:pPr>
            <a:r>
              <a:rPr lang="en-US" dirty="0">
                <a:solidFill>
                  <a:prstClr val="black"/>
                </a:solidFill>
              </a:rPr>
              <a:t>This webinar is being recorded, and the recording will be available in both the SMP and SHIP Resource Libraries by the end of the day tomorrow. A PDF handout of the PowerPoint for today’s webinar is already available in both libraries. Resources will also be emailed to the MIPPA listserv. I’ll also make a handout of today’s presentation available for download at the end of the webinar. </a:t>
            </a: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43B69D2E-E0B2-4CDD-9519-9616174ACA19}"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92888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ECE324-2F4E-47EB-94AA-E41DF4A3F781}" type="slidenum">
              <a:rPr lang="en-US" smtClean="0"/>
              <a:t>22</a:t>
            </a:fld>
            <a:endParaRPr lang="en-US"/>
          </a:p>
        </p:txBody>
      </p:sp>
    </p:spTree>
    <p:extLst>
      <p:ext uri="{BB962C8B-B14F-4D97-AF65-F5344CB8AC3E}">
        <p14:creationId xmlns:p14="http://schemas.microsoft.com/office/powerpoint/2010/main" val="417431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Can be accessed if forget to save or print the enrollment confirmation page when conducting enrollment assistance.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CE324-2F4E-47EB-94AA-E41DF4A3F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85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24</a:t>
            </a:fld>
            <a:endParaRPr lang="en-US"/>
          </a:p>
        </p:txBody>
      </p:sp>
    </p:spTree>
    <p:extLst>
      <p:ext uri="{BB962C8B-B14F-4D97-AF65-F5344CB8AC3E}">
        <p14:creationId xmlns:p14="http://schemas.microsoft.com/office/powerpoint/2010/main" val="3018092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Melissa last slide</a:t>
            </a:r>
          </a:p>
        </p:txBody>
      </p:sp>
      <p:sp>
        <p:nvSpPr>
          <p:cNvPr id="4" name="Slide Number Placeholder 3"/>
          <p:cNvSpPr>
            <a:spLocks noGrp="1"/>
          </p:cNvSpPr>
          <p:nvPr>
            <p:ph type="sldNum" sz="quarter" idx="5"/>
          </p:nvPr>
        </p:nvSpPr>
        <p:spPr/>
        <p:txBody>
          <a:bodyPr/>
          <a:lstStyle/>
          <a:p>
            <a:fld id="{1AECE324-2F4E-47EB-94AA-E41DF4A3F781}" type="slidenum">
              <a:rPr lang="en-US" smtClean="0"/>
              <a:t>28</a:t>
            </a:fld>
            <a:endParaRPr lang="en-US"/>
          </a:p>
        </p:txBody>
      </p:sp>
    </p:spTree>
    <p:extLst>
      <p:ext uri="{BB962C8B-B14F-4D97-AF65-F5344CB8AC3E}">
        <p14:creationId xmlns:p14="http://schemas.microsoft.com/office/powerpoint/2010/main" val="1398890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896938"/>
            <a:ext cx="6992937" cy="3933825"/>
          </a:xfrm>
        </p:spPr>
      </p:sp>
      <p:sp>
        <p:nvSpPr>
          <p:cNvPr id="3" name="Notes Placeholder 2"/>
          <p:cNvSpPr>
            <a:spLocks noGrp="1"/>
          </p:cNvSpPr>
          <p:nvPr>
            <p:ph type="body" idx="1"/>
          </p:nvPr>
        </p:nvSpPr>
        <p:spPr>
          <a:xfrm>
            <a:off x="849614" y="5473660"/>
            <a:ext cx="6796913" cy="3935360"/>
          </a:xfrm>
        </p:spPr>
        <p:txBody>
          <a:bodyPr/>
          <a:lstStyle/>
          <a:p>
            <a:pPr defTabSz="1228309">
              <a:defRPr/>
            </a:pPr>
            <a:r>
              <a:rPr lang="en-US" i="1" dirty="0">
                <a:solidFill>
                  <a:prstClr val="black"/>
                </a:solidFill>
              </a:rPr>
              <a:t>SUE</a:t>
            </a:r>
          </a:p>
          <a:p>
            <a:pPr defTabSz="1228309">
              <a:defRPr/>
            </a:pPr>
            <a:endParaRPr lang="en-US" i="1" dirty="0">
              <a:solidFill>
                <a:prstClr val="black"/>
              </a:solidFill>
            </a:endParaRPr>
          </a:p>
          <a:p>
            <a:pPr defTabSz="1228309">
              <a:defRPr/>
            </a:pPr>
            <a:r>
              <a:rPr lang="en-US" dirty="0">
                <a:solidFill>
                  <a:prstClr val="black"/>
                </a:solidFill>
              </a:rPr>
              <a:t>The PowerPoint and other webinar resources for today’s event are already available in the SHIP Resource Library. The recording will be available in the library by the</a:t>
            </a:r>
            <a:r>
              <a:rPr lang="en-US" baseline="0" dirty="0">
                <a:solidFill>
                  <a:prstClr val="black"/>
                </a:solidFill>
              </a:rPr>
              <a:t> end of the day tomorrow.</a:t>
            </a:r>
            <a:r>
              <a:rPr lang="en-US" dirty="0">
                <a:solidFill>
                  <a:prstClr val="black"/>
                </a:solidFill>
              </a:rPr>
              <a:t> The PowerPoint and recording will also be emailed to the MIPPA listserv. </a:t>
            </a:r>
          </a:p>
          <a:p>
            <a:pPr defTabSz="1228309">
              <a:defRPr/>
            </a:pPr>
            <a:endParaRPr lang="en-US" dirty="0">
              <a:solidFill>
                <a:prstClr val="black"/>
              </a:solidFill>
            </a:endParaRPr>
          </a:p>
          <a:p>
            <a:pPr>
              <a:lnSpc>
                <a:spcPct val="107000"/>
              </a:lnSpc>
            </a:pPr>
            <a:r>
              <a:rPr lang="en-US" sz="1300" i="1" dirty="0">
                <a:latin typeface="Calibri" panose="020F0502020204030204" pitchFamily="34" charset="0"/>
                <a:ea typeface="Calibri" panose="020F0502020204030204" pitchFamily="34" charset="0"/>
                <a:cs typeface="Calibri" panose="020F0502020204030204" pitchFamily="34" charset="0"/>
              </a:rPr>
              <a:t>ADD PPT TO CHAT</a:t>
            </a:r>
            <a:endParaRPr lang="en-US" sz="13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1002667" rtl="0" eaLnBrk="1" fontAlgn="auto" latinLnBrk="0" hangingPunct="1">
              <a:lnSpc>
                <a:spcPct val="100000"/>
              </a:lnSpc>
              <a:spcBef>
                <a:spcPts val="0"/>
              </a:spcBef>
              <a:spcAft>
                <a:spcPts val="0"/>
              </a:spcAft>
              <a:buClrTx/>
              <a:buSzTx/>
              <a:buFontTx/>
              <a:buNone/>
              <a:tabLst/>
              <a:defRPr/>
            </a:pPr>
            <a:fld id="{6ABA5383-2500-4A71-A2BB-3FB079F80FEC}" type="slidenum">
              <a:rPr kumimoji="0" lang="en-US" sz="13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1002667"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6823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CC9EC-95DA-4AC0-8829-0C87D44A94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777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Appendix and review slides from 9.26.23 Getting Ready for Medicare Open Enrollment 2023: Common Medicare Policy Questions webinar</a:t>
            </a:r>
          </a:p>
        </p:txBody>
      </p:sp>
      <p:sp>
        <p:nvSpPr>
          <p:cNvPr id="4" name="Slide Number Placeholder 3"/>
          <p:cNvSpPr>
            <a:spLocks noGrp="1"/>
          </p:cNvSpPr>
          <p:nvPr>
            <p:ph type="sldNum" sz="quarter" idx="5"/>
          </p:nvPr>
        </p:nvSpPr>
        <p:spPr/>
        <p:txBody>
          <a:bodyPr/>
          <a:lstStyle/>
          <a:p>
            <a:fld id="{1AECE324-2F4E-47EB-94AA-E41DF4A3F781}" type="slidenum">
              <a:rPr lang="en-US" smtClean="0"/>
              <a:t>31</a:t>
            </a:fld>
            <a:endParaRPr lang="en-US"/>
          </a:p>
        </p:txBody>
      </p:sp>
    </p:spTree>
    <p:extLst>
      <p:ext uri="{BB962C8B-B14F-4D97-AF65-F5344CB8AC3E}">
        <p14:creationId xmlns:p14="http://schemas.microsoft.com/office/powerpoint/2010/main" val="216908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33</a:t>
            </a:fld>
            <a:endParaRPr lang="en-US"/>
          </a:p>
        </p:txBody>
      </p:sp>
    </p:spTree>
    <p:extLst>
      <p:ext uri="{BB962C8B-B14F-4D97-AF65-F5344CB8AC3E}">
        <p14:creationId xmlns:p14="http://schemas.microsoft.com/office/powerpoint/2010/main" val="3722857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34</a:t>
            </a:fld>
            <a:endParaRPr lang="en-US"/>
          </a:p>
        </p:txBody>
      </p:sp>
    </p:spTree>
    <p:extLst>
      <p:ext uri="{BB962C8B-B14F-4D97-AF65-F5344CB8AC3E}">
        <p14:creationId xmlns:p14="http://schemas.microsoft.com/office/powerpoint/2010/main" val="3779269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account requires: Medicare number, Last name, Date of birth, Address, Part A and B effective 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Account retrieval requires: Medicare number, Last name, Date of birth</a:t>
            </a:r>
          </a:p>
          <a:p>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35</a:t>
            </a:fld>
            <a:endParaRPr lang="en-US"/>
          </a:p>
        </p:txBody>
      </p:sp>
    </p:spTree>
    <p:extLst>
      <p:ext uri="{BB962C8B-B14F-4D97-AF65-F5344CB8AC3E}">
        <p14:creationId xmlns:p14="http://schemas.microsoft.com/office/powerpoint/2010/main" val="352569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CC9EC-95DA-4AC0-8829-0C87D44A94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550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36</a:t>
            </a:fld>
            <a:endParaRPr lang="en-US"/>
          </a:p>
        </p:txBody>
      </p:sp>
    </p:spTree>
    <p:extLst>
      <p:ext uri="{BB962C8B-B14F-4D97-AF65-F5344CB8AC3E}">
        <p14:creationId xmlns:p14="http://schemas.microsoft.com/office/powerpoint/2010/main" val="1959471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39</a:t>
            </a:fld>
            <a:endParaRPr lang="en-US"/>
          </a:p>
        </p:txBody>
      </p:sp>
    </p:spTree>
    <p:extLst>
      <p:ext uri="{BB962C8B-B14F-4D97-AF65-F5344CB8AC3E}">
        <p14:creationId xmlns:p14="http://schemas.microsoft.com/office/powerpoint/2010/main" val="992563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 example of plan wanting to recognize UIDs, report these to the SHIP Director for processing</a:t>
            </a:r>
          </a:p>
          <a:p>
            <a:pPr marL="171450" indent="-171450">
              <a:buFont typeface="Arial" panose="020B0604020202020204" pitchFamily="34" charset="0"/>
              <a:buChar char="•"/>
            </a:pPr>
            <a:r>
              <a:rPr lang="en-US" dirty="0"/>
              <a:t>Remind providing info for bene is same as 1-800-Medicare</a:t>
            </a:r>
          </a:p>
        </p:txBody>
      </p:sp>
      <p:sp>
        <p:nvSpPr>
          <p:cNvPr id="4" name="Slide Number Placeholder 3"/>
          <p:cNvSpPr>
            <a:spLocks noGrp="1"/>
          </p:cNvSpPr>
          <p:nvPr>
            <p:ph type="sldNum" sz="quarter" idx="5"/>
          </p:nvPr>
        </p:nvSpPr>
        <p:spPr/>
        <p:txBody>
          <a:bodyPr/>
          <a:lstStyle/>
          <a:p>
            <a:fld id="{1AECE324-2F4E-47EB-94AA-E41DF4A3F781}" type="slidenum">
              <a:rPr lang="en-US" smtClean="0"/>
              <a:t>40</a:t>
            </a:fld>
            <a:endParaRPr lang="en-US"/>
          </a:p>
        </p:txBody>
      </p:sp>
    </p:spTree>
    <p:extLst>
      <p:ext uri="{BB962C8B-B14F-4D97-AF65-F5344CB8AC3E}">
        <p14:creationId xmlns:p14="http://schemas.microsoft.com/office/powerpoint/2010/main" val="662542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 to CTM Global Protocol form: https://portal.shiptacenter.org/Portal/Resource/Resource-Detail.aspx?ResourceGUID=0CE47A2F-4C00-4FD9-A934-DBFB793B9BB6 </a:t>
            </a:r>
          </a:p>
          <a:p>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42</a:t>
            </a:fld>
            <a:endParaRPr lang="en-US"/>
          </a:p>
        </p:txBody>
      </p:sp>
    </p:spTree>
    <p:extLst>
      <p:ext uri="{BB962C8B-B14F-4D97-AF65-F5344CB8AC3E}">
        <p14:creationId xmlns:p14="http://schemas.microsoft.com/office/powerpoint/2010/main" val="3224528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SUE</a:t>
            </a:r>
          </a:p>
          <a:p>
            <a:endParaRPr lang="en-US" dirty="0"/>
          </a:p>
          <a:p>
            <a:r>
              <a:rPr lang="en-US" dirty="0"/>
              <a:t>Amy </a:t>
            </a:r>
            <a:r>
              <a:rPr lang="en-US"/>
              <a:t>chat PPT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CC9EC-95DA-4AC0-8829-0C87D44A94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22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SUE</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03" eaLnBrk="0" hangingPunct="0">
              <a:defRPr>
                <a:solidFill>
                  <a:schemeClr val="tx1"/>
                </a:solidFill>
                <a:latin typeface="Arial" charset="0"/>
                <a:ea typeface="ＭＳ Ｐゴシック" pitchFamily="34" charset="-128"/>
              </a:defRPr>
            </a:lvl1pPr>
            <a:lvl2pPr marL="703387" indent="-270535" defTabSz="913803" eaLnBrk="0" hangingPunct="0">
              <a:defRPr>
                <a:solidFill>
                  <a:schemeClr val="tx1"/>
                </a:solidFill>
                <a:latin typeface="Arial" charset="0"/>
                <a:ea typeface="ＭＳ Ｐゴシック" pitchFamily="34" charset="-128"/>
              </a:defRPr>
            </a:lvl2pPr>
            <a:lvl3pPr marL="1082135" indent="-216428" defTabSz="913803" eaLnBrk="0" hangingPunct="0">
              <a:defRPr>
                <a:solidFill>
                  <a:schemeClr val="tx1"/>
                </a:solidFill>
                <a:latin typeface="Arial" charset="0"/>
                <a:ea typeface="ＭＳ Ｐゴシック" pitchFamily="34" charset="-128"/>
              </a:defRPr>
            </a:lvl3pPr>
            <a:lvl4pPr marL="1514988" indent="-216428" defTabSz="913803" eaLnBrk="0" hangingPunct="0">
              <a:defRPr>
                <a:solidFill>
                  <a:schemeClr val="tx1"/>
                </a:solidFill>
                <a:latin typeface="Arial" charset="0"/>
                <a:ea typeface="ＭＳ Ｐゴシック" pitchFamily="34" charset="-128"/>
              </a:defRPr>
            </a:lvl4pPr>
            <a:lvl5pPr marL="1947842" indent="-216428" defTabSz="913803" eaLnBrk="0" hangingPunct="0">
              <a:defRPr>
                <a:solidFill>
                  <a:schemeClr val="tx1"/>
                </a:solidFill>
                <a:latin typeface="Arial" charset="0"/>
                <a:ea typeface="ＭＳ Ｐゴシック" pitchFamily="34" charset="-128"/>
              </a:defRPr>
            </a:lvl5pPr>
            <a:lvl6pPr marL="2380697" indent="-216428" defTabSz="913803" eaLnBrk="0" fontAlgn="base" hangingPunct="0">
              <a:spcBef>
                <a:spcPct val="0"/>
              </a:spcBef>
              <a:spcAft>
                <a:spcPct val="0"/>
              </a:spcAft>
              <a:defRPr>
                <a:solidFill>
                  <a:schemeClr val="tx1"/>
                </a:solidFill>
                <a:latin typeface="Arial" charset="0"/>
                <a:ea typeface="ＭＳ Ｐゴシック" pitchFamily="34" charset="-128"/>
              </a:defRPr>
            </a:lvl6pPr>
            <a:lvl7pPr marL="2813551" indent="-216428" defTabSz="913803" eaLnBrk="0" fontAlgn="base" hangingPunct="0">
              <a:spcBef>
                <a:spcPct val="0"/>
              </a:spcBef>
              <a:spcAft>
                <a:spcPct val="0"/>
              </a:spcAft>
              <a:defRPr>
                <a:solidFill>
                  <a:schemeClr val="tx1"/>
                </a:solidFill>
                <a:latin typeface="Arial" charset="0"/>
                <a:ea typeface="ＭＳ Ｐゴシック" pitchFamily="34" charset="-128"/>
              </a:defRPr>
            </a:lvl7pPr>
            <a:lvl8pPr marL="3246404" indent="-216428" defTabSz="913803" eaLnBrk="0" fontAlgn="base" hangingPunct="0">
              <a:spcBef>
                <a:spcPct val="0"/>
              </a:spcBef>
              <a:spcAft>
                <a:spcPct val="0"/>
              </a:spcAft>
              <a:defRPr>
                <a:solidFill>
                  <a:schemeClr val="tx1"/>
                </a:solidFill>
                <a:latin typeface="Arial" charset="0"/>
                <a:ea typeface="ＭＳ Ｐゴシック" pitchFamily="34" charset="-128"/>
              </a:defRPr>
            </a:lvl8pPr>
            <a:lvl9pPr marL="3679258" indent="-216428" defTabSz="913803"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r" defTabSz="913803" rtl="0" eaLnBrk="1" fontAlgn="auto" latinLnBrk="0" hangingPunct="1">
              <a:lnSpc>
                <a:spcPct val="100000"/>
              </a:lnSpc>
              <a:spcBef>
                <a:spcPts val="0"/>
              </a:spcBef>
              <a:spcAft>
                <a:spcPts val="0"/>
              </a:spcAft>
              <a:buClrTx/>
              <a:buSzTx/>
              <a:buFontTx/>
              <a:buNone/>
              <a:tabLst/>
              <a:defRPr/>
            </a:pPr>
            <a:fld id="{CF7C4D6E-2694-4535-B6C9-CB0684518942}"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380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56892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Melissa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7129BC-6AB8-4EDB-B76C-DAD7CF1CBC5C}"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SMP Group Education PPT, 30-min: March 2015</a:t>
            </a:r>
          </a:p>
        </p:txBody>
      </p:sp>
    </p:spTree>
    <p:extLst>
      <p:ext uri="{BB962C8B-B14F-4D97-AF65-F5344CB8AC3E}">
        <p14:creationId xmlns:p14="http://schemas.microsoft.com/office/powerpoint/2010/main" val="3949198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a:t>Melissa</a:t>
            </a:r>
            <a:br>
              <a:rPr lang="en-US" sz="1800" dirty="0">
                <a:solidFill>
                  <a:srgbClr val="233333"/>
                </a:solidFill>
                <a:effectLst/>
                <a:latin typeface="Calibri" panose="020F0502020204030204" pitchFamily="34" charset="0"/>
                <a:ea typeface="Times New Roman" panose="02020603050405020304" pitchFamily="18" charset="0"/>
              </a:rPr>
            </a:b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6</a:t>
            </a:fld>
            <a:endParaRPr lang="en-US"/>
          </a:p>
        </p:txBody>
      </p:sp>
    </p:spTree>
    <p:extLst>
      <p:ext uri="{BB962C8B-B14F-4D97-AF65-F5344CB8AC3E}">
        <p14:creationId xmlns:p14="http://schemas.microsoft.com/office/powerpoint/2010/main" val="2519880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AECE324-2F4E-47EB-94AA-E41DF4A3F781}" type="slidenum">
              <a:rPr lang="en-US" smtClean="0"/>
              <a:t>7</a:t>
            </a:fld>
            <a:endParaRPr lang="en-US"/>
          </a:p>
        </p:txBody>
      </p:sp>
    </p:spTree>
    <p:extLst>
      <p:ext uri="{BB962C8B-B14F-4D97-AF65-F5344CB8AC3E}">
        <p14:creationId xmlns:p14="http://schemas.microsoft.com/office/powerpoint/2010/main" val="950202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https://www.medicare.gov/basics/get-started-with-medicare/sign-up/when-does-medicare-coverage-start</a:t>
            </a:r>
          </a:p>
        </p:txBody>
      </p:sp>
      <p:sp>
        <p:nvSpPr>
          <p:cNvPr id="4" name="Slide Number Placeholder 3"/>
          <p:cNvSpPr>
            <a:spLocks noGrp="1"/>
          </p:cNvSpPr>
          <p:nvPr>
            <p:ph type="sldNum" sz="quarter" idx="5"/>
          </p:nvPr>
        </p:nvSpPr>
        <p:spPr/>
        <p:txBody>
          <a:bodyPr/>
          <a:lstStyle/>
          <a:p>
            <a:fld id="{1AECE324-2F4E-47EB-94AA-E41DF4A3F781}" type="slidenum">
              <a:rPr lang="en-US" smtClean="0"/>
              <a:t>9</a:t>
            </a:fld>
            <a:endParaRPr lang="en-US"/>
          </a:p>
        </p:txBody>
      </p:sp>
    </p:spTree>
    <p:extLst>
      <p:ext uri="{BB962C8B-B14F-4D97-AF65-F5344CB8AC3E}">
        <p14:creationId xmlns:p14="http://schemas.microsoft.com/office/powerpoint/2010/main" val="244005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i="0" dirty="0">
                <a:solidFill>
                  <a:schemeClr val="bg1"/>
                </a:solidFill>
                <a:effectLst/>
                <a:latin typeface="GeometriaExtraBold"/>
              </a:rPr>
              <a:t>7/31/23 FACT SHEET LINK</a:t>
            </a:r>
          </a:p>
          <a:p>
            <a:pPr algn="l"/>
            <a:r>
              <a:rPr lang="en-US" sz="1400" i="0" dirty="0">
                <a:solidFill>
                  <a:schemeClr val="bg1"/>
                </a:solidFill>
                <a:effectLst/>
                <a:latin typeface="GeometriaExtraBold"/>
                <a:hlinkClick r:id="rId3">
                  <a:extLst>
                    <a:ext uri="{A12FA001-AC4F-418D-AE19-62706E023703}">
                      <ahyp:hlinkClr xmlns:ahyp="http://schemas.microsoft.com/office/drawing/2018/hyperlinkcolor" val="tx"/>
                    </a:ext>
                  </a:extLst>
                </a:hlinkClick>
              </a:rPr>
              <a:t>CMS Releases 2024 Projected Medicare Part D Premium and Bid Information</a:t>
            </a:r>
            <a:endParaRPr lang="en-US" sz="1400" i="0" dirty="0">
              <a:solidFill>
                <a:schemeClr val="bg1"/>
              </a:solidFill>
              <a:effectLst/>
              <a:latin typeface="GeometriaExtraBold"/>
            </a:endParaRPr>
          </a:p>
          <a:p>
            <a:endParaRPr lang="en-US" sz="1400" b="0" i="0" dirty="0">
              <a:solidFill>
                <a:srgbClr val="323A45"/>
              </a:solidFill>
              <a:effectLst/>
              <a:latin typeface="+mn-lt"/>
            </a:endParaRPr>
          </a:p>
          <a:p>
            <a:r>
              <a:rPr lang="en-US" sz="1400" b="0" i="0" dirty="0">
                <a:solidFill>
                  <a:srgbClr val="323A45"/>
                </a:solidFill>
                <a:effectLst/>
                <a:latin typeface="+mn-lt"/>
              </a:rPr>
              <a:t>The national base beneficiary premium is the starting point for calculating a plan-specific basic Part D premium. </a:t>
            </a:r>
          </a:p>
          <a:p>
            <a:r>
              <a:rPr lang="en-US" sz="1400" b="0" i="0" dirty="0">
                <a:solidFill>
                  <a:srgbClr val="323A45"/>
                </a:solidFill>
                <a:effectLst/>
                <a:latin typeface="+mn-lt"/>
              </a:rPr>
              <a:t>This value is calculated per a statutory formula, using a percentage of bids and estimates of reinsurance costs submitted by certain Part D plans for the statutory minimum level of coverage Part D plans are required to provide (known as the “basic” benefit). Beginning in 2024, the annual increase in the base beneficiary premium is capped by the prescription drug law’s premium stabilization provision, not to exceed 6% per year.</a:t>
            </a:r>
          </a:p>
          <a:p>
            <a:r>
              <a:rPr lang="en-US" sz="1400" b="0" i="0" dirty="0">
                <a:solidFill>
                  <a:srgbClr val="323A45"/>
                </a:solidFill>
                <a:effectLst/>
                <a:latin typeface="+mn-lt"/>
              </a:rPr>
              <a:t> In 2024, the premium stabilization provision reduced the increase in the base beneficiary premium by 14 percentage points; the base beneficiary premium will increase by 6% in 2024 to $34.70. </a:t>
            </a:r>
          </a:p>
          <a:p>
            <a:r>
              <a:rPr lang="en-US" sz="1400" b="0" i="0" dirty="0">
                <a:solidFill>
                  <a:srgbClr val="323A45"/>
                </a:solidFill>
                <a:effectLst/>
                <a:latin typeface="+mn-lt"/>
              </a:rPr>
              <a:t>Without premium stabilization, the 2024 base beneficiary premium would have been $39.35, or $4.65 higher.</a:t>
            </a:r>
            <a:endParaRPr lang="en-US" sz="1400" dirty="0">
              <a:latin typeface="+mn-lt"/>
            </a:endParaRPr>
          </a:p>
        </p:txBody>
      </p:sp>
      <p:sp>
        <p:nvSpPr>
          <p:cNvPr id="4" name="Slide Number Placeholder 3"/>
          <p:cNvSpPr>
            <a:spLocks noGrp="1"/>
          </p:cNvSpPr>
          <p:nvPr>
            <p:ph type="sldNum" sz="quarter" idx="5"/>
          </p:nvPr>
        </p:nvSpPr>
        <p:spPr/>
        <p:txBody>
          <a:bodyPr/>
          <a:lstStyle/>
          <a:p>
            <a:fld id="{1AECE324-2F4E-47EB-94AA-E41DF4A3F781}" type="slidenum">
              <a:rPr lang="en-US" smtClean="0"/>
              <a:t>11</a:t>
            </a:fld>
            <a:endParaRPr lang="en-US"/>
          </a:p>
        </p:txBody>
      </p:sp>
    </p:spTree>
    <p:extLst>
      <p:ext uri="{BB962C8B-B14F-4D97-AF65-F5344CB8AC3E}">
        <p14:creationId xmlns:p14="http://schemas.microsoft.com/office/powerpoint/2010/main" val="955405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slideMaster" Target="../slideMasters/slideMaster2.xml"/><Relationship Id="rId1" Type="http://schemas.openxmlformats.org/officeDocument/2006/relationships/tags" Target="../tags/tag45.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25588"/>
          <a:stretch/>
        </p:blipFill>
        <p:spPr>
          <a:xfrm>
            <a:off x="0" y="1"/>
            <a:ext cx="12192000" cy="5257800"/>
          </a:xfrm>
          <a:prstGeom prst="rect">
            <a:avLst/>
          </a:prstGeom>
        </p:spPr>
      </p:pic>
      <p:sp>
        <p:nvSpPr>
          <p:cNvPr id="22" name="Text Placeholder 21"/>
          <p:cNvSpPr>
            <a:spLocks noGrp="1"/>
          </p:cNvSpPr>
          <p:nvPr>
            <p:ph type="body" sz="quarter" idx="17" hasCustomPrompt="1"/>
          </p:nvPr>
        </p:nvSpPr>
        <p:spPr>
          <a:xfrm>
            <a:off x="101600" y="152400"/>
            <a:ext cx="10261600" cy="685800"/>
          </a:xfrm>
        </p:spPr>
        <p:txBody>
          <a:bodyPr>
            <a:normAutofit/>
          </a:bodyPr>
          <a:lstStyle>
            <a:lvl1pPr>
              <a:buNone/>
              <a:defRPr sz="4000">
                <a:solidFill>
                  <a:schemeClr val="bg1"/>
                </a:solidFill>
              </a:defRPr>
            </a:lvl1pPr>
          </a:lstStyle>
          <a:p>
            <a:pPr lvl="0"/>
            <a:r>
              <a:rPr lang="en-US" dirty="0"/>
              <a:t>Presentation/Conference Title</a:t>
            </a:r>
          </a:p>
        </p:txBody>
      </p:sp>
      <p:sp>
        <p:nvSpPr>
          <p:cNvPr id="3" name="Subtitle 2"/>
          <p:cNvSpPr>
            <a:spLocks noGrp="1"/>
          </p:cNvSpPr>
          <p:nvPr>
            <p:ph type="subTitle" idx="1" hasCustomPrompt="1"/>
          </p:nvPr>
        </p:nvSpPr>
        <p:spPr>
          <a:xfrm>
            <a:off x="101600" y="762000"/>
            <a:ext cx="7823200" cy="533400"/>
          </a:xfrm>
        </p:spPr>
        <p:txBody>
          <a:bodyPr>
            <a:normAutofit/>
          </a:bodyPr>
          <a:lstStyle>
            <a:lvl1pPr marL="0" indent="0" algn="l">
              <a:buNone/>
              <a:defRPr sz="2800" i="1"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Optional subtitle</a:t>
            </a:r>
          </a:p>
        </p:txBody>
      </p:sp>
      <p:sp>
        <p:nvSpPr>
          <p:cNvPr id="17" name="Text Placeholder 16"/>
          <p:cNvSpPr>
            <a:spLocks noGrp="1"/>
          </p:cNvSpPr>
          <p:nvPr>
            <p:ph type="body" sz="quarter" idx="14" hasCustomPrompt="1"/>
          </p:nvPr>
        </p:nvSpPr>
        <p:spPr>
          <a:xfrm>
            <a:off x="4165600" y="2743200"/>
            <a:ext cx="8026400" cy="533400"/>
          </a:xfrm>
        </p:spPr>
        <p:txBody>
          <a:bodyPr/>
          <a:lstStyle>
            <a:lvl1pPr>
              <a:buNone/>
              <a:defRPr b="1">
                <a:solidFill>
                  <a:srgbClr val="0A4F90"/>
                </a:solidFill>
              </a:defRPr>
            </a:lvl1pPr>
            <a:lvl2pPr>
              <a:buNone/>
              <a:defRPr/>
            </a:lvl2pPr>
            <a:lvl3pPr>
              <a:buNone/>
              <a:defRPr/>
            </a:lvl3pPr>
            <a:lvl4pPr>
              <a:buNone/>
              <a:defRPr/>
            </a:lvl4pPr>
            <a:lvl5pPr>
              <a:buNone/>
              <a:defRPr/>
            </a:lvl5pPr>
          </a:lstStyle>
          <a:p>
            <a:pPr lvl="0"/>
            <a:r>
              <a:rPr lang="en-US" dirty="0"/>
              <a:t>Specific Title/Session Name</a:t>
            </a:r>
          </a:p>
        </p:txBody>
      </p:sp>
      <p:sp>
        <p:nvSpPr>
          <p:cNvPr id="19" name="Text Placeholder 18"/>
          <p:cNvSpPr>
            <a:spLocks noGrp="1"/>
          </p:cNvSpPr>
          <p:nvPr>
            <p:ph type="body" sz="quarter" idx="15" hasCustomPrompt="1"/>
          </p:nvPr>
        </p:nvSpPr>
        <p:spPr>
          <a:xfrm>
            <a:off x="4165600" y="3352800"/>
            <a:ext cx="8026400" cy="533400"/>
          </a:xfrm>
        </p:spPr>
        <p:txBody>
          <a:bodyPr>
            <a:normAutofit/>
          </a:bodyPr>
          <a:lstStyle>
            <a:lvl1pPr>
              <a:buNone/>
              <a:defRPr sz="2800">
                <a:solidFill>
                  <a:schemeClr val="tx1"/>
                </a:solidFill>
              </a:defRPr>
            </a:lvl1pPr>
          </a:lstStyle>
          <a:p>
            <a:pPr lvl="0"/>
            <a:r>
              <a:rPr lang="en-US" dirty="0"/>
              <a:t>Speaker name, credentials</a:t>
            </a:r>
          </a:p>
        </p:txBody>
      </p:sp>
      <p:sp>
        <p:nvSpPr>
          <p:cNvPr id="20" name="Text Placeholder 18"/>
          <p:cNvSpPr>
            <a:spLocks noGrp="1"/>
          </p:cNvSpPr>
          <p:nvPr>
            <p:ph type="body" sz="quarter" idx="16" hasCustomPrompt="1"/>
          </p:nvPr>
        </p:nvSpPr>
        <p:spPr>
          <a:xfrm>
            <a:off x="4165600" y="3886200"/>
            <a:ext cx="8026400" cy="533400"/>
          </a:xfrm>
        </p:spPr>
        <p:txBody>
          <a:bodyPr>
            <a:normAutofit/>
          </a:bodyPr>
          <a:lstStyle>
            <a:lvl1pPr>
              <a:buNone/>
              <a:defRPr sz="2800" baseline="0">
                <a:solidFill>
                  <a:schemeClr val="tx1"/>
                </a:solidFill>
              </a:defRPr>
            </a:lvl1pPr>
          </a:lstStyle>
          <a:p>
            <a:pPr lvl="0"/>
            <a:r>
              <a:rPr lang="en-US" dirty="0"/>
              <a:t>Location or speaker organization</a:t>
            </a:r>
          </a:p>
        </p:txBody>
      </p:sp>
      <p:sp>
        <p:nvSpPr>
          <p:cNvPr id="13" name="Text Placeholder 12"/>
          <p:cNvSpPr>
            <a:spLocks noGrp="1"/>
          </p:cNvSpPr>
          <p:nvPr>
            <p:ph type="body" sz="quarter" idx="12" hasCustomPrompt="1"/>
          </p:nvPr>
        </p:nvSpPr>
        <p:spPr>
          <a:xfrm>
            <a:off x="4165600" y="4648200"/>
            <a:ext cx="5283200" cy="457200"/>
          </a:xfrm>
        </p:spPr>
        <p:txBody>
          <a:bodyPr>
            <a:noAutofit/>
          </a:bodyPr>
          <a:lstStyle>
            <a:lvl1pPr>
              <a:buNone/>
              <a:defRPr sz="2000" i="0"/>
            </a:lvl1pPr>
          </a:lstStyle>
          <a:p>
            <a:pPr lvl="0"/>
            <a:r>
              <a:rPr lang="en-US" dirty="0"/>
              <a:t>Date</a:t>
            </a:r>
          </a:p>
        </p:txBody>
      </p:sp>
      <p:sp>
        <p:nvSpPr>
          <p:cNvPr id="11" name="Text Placeholder 10"/>
          <p:cNvSpPr>
            <a:spLocks noGrp="1"/>
          </p:cNvSpPr>
          <p:nvPr>
            <p:ph type="body" sz="quarter" idx="18" hasCustomPrompt="1"/>
          </p:nvPr>
        </p:nvSpPr>
        <p:spPr>
          <a:xfrm>
            <a:off x="101600" y="6172200"/>
            <a:ext cx="7924800" cy="304800"/>
          </a:xfrm>
        </p:spPr>
        <p:txBody>
          <a:bodyPr>
            <a:noAutofit/>
          </a:bodyPr>
          <a:lstStyle>
            <a:lvl1pPr>
              <a:buNone/>
              <a:defRPr sz="2000" i="0" baseline="0">
                <a:solidFill>
                  <a:schemeClr val="tx1"/>
                </a:solidFill>
              </a:defRPr>
            </a:lvl1pPr>
          </a:lstStyle>
          <a:p>
            <a:pPr lvl="0"/>
            <a:r>
              <a:rPr lang="en-US" sz="1600" dirty="0"/>
              <a:t>Optional tagline, disclaimer, contributors, etc.</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896217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96955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Date Placeholder 11"/>
          <p:cNvSpPr>
            <a:spLocks noGrp="1"/>
          </p:cNvSpPr>
          <p:nvPr>
            <p:ph type="dt" sz="half" idx="10"/>
          </p:nvPr>
        </p:nvSpPr>
        <p:spPr>
          <a:xfrm>
            <a:off x="8331200" y="6248401"/>
            <a:ext cx="3556000" cy="365125"/>
          </a:xfrm>
        </p:spPr>
        <p:txBody>
          <a:bodyPr rtlCol="0"/>
          <a:lstStyle/>
          <a:p>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dirty="0"/>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6586666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581068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endParaRPr lang="en-US" dirty="0"/>
          </a:p>
        </p:txBody>
      </p:sp>
      <p:sp>
        <p:nvSpPr>
          <p:cNvPr id="5" name="Footer Placeholder 4"/>
          <p:cNvSpPr>
            <a:spLocks noGrp="1"/>
          </p:cNvSpPr>
          <p:nvPr>
            <p:ph type="ftr" sz="quarter" idx="11"/>
          </p:nvPr>
        </p:nvSpPr>
        <p:spPr>
          <a:xfrm>
            <a:off x="609602" y="6248208"/>
            <a:ext cx="7431311" cy="365125"/>
          </a:xfrm>
        </p:spPr>
        <p:txBody>
          <a:bodyPr/>
          <a:lstStyle/>
          <a:p>
            <a:endParaRPr lang="en-US" dirty="0"/>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rot="5400000">
            <a:off x="8075084" y="103716"/>
            <a:ext cx="533400" cy="325968"/>
          </a:xfrm>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373803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3"/>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7048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0811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03943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80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8979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8939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83367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00913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1" y="6015793"/>
            <a:ext cx="1079500"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845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C245E-AFFF-406F-9573-2C5C7E147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65818"/>
          </a:xfrm>
          <a:prstGeom prst="rect">
            <a:avLst/>
          </a:prstGeom>
        </p:spPr>
      </p:pic>
      <p:sp>
        <p:nvSpPr>
          <p:cNvPr id="15" name="Title 14"/>
          <p:cNvSpPr>
            <a:spLocks noGrp="1"/>
          </p:cNvSpPr>
          <p:nvPr>
            <p:ph type="title" hasCustomPrompt="1"/>
          </p:nvPr>
        </p:nvSpPr>
        <p:spPr>
          <a:xfrm>
            <a:off x="711200" y="1981200"/>
            <a:ext cx="10972800" cy="762000"/>
          </a:xfrm>
        </p:spPr>
        <p:txBody>
          <a:bodyPr/>
          <a:lstStyle>
            <a:lvl1pPr>
              <a:defRPr/>
            </a:lvl1pPr>
          </a:lstStyle>
          <a:p>
            <a:r>
              <a:rPr lang="en-US" dirty="0"/>
              <a:t>Presentation/Conference Title</a:t>
            </a:r>
          </a:p>
        </p:txBody>
      </p:sp>
      <p:sp>
        <p:nvSpPr>
          <p:cNvPr id="19" name="Text Placeholder 18"/>
          <p:cNvSpPr>
            <a:spLocks noGrp="1"/>
          </p:cNvSpPr>
          <p:nvPr>
            <p:ph type="body" sz="quarter" idx="16" hasCustomPrompt="1"/>
          </p:nvPr>
        </p:nvSpPr>
        <p:spPr>
          <a:xfrm>
            <a:off x="711200" y="2743200"/>
            <a:ext cx="10972800" cy="609600"/>
          </a:xfrm>
        </p:spPr>
        <p:txBody>
          <a:bodyPr/>
          <a:lstStyle>
            <a:lvl1pPr algn="ctr">
              <a:buNone/>
              <a:defRPr>
                <a:solidFill>
                  <a:schemeClr val="tx1"/>
                </a:solidFill>
              </a:defRPr>
            </a:lvl1pPr>
          </a:lstStyle>
          <a:p>
            <a:pPr lvl="0"/>
            <a:r>
              <a:rPr lang="en-US" dirty="0"/>
              <a:t>Subtitle or session name</a:t>
            </a:r>
          </a:p>
        </p:txBody>
      </p:sp>
      <p:sp>
        <p:nvSpPr>
          <p:cNvPr id="21" name="Text Placeholder 18"/>
          <p:cNvSpPr>
            <a:spLocks noGrp="1"/>
          </p:cNvSpPr>
          <p:nvPr>
            <p:ph type="body" sz="quarter" idx="18" hasCustomPrompt="1"/>
          </p:nvPr>
        </p:nvSpPr>
        <p:spPr>
          <a:xfrm>
            <a:off x="711200" y="3352800"/>
            <a:ext cx="10972800" cy="609600"/>
          </a:xfrm>
        </p:spPr>
        <p:txBody>
          <a:bodyPr/>
          <a:lstStyle>
            <a:lvl1pPr algn="ctr">
              <a:buNone/>
              <a:defRPr baseline="0">
                <a:solidFill>
                  <a:schemeClr val="tx1"/>
                </a:solidFill>
              </a:defRPr>
            </a:lvl1pPr>
          </a:lstStyle>
          <a:p>
            <a:pPr lvl="0"/>
            <a:r>
              <a:rPr lang="en-US" dirty="0"/>
              <a:t>Speaker name, credentials</a:t>
            </a:r>
          </a:p>
        </p:txBody>
      </p:sp>
      <p:sp>
        <p:nvSpPr>
          <p:cNvPr id="20" name="Text Placeholder 18"/>
          <p:cNvSpPr>
            <a:spLocks noGrp="1"/>
          </p:cNvSpPr>
          <p:nvPr>
            <p:ph type="body" sz="quarter" idx="17" hasCustomPrompt="1"/>
          </p:nvPr>
        </p:nvSpPr>
        <p:spPr>
          <a:xfrm>
            <a:off x="711200" y="3962400"/>
            <a:ext cx="10972800" cy="609600"/>
          </a:xfrm>
        </p:spPr>
        <p:txBody>
          <a:bodyPr/>
          <a:lstStyle>
            <a:lvl1pPr algn="ctr">
              <a:buNone/>
              <a:defRPr>
                <a:solidFill>
                  <a:schemeClr val="tx1"/>
                </a:solidFill>
              </a:defRPr>
            </a:lvl1pPr>
          </a:lstStyle>
          <a:p>
            <a:pPr lvl="0"/>
            <a:r>
              <a:rPr lang="en-US" dirty="0"/>
              <a:t>Location or speaker organization</a:t>
            </a:r>
          </a:p>
        </p:txBody>
      </p:sp>
      <p:sp>
        <p:nvSpPr>
          <p:cNvPr id="10" name="Text Placeholder 12"/>
          <p:cNvSpPr>
            <a:spLocks noGrp="1"/>
          </p:cNvSpPr>
          <p:nvPr>
            <p:ph type="body" sz="quarter" idx="12" hasCustomPrompt="1"/>
          </p:nvPr>
        </p:nvSpPr>
        <p:spPr>
          <a:xfrm>
            <a:off x="1930400" y="4800600"/>
            <a:ext cx="8534400" cy="457200"/>
          </a:xfrm>
        </p:spPr>
        <p:txBody>
          <a:bodyPr>
            <a:noAutofit/>
          </a:bodyPr>
          <a:lstStyle>
            <a:lvl1pPr algn="ctr">
              <a:buNone/>
              <a:defRPr sz="2000" i="0"/>
            </a:lvl1pPr>
          </a:lstStyle>
          <a:p>
            <a:pPr lvl="0"/>
            <a:r>
              <a:rPr lang="en-US" dirty="0"/>
              <a:t>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83256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9686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6775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3404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20930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95171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41393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500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58772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5597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eneral Cont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67395-972D-4D45-A72D-BCAB9768EB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10"/>
          <a:stretch/>
        </p:blipFill>
        <p:spPr>
          <a:xfrm>
            <a:off x="0" y="5410200"/>
            <a:ext cx="12192000" cy="1447800"/>
          </a:xfrm>
          <a:prstGeom prst="rect">
            <a:avLst/>
          </a:prstGeom>
        </p:spPr>
      </p:pic>
      <p:sp>
        <p:nvSpPr>
          <p:cNvPr id="2" name="Title 1"/>
          <p:cNvSpPr>
            <a:spLocks noGrp="1"/>
          </p:cNvSpPr>
          <p:nvPr>
            <p:ph type="title" hasCustomPrompt="1"/>
          </p:nvPr>
        </p:nvSpPr>
        <p:spPr/>
        <p:txBody>
          <a:bodyPr/>
          <a:lstStyle>
            <a:lvl1pPr>
              <a:defRPr/>
            </a:lvl1pPr>
          </a:lstStyle>
          <a:p>
            <a:r>
              <a:rPr lang="en-US" dirty="0"/>
              <a:t>Add slide title</a:t>
            </a:r>
          </a:p>
        </p:txBody>
      </p:sp>
      <p:sp>
        <p:nvSpPr>
          <p:cNvPr id="3" name="Content Placeholder 2"/>
          <p:cNvSpPr>
            <a:spLocks noGrp="1"/>
          </p:cNvSpPr>
          <p:nvPr>
            <p:ph idx="1" hasCustomPrompt="1"/>
          </p:nvPr>
        </p:nvSpPr>
        <p:spPr>
          <a:xfrm>
            <a:off x="609600" y="1600201"/>
            <a:ext cx="10972800" cy="3886200"/>
          </a:xfrm>
        </p:spPr>
        <p:txBody>
          <a:bodyPr/>
          <a:lstStyle>
            <a:lvl1pPr>
              <a:defRPr/>
            </a:lvl1pPr>
            <a:lvl2pPr>
              <a:defRPr/>
            </a:lvl2pPr>
            <a:lvl3pPr>
              <a:defRPr/>
            </a:lvl3pPr>
            <a:lvl5pPr marL="2057400" indent="-228600">
              <a:buFont typeface="Wingdings" panose="05000000000000000000" pitchFamily="2" charset="2"/>
              <a:buChar char="Ø"/>
              <a:defRPr/>
            </a:lvl5pPr>
          </a:lstStyle>
          <a:p>
            <a:pPr lvl="0"/>
            <a:r>
              <a:rPr lang="en-US" dirty="0"/>
              <a:t>Add slide content</a:t>
            </a:r>
          </a:p>
          <a:p>
            <a:pPr lvl="1"/>
            <a:r>
              <a:rPr lang="en-US" dirty="0"/>
              <a:t>Add second level</a:t>
            </a:r>
          </a:p>
          <a:p>
            <a:pPr lvl="2"/>
            <a:r>
              <a:rPr lang="en-US" dirty="0"/>
              <a:t>Add third level</a:t>
            </a:r>
          </a:p>
          <a:p>
            <a:pPr lvl="3"/>
            <a:r>
              <a:rPr lang="en-US" dirty="0"/>
              <a:t>Add fourth level</a:t>
            </a:r>
          </a:p>
          <a:p>
            <a:pPr lvl="4"/>
            <a:r>
              <a:rPr lang="en-US" dirty="0"/>
              <a:t>Add fifth level</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83724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63371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0162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67654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81709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33506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92301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59685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2203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Medicare Plan Finder</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1462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23670-3EF3-4700-B3B4-23872450B8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Text Placeholder 2"/>
          <p:cNvSpPr>
            <a:spLocks noGrp="1"/>
          </p:cNvSpPr>
          <p:nvPr>
            <p:ph type="body" idx="1" hasCustomPrompt="1"/>
          </p:nvPr>
        </p:nvSpPr>
        <p:spPr>
          <a:xfrm>
            <a:off x="963084" y="2928939"/>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subtext</a:t>
            </a:r>
          </a:p>
        </p:txBody>
      </p:sp>
      <p:sp>
        <p:nvSpPr>
          <p:cNvPr id="2" name="Title 1"/>
          <p:cNvSpPr>
            <a:spLocks noGrp="1"/>
          </p:cNvSpPr>
          <p:nvPr>
            <p:ph type="title" hasCustomPrompt="1"/>
          </p:nvPr>
        </p:nvSpPr>
        <p:spPr>
          <a:xfrm>
            <a:off x="963084" y="4429126"/>
            <a:ext cx="10363200" cy="1057275"/>
          </a:xfrm>
        </p:spPr>
        <p:txBody>
          <a:bodyPr anchor="t">
            <a:noAutofit/>
          </a:bodyPr>
          <a:lstStyle>
            <a:lvl1pPr algn="l">
              <a:defRPr sz="3200" b="0" cap="all"/>
            </a:lvl1pPr>
          </a:lstStyle>
          <a:p>
            <a:r>
              <a:rPr lang="en-US" dirty="0"/>
              <a:t>Add title</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612205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105156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3827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147981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July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83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Current Topics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4233374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13855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1133203" y="2232023"/>
            <a:ext cx="9925594"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838200" y="1249681"/>
            <a:ext cx="105156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512288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4385469" y="2823369"/>
            <a:ext cx="3421062"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617538" y="1624572"/>
            <a:ext cx="3421062"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8153400" y="1597458"/>
            <a:ext cx="3421062"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617538" y="4394204"/>
            <a:ext cx="3421062"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7932738" y="4546604"/>
            <a:ext cx="3421062"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1532397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333375" y="1346200"/>
            <a:ext cx="6599238"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7673975" y="1346200"/>
            <a:ext cx="41148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6881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2023</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NTP Medicare OEP Bootcamp 2023</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3048" y="6120131"/>
            <a:ext cx="12188952"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6934200" cy="5524500"/>
          </a:xfrm>
          <a:prstGeom prst="rect">
            <a:avLst/>
          </a:prstGeom>
        </p:spPr>
      </p:pic>
    </p:spTree>
    <p:custDataLst>
      <p:tags r:id="rId1"/>
    </p:custDataLst>
    <p:extLst>
      <p:ext uri="{BB962C8B-B14F-4D97-AF65-F5344CB8AC3E}">
        <p14:creationId xmlns:p14="http://schemas.microsoft.com/office/powerpoint/2010/main" val="867904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322773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lumns (no subhea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D8635-0F26-43B0-9588-EBE6E3DED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dirty="0"/>
              <a:t>Add slide title</a:t>
            </a:r>
          </a:p>
        </p:txBody>
      </p:sp>
      <p:sp>
        <p:nvSpPr>
          <p:cNvPr id="3" name="Content Placeholder 2"/>
          <p:cNvSpPr>
            <a:spLocks noGrp="1"/>
          </p:cNvSpPr>
          <p:nvPr>
            <p:ph sz="half" idx="1" hasCustomPrompt="1"/>
          </p:nvPr>
        </p:nvSpPr>
        <p:spPr>
          <a:xfrm>
            <a:off x="609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dirty="0"/>
              <a:t>Add column 1 content</a:t>
            </a:r>
          </a:p>
          <a:p>
            <a:pPr lvl="1"/>
            <a:r>
              <a:rPr lang="en-US" dirty="0"/>
              <a:t>Add second level</a:t>
            </a:r>
          </a:p>
          <a:p>
            <a:pPr lvl="2"/>
            <a:r>
              <a:rPr lang="en-US" dirty="0"/>
              <a:t>Add third level</a:t>
            </a:r>
          </a:p>
          <a:p>
            <a:pPr lvl="3"/>
            <a:r>
              <a:rPr lang="en-US" dirty="0"/>
              <a:t>Add fourth level</a:t>
            </a:r>
          </a:p>
          <a:p>
            <a:pPr lvl="4"/>
            <a:r>
              <a:rPr lang="en-US" dirty="0"/>
              <a:t>Add fifth level</a:t>
            </a:r>
          </a:p>
        </p:txBody>
      </p:sp>
      <p:sp>
        <p:nvSpPr>
          <p:cNvPr id="4" name="Content Placeholder 3"/>
          <p:cNvSpPr>
            <a:spLocks noGrp="1"/>
          </p:cNvSpPr>
          <p:nvPr>
            <p:ph sz="half" idx="2" hasCustomPrompt="1"/>
          </p:nvPr>
        </p:nvSpPr>
        <p:spPr>
          <a:xfrm>
            <a:off x="6197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dirty="0"/>
              <a:t>Add column 2 content</a:t>
            </a:r>
          </a:p>
          <a:p>
            <a:pPr lvl="1"/>
            <a:r>
              <a:rPr lang="en-US" dirty="0"/>
              <a:t>Add second level</a:t>
            </a:r>
          </a:p>
          <a:p>
            <a:pPr lvl="2"/>
            <a:r>
              <a:rPr lang="en-US" dirty="0"/>
              <a:t>Add third level</a:t>
            </a:r>
          </a:p>
          <a:p>
            <a:pPr lvl="3"/>
            <a:r>
              <a:rPr lang="en-US" dirty="0"/>
              <a:t>Add fourth level</a:t>
            </a:r>
          </a:p>
          <a:p>
            <a:pPr lvl="4"/>
            <a:r>
              <a:rPr lang="en-US" dirty="0"/>
              <a:t>Add fifth level</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6221373"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3698907"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630682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6248234"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3664138"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3717859"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444623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NTP Medicare OEP Bootcamp 2023</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2227760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2023</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588218" cy="952107"/>
          </a:xfrm>
        </p:spPr>
        <p:txBody>
          <a:bodyPr/>
          <a:lstStyle>
            <a:lvl5pPr marL="178308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639763" y="2476894"/>
            <a:ext cx="10588218" cy="770860"/>
          </a:xfrm>
        </p:spPr>
        <p:txBody>
          <a:bodyPr/>
          <a:lstStyle>
            <a:lvl5pPr marL="178308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639763" y="3713707"/>
            <a:ext cx="10588218" cy="770860"/>
          </a:xfrm>
        </p:spPr>
        <p:txBody>
          <a:bodyPr/>
          <a:lstStyle>
            <a:lvl5pPr marL="178308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639763" y="4887610"/>
            <a:ext cx="10588218" cy="77086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681526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2023</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444218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203959"/>
            <a:ext cx="4818888"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6534912" y="1203958"/>
            <a:ext cx="4818888"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838200" y="2539633"/>
            <a:ext cx="4818888"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6534912" y="2550519"/>
            <a:ext cx="4818888"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838200" y="3875309"/>
            <a:ext cx="4818888"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6534912" y="3875308"/>
            <a:ext cx="4818888"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838200" y="5169624"/>
            <a:ext cx="4818888"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6534912" y="5169623"/>
            <a:ext cx="4818888"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342778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4818888"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6534912" y="1524000"/>
            <a:ext cx="4818888"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16119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675723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733550" y="1530350"/>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6781800" y="1530350"/>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733550" y="3245923"/>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6781800" y="3224235"/>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2037015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3" y="0"/>
            <a:ext cx="1003300" cy="6858000"/>
          </a:xfrm>
          <a:prstGeom prst="rect">
            <a:avLst/>
          </a:prstGeom>
          <a:solidFill>
            <a:srgbClr val="DBE9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ffectLst>
                <a:innerShdw blurRad="63500" dist="50800" dir="18900000">
                  <a:prstClr val="black">
                    <a:alpha val="50000"/>
                  </a:prstClr>
                </a:innerShdw>
              </a:effectLst>
            </a:endParaRPr>
          </a:p>
        </p:txBody>
      </p:sp>
      <p:sp>
        <p:nvSpPr>
          <p:cNvPr id="2" name="Title 1"/>
          <p:cNvSpPr>
            <a:spLocks noGrp="1"/>
          </p:cNvSpPr>
          <p:nvPr>
            <p:ph type="ctrTitle"/>
          </p:nvPr>
        </p:nvSpPr>
        <p:spPr>
          <a:xfrm>
            <a:off x="1828801" y="838207"/>
            <a:ext cx="9245600" cy="800219"/>
          </a:xfrm>
          <a:noFill/>
          <a:ln>
            <a:noFill/>
          </a:ln>
        </p:spPr>
        <p:txBody>
          <a:bodyPr wrap="square" anchor="t" anchorCtr="0">
            <a:spAutoFit/>
          </a:bodyPr>
          <a:lstStyle>
            <a:lvl1pPr algn="ctr">
              <a:defRPr sz="4000" b="1" kern="0" baseline="0">
                <a:ln w="12700">
                  <a:noFill/>
                </a:ln>
                <a:solidFill>
                  <a:srgbClr val="5B8772"/>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5" name="Picture 4" descr="A picture containing text, clipart&#10;&#10;Description automatically generated">
            <a:extLst>
              <a:ext uri="{FF2B5EF4-FFF2-40B4-BE49-F238E27FC236}">
                <a16:creationId xmlns:a16="http://schemas.microsoft.com/office/drawing/2014/main" id="{C856FF27-77B1-50C4-4AA4-68E313B0FE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6600" y="4317164"/>
            <a:ext cx="6925056" cy="1606296"/>
          </a:xfrm>
          <a:prstGeom prst="rect">
            <a:avLst/>
          </a:prstGeom>
        </p:spPr>
      </p:pic>
    </p:spTree>
    <p:custDataLst>
      <p:tags r:id="rId1"/>
    </p:custDataLst>
    <p:extLst>
      <p:ext uri="{BB962C8B-B14F-4D97-AF65-F5344CB8AC3E}">
        <p14:creationId xmlns:p14="http://schemas.microsoft.com/office/powerpoint/2010/main" val="3968533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2433"/>
            <a:ext cx="12192000" cy="738664"/>
          </a:xfrm>
          <a:solidFill>
            <a:srgbClr val="DBE9CD"/>
          </a:solidFill>
          <a:ln>
            <a:noFill/>
          </a:ln>
        </p:spPr>
        <p:txBody>
          <a:bodyPr tIns="91440">
            <a:spAutoFit/>
          </a:bodyPr>
          <a:lstStyle>
            <a:lvl1pPr algn="l">
              <a:defRPr sz="3600" baseline="0">
                <a:ln w="12700">
                  <a:noFill/>
                </a:ln>
              </a:defRPr>
            </a:lvl1pPr>
          </a:lstStyle>
          <a:p>
            <a:r>
              <a:rPr lang="en-US" dirty="0"/>
              <a:t>Click to edit Master title style</a:t>
            </a:r>
          </a:p>
        </p:txBody>
      </p:sp>
      <p:sp>
        <p:nvSpPr>
          <p:cNvPr id="3" name="Content Placeholder 2"/>
          <p:cNvSpPr>
            <a:spLocks noGrp="1"/>
          </p:cNvSpPr>
          <p:nvPr>
            <p:ph idx="1"/>
          </p:nvPr>
        </p:nvSpPr>
        <p:spPr>
          <a:xfrm>
            <a:off x="609600" y="1371600"/>
            <a:ext cx="10972800" cy="4419600"/>
          </a:xfrm>
        </p:spPr>
        <p:txBody>
          <a:bodyPr>
            <a:normAutofit/>
          </a:bodyPr>
          <a:lstStyle>
            <a:lvl1pPr>
              <a:defRPr sz="2800" baseline="0">
                <a:solidFill>
                  <a:schemeClr val="tx1"/>
                </a:solidFill>
              </a:defRPr>
            </a:lvl1pPr>
            <a:lvl2pPr>
              <a:defRPr sz="2400" baseline="0">
                <a:solidFill>
                  <a:schemeClr val="tx1">
                    <a:lumMod val="50000"/>
                  </a:schemeClr>
                </a:solidFill>
              </a:defRPr>
            </a:lvl2pPr>
            <a:lvl3pPr>
              <a:defRPr sz="2200" baseline="0">
                <a:solidFill>
                  <a:schemeClr val="tx1">
                    <a:lumMod val="50000"/>
                  </a:schemeClr>
                </a:solidFill>
              </a:defRPr>
            </a:lvl3pPr>
            <a:lvl4pPr>
              <a:defRPr sz="2000" baseline="0">
                <a:solidFill>
                  <a:schemeClr val="tx1">
                    <a:lumMod val="50000"/>
                  </a:schemeClr>
                </a:solidFill>
              </a:defRPr>
            </a:lvl4pPr>
            <a:lvl5pPr>
              <a:defRPr sz="1800" baseline="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1"/>
          </p:nvPr>
        </p:nvSpPr>
        <p:spPr>
          <a:xfrm>
            <a:off x="5486400" y="6477000"/>
            <a:ext cx="1117600" cy="324634"/>
          </a:xfrm>
          <a:prstGeom prst="rect">
            <a:avLst/>
          </a:prstGeom>
        </p:spPr>
        <p:txBody>
          <a:bodyPr/>
          <a:lstStyle>
            <a:lvl1pPr>
              <a:defRPr lang="en-US" sz="2000" b="1" smtClean="0">
                <a:solidFill>
                  <a:srgbClr val="404F21"/>
                </a:solidFill>
              </a:defRPr>
            </a:lvl1pPr>
          </a:lstStyle>
          <a:p>
            <a:pPr algn="ctr"/>
            <a:fld id="{B6F15528-21DE-4FAA-801E-634DDDAF4B2B}" type="slidenum">
              <a:rPr/>
              <a:pPr algn="ctr"/>
              <a:t>‹#›</a:t>
            </a:fld>
            <a:endParaRPr dirty="0"/>
          </a:p>
        </p:txBody>
      </p:sp>
    </p:spTree>
    <p:custDataLst>
      <p:tags r:id="rId1"/>
    </p:custDataLst>
    <p:extLst>
      <p:ext uri="{BB962C8B-B14F-4D97-AF65-F5344CB8AC3E}">
        <p14:creationId xmlns:p14="http://schemas.microsoft.com/office/powerpoint/2010/main" val="182078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lumns (w/ subhead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E9C1B7-8390-4282-8E18-4439B1DCEB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dirty="0"/>
              <a:t>Add slide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Column 1 title</a:t>
            </a:r>
          </a:p>
        </p:txBody>
      </p:sp>
      <p:sp>
        <p:nvSpPr>
          <p:cNvPr id="4" name="Content Placeholder 3"/>
          <p:cNvSpPr>
            <a:spLocks noGrp="1"/>
          </p:cNvSpPr>
          <p:nvPr>
            <p:ph sz="half" idx="2" hasCustomPrompt="1"/>
          </p:nvPr>
        </p:nvSpPr>
        <p:spPr>
          <a:xfrm>
            <a:off x="609600" y="2174876"/>
            <a:ext cx="5386917"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dirty="0"/>
              <a:t>Add column 1 content</a:t>
            </a:r>
          </a:p>
          <a:p>
            <a:pPr lvl="1"/>
            <a:r>
              <a:rPr lang="en-US" dirty="0"/>
              <a:t>Add second level</a:t>
            </a:r>
          </a:p>
          <a:p>
            <a:pPr lvl="2"/>
            <a:r>
              <a:rPr lang="en-US" dirty="0"/>
              <a:t>Add third level</a:t>
            </a:r>
          </a:p>
          <a:p>
            <a:pPr lvl="3"/>
            <a:r>
              <a:rPr lang="en-US" dirty="0"/>
              <a:t>Add fourth level</a:t>
            </a:r>
          </a:p>
          <a:p>
            <a:pPr lvl="4"/>
            <a:r>
              <a:rPr lang="en-US" dirty="0"/>
              <a:t>Add 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Column 2 title</a:t>
            </a:r>
          </a:p>
        </p:txBody>
      </p:sp>
      <p:sp>
        <p:nvSpPr>
          <p:cNvPr id="6" name="Content Placeholder 5"/>
          <p:cNvSpPr>
            <a:spLocks noGrp="1"/>
          </p:cNvSpPr>
          <p:nvPr>
            <p:ph sz="quarter" idx="4" hasCustomPrompt="1"/>
          </p:nvPr>
        </p:nvSpPr>
        <p:spPr>
          <a:xfrm>
            <a:off x="6193368" y="2174876"/>
            <a:ext cx="5389033"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dirty="0"/>
              <a:t>Add column 2 content</a:t>
            </a:r>
          </a:p>
          <a:p>
            <a:pPr lvl="1"/>
            <a:r>
              <a:rPr lang="en-US" dirty="0"/>
              <a:t>Add second level</a:t>
            </a:r>
          </a:p>
          <a:p>
            <a:pPr lvl="2"/>
            <a:r>
              <a:rPr lang="en-US" dirty="0"/>
              <a:t>Add third level</a:t>
            </a:r>
          </a:p>
          <a:p>
            <a:pPr lvl="3"/>
            <a:r>
              <a:rPr lang="en-US" dirty="0"/>
              <a:t>Add fourth level</a:t>
            </a:r>
          </a:p>
          <a:p>
            <a:pPr lvl="4"/>
            <a:r>
              <a:rPr lang="en-US" dirty="0"/>
              <a:t>Add fifth level</a:t>
            </a:r>
          </a:p>
        </p:txBody>
      </p:sp>
      <p:sp>
        <p:nvSpPr>
          <p:cNvPr id="9" name="Slide Number Placeholder 8"/>
          <p:cNvSpPr>
            <a:spLocks noGrp="1"/>
          </p:cNvSpPr>
          <p:nvPr>
            <p:ph type="sldNum" sz="quarter" idx="12"/>
          </p:nvPr>
        </p:nvSpPr>
        <p:spPr/>
        <p:txBody>
          <a:bodyPr/>
          <a:lstStyle/>
          <a:p>
            <a:fld id="{7AA28999-D008-419E-9628-EE1C64F81F4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162D542-39A4-4598-BEB9-D1267FDA850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Slide Number Placeholder 9">
            <a:extLst>
              <a:ext uri="{FF2B5EF4-FFF2-40B4-BE49-F238E27FC236}">
                <a16:creationId xmlns:a16="http://schemas.microsoft.com/office/drawing/2014/main" id="{FC82A37D-D04E-F951-0909-FCCD9C4328F7}"/>
              </a:ext>
            </a:extLst>
          </p:cNvPr>
          <p:cNvSpPr txBox="1">
            <a:spLocks/>
          </p:cNvSpPr>
          <p:nvPr userDrawn="1"/>
        </p:nvSpPr>
        <p:spPr>
          <a:xfrm>
            <a:off x="5486400" y="6477000"/>
            <a:ext cx="1117600" cy="324634"/>
          </a:xfrm>
          <a:prstGeom prst="rect">
            <a:avLst/>
          </a:prstGeom>
        </p:spPr>
        <p:txBody>
          <a:bodyPr/>
          <a:lstStyle>
            <a:defPPr>
              <a:defRPr lang="en-US"/>
            </a:defPPr>
            <a:lvl1pPr marL="0" algn="l" defTabSz="457200" rtl="0" eaLnBrk="1" latinLnBrk="0" hangingPunct="1">
              <a:defRPr lang="en-US" sz="2000" b="1" kern="1200" smtClean="0">
                <a:solidFill>
                  <a:srgbClr val="404F2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6F15528-21DE-4FAA-801E-634DDDAF4B2B}" type="slidenum">
              <a:rPr lang="en-US" smtClean="0"/>
              <a:pPr algn="ctr"/>
              <a:t>‹#›</a:t>
            </a:fld>
            <a:endParaRPr lang="en-US" dirty="0"/>
          </a:p>
        </p:txBody>
      </p:sp>
    </p:spTree>
    <p:custDataLst>
      <p:tags r:id="rId1"/>
    </p:custDataLst>
    <p:extLst>
      <p:ext uri="{BB962C8B-B14F-4D97-AF65-F5344CB8AC3E}">
        <p14:creationId xmlns:p14="http://schemas.microsoft.com/office/powerpoint/2010/main" val="367136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33683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81119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7953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34844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32967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53457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62627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71167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2099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CE108-2AF3-48C1-B3EC-2163A9C324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dirty="0"/>
              <a:t>Add slide title</a:t>
            </a:r>
          </a:p>
        </p:txBody>
      </p:sp>
      <p:sp>
        <p:nvSpPr>
          <p:cNvPr id="5" name="Slide Number Placeholder 4"/>
          <p:cNvSpPr>
            <a:spLocks noGrp="1"/>
          </p:cNvSpPr>
          <p:nvPr>
            <p:ph type="sldNum" sz="quarter" idx="12"/>
          </p:nvPr>
        </p:nvSpPr>
        <p:spPr/>
        <p:txBody>
          <a:bodyPr/>
          <a:lstStyle/>
          <a:p>
            <a:fld id="{7AA28999-D008-419E-9628-EE1C64F81F4C}"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647512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81979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CB3299C3-090B-42FC-9144-58AD9DBFF7E6}" type="datetime1">
              <a:rPr lang="en-US" smtClean="0"/>
              <a:t>10/12/2023</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3256581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48AE7A1B-0D16-438A-92EB-0737FAFC5D61}"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85642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4D0F2C9F-1280-4F61-9BD7-527FCA53FF7A}" type="datetime1">
              <a:rPr lang="en-US" smtClean="0"/>
              <a:t>10/12/2023</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162D542-39A4-4598-BEB9-D1267FDA850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52862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2A6B58A-8F9D-4ECB-86AD-3EB0A0B238F0}" type="datetime1">
              <a:rPr lang="en-US" smtClean="0"/>
              <a:t>10/12/2023</a:t>
            </a:fld>
            <a:endParaRPr lang="en-US"/>
          </a:p>
        </p:txBody>
      </p:sp>
      <p:sp>
        <p:nvSpPr>
          <p:cNvPr id="10" name="Slide Number Placeholder 9"/>
          <p:cNvSpPr>
            <a:spLocks noGrp="1"/>
          </p:cNvSpPr>
          <p:nvPr>
            <p:ph type="sldNum" sz="quarter" idx="16"/>
          </p:nvPr>
        </p:nvSpPr>
        <p:spPr/>
        <p:txBody>
          <a:bodyPr rtlCol="0"/>
          <a:lstStyle/>
          <a:p>
            <a:fld id="{A162D542-39A4-4598-BEB9-D1267FDA8501}"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47360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4E613B3A-954E-4CBA-8FE4-4C9961341645}" type="datetime1">
              <a:rPr lang="en-US" smtClean="0"/>
              <a:t>10/12/2023</a:t>
            </a:fld>
            <a:endParaRPr lang="en-US"/>
          </a:p>
        </p:txBody>
      </p:sp>
      <p:sp>
        <p:nvSpPr>
          <p:cNvPr id="12" name="Slide Number Placeholder 11"/>
          <p:cNvSpPr>
            <a:spLocks noGrp="1"/>
          </p:cNvSpPr>
          <p:nvPr>
            <p:ph type="sldNum" sz="quarter" idx="16"/>
          </p:nvPr>
        </p:nvSpPr>
        <p:spPr/>
        <p:txBody>
          <a:bodyPr rtlCol="0"/>
          <a:lstStyle/>
          <a:p>
            <a:fld id="{A162D542-39A4-4598-BEB9-D1267FDA8501}"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064339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B339C81-5672-4FD8-BF84-25667A76C4E6}"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3727090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ACF6A-BEFF-48C5-A180-EF81C65A9CA2}" type="datetime1">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3404308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ECCE7160-4657-4BFB-8E18-5EFEEFFE1A18}"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8642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E8618A-F67A-4ADA-9D37-61F6445697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Picture Placeholder 2"/>
          <p:cNvSpPr>
            <a:spLocks noGrp="1"/>
          </p:cNvSpPr>
          <p:nvPr>
            <p:ph type="pic" idx="1" hasCustomPrompt="1"/>
          </p:nvPr>
        </p:nvSpPr>
        <p:spPr>
          <a:xfrm>
            <a:off x="2389717" y="612775"/>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 picture</a:t>
            </a:r>
          </a:p>
        </p:txBody>
      </p:sp>
      <p:sp>
        <p:nvSpPr>
          <p:cNvPr id="2" name="Title 1"/>
          <p:cNvSpPr>
            <a:spLocks noGrp="1"/>
          </p:cNvSpPr>
          <p:nvPr>
            <p:ph type="title" hasCustomPrompt="1"/>
          </p:nvPr>
        </p:nvSpPr>
        <p:spPr>
          <a:xfrm>
            <a:off x="2389717" y="4343400"/>
            <a:ext cx="7315200" cy="566738"/>
          </a:xfrm>
        </p:spPr>
        <p:txBody>
          <a:bodyPr anchor="b"/>
          <a:lstStyle>
            <a:lvl1pPr algn="l">
              <a:defRPr sz="2000" b="1"/>
            </a:lvl1pPr>
          </a:lstStyle>
          <a:p>
            <a:r>
              <a:rPr lang="en-US" dirty="0"/>
              <a:t>Add title</a:t>
            </a:r>
          </a:p>
        </p:txBody>
      </p:sp>
      <p:sp>
        <p:nvSpPr>
          <p:cNvPr id="4" name="Text Placeholder 3"/>
          <p:cNvSpPr>
            <a:spLocks noGrp="1"/>
          </p:cNvSpPr>
          <p:nvPr>
            <p:ph type="body" sz="half" idx="2" hasCustomPrompt="1"/>
          </p:nvPr>
        </p:nvSpPr>
        <p:spPr>
          <a:xfrm>
            <a:off x="2389717" y="4953000"/>
            <a:ext cx="7315200" cy="533400"/>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subtext</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C88E078E-A1EA-4217-8C65-ED7D7909FF40}" type="datetime1">
              <a:rPr lang="en-US" smtClean="0"/>
              <a:t>10/12/2023</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162D542-39A4-4598-BEB9-D1267FDA8501}" type="slidenum">
              <a:rPr lang="en-US" smtClean="0"/>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extLst>
      <p:ext uri="{BB962C8B-B14F-4D97-AF65-F5344CB8AC3E}">
        <p14:creationId xmlns:p14="http://schemas.microsoft.com/office/powerpoint/2010/main" val="1745544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B2DE84-60EC-4BA6-9BC2-47CA322DE792}"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2D542-39A4-4598-BEB9-D1267FDA8501}" type="slidenum">
              <a:rPr lang="en-US" smtClean="0"/>
              <a:t>‹#›</a:t>
            </a:fld>
            <a:endParaRPr lang="en-US"/>
          </a:p>
        </p:txBody>
      </p:sp>
    </p:spTree>
    <p:extLst>
      <p:ext uri="{BB962C8B-B14F-4D97-AF65-F5344CB8AC3E}">
        <p14:creationId xmlns:p14="http://schemas.microsoft.com/office/powerpoint/2010/main" val="1844973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BC3B2317-36E0-48DF-9DE1-777071A1A8DA}" type="datetime1">
              <a:rPr lang="en-US" smtClean="0"/>
              <a:t>10/12/2023</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162D542-39A4-4598-BEB9-D1267FDA8501}" type="slidenum">
              <a:rPr lang="en-US" smtClean="0"/>
              <a:t>‹#›</a:t>
            </a:fld>
            <a:endParaRPr lang="en-US"/>
          </a:p>
        </p:txBody>
      </p:sp>
    </p:spTree>
    <p:extLst>
      <p:ext uri="{BB962C8B-B14F-4D97-AF65-F5344CB8AC3E}">
        <p14:creationId xmlns:p14="http://schemas.microsoft.com/office/powerpoint/2010/main" val="3572019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25588"/>
          <a:stretch/>
        </p:blipFill>
        <p:spPr>
          <a:xfrm>
            <a:off x="0" y="1"/>
            <a:ext cx="12192000" cy="5257800"/>
          </a:xfrm>
          <a:prstGeom prst="rect">
            <a:avLst/>
          </a:prstGeom>
        </p:spPr>
      </p:pic>
      <p:sp>
        <p:nvSpPr>
          <p:cNvPr id="22" name="Text Placeholder 21"/>
          <p:cNvSpPr>
            <a:spLocks noGrp="1"/>
          </p:cNvSpPr>
          <p:nvPr>
            <p:ph type="body" sz="quarter" idx="17" hasCustomPrompt="1"/>
          </p:nvPr>
        </p:nvSpPr>
        <p:spPr>
          <a:xfrm>
            <a:off x="101600" y="152400"/>
            <a:ext cx="10261600" cy="685800"/>
          </a:xfrm>
        </p:spPr>
        <p:txBody>
          <a:bodyPr>
            <a:normAutofit/>
          </a:bodyPr>
          <a:lstStyle>
            <a:lvl1pPr>
              <a:buNone/>
              <a:defRPr sz="4000">
                <a:solidFill>
                  <a:schemeClr val="bg1"/>
                </a:solidFill>
              </a:defRPr>
            </a:lvl1pPr>
          </a:lstStyle>
          <a:p>
            <a:pPr lvl="0"/>
            <a:r>
              <a:rPr lang="en-US"/>
              <a:t>Presentation/Conference Title</a:t>
            </a:r>
          </a:p>
        </p:txBody>
      </p:sp>
      <p:sp>
        <p:nvSpPr>
          <p:cNvPr id="3" name="Subtitle 2"/>
          <p:cNvSpPr>
            <a:spLocks noGrp="1"/>
          </p:cNvSpPr>
          <p:nvPr>
            <p:ph type="subTitle" idx="1" hasCustomPrompt="1"/>
          </p:nvPr>
        </p:nvSpPr>
        <p:spPr>
          <a:xfrm>
            <a:off x="101600" y="762000"/>
            <a:ext cx="7823200" cy="533400"/>
          </a:xfrm>
        </p:spPr>
        <p:txBody>
          <a:bodyPr>
            <a:normAutofit/>
          </a:bodyPr>
          <a:lstStyle>
            <a:lvl1pPr marL="0" indent="0" algn="l">
              <a:buNone/>
              <a:defRPr sz="2800" i="1"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Optional subtitle</a:t>
            </a:r>
          </a:p>
        </p:txBody>
      </p:sp>
      <p:sp>
        <p:nvSpPr>
          <p:cNvPr id="17" name="Text Placeholder 16"/>
          <p:cNvSpPr>
            <a:spLocks noGrp="1"/>
          </p:cNvSpPr>
          <p:nvPr>
            <p:ph type="body" sz="quarter" idx="14" hasCustomPrompt="1"/>
          </p:nvPr>
        </p:nvSpPr>
        <p:spPr>
          <a:xfrm>
            <a:off x="4165600" y="2743200"/>
            <a:ext cx="8026400" cy="533400"/>
          </a:xfrm>
        </p:spPr>
        <p:txBody>
          <a:bodyPr/>
          <a:lstStyle>
            <a:lvl1pPr>
              <a:buNone/>
              <a:defRPr b="1">
                <a:solidFill>
                  <a:srgbClr val="0A4F90"/>
                </a:solidFill>
              </a:defRPr>
            </a:lvl1pPr>
            <a:lvl2pPr>
              <a:buNone/>
              <a:defRPr/>
            </a:lvl2pPr>
            <a:lvl3pPr>
              <a:buNone/>
              <a:defRPr/>
            </a:lvl3pPr>
            <a:lvl4pPr>
              <a:buNone/>
              <a:defRPr/>
            </a:lvl4pPr>
            <a:lvl5pPr>
              <a:buNone/>
              <a:defRPr/>
            </a:lvl5pPr>
          </a:lstStyle>
          <a:p>
            <a:pPr lvl="0"/>
            <a:r>
              <a:rPr lang="en-US"/>
              <a:t>Specific Title/Session Name</a:t>
            </a:r>
          </a:p>
        </p:txBody>
      </p:sp>
      <p:sp>
        <p:nvSpPr>
          <p:cNvPr id="19" name="Text Placeholder 18"/>
          <p:cNvSpPr>
            <a:spLocks noGrp="1"/>
          </p:cNvSpPr>
          <p:nvPr>
            <p:ph type="body" sz="quarter" idx="15" hasCustomPrompt="1"/>
          </p:nvPr>
        </p:nvSpPr>
        <p:spPr>
          <a:xfrm>
            <a:off x="4165600" y="3352800"/>
            <a:ext cx="8026400" cy="533400"/>
          </a:xfrm>
        </p:spPr>
        <p:txBody>
          <a:bodyPr>
            <a:normAutofit/>
          </a:bodyPr>
          <a:lstStyle>
            <a:lvl1pPr>
              <a:buNone/>
              <a:defRPr sz="2800">
                <a:solidFill>
                  <a:schemeClr val="tx1"/>
                </a:solidFill>
              </a:defRPr>
            </a:lvl1pPr>
          </a:lstStyle>
          <a:p>
            <a:pPr lvl="0"/>
            <a:r>
              <a:rPr lang="en-US"/>
              <a:t>Speaker name, credentials</a:t>
            </a:r>
          </a:p>
        </p:txBody>
      </p:sp>
      <p:sp>
        <p:nvSpPr>
          <p:cNvPr id="20" name="Text Placeholder 18"/>
          <p:cNvSpPr>
            <a:spLocks noGrp="1"/>
          </p:cNvSpPr>
          <p:nvPr>
            <p:ph type="body" sz="quarter" idx="16" hasCustomPrompt="1"/>
          </p:nvPr>
        </p:nvSpPr>
        <p:spPr>
          <a:xfrm>
            <a:off x="4165600" y="3886200"/>
            <a:ext cx="8026400" cy="533400"/>
          </a:xfrm>
        </p:spPr>
        <p:txBody>
          <a:bodyPr>
            <a:normAutofit/>
          </a:bodyPr>
          <a:lstStyle>
            <a:lvl1pPr>
              <a:buNone/>
              <a:defRPr sz="2800" baseline="0">
                <a:solidFill>
                  <a:schemeClr val="tx1"/>
                </a:solidFill>
              </a:defRPr>
            </a:lvl1pPr>
          </a:lstStyle>
          <a:p>
            <a:pPr lvl="0"/>
            <a:r>
              <a:rPr lang="en-US"/>
              <a:t>Location or speaker organization</a:t>
            </a:r>
          </a:p>
        </p:txBody>
      </p:sp>
      <p:sp>
        <p:nvSpPr>
          <p:cNvPr id="13" name="Text Placeholder 12"/>
          <p:cNvSpPr>
            <a:spLocks noGrp="1"/>
          </p:cNvSpPr>
          <p:nvPr>
            <p:ph type="body" sz="quarter" idx="12" hasCustomPrompt="1"/>
          </p:nvPr>
        </p:nvSpPr>
        <p:spPr>
          <a:xfrm>
            <a:off x="4165600" y="4648200"/>
            <a:ext cx="5283200" cy="457200"/>
          </a:xfrm>
        </p:spPr>
        <p:txBody>
          <a:bodyPr>
            <a:noAutofit/>
          </a:bodyPr>
          <a:lstStyle>
            <a:lvl1pPr>
              <a:buNone/>
              <a:defRPr sz="2000" i="0"/>
            </a:lvl1pPr>
          </a:lstStyle>
          <a:p>
            <a:pPr lvl="0"/>
            <a:r>
              <a:rPr lang="en-US"/>
              <a:t>Date</a:t>
            </a:r>
          </a:p>
        </p:txBody>
      </p:sp>
      <p:sp>
        <p:nvSpPr>
          <p:cNvPr id="11" name="Text Placeholder 10"/>
          <p:cNvSpPr>
            <a:spLocks noGrp="1"/>
          </p:cNvSpPr>
          <p:nvPr>
            <p:ph type="body" sz="quarter" idx="18" hasCustomPrompt="1"/>
          </p:nvPr>
        </p:nvSpPr>
        <p:spPr>
          <a:xfrm>
            <a:off x="101600" y="6172200"/>
            <a:ext cx="7924800" cy="304800"/>
          </a:xfrm>
        </p:spPr>
        <p:txBody>
          <a:bodyPr>
            <a:noAutofit/>
          </a:bodyPr>
          <a:lstStyle>
            <a:lvl1pPr>
              <a:buNone/>
              <a:defRPr sz="2000" i="0" baseline="0">
                <a:solidFill>
                  <a:schemeClr val="tx1"/>
                </a:solidFill>
              </a:defRPr>
            </a:lvl1pPr>
          </a:lstStyle>
          <a:p>
            <a:pPr lvl="0"/>
            <a:r>
              <a:rPr lang="en-US" sz="1600"/>
              <a:t>Optional tagline, disclaimer, contributors, etc.</a:t>
            </a:r>
            <a:endParaRPr lang="en-US"/>
          </a:p>
        </p:txBody>
      </p:sp>
    </p:spTree>
    <p:extLst>
      <p:ext uri="{BB962C8B-B14F-4D97-AF65-F5344CB8AC3E}">
        <p14:creationId xmlns:p14="http://schemas.microsoft.com/office/powerpoint/2010/main" val="4007062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Option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C245E-AFFF-406F-9573-2C5C7E147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65818"/>
          </a:xfrm>
          <a:prstGeom prst="rect">
            <a:avLst/>
          </a:prstGeom>
        </p:spPr>
      </p:pic>
      <p:sp>
        <p:nvSpPr>
          <p:cNvPr id="15" name="Title 14"/>
          <p:cNvSpPr>
            <a:spLocks noGrp="1"/>
          </p:cNvSpPr>
          <p:nvPr>
            <p:ph type="title" hasCustomPrompt="1"/>
          </p:nvPr>
        </p:nvSpPr>
        <p:spPr>
          <a:xfrm>
            <a:off x="711200" y="1981200"/>
            <a:ext cx="10972800" cy="762000"/>
          </a:xfrm>
        </p:spPr>
        <p:txBody>
          <a:bodyPr/>
          <a:lstStyle>
            <a:lvl1pPr>
              <a:defRPr/>
            </a:lvl1pPr>
          </a:lstStyle>
          <a:p>
            <a:r>
              <a:rPr lang="en-US"/>
              <a:t>Presentation/Conference Title</a:t>
            </a:r>
          </a:p>
        </p:txBody>
      </p:sp>
      <p:sp>
        <p:nvSpPr>
          <p:cNvPr id="19" name="Text Placeholder 18"/>
          <p:cNvSpPr>
            <a:spLocks noGrp="1"/>
          </p:cNvSpPr>
          <p:nvPr>
            <p:ph type="body" sz="quarter" idx="16" hasCustomPrompt="1"/>
          </p:nvPr>
        </p:nvSpPr>
        <p:spPr>
          <a:xfrm>
            <a:off x="711200" y="2743200"/>
            <a:ext cx="10972800" cy="609600"/>
          </a:xfrm>
        </p:spPr>
        <p:txBody>
          <a:bodyPr/>
          <a:lstStyle>
            <a:lvl1pPr algn="ctr">
              <a:buNone/>
              <a:defRPr>
                <a:solidFill>
                  <a:schemeClr val="tx1"/>
                </a:solidFill>
              </a:defRPr>
            </a:lvl1pPr>
          </a:lstStyle>
          <a:p>
            <a:pPr lvl="0"/>
            <a:r>
              <a:rPr lang="en-US"/>
              <a:t>Subtitle or session name</a:t>
            </a:r>
          </a:p>
        </p:txBody>
      </p:sp>
      <p:sp>
        <p:nvSpPr>
          <p:cNvPr id="21" name="Text Placeholder 18"/>
          <p:cNvSpPr>
            <a:spLocks noGrp="1"/>
          </p:cNvSpPr>
          <p:nvPr>
            <p:ph type="body" sz="quarter" idx="18" hasCustomPrompt="1"/>
          </p:nvPr>
        </p:nvSpPr>
        <p:spPr>
          <a:xfrm>
            <a:off x="711200" y="3352800"/>
            <a:ext cx="10972800" cy="609600"/>
          </a:xfrm>
        </p:spPr>
        <p:txBody>
          <a:bodyPr/>
          <a:lstStyle>
            <a:lvl1pPr algn="ctr">
              <a:buNone/>
              <a:defRPr baseline="0">
                <a:solidFill>
                  <a:schemeClr val="tx1"/>
                </a:solidFill>
              </a:defRPr>
            </a:lvl1pPr>
          </a:lstStyle>
          <a:p>
            <a:pPr lvl="0"/>
            <a:r>
              <a:rPr lang="en-US"/>
              <a:t>Speaker name, credentials</a:t>
            </a:r>
          </a:p>
        </p:txBody>
      </p:sp>
      <p:sp>
        <p:nvSpPr>
          <p:cNvPr id="20" name="Text Placeholder 18"/>
          <p:cNvSpPr>
            <a:spLocks noGrp="1"/>
          </p:cNvSpPr>
          <p:nvPr>
            <p:ph type="body" sz="quarter" idx="17" hasCustomPrompt="1"/>
          </p:nvPr>
        </p:nvSpPr>
        <p:spPr>
          <a:xfrm>
            <a:off x="711200" y="3962400"/>
            <a:ext cx="10972800" cy="609600"/>
          </a:xfrm>
        </p:spPr>
        <p:txBody>
          <a:bodyPr/>
          <a:lstStyle>
            <a:lvl1pPr algn="ctr">
              <a:buNone/>
              <a:defRPr>
                <a:solidFill>
                  <a:schemeClr val="tx1"/>
                </a:solidFill>
              </a:defRPr>
            </a:lvl1pPr>
          </a:lstStyle>
          <a:p>
            <a:pPr lvl="0"/>
            <a:r>
              <a:rPr lang="en-US"/>
              <a:t>Location or speaker organization</a:t>
            </a:r>
          </a:p>
        </p:txBody>
      </p:sp>
      <p:sp>
        <p:nvSpPr>
          <p:cNvPr id="10" name="Text Placeholder 12"/>
          <p:cNvSpPr>
            <a:spLocks noGrp="1"/>
          </p:cNvSpPr>
          <p:nvPr>
            <p:ph type="body" sz="quarter" idx="12" hasCustomPrompt="1"/>
          </p:nvPr>
        </p:nvSpPr>
        <p:spPr>
          <a:xfrm>
            <a:off x="1930400" y="4800600"/>
            <a:ext cx="8534400" cy="457200"/>
          </a:xfrm>
        </p:spPr>
        <p:txBody>
          <a:bodyPr>
            <a:noAutofit/>
          </a:bodyPr>
          <a:lstStyle>
            <a:lvl1pPr algn="ctr">
              <a:buNone/>
              <a:defRPr sz="2000" i="0"/>
            </a:lvl1pPr>
          </a:lstStyle>
          <a:p>
            <a:pPr lvl="0"/>
            <a:r>
              <a:rPr lang="en-US"/>
              <a:t>Date</a:t>
            </a:r>
          </a:p>
        </p:txBody>
      </p:sp>
    </p:spTree>
    <p:extLst>
      <p:ext uri="{BB962C8B-B14F-4D97-AF65-F5344CB8AC3E}">
        <p14:creationId xmlns:p14="http://schemas.microsoft.com/office/powerpoint/2010/main" val="442106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General Cont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67395-972D-4D45-A72D-BCAB9768EB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10"/>
          <a:stretch/>
        </p:blipFill>
        <p:spPr>
          <a:xfrm>
            <a:off x="0" y="5410200"/>
            <a:ext cx="12192000" cy="14478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idx="1" hasCustomPrompt="1"/>
          </p:nvPr>
        </p:nvSpPr>
        <p:spPr>
          <a:xfrm>
            <a:off x="609600" y="1600201"/>
            <a:ext cx="10972800" cy="3886200"/>
          </a:xfrm>
        </p:spPr>
        <p:txBody>
          <a:bodyPr/>
          <a:lstStyle>
            <a:lvl1pPr>
              <a:defRPr/>
            </a:lvl1pPr>
            <a:lvl2pPr>
              <a:defRPr/>
            </a:lvl2pPr>
            <a:lvl3pPr>
              <a:defRPr/>
            </a:lvl3pPr>
            <a:lvl5pPr marL="2057400" indent="-228600">
              <a:buFont typeface="Wingdings" panose="05000000000000000000" pitchFamily="2" charset="2"/>
              <a:buChar char="Ø"/>
              <a:defRPr/>
            </a:lvl5pPr>
          </a:lstStyle>
          <a:p>
            <a:pPr lvl="0"/>
            <a:r>
              <a:rPr lang="en-US"/>
              <a:t>Add slide content</a:t>
            </a:r>
          </a:p>
          <a:p>
            <a:pPr lvl="1"/>
            <a:r>
              <a:rPr lang="en-US"/>
              <a:t>Add second level</a:t>
            </a:r>
          </a:p>
          <a:p>
            <a:pPr lvl="2"/>
            <a:r>
              <a:rPr lang="en-US"/>
              <a:t>Add third level</a:t>
            </a:r>
          </a:p>
          <a:p>
            <a:pPr lvl="3"/>
            <a:r>
              <a:rPr lang="en-US"/>
              <a:t>Add fourth level</a:t>
            </a:r>
          </a:p>
          <a:p>
            <a:pPr lvl="4"/>
            <a:r>
              <a:rPr lang="en-US"/>
              <a:t>Add fifth level</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2657839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23670-3EF3-4700-B3B4-23872450B8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Text Placeholder 2"/>
          <p:cNvSpPr>
            <a:spLocks noGrp="1"/>
          </p:cNvSpPr>
          <p:nvPr>
            <p:ph type="body" idx="1" hasCustomPrompt="1"/>
          </p:nvPr>
        </p:nvSpPr>
        <p:spPr>
          <a:xfrm>
            <a:off x="963084" y="2928939"/>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Add subtext</a:t>
            </a:r>
          </a:p>
        </p:txBody>
      </p:sp>
      <p:sp>
        <p:nvSpPr>
          <p:cNvPr id="2" name="Title 1"/>
          <p:cNvSpPr>
            <a:spLocks noGrp="1"/>
          </p:cNvSpPr>
          <p:nvPr>
            <p:ph type="title" hasCustomPrompt="1"/>
          </p:nvPr>
        </p:nvSpPr>
        <p:spPr>
          <a:xfrm>
            <a:off x="963084" y="4429126"/>
            <a:ext cx="10363200" cy="1057275"/>
          </a:xfrm>
        </p:spPr>
        <p:txBody>
          <a:bodyPr anchor="t">
            <a:noAutofit/>
          </a:bodyPr>
          <a:lstStyle>
            <a:lvl1pPr algn="l">
              <a:defRPr sz="3200" b="0" cap="all"/>
            </a:lvl1pPr>
          </a:lstStyle>
          <a:p>
            <a:r>
              <a:rPr lang="en-US"/>
              <a:t>Add title</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3030349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Columns (no subhea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D8635-0F26-43B0-9588-EBE6E3DED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sz="half" idx="1" hasCustomPrompt="1"/>
          </p:nvPr>
        </p:nvSpPr>
        <p:spPr>
          <a:xfrm>
            <a:off x="609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4" name="Content Placeholder 3"/>
          <p:cNvSpPr>
            <a:spLocks noGrp="1"/>
          </p:cNvSpPr>
          <p:nvPr>
            <p:ph sz="half" idx="2" hasCustomPrompt="1"/>
          </p:nvPr>
        </p:nvSpPr>
        <p:spPr>
          <a:xfrm>
            <a:off x="6197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29997667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lumns (w/ subhead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E9C1B7-8390-4282-8E18-4439B1DCEB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1 title</a:t>
            </a:r>
          </a:p>
        </p:txBody>
      </p:sp>
      <p:sp>
        <p:nvSpPr>
          <p:cNvPr id="4" name="Content Placeholder 3"/>
          <p:cNvSpPr>
            <a:spLocks noGrp="1"/>
          </p:cNvSpPr>
          <p:nvPr>
            <p:ph sz="half" idx="2" hasCustomPrompt="1"/>
          </p:nvPr>
        </p:nvSpPr>
        <p:spPr>
          <a:xfrm>
            <a:off x="609600" y="2174876"/>
            <a:ext cx="5386917"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2 title</a:t>
            </a:r>
          </a:p>
        </p:txBody>
      </p:sp>
      <p:sp>
        <p:nvSpPr>
          <p:cNvPr id="6" name="Content Placeholder 5"/>
          <p:cNvSpPr>
            <a:spLocks noGrp="1"/>
          </p:cNvSpPr>
          <p:nvPr>
            <p:ph sz="quarter" idx="4" hasCustomPrompt="1"/>
          </p:nvPr>
        </p:nvSpPr>
        <p:spPr>
          <a:xfrm>
            <a:off x="6193368" y="2174876"/>
            <a:ext cx="5389033"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9" name="Slide Number Placeholder 8"/>
          <p:cNvSpPr>
            <a:spLocks noGrp="1"/>
          </p:cNvSpPr>
          <p:nvPr>
            <p:ph type="sldNum" sz="quarter" idx="12"/>
          </p:nvPr>
        </p:nvSpPr>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28132460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CE108-2AF3-48C1-B3EC-2163A9C324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5" name="Slide Number Placeholder 4"/>
          <p:cNvSpPr>
            <a:spLocks noGrp="1"/>
          </p:cNvSpPr>
          <p:nvPr>
            <p:ph type="sldNum" sz="quarter" idx="12"/>
          </p:nvPr>
        </p:nvSpPr>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1634162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618"/>
            <a:ext cx="12191999" cy="7065818"/>
          </a:xfrm>
          <a:prstGeom prst="rect">
            <a:avLst/>
          </a:prstGeom>
        </p:spPr>
      </p:pic>
      <p:sp>
        <p:nvSpPr>
          <p:cNvPr id="8" name="Title 1"/>
          <p:cNvSpPr>
            <a:spLocks noGrp="1"/>
          </p:cNvSpPr>
          <p:nvPr>
            <p:ph type="title" hasCustomPrompt="1"/>
          </p:nvPr>
        </p:nvSpPr>
        <p:spPr>
          <a:xfrm>
            <a:off x="609600" y="1981200"/>
            <a:ext cx="10972800" cy="1143000"/>
          </a:xfrm>
        </p:spPr>
        <p:txBody>
          <a:bodyPr/>
          <a:lstStyle>
            <a:lvl1pPr>
              <a:defRPr>
                <a:solidFill>
                  <a:schemeClr val="bg1"/>
                </a:solidFill>
              </a:defRPr>
            </a:lvl1pPr>
          </a:lstStyle>
          <a:p>
            <a:r>
              <a:rPr lang="en-US" dirty="0"/>
              <a:t>Add closing slide title</a:t>
            </a:r>
          </a:p>
        </p:txBody>
      </p:sp>
      <p:sp>
        <p:nvSpPr>
          <p:cNvPr id="9" name="Title 1"/>
          <p:cNvSpPr txBox="1">
            <a:spLocks/>
          </p:cNvSpPr>
          <p:nvPr userDrawn="1"/>
        </p:nvSpPr>
        <p:spPr>
          <a:xfrm>
            <a:off x="2389717" y="3429000"/>
            <a:ext cx="7315200" cy="566738"/>
          </a:xfrm>
          <a:prstGeom prst="rect">
            <a:avLst/>
          </a:prstGeom>
        </p:spPr>
        <p:txBody>
          <a:bodyPr vert="horz" lIns="91440" tIns="45720" rIns="91440" bIns="45720" rtlCol="0" anchor="b">
            <a:normAutofit/>
          </a:bodyPr>
          <a:lstStyle>
            <a:lvl1pPr algn="l">
              <a:defRPr sz="2000" b="1"/>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Administration for Community Living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7600" y="5760433"/>
            <a:ext cx="3098285" cy="961042"/>
          </a:xfrm>
          <a:prstGeom prst="rect">
            <a:avLst/>
          </a:prstGeom>
        </p:spPr>
      </p:pic>
      <p:sp>
        <p:nvSpPr>
          <p:cNvPr id="6" name="Slide Number Placeholder 3"/>
          <p:cNvSpPr>
            <a:spLocks noGrp="1"/>
          </p:cNvSpPr>
          <p:nvPr>
            <p:ph type="sldNum" sz="quarter" idx="12"/>
          </p:nvPr>
        </p:nvSpPr>
        <p:spPr>
          <a:xfrm>
            <a:off x="4673600" y="6356351"/>
            <a:ext cx="2844800" cy="365125"/>
          </a:xfrm>
        </p:spPr>
        <p:txBody>
          <a:bodyPr/>
          <a:lstStyle/>
          <a:p>
            <a:fld id="{7AA28999-D008-419E-9628-EE1C64F81F4C}"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E8618A-F67A-4ADA-9D37-61F6445697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431"/>
          <a:stretch/>
        </p:blipFill>
        <p:spPr>
          <a:xfrm>
            <a:off x="0" y="5334000"/>
            <a:ext cx="12192000" cy="1524000"/>
          </a:xfrm>
          <a:prstGeom prst="rect">
            <a:avLst/>
          </a:prstGeom>
        </p:spPr>
      </p:pic>
      <p:sp>
        <p:nvSpPr>
          <p:cNvPr id="3" name="Picture Placeholder 2"/>
          <p:cNvSpPr>
            <a:spLocks noGrp="1"/>
          </p:cNvSpPr>
          <p:nvPr>
            <p:ph type="pic" idx="1" hasCustomPrompt="1"/>
          </p:nvPr>
        </p:nvSpPr>
        <p:spPr>
          <a:xfrm>
            <a:off x="2389717" y="612775"/>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a picture</a:t>
            </a:r>
          </a:p>
        </p:txBody>
      </p:sp>
      <p:sp>
        <p:nvSpPr>
          <p:cNvPr id="2" name="Title 1"/>
          <p:cNvSpPr>
            <a:spLocks noGrp="1"/>
          </p:cNvSpPr>
          <p:nvPr>
            <p:ph type="title" hasCustomPrompt="1"/>
          </p:nvPr>
        </p:nvSpPr>
        <p:spPr>
          <a:xfrm>
            <a:off x="2389717" y="4343400"/>
            <a:ext cx="7315200" cy="566738"/>
          </a:xfrm>
        </p:spPr>
        <p:txBody>
          <a:bodyPr anchor="b"/>
          <a:lstStyle>
            <a:lvl1pPr algn="l">
              <a:defRPr sz="2000" b="1"/>
            </a:lvl1pPr>
          </a:lstStyle>
          <a:p>
            <a:r>
              <a:rPr lang="en-US"/>
              <a:t>Add title</a:t>
            </a:r>
          </a:p>
        </p:txBody>
      </p:sp>
      <p:sp>
        <p:nvSpPr>
          <p:cNvPr id="4" name="Text Placeholder 3"/>
          <p:cNvSpPr>
            <a:spLocks noGrp="1"/>
          </p:cNvSpPr>
          <p:nvPr>
            <p:ph type="body" sz="half" idx="2" hasCustomPrompt="1"/>
          </p:nvPr>
        </p:nvSpPr>
        <p:spPr>
          <a:xfrm>
            <a:off x="2389717" y="4953000"/>
            <a:ext cx="7315200" cy="533400"/>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subtext</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3712998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618"/>
            <a:ext cx="12191999" cy="7065818"/>
          </a:xfrm>
          <a:prstGeom prst="rect">
            <a:avLst/>
          </a:prstGeom>
        </p:spPr>
      </p:pic>
      <p:sp>
        <p:nvSpPr>
          <p:cNvPr id="8" name="Title 1"/>
          <p:cNvSpPr>
            <a:spLocks noGrp="1"/>
          </p:cNvSpPr>
          <p:nvPr>
            <p:ph type="title" hasCustomPrompt="1"/>
          </p:nvPr>
        </p:nvSpPr>
        <p:spPr>
          <a:xfrm>
            <a:off x="609600" y="1981200"/>
            <a:ext cx="10972800" cy="1143000"/>
          </a:xfrm>
        </p:spPr>
        <p:txBody>
          <a:bodyPr/>
          <a:lstStyle>
            <a:lvl1pPr>
              <a:defRPr>
                <a:solidFill>
                  <a:schemeClr val="bg1"/>
                </a:solidFill>
              </a:defRPr>
            </a:lvl1pPr>
          </a:lstStyle>
          <a:p>
            <a:r>
              <a:rPr lang="en-US"/>
              <a:t>Add closing slide title</a:t>
            </a:r>
          </a:p>
        </p:txBody>
      </p:sp>
      <p:sp>
        <p:nvSpPr>
          <p:cNvPr id="9" name="Title 1"/>
          <p:cNvSpPr txBox="1">
            <a:spLocks/>
          </p:cNvSpPr>
          <p:nvPr userDrawn="1"/>
        </p:nvSpPr>
        <p:spPr>
          <a:xfrm>
            <a:off x="2389717" y="3429000"/>
            <a:ext cx="7315200" cy="566738"/>
          </a:xfrm>
          <a:prstGeom prst="rect">
            <a:avLst/>
          </a:prstGeom>
        </p:spPr>
        <p:txBody>
          <a:bodyPr vert="horz" lIns="91440" tIns="45720" rIns="91440" bIns="45720" rtlCol="0" anchor="b">
            <a:normAutofit/>
          </a:bodyPr>
          <a:lstStyle>
            <a:lvl1pPr algn="l">
              <a:defRPr sz="2000" b="1"/>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mj-lt"/>
              <a:ea typeface="+mj-ea"/>
              <a:cs typeface="+mj-cs"/>
            </a:endParaRPr>
          </a:p>
        </p:txBody>
      </p:sp>
      <p:pic>
        <p:nvPicPr>
          <p:cNvPr id="3" name="Picture 2" descr="Administration for Community Living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7600" y="5760433"/>
            <a:ext cx="3098285" cy="961042"/>
          </a:xfrm>
          <a:prstGeom prst="rect">
            <a:avLst/>
          </a:prstGeom>
        </p:spPr>
      </p:pic>
      <p:sp>
        <p:nvSpPr>
          <p:cNvPr id="6" name="Slide Number Placeholder 3"/>
          <p:cNvSpPr>
            <a:spLocks noGrp="1"/>
          </p:cNvSpPr>
          <p:nvPr>
            <p:ph type="sldNum" sz="quarter" idx="12"/>
          </p:nvPr>
        </p:nvSpPr>
        <p:spPr>
          <a:xfrm>
            <a:off x="4673600" y="6356351"/>
            <a:ext cx="2844800" cy="365125"/>
          </a:xfrm>
        </p:spPr>
        <p:txBody>
          <a:bodyPr/>
          <a:lstStyle/>
          <a:p>
            <a:fld id="{7AA28999-D008-419E-9628-EE1C64F81F4C}" type="slidenum">
              <a:rPr lang="en-US" smtClean="0"/>
              <a:pPr/>
              <a:t>‹#›</a:t>
            </a:fld>
            <a:endParaRPr lang="en-US"/>
          </a:p>
        </p:txBody>
      </p:sp>
    </p:spTree>
    <p:extLst>
      <p:ext uri="{BB962C8B-B14F-4D97-AF65-F5344CB8AC3E}">
        <p14:creationId xmlns:p14="http://schemas.microsoft.com/office/powerpoint/2010/main" val="3353989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5901-0A71-469F-A9CD-944FF9947E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2139F-909D-4FA0-AAC2-8163A7589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799176-C76B-47D5-99DC-85C3922A514C}"/>
              </a:ext>
            </a:extLst>
          </p:cNvPr>
          <p:cNvSpPr>
            <a:spLocks noGrp="1"/>
          </p:cNvSpPr>
          <p:nvPr>
            <p:ph type="dt" sz="half" idx="10"/>
          </p:nvPr>
        </p:nvSpPr>
        <p:spPr/>
        <p:txBody>
          <a:bodyPr/>
          <a:lstStyle/>
          <a:p>
            <a:fld id="{444FF6C8-6FBC-4202-AB36-5A6B7CA46FE5}" type="datetimeFigureOut">
              <a:rPr lang="en-US" smtClean="0"/>
              <a:t>10/12/2023</a:t>
            </a:fld>
            <a:endParaRPr lang="en-US"/>
          </a:p>
        </p:txBody>
      </p:sp>
      <p:sp>
        <p:nvSpPr>
          <p:cNvPr id="5" name="Footer Placeholder 4">
            <a:extLst>
              <a:ext uri="{FF2B5EF4-FFF2-40B4-BE49-F238E27FC236}">
                <a16:creationId xmlns:a16="http://schemas.microsoft.com/office/drawing/2014/main" id="{8A38A7A5-DAE3-46DA-B4E2-DB98AADD2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DB76D-0165-4402-A91E-2A6FC26842E1}"/>
              </a:ext>
            </a:extLst>
          </p:cNvPr>
          <p:cNvSpPr>
            <a:spLocks noGrp="1"/>
          </p:cNvSpPr>
          <p:nvPr>
            <p:ph type="sldNum" sz="quarter" idx="12"/>
          </p:nvPr>
        </p:nvSpPr>
        <p:spPr/>
        <p:txBody>
          <a:bodyPr/>
          <a:lstStyle/>
          <a:p>
            <a:fld id="{F08E9B64-CB49-4334-AEA2-ACB4067AEE25}" type="slidenum">
              <a:rPr lang="en-US" smtClean="0"/>
              <a:t>‹#›</a:t>
            </a:fld>
            <a:endParaRPr lang="en-US"/>
          </a:p>
        </p:txBody>
      </p:sp>
    </p:spTree>
    <p:extLst>
      <p:ext uri="{BB962C8B-B14F-4D97-AF65-F5344CB8AC3E}">
        <p14:creationId xmlns:p14="http://schemas.microsoft.com/office/powerpoint/2010/main" val="719362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162D542-39A4-4598-BEB9-D1267FDA8501}" type="slidenum">
              <a:rPr lang="en-US" smtClean="0"/>
              <a:t>‹#›</a:t>
            </a:fld>
            <a:endParaRPr lang="en-US" dirty="0"/>
          </a:p>
        </p:txBody>
      </p:sp>
    </p:spTree>
    <p:custDataLst>
      <p:tags r:id="rId1"/>
    </p:custDataLst>
    <p:extLst>
      <p:ext uri="{BB962C8B-B14F-4D97-AF65-F5344CB8AC3E}">
        <p14:creationId xmlns:p14="http://schemas.microsoft.com/office/powerpoint/2010/main" val="3602027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lgn="ctr"/>
            <a:fld id="{B6F15528-21DE-4FAA-801E-634DDDAF4B2B}" type="slidenum">
              <a:rPr lang="en-US" smtClean="0"/>
              <a:pPr algn="ct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Slide Number Placeholder 9">
            <a:extLst>
              <a:ext uri="{FF2B5EF4-FFF2-40B4-BE49-F238E27FC236}">
                <a16:creationId xmlns:a16="http://schemas.microsoft.com/office/drawing/2014/main" id="{2C8DF19C-D9CE-93CA-CE00-A75E2EEF3ABE}"/>
              </a:ext>
            </a:extLst>
          </p:cNvPr>
          <p:cNvSpPr txBox="1">
            <a:spLocks/>
          </p:cNvSpPr>
          <p:nvPr userDrawn="1"/>
        </p:nvSpPr>
        <p:spPr>
          <a:xfrm>
            <a:off x="5486400" y="6477000"/>
            <a:ext cx="1117600" cy="324634"/>
          </a:xfrm>
          <a:prstGeom prst="rect">
            <a:avLst/>
          </a:prstGeom>
        </p:spPr>
        <p:txBody>
          <a:bodyPr/>
          <a:lstStyle>
            <a:defPPr>
              <a:defRPr lang="en-US"/>
            </a:defPPr>
            <a:lvl1pPr marL="0" algn="l" defTabSz="457200" rtl="0" eaLnBrk="1" latinLnBrk="0" hangingPunct="1">
              <a:defRPr lang="en-US" sz="2000" b="1" kern="1200" smtClean="0">
                <a:solidFill>
                  <a:srgbClr val="404F2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6F15528-21DE-4FAA-801E-634DDDAF4B2B}" type="slidenum">
              <a:rPr lang="en-US" smtClean="0">
                <a:latin typeface="Calibri"/>
              </a:rPr>
              <a:pPr algn="ctr"/>
              <a:t>‹#›</a:t>
            </a:fld>
            <a:endParaRPr lang="en-US" dirty="0">
              <a:latin typeface="Calibri"/>
            </a:endParaRPr>
          </a:p>
        </p:txBody>
      </p:sp>
    </p:spTree>
    <p:custDataLst>
      <p:tags r:id="rId1"/>
    </p:custDataLst>
    <p:extLst>
      <p:ext uri="{BB962C8B-B14F-4D97-AF65-F5344CB8AC3E}">
        <p14:creationId xmlns:p14="http://schemas.microsoft.com/office/powerpoint/2010/main" val="34664822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dirty="0"/>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577071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dirty="0"/>
          </a:p>
        </p:txBody>
      </p:sp>
      <p:sp>
        <p:nvSpPr>
          <p:cNvPr id="10" name="Slide Number Placeholder 9"/>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979779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dirty="0"/>
          </a:p>
        </p:txBody>
      </p:sp>
      <p:sp>
        <p:nvSpPr>
          <p:cNvPr id="12" name="Slide Number Placeholder 11"/>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919086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31901305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292047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tags" Target="../tags/tag1.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51" Type="http://schemas.openxmlformats.org/officeDocument/2006/relationships/image" Target="../media/image6.jpeg"/><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ags" Target="../tags/tag5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6.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ags" Target="../tags/tag54.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400">
                <a:solidFill>
                  <a:schemeClr val="bg1">
                    <a:lumMod val="85000"/>
                  </a:schemeClr>
                </a:solidFill>
              </a:defRPr>
            </a:lvl1pPr>
          </a:lstStyle>
          <a:p>
            <a:fld id="{7AA28999-D008-419E-9628-EE1C64F81F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7" r:id="rId8"/>
    <p:sldLayoutId id="2147483655" r:id="rId9"/>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Tx/>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A4F90"/>
        </a:buClr>
        <a:buSzPct val="10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Tx/>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defTabSz="914377"/>
            <a:r>
              <a:rPr lang="en-US" dirty="0"/>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defTabSz="914377"/>
            <a:r>
              <a:rPr lang="en-US" dirty="0"/>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defTabSz="914377"/>
            <a:fld id="{0B2D781D-8844-5940-92D1-06EF0A7F581E}" type="slidenum">
              <a:rPr lang="en-US" smtClean="0"/>
              <a:pPr defTabSz="914377"/>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7"/>
          </a:xfrm>
          <a:prstGeom prst="rect">
            <a:avLst/>
          </a:prstGeom>
        </p:spPr>
        <p:txBody>
          <a:bodyPr vert="horz" lIns="91440" tIns="45720" rIns="91440" bIns="45720" rtlCol="0" anchor="ctr">
            <a:normAutofit/>
          </a:bodyPr>
          <a:lstStyle/>
          <a:p>
            <a:r>
              <a:rPr lang="en-US" dirty="0"/>
              <a:t>Click to edit title</a:t>
            </a:r>
          </a:p>
        </p:txBody>
      </p:sp>
    </p:spTree>
    <p:custDataLst>
      <p:tags r:id="rId50"/>
    </p:custDataLst>
    <p:extLst>
      <p:ext uri="{BB962C8B-B14F-4D97-AF65-F5344CB8AC3E}">
        <p14:creationId xmlns:p14="http://schemas.microsoft.com/office/powerpoint/2010/main" val="170546704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Lst>
  <p:hf hdr="0"/>
  <p:txStyles>
    <p:titleStyle>
      <a:lvl1pPr algn="ctr" defTabSz="914377"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2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82434"/>
            <a:ext cx="12192000" cy="738664"/>
          </a:xfrm>
          <a:prstGeom prst="rect">
            <a:avLst/>
          </a:prstGeom>
          <a:solidFill>
            <a:srgbClr val="DBE9CD"/>
          </a:solidFill>
          <a:ln>
            <a:noFill/>
          </a:ln>
        </p:spPr>
        <p:txBody>
          <a:bodyPr vert="horz" lIns="274320" tIns="91440" rIns="91440" bIns="91440" rtlCol="0" anchor="ctr" anchorCtr="0">
            <a:spAutoFit/>
          </a:bodyPr>
          <a:lstStyle/>
          <a:p>
            <a:endParaRPr lang="en-US" dirty="0"/>
          </a:p>
        </p:txBody>
      </p:sp>
      <p:sp>
        <p:nvSpPr>
          <p:cNvPr id="3" name="Text Placeholder 2"/>
          <p:cNvSpPr>
            <a:spLocks noGrp="1"/>
          </p:cNvSpPr>
          <p:nvPr>
            <p:ph type="body" idx="1"/>
          </p:nvPr>
        </p:nvSpPr>
        <p:spPr>
          <a:xfrm>
            <a:off x="508003" y="1295400"/>
            <a:ext cx="11083036" cy="4495800"/>
          </a:xfrm>
          <a:prstGeom prst="rect">
            <a:avLst/>
          </a:prstGeom>
          <a:solidFill>
            <a:schemeClr val="bg1"/>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5"/>
    </p:custDataLst>
    <p:extLst>
      <p:ext uri="{BB962C8B-B14F-4D97-AF65-F5344CB8AC3E}">
        <p14:creationId xmlns:p14="http://schemas.microsoft.com/office/powerpoint/2010/main" val="29480037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hf hdr="0" ftr="0" dt="0"/>
  <p:txStyles>
    <p:titleStyle>
      <a:lvl1pPr algn="l" defTabSz="914354" rtl="0" eaLnBrk="1" latinLnBrk="0" hangingPunct="1">
        <a:spcBef>
          <a:spcPct val="0"/>
        </a:spcBef>
        <a:buNone/>
        <a:defRPr sz="3600" b="0" kern="0" baseline="0">
          <a:ln w="12700">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342882" indent="-342882" algn="l" defTabSz="914354" rtl="0" eaLnBrk="1" latinLnBrk="0" hangingPunct="1">
        <a:spcBef>
          <a:spcPts val="600"/>
        </a:spcBef>
        <a:spcAft>
          <a:spcPts val="600"/>
        </a:spcAft>
        <a:buFont typeface="Arial" pitchFamily="34" charset="0"/>
        <a:buChar char="•"/>
        <a:defRPr sz="2800" kern="0" baseline="0">
          <a:solidFill>
            <a:schemeClr val="tx1"/>
          </a:solidFill>
          <a:latin typeface="+mn-lt"/>
          <a:ea typeface="+mn-ea"/>
          <a:cs typeface="+mn-cs"/>
        </a:defRPr>
      </a:lvl1pPr>
      <a:lvl2pPr marL="742913" indent="-285737" algn="l" defTabSz="914354" rtl="0" eaLnBrk="1" latinLnBrk="0" hangingPunct="1">
        <a:spcBef>
          <a:spcPts val="600"/>
        </a:spcBef>
        <a:spcAft>
          <a:spcPts val="600"/>
        </a:spcAft>
        <a:buFont typeface="Courier New" panose="02070309020205020404" pitchFamily="49" charset="0"/>
        <a:buChar char="o"/>
        <a:defRPr sz="2400" kern="0" baseline="0">
          <a:solidFill>
            <a:schemeClr val="tx1"/>
          </a:solidFill>
          <a:latin typeface="+mn-lt"/>
          <a:ea typeface="+mn-ea"/>
          <a:cs typeface="+mn-cs"/>
        </a:defRPr>
      </a:lvl2pPr>
      <a:lvl3pPr marL="1142942" indent="-228589" algn="l" defTabSz="914354" rtl="0" eaLnBrk="1" latinLnBrk="0" hangingPunct="1">
        <a:spcBef>
          <a:spcPts val="600"/>
        </a:spcBef>
        <a:spcAft>
          <a:spcPts val="600"/>
        </a:spcAft>
        <a:buFont typeface="Wingdings" panose="05000000000000000000" pitchFamily="2" charset="2"/>
        <a:buChar char="§"/>
        <a:defRPr sz="2200" kern="0" baseline="0">
          <a:solidFill>
            <a:schemeClr val="tx1"/>
          </a:solidFill>
          <a:latin typeface="+mn-lt"/>
          <a:ea typeface="+mn-ea"/>
          <a:cs typeface="+mn-cs"/>
        </a:defRPr>
      </a:lvl3pPr>
      <a:lvl4pPr marL="1600120" indent="-228589" algn="l" defTabSz="914354" rtl="0" eaLnBrk="1" latinLnBrk="0" hangingPunct="1">
        <a:spcBef>
          <a:spcPts val="600"/>
        </a:spcBef>
        <a:spcAft>
          <a:spcPts val="600"/>
        </a:spcAft>
        <a:buFont typeface="Arial" pitchFamily="34" charset="0"/>
        <a:buChar char="–"/>
        <a:defRPr sz="2000" kern="0" baseline="0">
          <a:solidFill>
            <a:schemeClr val="tx1"/>
          </a:solidFill>
          <a:latin typeface="+mn-lt"/>
          <a:ea typeface="+mn-ea"/>
          <a:cs typeface="+mn-cs"/>
        </a:defRPr>
      </a:lvl4pPr>
      <a:lvl5pPr marL="2057298" indent="-228589" algn="l" defTabSz="914354" rtl="0" eaLnBrk="1" latinLnBrk="0" hangingPunct="1">
        <a:spcBef>
          <a:spcPts val="600"/>
        </a:spcBef>
        <a:spcAft>
          <a:spcPts val="600"/>
        </a:spcAft>
        <a:buFont typeface="Arial" pitchFamily="34" charset="0"/>
        <a:buChar char="»"/>
        <a:defRPr sz="1800" kern="0" baseline="0">
          <a:solidFill>
            <a:schemeClr val="tx1"/>
          </a:solidFill>
          <a:latin typeface="+mn-lt"/>
          <a:ea typeface="+mn-ea"/>
          <a:cs typeface="+mn-cs"/>
        </a:defRPr>
      </a:lvl5pPr>
      <a:lvl6pPr marL="2514474" indent="-228589" algn="l" defTabSz="914354"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652" indent="-228589" algn="l" defTabSz="914354"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8829" indent="-228589" algn="l" defTabSz="914354"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006" indent="-228589" algn="l" defTabSz="914354"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431775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9CB1CD96-94E7-4692-8CE8-EEC1072475FE}" type="datetime1">
              <a:rPr lang="en-US" smtClean="0"/>
              <a:t>10/12/2023</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12530636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400">
                <a:solidFill>
                  <a:schemeClr val="bg1">
                    <a:lumMod val="85000"/>
                  </a:schemeClr>
                </a:solidFill>
              </a:defRPr>
            </a:lvl1pPr>
          </a:lstStyle>
          <a:p>
            <a:fld id="{7AA28999-D008-419E-9628-EE1C64F81F4C}" type="slidenum">
              <a:rPr lang="en-US" smtClean="0"/>
              <a:pPr/>
              <a:t>‹#›</a:t>
            </a:fld>
            <a:endParaRPr lang="en-US"/>
          </a:p>
        </p:txBody>
      </p:sp>
    </p:spTree>
    <p:extLst>
      <p:ext uri="{BB962C8B-B14F-4D97-AF65-F5344CB8AC3E}">
        <p14:creationId xmlns:p14="http://schemas.microsoft.com/office/powerpoint/2010/main" val="24069170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Tx/>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A4F90"/>
        </a:buClr>
        <a:buSzPct val="10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Tx/>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dirty="0"/>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A4A7517-E5FF-4083-9A96-F51222F84DCF}" type="slidenum">
              <a:rPr lang="en-US" smtClean="0"/>
              <a:t>‹#›</a:t>
            </a:fld>
            <a:endParaRPr lang="en-US" dirty="0"/>
          </a:p>
        </p:txBody>
      </p:sp>
    </p:spTree>
    <p:custDataLst>
      <p:tags r:id="rId13"/>
    </p:custDataLst>
    <p:extLst>
      <p:ext uri="{BB962C8B-B14F-4D97-AF65-F5344CB8AC3E}">
        <p14:creationId xmlns:p14="http://schemas.microsoft.com/office/powerpoint/2010/main" val="141934604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57.xml"/><Relationship Id="rId5" Type="http://schemas.openxmlformats.org/officeDocument/2006/relationships/image" Target="../media/image49.png"/><Relationship Id="rId4" Type="http://schemas.openxmlformats.org/officeDocument/2006/relationships/image" Target="../media/image48.jpeg"/></Relationships>
</file>

<file path=ppt/slides/_rels/slide10.xml.rels><?xml version="1.0" encoding="UTF-8" standalone="yes"?>
<Relationships xmlns="http://schemas.openxmlformats.org/package/2006/relationships"><Relationship Id="rId3" Type="http://schemas.openxmlformats.org/officeDocument/2006/relationships/hyperlink" Target="https://www.medicare.gov/media/document/12177-2023-02-508.pdf?linkit_matcher=1" TargetMode="Externa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hyperlink" Target="https://www.cms.gov/newsroom/fact-sheets/cms-releases-2024-projected-medicare-part-d-premium-and-bid-informatio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portal.shiptacenter.org/Portal/Resource/Resource-Detail.aspx?ResourceGUID=BAE2BD22-EFA9-4168-8B0B-136EB171FE98"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hyperlink" Target="https://www.cms.gov/inflation-reduction-act-and-medicare/resources-0"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61.xml"/><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shiphelp.org/download_file/view/396/321"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6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oa.org/article/medicare-part-d-transition-policy"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2.xml"/><Relationship Id="rId1" Type="http://schemas.openxmlformats.org/officeDocument/2006/relationships/tags" Target="../tags/tag58.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4.xml"/><Relationship Id="rId7" Type="http://schemas.openxmlformats.org/officeDocument/2006/relationships/diagramColors" Target="../diagrams/colors1.xml"/><Relationship Id="rId2" Type="http://schemas.openxmlformats.org/officeDocument/2006/relationships/slideLayout" Target="../slideLayouts/slideLayout94.xml"/><Relationship Id="rId1" Type="http://schemas.openxmlformats.org/officeDocument/2006/relationships/tags" Target="../tags/tag63.xml"/><Relationship Id="rId6" Type="http://schemas.openxmlformats.org/officeDocument/2006/relationships/diagramQuickStyle" Target="../diagrams/quickStyle1.xml"/><Relationship Id="rId11" Type="http://schemas.openxmlformats.org/officeDocument/2006/relationships/image" Target="../media/image65.jpeg"/><Relationship Id="rId5" Type="http://schemas.openxmlformats.org/officeDocument/2006/relationships/diagramLayout" Target="../diagrams/layout1.xml"/><Relationship Id="rId10" Type="http://schemas.openxmlformats.org/officeDocument/2006/relationships/image" Target="../media/image64.png"/><Relationship Id="rId4" Type="http://schemas.openxmlformats.org/officeDocument/2006/relationships/diagramData" Target="../diagrams/data1.xml"/><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4.xml"/><Relationship Id="rId1" Type="http://schemas.openxmlformats.org/officeDocument/2006/relationships/tags" Target="../tags/tag59.xml"/><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4.xml"/><Relationship Id="rId1" Type="http://schemas.openxmlformats.org/officeDocument/2006/relationships/tags" Target="../tags/tag6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ved=2ahUKEwjn--Wdou-BAxUXE1kFHVKqBlAQFnoECBIQAQ&amp;url=https%3A%2F%2Fwww.cms.gov%2Fmedicare%2Fprescription-drug-coverage%2Flimitedincomeandresources%2Fdownloads%2Fconsumer-mailings.pdf&amp;usg=AOvVaw3vmHViUHUa7_5Sm43fZ5xj&amp;opi=89978449" TargetMode="External"/><Relationship Id="rId7" Type="http://schemas.openxmlformats.org/officeDocument/2006/relationships/hyperlink" Target="https://www.ncoa.org/article/medicare-part-d-transition-policy"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ncoa.org/article/medicare-part-d-cost-sharing-chart" TargetMode="External"/><Relationship Id="rId5" Type="http://schemas.openxmlformats.org/officeDocument/2006/relationships/hyperlink" Target="https://www.shiphelp.org/ship-resources/covid-19/toolkit" TargetMode="External"/><Relationship Id="rId4" Type="http://schemas.openxmlformats.org/officeDocument/2006/relationships/hyperlink" Target="https://cmsnationaltrainingprogram.cms.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smpresource.org/medicare-fraud/smp-consumer-fraud-alerts/medicaid-renewal/" TargetMode="Externa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hyperlink" Target="https://irp-cdn.multiscreensite.com/a8a8e955/files/uploaded/Create%20Your%20Medicare%20Personal%20Account.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mailto:ship@acl.hhs.gov"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mailto:ship@acl.hhs.gov"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ship@acl.hhs.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gcc02.safelinks.protection.outlook.com/?url=https%3A%2F%2Fsupport.microsoft.com%2Fen-us%2Foffice%2Fprotect-a-document-with-a-password-05084cc3-300d-4c1a-8416-38d3e37d6826&amp;data=05%7C01%7Cmelissa.simpson%40acl.hhs.gov%7C2a8a7502d2a64b81b9fe08dba4e93ae1%7Cd58addea50534a808499ba4d944910df%7C0%7C0%7C638285093891478266%7CUnknown%7CTWFpbGZsb3d8eyJWIjoiMC4wLjAwMDAiLCJQIjoiV2luMzIiLCJBTiI6Ik1haWwiLCJXVCI6Mn0%3D%7C3000%7C%7C%7C&amp;sdata=6X90HmtkO%2F1Y7Yink3EZlySweuyPXNIKqJgty9l7laE%3D&amp;reserved=0"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4.xml"/><Relationship Id="rId1" Type="http://schemas.openxmlformats.org/officeDocument/2006/relationships/tags" Target="../tags/tag6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mailto:ship@acl.hhs.gov"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mailto:SHIP@acl.hhs.gov"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portal.shiptacenter.org/Portal/Resource/Resource-Detail.aspx?ResourceGUID=c34797da-d214-462c-82d2-a47681ef4c11" TargetMode="External"/><Relationship Id="rId4" Type="http://schemas.openxmlformats.org/officeDocument/2006/relationships/hyperlink" Target="https://portal.shiptacenter.org/Portal/Resource/Resource-Detail.aspx?ResourceGUID=0CE47A2F-4C00-4FD9-A934-DBFB793B9BB6"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4.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83.xml"/><Relationship Id="rId5" Type="http://schemas.openxmlformats.org/officeDocument/2006/relationships/image" Target="../media/image55.pn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221"/>
            <a:ext cx="12192000" cy="677108"/>
          </a:xfrm>
          <a:solidFill>
            <a:srgbClr val="075291"/>
          </a:solidFill>
          <a:ln>
            <a:noFill/>
          </a:ln>
        </p:spPr>
        <p:txBody>
          <a:bodyPr vert="horz" lIns="274320" tIns="91440" rIns="91440" bIns="91440" rtlCol="0" anchor="ctr" anchorCtr="0">
            <a:spAutoFit/>
          </a:bodyPr>
          <a:lstStyle/>
          <a:p>
            <a:pPr algn="ctr"/>
            <a:r>
              <a:rPr lang="en-US" sz="3200" dirty="0">
                <a:solidFill>
                  <a:schemeClr val="bg1"/>
                </a:solidFill>
              </a:rPr>
              <a:t>Welcome to today’s webinar</a:t>
            </a:r>
          </a:p>
        </p:txBody>
      </p:sp>
      <p:sp>
        <p:nvSpPr>
          <p:cNvPr id="3" name="Content Placeholder 2"/>
          <p:cNvSpPr>
            <a:spLocks noGrp="1"/>
          </p:cNvSpPr>
          <p:nvPr>
            <p:ph idx="1"/>
          </p:nvPr>
        </p:nvSpPr>
        <p:spPr>
          <a:xfrm>
            <a:off x="460296" y="3124199"/>
            <a:ext cx="11445954" cy="3651937"/>
          </a:xfrm>
        </p:spPr>
        <p:txBody>
          <a:bodyPr>
            <a:noAutofit/>
          </a:bodyPr>
          <a:lstStyle/>
          <a:p>
            <a:pPr marL="257175" indent="-257175" defTabSz="685800">
              <a:spcBef>
                <a:spcPts val="225"/>
              </a:spcBef>
              <a:spcAft>
                <a:spcPts val="225"/>
              </a:spcAft>
              <a:defRPr/>
            </a:pPr>
            <a:r>
              <a:rPr lang="en-US" sz="2600" b="1" dirty="0">
                <a:cs typeface="Calibri" panose="020F0502020204030204" pitchFamily="34" charset="0"/>
              </a:rPr>
              <a:t>Chat: </a:t>
            </a:r>
            <a:r>
              <a:rPr lang="en-US" sz="2600" dirty="0">
                <a:cs typeface="Calibri" panose="020F0502020204030204" pitchFamily="34" charset="0"/>
              </a:rPr>
              <a:t>Watch for information and resources from the event hosts. Chat for technical support.</a:t>
            </a:r>
          </a:p>
          <a:p>
            <a:pPr marL="257175" indent="-257175" defTabSz="685800">
              <a:spcBef>
                <a:spcPts val="225"/>
              </a:spcBef>
              <a:spcAft>
                <a:spcPts val="225"/>
              </a:spcAft>
              <a:defRPr/>
            </a:pPr>
            <a:r>
              <a:rPr lang="en-US" sz="2600" b="1" dirty="0">
                <a:cs typeface="Calibri" panose="020F0502020204030204" pitchFamily="34" charset="0"/>
              </a:rPr>
              <a:t>Reactions: </a:t>
            </a:r>
            <a:r>
              <a:rPr lang="en-US" sz="2600" dirty="0">
                <a:cs typeface="Calibri" panose="020F0502020204030204" pitchFamily="34" charset="0"/>
              </a:rPr>
              <a:t>Click the button to react to the presentation. Click the arrow to change reaction intensity or hide reactions shared by others.</a:t>
            </a:r>
          </a:p>
          <a:p>
            <a:pPr marL="257175" indent="-257175" defTabSz="685800">
              <a:spcBef>
                <a:spcPts val="225"/>
              </a:spcBef>
              <a:spcAft>
                <a:spcPts val="225"/>
              </a:spcAft>
              <a:defRPr/>
            </a:pPr>
            <a:r>
              <a:rPr lang="en-US" sz="2600" b="1" dirty="0">
                <a:cs typeface="Calibri" panose="020F0502020204030204" pitchFamily="34" charset="0"/>
              </a:rPr>
              <a:t>Show Captions: </a:t>
            </a:r>
            <a:r>
              <a:rPr lang="en-US" sz="2600" dirty="0">
                <a:cs typeface="Calibri" panose="020F0502020204030204" pitchFamily="34" charset="0"/>
              </a:rPr>
              <a:t>Show or hide subtitles or view a transcript in a separate Zoom window.</a:t>
            </a:r>
          </a:p>
          <a:p>
            <a:pPr marL="257175" indent="-257175" defTabSz="685800">
              <a:spcBef>
                <a:spcPts val="225"/>
              </a:spcBef>
              <a:spcAft>
                <a:spcPts val="225"/>
              </a:spcAft>
              <a:defRPr/>
            </a:pPr>
            <a:r>
              <a:rPr lang="en-US" sz="2600" b="1" dirty="0">
                <a:cs typeface="Calibri" panose="020F0502020204030204" pitchFamily="34" charset="0"/>
              </a:rPr>
              <a:t>Q&amp;A: </a:t>
            </a:r>
            <a:r>
              <a:rPr lang="en-US" sz="2600" dirty="0">
                <a:cs typeface="Calibri" panose="020F0502020204030204" pitchFamily="34" charset="0"/>
              </a:rPr>
              <a:t>Send all questions about Medicare Plan Finder to Q&amp;A.</a:t>
            </a:r>
          </a:p>
        </p:txBody>
      </p:sp>
      <p:sp>
        <p:nvSpPr>
          <p:cNvPr id="6" name="TextBox 5">
            <a:extLst>
              <a:ext uri="{FF2B5EF4-FFF2-40B4-BE49-F238E27FC236}">
                <a16:creationId xmlns:a16="http://schemas.microsoft.com/office/drawing/2014/main" id="{B0AB2B2C-FFA4-4DE3-A6EA-D646EB0B8CBF}"/>
              </a:ext>
            </a:extLst>
          </p:cNvPr>
          <p:cNvSpPr txBox="1"/>
          <p:nvPr/>
        </p:nvSpPr>
        <p:spPr>
          <a:xfrm>
            <a:off x="190501" y="1113752"/>
            <a:ext cx="12001499" cy="7771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Access your menu options on the bottom of the screen (desktop) or tap the screen (tablet/smartphone).</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Tip: If you don’t see the menu, move your cursor (desktop) or tap the screen (tablet/smartphone).</a:t>
            </a:r>
          </a:p>
        </p:txBody>
      </p:sp>
      <p:pic>
        <p:nvPicPr>
          <p:cNvPr id="5" name="Picture 4" descr="A picture containing text, clipart&#10;&#10;Description automatically generated">
            <a:extLst>
              <a:ext uri="{FF2B5EF4-FFF2-40B4-BE49-F238E27FC236}">
                <a16:creationId xmlns:a16="http://schemas.microsoft.com/office/drawing/2014/main" id="{8F4BF7B7-A285-12DE-7A46-27A02044E6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507" b="3986"/>
          <a:stretch/>
        </p:blipFill>
        <p:spPr>
          <a:xfrm>
            <a:off x="10109421" y="5834644"/>
            <a:ext cx="1796830" cy="777135"/>
          </a:xfrm>
          <a:prstGeom prst="rect">
            <a:avLst/>
          </a:prstGeom>
        </p:spPr>
      </p:pic>
      <p:sp>
        <p:nvSpPr>
          <p:cNvPr id="7" name="Slide Number Placeholder 6">
            <a:extLst>
              <a:ext uri="{FF2B5EF4-FFF2-40B4-BE49-F238E27FC236}">
                <a16:creationId xmlns:a16="http://schemas.microsoft.com/office/drawing/2014/main" id="{FFE4699C-A5CA-078B-38D8-41F4C53D399D}"/>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000" b="1" i="0" u="none" strike="noStrike" kern="1200" cap="none" spc="0" normalizeH="0" baseline="0" noProof="0" smtClean="0">
                <a:ln>
                  <a:noFill/>
                </a:ln>
                <a:solidFill>
                  <a:srgbClr val="404F21"/>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en-US" sz="2000" b="1" i="0" u="none" strike="noStrike" kern="1200" cap="none" spc="0" normalizeH="0" baseline="0" noProof="0" dirty="0">
              <a:ln>
                <a:noFill/>
              </a:ln>
              <a:solidFill>
                <a:srgbClr val="404F21"/>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F29D8EE2-E07D-C2A5-77EF-1B9F3E6A0C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61" t="15501"/>
          <a:stretch/>
        </p:blipFill>
        <p:spPr bwMode="auto">
          <a:xfrm>
            <a:off x="1557814" y="1988639"/>
            <a:ext cx="9076371" cy="95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0436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561991-B437-4044-8D23-FC56D96B951F}"/>
              </a:ext>
            </a:extLst>
          </p:cNvPr>
          <p:cNvSpPr>
            <a:spLocks noGrp="1"/>
          </p:cNvSpPr>
          <p:nvPr>
            <p:ph type="sldNum" sz="quarter" idx="12"/>
          </p:nvPr>
        </p:nvSpPr>
        <p:spPr/>
        <p:txBody>
          <a:bodyPr/>
          <a:lstStyle/>
          <a:p>
            <a:fld id="{7AA28999-D008-419E-9628-EE1C64F81F4C}" type="slidenum">
              <a:rPr lang="en-US" smtClean="0"/>
              <a:pPr/>
              <a:t>10</a:t>
            </a:fld>
            <a:endParaRPr lang="en-US"/>
          </a:p>
        </p:txBody>
      </p:sp>
      <p:pic>
        <p:nvPicPr>
          <p:cNvPr id="5" name="Picture 4" descr="Picture of flyer with information on a Medicare Special Enrollment Period for people losing Medicaid that should have enrolled in Medicare.">
            <a:extLst>
              <a:ext uri="{FF2B5EF4-FFF2-40B4-BE49-F238E27FC236}">
                <a16:creationId xmlns:a16="http://schemas.microsoft.com/office/drawing/2014/main" id="{B9FFD148-A1E8-4B6A-3F9F-B26065B89089}"/>
              </a:ext>
            </a:extLst>
          </p:cNvPr>
          <p:cNvPicPr>
            <a:picLocks noChangeAspect="1"/>
          </p:cNvPicPr>
          <p:nvPr/>
        </p:nvPicPr>
        <p:blipFill>
          <a:blip r:embed="rId2"/>
          <a:stretch>
            <a:fillRect/>
          </a:stretch>
        </p:blipFill>
        <p:spPr>
          <a:xfrm>
            <a:off x="571982" y="1085587"/>
            <a:ext cx="6014293" cy="5403664"/>
          </a:xfrm>
          <a:prstGeom prst="rect">
            <a:avLst/>
          </a:prstGeom>
        </p:spPr>
      </p:pic>
      <p:sp>
        <p:nvSpPr>
          <p:cNvPr id="8" name="Title 7">
            <a:extLst>
              <a:ext uri="{FF2B5EF4-FFF2-40B4-BE49-F238E27FC236}">
                <a16:creationId xmlns:a16="http://schemas.microsoft.com/office/drawing/2014/main" id="{E08360E4-D74C-523E-E855-931759CBCB62}"/>
              </a:ext>
            </a:extLst>
          </p:cNvPr>
          <p:cNvSpPr>
            <a:spLocks noGrp="1"/>
          </p:cNvSpPr>
          <p:nvPr>
            <p:ph type="title"/>
          </p:nvPr>
        </p:nvSpPr>
        <p:spPr>
          <a:xfrm>
            <a:off x="457200" y="75487"/>
            <a:ext cx="11353800" cy="1143000"/>
          </a:xfrm>
        </p:spPr>
        <p:txBody>
          <a:bodyPr>
            <a:normAutofit fontScale="90000"/>
          </a:bodyPr>
          <a:lstStyle/>
          <a:p>
            <a:r>
              <a:rPr lang="en-US" dirty="0"/>
              <a:t>Medicaid to Medicare Special Enrollment Period</a:t>
            </a:r>
          </a:p>
        </p:txBody>
      </p:sp>
      <p:sp>
        <p:nvSpPr>
          <p:cNvPr id="10" name="TextBox 9">
            <a:extLst>
              <a:ext uri="{FF2B5EF4-FFF2-40B4-BE49-F238E27FC236}">
                <a16:creationId xmlns:a16="http://schemas.microsoft.com/office/drawing/2014/main" id="{9793CBC9-CE28-81FB-CD89-A7992B06D5A7}"/>
              </a:ext>
            </a:extLst>
          </p:cNvPr>
          <p:cNvSpPr txBox="1"/>
          <p:nvPr/>
        </p:nvSpPr>
        <p:spPr>
          <a:xfrm>
            <a:off x="7518400" y="1828801"/>
            <a:ext cx="4101618" cy="147732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b="1" dirty="0">
                <a:solidFill>
                  <a:schemeClr val="bg1"/>
                </a:solidFill>
              </a:rPr>
              <a:t>PUBLICATION LINK</a:t>
            </a:r>
          </a:p>
          <a:p>
            <a:pPr algn="ctr"/>
            <a:endParaRPr lang="en-US" dirty="0">
              <a:solidFill>
                <a:schemeClr val="bg1"/>
              </a:solidFill>
            </a:endParaRPr>
          </a:p>
          <a:p>
            <a:pPr algn="ctr"/>
            <a:r>
              <a:rPr lang="en-US" dirty="0">
                <a:solidFill>
                  <a:schemeClr val="bg1"/>
                </a:solidFill>
                <a:hlinkClick r:id="rId3">
                  <a:extLst>
                    <a:ext uri="{A12FA001-AC4F-418D-AE19-62706E023703}">
                      <ahyp:hlinkClr xmlns:ahyp="http://schemas.microsoft.com/office/drawing/2018/hyperlinkcolor" val="tx"/>
                    </a:ext>
                  </a:extLst>
                </a:hlinkClick>
              </a:rPr>
              <a:t>https://www.medicare.gov/media/document/12177-2023-02-508.pdf?linkit_matcher=1</a:t>
            </a:r>
            <a:r>
              <a:rPr lang="en-US" dirty="0">
                <a:solidFill>
                  <a:schemeClr val="bg1"/>
                </a:solidFill>
              </a:rPr>
              <a:t> </a:t>
            </a:r>
          </a:p>
        </p:txBody>
      </p:sp>
      <p:pic>
        <p:nvPicPr>
          <p:cNvPr id="4" name="Picture 3">
            <a:extLst>
              <a:ext uri="{FF2B5EF4-FFF2-40B4-BE49-F238E27FC236}">
                <a16:creationId xmlns:a16="http://schemas.microsoft.com/office/drawing/2014/main" id="{EB89B59D-9115-C11C-7A04-66FA05FF83D8}"/>
              </a:ext>
            </a:extLst>
          </p:cNvPr>
          <p:cNvPicPr>
            <a:picLocks noChangeAspect="1"/>
          </p:cNvPicPr>
          <p:nvPr/>
        </p:nvPicPr>
        <p:blipFill rotWithShape="1">
          <a:blip r:embed="rId4"/>
          <a:srcRect t="75555"/>
          <a:stretch/>
        </p:blipFill>
        <p:spPr>
          <a:xfrm>
            <a:off x="6466641" y="4432774"/>
            <a:ext cx="5725359" cy="1923577"/>
          </a:xfrm>
          <a:prstGeom prst="rect">
            <a:avLst/>
          </a:prstGeom>
        </p:spPr>
      </p:pic>
    </p:spTree>
    <p:extLst>
      <p:ext uri="{BB962C8B-B14F-4D97-AF65-F5344CB8AC3E}">
        <p14:creationId xmlns:p14="http://schemas.microsoft.com/office/powerpoint/2010/main" val="114905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3477-0C52-71D5-4257-AD1823241581}"/>
              </a:ext>
            </a:extLst>
          </p:cNvPr>
          <p:cNvSpPr>
            <a:spLocks noGrp="1"/>
          </p:cNvSpPr>
          <p:nvPr>
            <p:ph type="title"/>
          </p:nvPr>
        </p:nvSpPr>
        <p:spPr/>
        <p:txBody>
          <a:bodyPr>
            <a:normAutofit/>
          </a:bodyPr>
          <a:lstStyle/>
          <a:p>
            <a:r>
              <a:rPr lang="en-US" dirty="0"/>
              <a:t>IRA 2024 Cost Sharing and Premium Limits</a:t>
            </a:r>
          </a:p>
        </p:txBody>
      </p:sp>
      <p:sp>
        <p:nvSpPr>
          <p:cNvPr id="3" name="Content Placeholder 2">
            <a:extLst>
              <a:ext uri="{FF2B5EF4-FFF2-40B4-BE49-F238E27FC236}">
                <a16:creationId xmlns:a16="http://schemas.microsoft.com/office/drawing/2014/main" id="{73C6D603-5651-6F3F-AA21-FBF1DBE6F04E}"/>
              </a:ext>
            </a:extLst>
          </p:cNvPr>
          <p:cNvSpPr>
            <a:spLocks noGrp="1"/>
          </p:cNvSpPr>
          <p:nvPr>
            <p:ph idx="1"/>
          </p:nvPr>
        </p:nvSpPr>
        <p:spPr>
          <a:xfrm>
            <a:off x="457200" y="1462086"/>
            <a:ext cx="11353800" cy="5121276"/>
          </a:xfrm>
        </p:spPr>
        <p:txBody>
          <a:bodyPr>
            <a:normAutofit/>
          </a:bodyPr>
          <a:lstStyle/>
          <a:p>
            <a:r>
              <a:rPr lang="en-US" dirty="0"/>
              <a:t>Catastrophic Phase cost sharing is eliminated ($0 cost)</a:t>
            </a:r>
          </a:p>
          <a:p>
            <a:r>
              <a:rPr lang="en-US" dirty="0"/>
              <a:t>Base beneficiary premium 6% cap year to year </a:t>
            </a:r>
          </a:p>
          <a:p>
            <a:pPr lvl="1"/>
            <a:r>
              <a:rPr lang="en-US" dirty="0"/>
              <a:t>Plan premiums may have higher or lower percentage changes</a:t>
            </a:r>
          </a:p>
          <a:p>
            <a:pPr lvl="1"/>
            <a:r>
              <a:rPr lang="en-US" dirty="0"/>
              <a:t>Four key parts to Part D premiums:</a:t>
            </a:r>
          </a:p>
          <a:p>
            <a:pPr marL="1371600" lvl="2" indent="-457200">
              <a:buFont typeface="+mj-lt"/>
              <a:buAutoNum type="arabicPeriod"/>
            </a:pPr>
            <a:r>
              <a:rPr lang="en-US" b="0" i="0" dirty="0">
                <a:solidFill>
                  <a:srgbClr val="323A45"/>
                </a:solidFill>
                <a:effectLst/>
                <a:latin typeface="Muli"/>
              </a:rPr>
              <a:t>Base beneficiary premium (limited to 6% by IRA), as of 7/31/23 Fact Sheet</a:t>
            </a:r>
          </a:p>
          <a:p>
            <a:pPr lvl="3"/>
            <a:r>
              <a:rPr lang="en-US" dirty="0">
                <a:solidFill>
                  <a:srgbClr val="323A45"/>
                </a:solidFill>
                <a:latin typeface="Muli"/>
              </a:rPr>
              <a:t>In 2024, a 14% increase would have occurred with dollar amount $39.35</a:t>
            </a:r>
          </a:p>
          <a:p>
            <a:pPr lvl="3"/>
            <a:r>
              <a:rPr lang="en-US" dirty="0">
                <a:solidFill>
                  <a:srgbClr val="323A45"/>
                </a:solidFill>
                <a:latin typeface="Muli"/>
              </a:rPr>
              <a:t>With the 6% cap, the base bene premium is $34.90</a:t>
            </a:r>
          </a:p>
          <a:p>
            <a:pPr lvl="3"/>
            <a:r>
              <a:rPr lang="en-US" dirty="0">
                <a:solidFill>
                  <a:srgbClr val="323A45"/>
                </a:solidFill>
                <a:latin typeface="Muli"/>
              </a:rPr>
              <a:t>Total reduction of about 7% or $4.65</a:t>
            </a:r>
          </a:p>
          <a:p>
            <a:pPr marL="1371600" lvl="2" indent="-457200">
              <a:buFont typeface="+mj-lt"/>
              <a:buAutoNum type="arabicPeriod"/>
            </a:pPr>
            <a:r>
              <a:rPr lang="en-US" b="0" i="0" dirty="0">
                <a:solidFill>
                  <a:srgbClr val="323A45"/>
                </a:solidFill>
                <a:effectLst/>
                <a:latin typeface="Muli"/>
              </a:rPr>
              <a:t>Average basic Part D premium</a:t>
            </a:r>
          </a:p>
          <a:p>
            <a:pPr marL="1371600" lvl="2" indent="-457200">
              <a:buFont typeface="+mj-lt"/>
              <a:buAutoNum type="arabicPeriod"/>
            </a:pPr>
            <a:r>
              <a:rPr lang="en-US" b="0" i="0" dirty="0">
                <a:solidFill>
                  <a:srgbClr val="323A45"/>
                </a:solidFill>
                <a:effectLst/>
                <a:latin typeface="Muli"/>
              </a:rPr>
              <a:t>Average supplemental Part D premium</a:t>
            </a:r>
          </a:p>
          <a:p>
            <a:pPr marL="1371600" lvl="2" indent="-457200">
              <a:buFont typeface="+mj-lt"/>
              <a:buAutoNum type="arabicPeriod"/>
            </a:pPr>
            <a:r>
              <a:rPr lang="en-US" b="0" i="0" dirty="0">
                <a:solidFill>
                  <a:srgbClr val="323A45"/>
                </a:solidFill>
                <a:effectLst/>
                <a:latin typeface="Muli"/>
              </a:rPr>
              <a:t>Average total Part D premium</a:t>
            </a:r>
            <a:endParaRPr lang="en-US" dirty="0"/>
          </a:p>
          <a:p>
            <a:pPr lvl="2"/>
            <a:endParaRPr lang="en-US" dirty="0"/>
          </a:p>
          <a:p>
            <a:pPr lvl="2"/>
            <a:endParaRPr lang="en-US" dirty="0"/>
          </a:p>
        </p:txBody>
      </p:sp>
      <p:sp>
        <p:nvSpPr>
          <p:cNvPr id="4" name="Slide Number Placeholder 3">
            <a:extLst>
              <a:ext uri="{FF2B5EF4-FFF2-40B4-BE49-F238E27FC236}">
                <a16:creationId xmlns:a16="http://schemas.microsoft.com/office/drawing/2014/main" id="{6F7C8C32-FE1C-9F8D-CD01-36A180923B89}"/>
              </a:ext>
            </a:extLst>
          </p:cNvPr>
          <p:cNvSpPr>
            <a:spLocks noGrp="1"/>
          </p:cNvSpPr>
          <p:nvPr>
            <p:ph type="sldNum" sz="quarter" idx="12"/>
          </p:nvPr>
        </p:nvSpPr>
        <p:spPr/>
        <p:txBody>
          <a:bodyPr/>
          <a:lstStyle/>
          <a:p>
            <a:fld id="{7AA28999-D008-419E-9628-EE1C64F81F4C}" type="slidenum">
              <a:rPr lang="en-US" smtClean="0"/>
              <a:pPr/>
              <a:t>11</a:t>
            </a:fld>
            <a:endParaRPr lang="en-US" dirty="0"/>
          </a:p>
        </p:txBody>
      </p:sp>
      <p:sp>
        <p:nvSpPr>
          <p:cNvPr id="5" name="TextBox 4">
            <a:extLst>
              <a:ext uri="{FF2B5EF4-FFF2-40B4-BE49-F238E27FC236}">
                <a16:creationId xmlns:a16="http://schemas.microsoft.com/office/drawing/2014/main" id="{4AA8F7B8-E40D-17E0-A121-0051D78DC769}"/>
              </a:ext>
            </a:extLst>
          </p:cNvPr>
          <p:cNvSpPr txBox="1"/>
          <p:nvPr/>
        </p:nvSpPr>
        <p:spPr>
          <a:xfrm>
            <a:off x="7213600" y="5050145"/>
            <a:ext cx="4267200"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b="1" i="0" dirty="0">
                <a:solidFill>
                  <a:schemeClr val="bg1"/>
                </a:solidFill>
                <a:effectLst/>
                <a:latin typeface="GeometriaExtraBold"/>
              </a:rPr>
              <a:t>7/31/23 FACT SHEET LINK</a:t>
            </a:r>
          </a:p>
          <a:p>
            <a:pPr algn="ctr"/>
            <a:r>
              <a:rPr lang="en-US" sz="2400" i="0" dirty="0">
                <a:solidFill>
                  <a:schemeClr val="bg1"/>
                </a:solidFill>
                <a:effectLst/>
                <a:latin typeface="GeometriaExtraBold"/>
                <a:hlinkClick r:id="rId3">
                  <a:extLst>
                    <a:ext uri="{A12FA001-AC4F-418D-AE19-62706E023703}">
                      <ahyp:hlinkClr xmlns:ahyp="http://schemas.microsoft.com/office/drawing/2018/hyperlinkcolor" val="tx"/>
                    </a:ext>
                  </a:extLst>
                </a:hlinkClick>
              </a:rPr>
              <a:t>CMS Releases 2024 Projected Medicare Part D Premium and Bid Information</a:t>
            </a:r>
            <a:endParaRPr lang="en-US" sz="2400" i="0" dirty="0">
              <a:solidFill>
                <a:schemeClr val="bg1"/>
              </a:solidFill>
              <a:effectLst/>
              <a:latin typeface="GeometriaExtraBold"/>
            </a:endParaRPr>
          </a:p>
        </p:txBody>
      </p:sp>
    </p:spTree>
    <p:extLst>
      <p:ext uri="{BB962C8B-B14F-4D97-AF65-F5344CB8AC3E}">
        <p14:creationId xmlns:p14="http://schemas.microsoft.com/office/powerpoint/2010/main" val="334982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2932-6D60-A2FE-86D2-9BCFC58C2FB0}"/>
              </a:ext>
            </a:extLst>
          </p:cNvPr>
          <p:cNvSpPr>
            <a:spLocks noGrp="1"/>
          </p:cNvSpPr>
          <p:nvPr>
            <p:ph type="title"/>
          </p:nvPr>
        </p:nvSpPr>
        <p:spPr>
          <a:xfrm>
            <a:off x="4538748" y="382384"/>
            <a:ext cx="7043651" cy="1035253"/>
          </a:xfrm>
        </p:spPr>
        <p:txBody>
          <a:bodyPr/>
          <a:lstStyle/>
          <a:p>
            <a:r>
              <a:rPr lang="en-US" dirty="0"/>
              <a:t>Resources</a:t>
            </a:r>
          </a:p>
        </p:txBody>
      </p:sp>
      <p:sp>
        <p:nvSpPr>
          <p:cNvPr id="4" name="Content Placeholder 3">
            <a:extLst>
              <a:ext uri="{FF2B5EF4-FFF2-40B4-BE49-F238E27FC236}">
                <a16:creationId xmlns:a16="http://schemas.microsoft.com/office/drawing/2014/main" id="{17374D15-C466-B40F-1101-2A4CB7FD6192}"/>
              </a:ext>
            </a:extLst>
          </p:cNvPr>
          <p:cNvSpPr>
            <a:spLocks noGrp="1"/>
          </p:cNvSpPr>
          <p:nvPr>
            <p:ph sz="half" idx="2"/>
          </p:nvPr>
        </p:nvSpPr>
        <p:spPr>
          <a:xfrm>
            <a:off x="4673600" y="1600201"/>
            <a:ext cx="6908800" cy="4038600"/>
          </a:xfrm>
        </p:spPr>
        <p:txBody>
          <a:bodyPr>
            <a:normAutofit/>
          </a:bodyPr>
          <a:lstStyle/>
          <a:p>
            <a:r>
              <a:rPr lang="en-US" dirty="0"/>
              <a:t>CMS NTP will create 2024 MPF videos</a:t>
            </a:r>
          </a:p>
          <a:p>
            <a:r>
              <a:rPr lang="en-US" dirty="0"/>
              <a:t>IRA related </a:t>
            </a:r>
          </a:p>
          <a:p>
            <a:pPr lvl="1"/>
            <a:r>
              <a:rPr lang="en-US" dirty="0"/>
              <a:t>outreach materials are available on </a:t>
            </a:r>
            <a:r>
              <a:rPr lang="en-US" dirty="0">
                <a:hlinkClick r:id="rId3"/>
              </a:rPr>
              <a:t>SHIP TA Center</a:t>
            </a:r>
            <a:r>
              <a:rPr lang="en-US" dirty="0"/>
              <a:t>. </a:t>
            </a:r>
          </a:p>
          <a:p>
            <a:pPr lvl="2"/>
            <a:r>
              <a:rPr lang="en-US" dirty="0"/>
              <a:t>Materials available in English and Spanish</a:t>
            </a:r>
          </a:p>
          <a:p>
            <a:pPr lvl="1"/>
            <a:r>
              <a:rPr lang="en-US" dirty="0"/>
              <a:t>CMS webpage on IRA: </a:t>
            </a:r>
            <a:r>
              <a:rPr lang="en-US" dirty="0">
                <a:hlinkClick r:id="rId4"/>
              </a:rPr>
              <a:t>Resources | CMS</a:t>
            </a:r>
            <a:endParaRPr lang="en-US" dirty="0"/>
          </a:p>
          <a:p>
            <a:pPr lvl="1"/>
            <a:r>
              <a:rPr lang="en-US" dirty="0"/>
              <a:t>Includes FAQs, drop-in articles, postcards, and other outreach materials </a:t>
            </a:r>
          </a:p>
        </p:txBody>
      </p:sp>
      <p:sp>
        <p:nvSpPr>
          <p:cNvPr id="5" name="Slide Number Placeholder 4">
            <a:extLst>
              <a:ext uri="{FF2B5EF4-FFF2-40B4-BE49-F238E27FC236}">
                <a16:creationId xmlns:a16="http://schemas.microsoft.com/office/drawing/2014/main" id="{11459316-91E1-9142-8B13-C3DAA8B0F972}"/>
              </a:ext>
            </a:extLst>
          </p:cNvPr>
          <p:cNvSpPr>
            <a:spLocks noGrp="1"/>
          </p:cNvSpPr>
          <p:nvPr>
            <p:ph type="sldNum" sz="quarter" idx="12"/>
          </p:nvPr>
        </p:nvSpPr>
        <p:spPr/>
        <p:txBody>
          <a:bodyPr/>
          <a:lstStyle/>
          <a:p>
            <a:fld id="{7AA28999-D008-419E-9628-EE1C64F81F4C}" type="slidenum">
              <a:rPr lang="en-US" smtClean="0"/>
              <a:pPr/>
              <a:t>12</a:t>
            </a:fld>
            <a:endParaRPr lang="en-US"/>
          </a:p>
        </p:txBody>
      </p:sp>
      <p:pic>
        <p:nvPicPr>
          <p:cNvPr id="7" name="Picture 6" descr="Screenshot of IRA pdf available to SHIPs for outreach on the benefit changes.  Document is available at the SHIP TA Center website here: https://portal.shiptacenter.org/Portal/Resource/Resource-Detail.aspx?ResourceGUID=BAE2BD22-EFA9-4168-8B0B-136EB171FE98 ">
            <a:extLst>
              <a:ext uri="{FF2B5EF4-FFF2-40B4-BE49-F238E27FC236}">
                <a16:creationId xmlns:a16="http://schemas.microsoft.com/office/drawing/2014/main" id="{AAF2690B-813A-ED73-DDD9-D0CB523D8B68}"/>
              </a:ext>
            </a:extLst>
          </p:cNvPr>
          <p:cNvPicPr>
            <a:picLocks noChangeAspect="1"/>
          </p:cNvPicPr>
          <p:nvPr/>
        </p:nvPicPr>
        <p:blipFill rotWithShape="1">
          <a:blip r:embed="rId5"/>
          <a:srcRect l="2624" t="1374"/>
          <a:stretch/>
        </p:blipFill>
        <p:spPr>
          <a:xfrm>
            <a:off x="249382" y="382385"/>
            <a:ext cx="4044490" cy="62009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6576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C09B-BA44-4A17-8475-7869A4DB99A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5CAA9B54-B7A2-4A8C-A9E2-9C425EF0E2BA}"/>
              </a:ext>
            </a:extLst>
          </p:cNvPr>
          <p:cNvSpPr>
            <a:spLocks noGrp="1"/>
          </p:cNvSpPr>
          <p:nvPr>
            <p:ph type="title"/>
          </p:nvPr>
        </p:nvSpPr>
        <p:spPr/>
        <p:txBody>
          <a:bodyPr/>
          <a:lstStyle/>
          <a:p>
            <a:r>
              <a:rPr lang="en-US" dirty="0"/>
              <a:t>medicare plan finder comparison</a:t>
            </a:r>
          </a:p>
        </p:txBody>
      </p:sp>
      <p:sp>
        <p:nvSpPr>
          <p:cNvPr id="4" name="Slide Number Placeholder 3">
            <a:extLst>
              <a:ext uri="{FF2B5EF4-FFF2-40B4-BE49-F238E27FC236}">
                <a16:creationId xmlns:a16="http://schemas.microsoft.com/office/drawing/2014/main" id="{4D02B2A9-D17F-4C4B-8AA0-01B78036A8A7}"/>
              </a:ext>
            </a:extLst>
          </p:cNvPr>
          <p:cNvSpPr>
            <a:spLocks noGrp="1"/>
          </p:cNvSpPr>
          <p:nvPr>
            <p:ph type="sldNum" sz="quarter" idx="12"/>
          </p:nvPr>
        </p:nvSpPr>
        <p:spPr/>
        <p:txBody>
          <a:bodyPr/>
          <a:lstStyle/>
          <a:p>
            <a:fld id="{7AA28999-D008-419E-9628-EE1C64F81F4C}" type="slidenum">
              <a:rPr lang="en-US" smtClean="0"/>
              <a:pPr/>
              <a:t>13</a:t>
            </a:fld>
            <a:endParaRPr lang="en-US"/>
          </a:p>
        </p:txBody>
      </p:sp>
    </p:spTree>
    <p:extLst>
      <p:ext uri="{BB962C8B-B14F-4D97-AF65-F5344CB8AC3E}">
        <p14:creationId xmlns:p14="http://schemas.microsoft.com/office/powerpoint/2010/main" val="264033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Medicare Plan Finder?</a:t>
            </a:r>
          </a:p>
        </p:txBody>
      </p:sp>
      <p:sp>
        <p:nvSpPr>
          <p:cNvPr id="6" name="Content Placeholder 5"/>
          <p:cNvSpPr>
            <a:spLocks noGrp="1"/>
          </p:cNvSpPr>
          <p:nvPr>
            <p:ph idx="1"/>
          </p:nvPr>
        </p:nvSpPr>
        <p:spPr>
          <a:xfrm>
            <a:off x="914400" y="1371599"/>
            <a:ext cx="10515600" cy="4769893"/>
          </a:xfrm>
        </p:spPr>
        <p:txBody>
          <a:bodyPr>
            <a:normAutofit fontScale="92500" lnSpcReduction="10000"/>
          </a:bodyPr>
          <a:lstStyle/>
          <a:p>
            <a:pPr>
              <a:lnSpc>
                <a:spcPct val="120000"/>
              </a:lnSpc>
            </a:pPr>
            <a:r>
              <a:rPr lang="en-US" dirty="0"/>
              <a:t>An online searchable tool on the official government </a:t>
            </a:r>
            <a:r>
              <a:rPr lang="en-US" dirty="0">
                <a:hlinkClick r:id="rId4"/>
              </a:rPr>
              <a:t>Medicare.gov </a:t>
            </a:r>
            <a:r>
              <a:rPr lang="en-US" dirty="0"/>
              <a:t>website</a:t>
            </a:r>
          </a:p>
          <a:p>
            <a:pPr marL="273050" indent="-273050">
              <a:lnSpc>
                <a:spcPct val="120000"/>
              </a:lnSpc>
              <a:tabLst>
                <a:tab pos="115888" algn="l"/>
              </a:tabLst>
            </a:pPr>
            <a:r>
              <a:rPr lang="en-US" dirty="0"/>
              <a:t>Available for users logged in to their Medicare Account (best experience)   and for guest users</a:t>
            </a:r>
          </a:p>
          <a:p>
            <a:pPr marL="0">
              <a:lnSpc>
                <a:spcPct val="120000"/>
              </a:lnSpc>
            </a:pPr>
            <a:r>
              <a:rPr lang="en-US" dirty="0"/>
              <a:t>Allows users to compare Medicare health and drug plan options</a:t>
            </a:r>
          </a:p>
          <a:p>
            <a:pPr lvl="1">
              <a:lnSpc>
                <a:spcPct val="120000"/>
              </a:lnSpc>
            </a:pPr>
            <a:r>
              <a:rPr lang="en-US" dirty="0"/>
              <a:t>Medicare Advantage Plans</a:t>
            </a:r>
          </a:p>
          <a:p>
            <a:pPr lvl="1">
              <a:lnSpc>
                <a:spcPct val="120000"/>
              </a:lnSpc>
            </a:pPr>
            <a:r>
              <a:rPr lang="en-US" dirty="0"/>
              <a:t>Medicare drug plans</a:t>
            </a:r>
          </a:p>
          <a:p>
            <a:pPr>
              <a:lnSpc>
                <a:spcPct val="120000"/>
              </a:lnSpc>
            </a:pPr>
            <a:r>
              <a:rPr lang="en-US" dirty="0"/>
              <a:t>Provides detailed information on coverage, costs, and benefits of different plan options in your area based on your prescriptions </a:t>
            </a:r>
          </a:p>
          <a:p>
            <a:pPr>
              <a:lnSpc>
                <a:spcPct val="120000"/>
              </a:lnSpc>
            </a:pPr>
            <a:r>
              <a:rPr lang="en-US" dirty="0"/>
              <a:t>Visit </a:t>
            </a:r>
            <a:r>
              <a:rPr lang="en-US" dirty="0">
                <a:hlinkClick r:id="rId5"/>
              </a:rPr>
              <a:t>Medicare.gov/plan-compare</a:t>
            </a:r>
            <a:r>
              <a:rPr lang="en-US" dirty="0"/>
              <a:t> to find plans in your area</a:t>
            </a:r>
          </a:p>
          <a:p>
            <a:pPr marL="0" indent="0">
              <a:lnSpc>
                <a:spcPct val="120000"/>
              </a:lnSpc>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06638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5CC-DF41-46B0-8F0A-AE3895BFC759}"/>
              </a:ext>
            </a:extLst>
          </p:cNvPr>
          <p:cNvSpPr>
            <a:spLocks noGrp="1"/>
          </p:cNvSpPr>
          <p:nvPr>
            <p:ph type="title"/>
          </p:nvPr>
        </p:nvSpPr>
        <p:spPr>
          <a:xfrm>
            <a:off x="304800" y="302344"/>
            <a:ext cx="11353800" cy="857250"/>
          </a:xfrm>
        </p:spPr>
        <p:txBody>
          <a:bodyPr>
            <a:noAutofit/>
          </a:bodyPr>
          <a:lstStyle/>
          <a:p>
            <a:r>
              <a:rPr lang="en-US" dirty="0"/>
              <a:t>Preparing for MPF Comparison Session #1</a:t>
            </a:r>
          </a:p>
        </p:txBody>
      </p:sp>
      <p:sp>
        <p:nvSpPr>
          <p:cNvPr id="3" name="Content Placeholder 2">
            <a:extLst>
              <a:ext uri="{FF2B5EF4-FFF2-40B4-BE49-F238E27FC236}">
                <a16:creationId xmlns:a16="http://schemas.microsoft.com/office/drawing/2014/main" id="{1FD2F51A-3B44-41DB-8C49-4D9645F04FA4}"/>
              </a:ext>
            </a:extLst>
          </p:cNvPr>
          <p:cNvSpPr>
            <a:spLocks noGrp="1"/>
          </p:cNvSpPr>
          <p:nvPr>
            <p:ph idx="1"/>
          </p:nvPr>
        </p:nvSpPr>
        <p:spPr>
          <a:xfrm>
            <a:off x="533400" y="1447800"/>
            <a:ext cx="10668000" cy="4267200"/>
          </a:xfrm>
          <a:solidFill>
            <a:schemeClr val="bg1"/>
          </a:solidFill>
        </p:spPr>
        <p:txBody>
          <a:bodyPr>
            <a:normAutofit fontScale="92500" lnSpcReduction="10000"/>
          </a:bodyPr>
          <a:lstStyle/>
          <a:p>
            <a:r>
              <a:rPr lang="en-US" dirty="0"/>
              <a:t>Set an appointment date and time, if possible</a:t>
            </a:r>
          </a:p>
          <a:p>
            <a:r>
              <a:rPr lang="en-US" dirty="0"/>
              <a:t>Set expectation appointment may be 60 minutes or longer</a:t>
            </a:r>
          </a:p>
          <a:p>
            <a:r>
              <a:rPr lang="en-US" dirty="0"/>
              <a:t>Medicare.gov accounts</a:t>
            </a:r>
          </a:p>
          <a:p>
            <a:pPr lvl="1"/>
            <a:r>
              <a:rPr lang="en-US" dirty="0"/>
              <a:t>ACL guidance on creating and using Medicare.gov accounts</a:t>
            </a:r>
          </a:p>
          <a:p>
            <a:pPr lvl="1"/>
            <a:r>
              <a:rPr lang="en-US" dirty="0"/>
              <a:t>Log out of medicare.gov after each session</a:t>
            </a:r>
          </a:p>
          <a:p>
            <a:pPr lvl="1"/>
            <a:r>
              <a:rPr lang="en-US" dirty="0"/>
              <a:t>Simultaneous MPF log in no longer available </a:t>
            </a:r>
          </a:p>
          <a:p>
            <a:r>
              <a:rPr lang="en-US" dirty="0"/>
              <a:t>Forms needed</a:t>
            </a:r>
          </a:p>
          <a:p>
            <a:pPr lvl="1"/>
            <a:r>
              <a:rPr lang="en-US" dirty="0"/>
              <a:t>Beneficiary Contact Form/Beneficiary Additional Session Form</a:t>
            </a:r>
          </a:p>
          <a:p>
            <a:pPr lvl="1"/>
            <a:r>
              <a:rPr lang="en-US" dirty="0"/>
              <a:t>Pre-enrollment from in the SHIP TA website and Library</a:t>
            </a:r>
          </a:p>
        </p:txBody>
      </p:sp>
    </p:spTree>
    <p:extLst>
      <p:ext uri="{BB962C8B-B14F-4D97-AF65-F5344CB8AC3E}">
        <p14:creationId xmlns:p14="http://schemas.microsoft.com/office/powerpoint/2010/main" val="3159281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5CC-DF41-46B0-8F0A-AE3895BFC759}"/>
              </a:ext>
            </a:extLst>
          </p:cNvPr>
          <p:cNvSpPr>
            <a:spLocks noGrp="1"/>
          </p:cNvSpPr>
          <p:nvPr>
            <p:ph type="title"/>
          </p:nvPr>
        </p:nvSpPr>
        <p:spPr>
          <a:xfrm>
            <a:off x="533400" y="423555"/>
            <a:ext cx="11201400" cy="857250"/>
          </a:xfrm>
        </p:spPr>
        <p:txBody>
          <a:bodyPr>
            <a:normAutofit/>
          </a:bodyPr>
          <a:lstStyle/>
          <a:p>
            <a:r>
              <a:rPr lang="en-US" dirty="0"/>
              <a:t>Preparing for MPF Comparison Session #2</a:t>
            </a:r>
            <a:endParaRPr lang="en-US" dirty="0">
              <a:solidFill>
                <a:srgbClr val="FF0000"/>
              </a:solidFill>
            </a:endParaRPr>
          </a:p>
        </p:txBody>
      </p:sp>
      <p:sp>
        <p:nvSpPr>
          <p:cNvPr id="3" name="Content Placeholder 2">
            <a:extLst>
              <a:ext uri="{FF2B5EF4-FFF2-40B4-BE49-F238E27FC236}">
                <a16:creationId xmlns:a16="http://schemas.microsoft.com/office/drawing/2014/main" id="{1FD2F51A-3B44-41DB-8C49-4D9645F04FA4}"/>
              </a:ext>
            </a:extLst>
          </p:cNvPr>
          <p:cNvSpPr>
            <a:spLocks noGrp="1"/>
          </p:cNvSpPr>
          <p:nvPr>
            <p:ph idx="1"/>
          </p:nvPr>
        </p:nvSpPr>
        <p:spPr>
          <a:xfrm>
            <a:off x="228600" y="1371600"/>
            <a:ext cx="7162800" cy="5334000"/>
          </a:xfrm>
        </p:spPr>
        <p:txBody>
          <a:bodyPr>
            <a:normAutofit fontScale="92500" lnSpcReduction="20000"/>
          </a:bodyPr>
          <a:lstStyle/>
          <a:p>
            <a:r>
              <a:rPr lang="en-US" dirty="0"/>
              <a:t>Beneficiary information needed*</a:t>
            </a:r>
          </a:p>
          <a:p>
            <a:pPr lvl="1"/>
            <a:r>
              <a:rPr lang="en-US" dirty="0"/>
              <a:t>Medicare.gov Username and password</a:t>
            </a:r>
          </a:p>
          <a:p>
            <a:pPr lvl="1"/>
            <a:r>
              <a:rPr lang="en-US" dirty="0"/>
              <a:t>Insurance information: Medicare number and effective dates, other health insurance</a:t>
            </a:r>
          </a:p>
          <a:p>
            <a:pPr lvl="1"/>
            <a:r>
              <a:rPr lang="en-US" dirty="0"/>
              <a:t>Last name</a:t>
            </a:r>
          </a:p>
          <a:p>
            <a:pPr lvl="1"/>
            <a:r>
              <a:rPr lang="en-US" dirty="0"/>
              <a:t>Date of Birth</a:t>
            </a:r>
          </a:p>
          <a:p>
            <a:pPr lvl="1"/>
            <a:r>
              <a:rPr lang="en-US" dirty="0"/>
              <a:t>Drug list: drug name, dosage (strength), daily dosage, drug fill frequency</a:t>
            </a:r>
          </a:p>
          <a:p>
            <a:pPr lvl="1"/>
            <a:r>
              <a:rPr lang="en-US" dirty="0"/>
              <a:t>Email address (if applicable) to share plan comparisons</a:t>
            </a:r>
          </a:p>
          <a:p>
            <a:pPr lvl="1"/>
            <a:r>
              <a:rPr lang="en-US" dirty="0"/>
              <a:t>Pharmacy</a:t>
            </a:r>
          </a:p>
          <a:p>
            <a:pPr lvl="1"/>
            <a:r>
              <a:rPr lang="en-US" dirty="0"/>
              <a:t>Address of record with Medicare (zip code at minimum)</a:t>
            </a:r>
          </a:p>
        </p:txBody>
      </p:sp>
      <p:sp>
        <p:nvSpPr>
          <p:cNvPr id="4" name="TextBox 3">
            <a:extLst>
              <a:ext uri="{FF2B5EF4-FFF2-40B4-BE49-F238E27FC236}">
                <a16:creationId xmlns:a16="http://schemas.microsoft.com/office/drawing/2014/main" id="{9203D277-2987-41D4-9B81-E6DE7247B137}"/>
              </a:ext>
            </a:extLst>
          </p:cNvPr>
          <p:cNvSpPr txBox="1"/>
          <p:nvPr/>
        </p:nvSpPr>
        <p:spPr>
          <a:xfrm>
            <a:off x="6477000" y="1397252"/>
            <a:ext cx="5136356" cy="276999"/>
          </a:xfrm>
          <a:prstGeom prst="rect">
            <a:avLst/>
          </a:prstGeom>
          <a:noFill/>
        </p:spPr>
        <p:txBody>
          <a:bodyPr wrap="square" rtlCol="0">
            <a:spAutoFit/>
          </a:bodyPr>
          <a:lstStyle/>
          <a:p>
            <a:pPr algn="r"/>
            <a:r>
              <a:rPr lang="en-US" sz="1200" dirty="0"/>
              <a:t>*See </a:t>
            </a:r>
            <a:r>
              <a:rPr lang="en-US" sz="1200" dirty="0">
                <a:hlinkClick r:id="rId3"/>
              </a:rPr>
              <a:t>pre-enrollment form at SHIP TA website </a:t>
            </a:r>
            <a:r>
              <a:rPr lang="en-US" sz="1200" dirty="0"/>
              <a:t>for comprehensive list</a:t>
            </a:r>
          </a:p>
        </p:txBody>
      </p:sp>
      <p:pic>
        <p:nvPicPr>
          <p:cNvPr id="6" name="Picture 5">
            <a:extLst>
              <a:ext uri="{FF2B5EF4-FFF2-40B4-BE49-F238E27FC236}">
                <a16:creationId xmlns:a16="http://schemas.microsoft.com/office/drawing/2014/main" id="{635F0DF0-D372-4A5D-5E1F-A4330AF0EF30}"/>
              </a:ext>
            </a:extLst>
          </p:cNvPr>
          <p:cNvPicPr>
            <a:picLocks noChangeAspect="1"/>
          </p:cNvPicPr>
          <p:nvPr/>
        </p:nvPicPr>
        <p:blipFill>
          <a:blip r:embed="rId4"/>
          <a:stretch>
            <a:fillRect/>
          </a:stretch>
        </p:blipFill>
        <p:spPr>
          <a:xfrm>
            <a:off x="7391400" y="1739773"/>
            <a:ext cx="3818136" cy="4862205"/>
          </a:xfrm>
          <a:prstGeom prst="rect">
            <a:avLst/>
          </a:prstGeom>
          <a:ln w="3175">
            <a:solidFill>
              <a:schemeClr val="tx1"/>
            </a:solidFill>
          </a:ln>
        </p:spPr>
      </p:pic>
    </p:spTree>
    <p:extLst>
      <p:ext uri="{BB962C8B-B14F-4D97-AF65-F5344CB8AC3E}">
        <p14:creationId xmlns:p14="http://schemas.microsoft.com/office/powerpoint/2010/main" val="270613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After You Enroll</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r>
              <a:rPr lang="en-US" dirty="0"/>
              <a:t>New plan will start January 1 if enrolling during the OEP</a:t>
            </a:r>
          </a:p>
          <a:p>
            <a:r>
              <a:rPr lang="en-US" dirty="0"/>
              <a:t>No need to take action to disenroll from prior Part D or Medicare Advantage Plan</a:t>
            </a:r>
          </a:p>
          <a:p>
            <a:pPr marL="0" indent="0">
              <a:buNone/>
            </a:pPr>
            <a:endParaRPr lang="en-US" dirty="0"/>
          </a:p>
          <a:p>
            <a:pPr marL="0" indent="0">
              <a:buNone/>
            </a:pPr>
            <a:r>
              <a:rPr lang="en-US" b="1" dirty="0"/>
              <a:t>SHIP Counselors</a:t>
            </a:r>
            <a:r>
              <a:rPr lang="en-US" dirty="0"/>
              <a:t>:  Remember to complete “Beneficiary Contact Form” in STARS and check both “plans compare” and “enrollment” under Topics Discussed!</a:t>
            </a:r>
          </a:p>
          <a:p>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98204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A430-01CB-313D-9D25-F76BB4BDC446}"/>
              </a:ext>
            </a:extLst>
          </p:cNvPr>
          <p:cNvSpPr>
            <a:spLocks noGrp="1"/>
          </p:cNvSpPr>
          <p:nvPr>
            <p:ph type="title"/>
          </p:nvPr>
        </p:nvSpPr>
        <p:spPr/>
        <p:txBody>
          <a:bodyPr/>
          <a:lstStyle/>
          <a:p>
            <a:r>
              <a:rPr lang="en-US" dirty="0"/>
              <a:t>January and Beyond #1</a:t>
            </a:r>
          </a:p>
        </p:txBody>
      </p:sp>
      <p:sp>
        <p:nvSpPr>
          <p:cNvPr id="3" name="Content Placeholder 2">
            <a:extLst>
              <a:ext uri="{FF2B5EF4-FFF2-40B4-BE49-F238E27FC236}">
                <a16:creationId xmlns:a16="http://schemas.microsoft.com/office/drawing/2014/main" id="{55CBF045-BE8C-F379-AE90-3BD2FFB3A157}"/>
              </a:ext>
            </a:extLst>
          </p:cNvPr>
          <p:cNvSpPr>
            <a:spLocks noGrp="1"/>
          </p:cNvSpPr>
          <p:nvPr>
            <p:ph idx="1"/>
          </p:nvPr>
        </p:nvSpPr>
        <p:spPr>
          <a:xfrm>
            <a:off x="609600" y="1295400"/>
            <a:ext cx="10972800" cy="4191001"/>
          </a:xfrm>
        </p:spPr>
        <p:txBody>
          <a:bodyPr>
            <a:normAutofit fontScale="92500" lnSpcReduction="10000"/>
          </a:bodyPr>
          <a:lstStyle/>
          <a:p>
            <a:r>
              <a:rPr lang="en-US" dirty="0"/>
              <a:t>Transitional Fills = New PDP/MA-PD plan must fill prescription drugs within 90 days of enrollment for non-formulary drugs and drugs with utilization management requirements. </a:t>
            </a:r>
            <a:r>
              <a:rPr lang="en-US" dirty="0">
                <a:hlinkClick r:id="rId3"/>
              </a:rPr>
              <a:t>NCOA Tip Sheet</a:t>
            </a:r>
            <a:endParaRPr lang="en-US" dirty="0"/>
          </a:p>
          <a:p>
            <a:r>
              <a:rPr lang="en-US" dirty="0"/>
              <a:t>Plan Nonrenewal SEP = can switch from 12/8 to the last day in February</a:t>
            </a:r>
          </a:p>
          <a:p>
            <a:r>
              <a:rPr lang="en-US" dirty="0"/>
              <a:t>Medicare Advantage Open Enrollment Period</a:t>
            </a:r>
          </a:p>
          <a:p>
            <a:pPr lvl="1"/>
            <a:r>
              <a:rPr lang="en-US" dirty="0"/>
              <a:t>1/1-3/31 or withing first 3 months of joining Medicare</a:t>
            </a:r>
          </a:p>
          <a:p>
            <a:pPr lvl="1"/>
            <a:r>
              <a:rPr lang="en-US" dirty="0"/>
              <a:t>Switch to another MA, go back to Original Medicare</a:t>
            </a:r>
          </a:p>
          <a:p>
            <a:endParaRPr lang="en-US" dirty="0"/>
          </a:p>
          <a:p>
            <a:endParaRPr lang="en-US" dirty="0"/>
          </a:p>
        </p:txBody>
      </p:sp>
      <p:sp>
        <p:nvSpPr>
          <p:cNvPr id="4" name="Slide Number Placeholder 3">
            <a:extLst>
              <a:ext uri="{FF2B5EF4-FFF2-40B4-BE49-F238E27FC236}">
                <a16:creationId xmlns:a16="http://schemas.microsoft.com/office/drawing/2014/main" id="{BA5C1EB6-227E-89CC-7FA7-935F7ADAA583}"/>
              </a:ext>
            </a:extLst>
          </p:cNvPr>
          <p:cNvSpPr>
            <a:spLocks noGrp="1"/>
          </p:cNvSpPr>
          <p:nvPr>
            <p:ph type="sldNum" sz="quarter" idx="12"/>
          </p:nvPr>
        </p:nvSpPr>
        <p:spPr/>
        <p:txBody>
          <a:bodyPr/>
          <a:lstStyle/>
          <a:p>
            <a:fld id="{7AA28999-D008-419E-9628-EE1C64F81F4C}" type="slidenum">
              <a:rPr lang="en-US" smtClean="0"/>
              <a:pPr/>
              <a:t>18</a:t>
            </a:fld>
            <a:endParaRPr lang="en-US" dirty="0"/>
          </a:p>
        </p:txBody>
      </p:sp>
    </p:spTree>
    <p:extLst>
      <p:ext uri="{BB962C8B-B14F-4D97-AF65-F5344CB8AC3E}">
        <p14:creationId xmlns:p14="http://schemas.microsoft.com/office/powerpoint/2010/main" val="3726717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A430-01CB-313D-9D25-F76BB4BDC446}"/>
              </a:ext>
            </a:extLst>
          </p:cNvPr>
          <p:cNvSpPr>
            <a:spLocks noGrp="1"/>
          </p:cNvSpPr>
          <p:nvPr>
            <p:ph type="title"/>
          </p:nvPr>
        </p:nvSpPr>
        <p:spPr/>
        <p:txBody>
          <a:bodyPr/>
          <a:lstStyle/>
          <a:p>
            <a:r>
              <a:rPr lang="en-US" dirty="0"/>
              <a:t>January and Beyond #2</a:t>
            </a:r>
          </a:p>
        </p:txBody>
      </p:sp>
      <p:sp>
        <p:nvSpPr>
          <p:cNvPr id="3" name="Content Placeholder 2">
            <a:extLst>
              <a:ext uri="{FF2B5EF4-FFF2-40B4-BE49-F238E27FC236}">
                <a16:creationId xmlns:a16="http://schemas.microsoft.com/office/drawing/2014/main" id="{55CBF045-BE8C-F379-AE90-3BD2FFB3A157}"/>
              </a:ext>
            </a:extLst>
          </p:cNvPr>
          <p:cNvSpPr>
            <a:spLocks noGrp="1"/>
          </p:cNvSpPr>
          <p:nvPr>
            <p:ph idx="1"/>
          </p:nvPr>
        </p:nvSpPr>
        <p:spPr>
          <a:xfrm>
            <a:off x="609600" y="1295400"/>
            <a:ext cx="10972800" cy="4191001"/>
          </a:xfrm>
        </p:spPr>
        <p:txBody>
          <a:bodyPr>
            <a:normAutofit fontScale="92500" lnSpcReduction="10000"/>
          </a:bodyPr>
          <a:lstStyle/>
          <a:p>
            <a:r>
              <a:rPr lang="en-US" dirty="0"/>
              <a:t>NEW SEP Effective 1/1/2024</a:t>
            </a:r>
          </a:p>
          <a:p>
            <a:pPr lvl="1"/>
            <a:r>
              <a:rPr lang="en-US" dirty="0"/>
              <a:t>SEP will be available to those not entitled to premium-free Part A and enroll in Part B during the Part B General Enrollment Period (Jan-March). </a:t>
            </a:r>
          </a:p>
          <a:p>
            <a:pPr lvl="1"/>
            <a:r>
              <a:rPr lang="en-US" dirty="0"/>
              <a:t>SEP begins when the bene submits their Part B application and lasts through the first two months of Part B enrollment. </a:t>
            </a:r>
          </a:p>
          <a:p>
            <a:pPr lvl="1"/>
            <a:r>
              <a:rPr lang="en-US" dirty="0"/>
              <a:t>Part D coverage starts the first of the month following plan enrollment request. </a:t>
            </a:r>
          </a:p>
          <a:p>
            <a:pPr lvl="1"/>
            <a:r>
              <a:rPr lang="en-US" dirty="0"/>
              <a:t>Can be used for PDP or MA-PD (if also enrolled in Part A) enrollment.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A5C1EB6-227E-89CC-7FA7-935F7ADAA583}"/>
              </a:ext>
            </a:extLst>
          </p:cNvPr>
          <p:cNvSpPr>
            <a:spLocks noGrp="1"/>
          </p:cNvSpPr>
          <p:nvPr>
            <p:ph type="sldNum" sz="quarter" idx="12"/>
          </p:nvPr>
        </p:nvSpPr>
        <p:spPr/>
        <p:txBody>
          <a:bodyPr/>
          <a:lstStyle/>
          <a:p>
            <a:fld id="{7AA28999-D008-419E-9628-EE1C64F81F4C}" type="slidenum">
              <a:rPr lang="en-US" smtClean="0"/>
              <a:pPr/>
              <a:t>19</a:t>
            </a:fld>
            <a:endParaRPr lang="en-US" dirty="0"/>
          </a:p>
        </p:txBody>
      </p:sp>
    </p:spTree>
    <p:extLst>
      <p:ext uri="{BB962C8B-B14F-4D97-AF65-F5344CB8AC3E}">
        <p14:creationId xmlns:p14="http://schemas.microsoft.com/office/powerpoint/2010/main" val="333087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BFF4B0B-76CE-4FBF-A97E-9634B214AEED}"/>
              </a:ext>
            </a:extLst>
          </p:cNvPr>
          <p:cNvCxnSpPr>
            <a:cxnSpLocks/>
          </p:cNvCxnSpPr>
          <p:nvPr/>
        </p:nvCxnSpPr>
        <p:spPr>
          <a:xfrm>
            <a:off x="-248478" y="3588026"/>
            <a:ext cx="12523304"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9" name="Slide Number Placeholder 3">
            <a:extLst>
              <a:ext uri="{FF2B5EF4-FFF2-40B4-BE49-F238E27FC236}">
                <a16:creationId xmlns:a16="http://schemas.microsoft.com/office/drawing/2014/main" id="{1D7B6593-A847-4EAC-BB41-EBCAD7C46C96}"/>
              </a:ext>
            </a:extLst>
          </p:cNvPr>
          <p:cNvSpPr>
            <a:spLocks noGrp="1"/>
          </p:cNvSpPr>
          <p:nvPr>
            <p:ph type="sldNum" sz="quarter" idx="12"/>
          </p:nvPr>
        </p:nvSpPr>
        <p:spPr>
          <a:xfrm>
            <a:off x="5638800" y="6477000"/>
            <a:ext cx="838200" cy="324634"/>
          </a:xfrm>
        </p:spPr>
        <p:txBody>
          <a:bodyPr>
            <a:normAutofit fontScale="85000" lnSpcReduction="10000"/>
          </a:bodyPr>
          <a:lstStyle/>
          <a:p>
            <a:pPr marL="0" marR="0" lvl="0" indent="0" algn="ctr" defTabSz="914446"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000" b="1" i="0" u="none" strike="noStrike" kern="1200" cap="none" spc="0" normalizeH="0" baseline="0" noProof="0">
                <a:ln>
                  <a:noFill/>
                </a:ln>
                <a:solidFill>
                  <a:srgbClr val="404F21"/>
                </a:solidFill>
                <a:effectLst/>
                <a:uLnTx/>
                <a:uFillTx/>
                <a:latin typeface="Calibri"/>
                <a:ea typeface="+mn-ea"/>
                <a:cs typeface="Arial"/>
                <a:sym typeface="Arial"/>
              </a:rPr>
              <a:pPr marL="0" marR="0" lvl="0" indent="0" algn="ctr" defTabSz="914446" rtl="0" eaLnBrk="1" fontAlgn="auto" latinLnBrk="0" hangingPunct="1">
                <a:lnSpc>
                  <a:spcPct val="100000"/>
                </a:lnSpc>
                <a:spcBef>
                  <a:spcPts val="0"/>
                </a:spcBef>
                <a:spcAft>
                  <a:spcPts val="0"/>
                </a:spcAft>
                <a:buClrTx/>
                <a:buSzTx/>
                <a:buFontTx/>
                <a:buNone/>
                <a:tabLst/>
                <a:defRPr/>
              </a:pPr>
              <a:t>2</a:t>
            </a:fld>
            <a:endParaRPr kumimoji="0" lang="en-US" sz="2000" b="1" i="0" u="none" strike="noStrike" kern="1200" cap="none" spc="0" normalizeH="0" baseline="0" noProof="0" dirty="0">
              <a:ln>
                <a:noFill/>
              </a:ln>
              <a:solidFill>
                <a:srgbClr val="404F21"/>
              </a:solidFill>
              <a:effectLst/>
              <a:uLnTx/>
              <a:uFillTx/>
              <a:latin typeface="Calibri"/>
              <a:ea typeface="+mn-ea"/>
              <a:cs typeface="Arial"/>
              <a:sym typeface="Arial"/>
            </a:endParaRPr>
          </a:p>
        </p:txBody>
      </p:sp>
      <p:sp>
        <p:nvSpPr>
          <p:cNvPr id="3" name="Slide Number Placeholder 2">
            <a:extLst>
              <a:ext uri="{FF2B5EF4-FFF2-40B4-BE49-F238E27FC236}">
                <a16:creationId xmlns:a16="http://schemas.microsoft.com/office/drawing/2014/main" id="{2C167188-AA7D-4B4D-B5BF-7A9F5896D17D}"/>
              </a:ext>
            </a:extLst>
          </p:cNvPr>
          <p:cNvSpPr>
            <a:spLocks noGrp="1"/>
          </p:cNvSpPr>
          <p:nvPr>
            <p:ph type="sldNum" sz="quarter" idx="4294967295"/>
          </p:nvPr>
        </p:nvSpPr>
        <p:spPr>
          <a:xfrm>
            <a:off x="0" y="1271589"/>
            <a:ext cx="533400" cy="244475"/>
          </a:xfrm>
          <a:prstGeom prst="rect">
            <a:avLst/>
          </a:prstGeom>
        </p:spPr>
        <p:txBody>
          <a:bodyPr vert="horz" anchor="ctr" anchorCtr="0">
            <a:normAutofit fontScale="85000" lnSpcReduction="20000"/>
          </a:bodyPr>
          <a:lstStyle>
            <a:defPPr>
              <a:defRPr lang="en-US"/>
            </a:defPPr>
            <a:lvl1pPr marL="0" algn="ctr" defTabSz="914446" rtl="0" eaLnBrk="1" latinLnBrk="0" hangingPunct="1">
              <a:defRPr kumimoji="0" sz="1400" b="1" kern="1200">
                <a:solidFill>
                  <a:srgbClr val="FFFFFF"/>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fld id="{07C46885-3B61-4FA5-865B-6F824E528C1C}" type="slidenum">
              <a:rPr kumimoji="0" lang="en-US" sz="1400" b="1" i="0" u="none" strike="noStrike" kern="1200" cap="none" spc="0" normalizeH="0" baseline="0" noProof="0">
                <a:ln>
                  <a:noFill/>
                </a:ln>
                <a:solidFill>
                  <a:srgbClr val="FFFFFF"/>
                </a:solidFill>
                <a:effectLst/>
                <a:uLnTx/>
                <a:uFillTx/>
                <a:latin typeface="Calibri"/>
                <a:ea typeface="+mn-ea"/>
                <a:cs typeface="+mn-cs"/>
                <a:sym typeface="Arial"/>
              </a:rPr>
              <a:pPr marL="0" marR="0" lvl="0" indent="0" algn="ctr" defTabSz="914446"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srgbClr val="FFFFFF"/>
              </a:solidFill>
              <a:effectLst/>
              <a:uLnTx/>
              <a:uFillTx/>
              <a:latin typeface="Calibri"/>
              <a:ea typeface="+mn-ea"/>
              <a:cs typeface="+mn-cs"/>
              <a:sym typeface="Arial"/>
            </a:endParaRPr>
          </a:p>
        </p:txBody>
      </p:sp>
      <p:sp>
        <p:nvSpPr>
          <p:cNvPr id="13" name="Oval 12">
            <a:extLst>
              <a:ext uri="{FF2B5EF4-FFF2-40B4-BE49-F238E27FC236}">
                <a16:creationId xmlns:a16="http://schemas.microsoft.com/office/drawing/2014/main" id="{B33119BE-C99B-49FA-B788-9C677EBD2C99}"/>
              </a:ext>
            </a:extLst>
          </p:cNvPr>
          <p:cNvSpPr/>
          <p:nvPr/>
        </p:nvSpPr>
        <p:spPr>
          <a:xfrm>
            <a:off x="6878384" y="2106643"/>
            <a:ext cx="2962765" cy="2962765"/>
          </a:xfrm>
          <a:prstGeom prst="ellipse">
            <a:avLst/>
          </a:prstGeom>
          <a:solidFill>
            <a:schemeClr val="bg1"/>
          </a:solidFill>
          <a:ln w="63500">
            <a:solidFill>
              <a:srgbClr val="F9BF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Tw Cen MT"/>
              <a:ea typeface="+mn-ea"/>
              <a:cs typeface="+mn-cs"/>
              <a:sym typeface="Arial"/>
            </a:endParaRPr>
          </a:p>
        </p:txBody>
      </p:sp>
      <p:sp>
        <p:nvSpPr>
          <p:cNvPr id="12" name="Oval 11">
            <a:extLst>
              <a:ext uri="{FF2B5EF4-FFF2-40B4-BE49-F238E27FC236}">
                <a16:creationId xmlns:a16="http://schemas.microsoft.com/office/drawing/2014/main" id="{9B91A36C-A30D-4D7F-B8EC-F309F679281A}"/>
              </a:ext>
            </a:extLst>
          </p:cNvPr>
          <p:cNvSpPr/>
          <p:nvPr/>
        </p:nvSpPr>
        <p:spPr>
          <a:xfrm>
            <a:off x="2157158" y="2020973"/>
            <a:ext cx="2962765" cy="2962765"/>
          </a:xfrm>
          <a:prstGeom prst="ellipse">
            <a:avLst/>
          </a:prstGeom>
          <a:solidFill>
            <a:schemeClr val="bg1"/>
          </a:solidFill>
          <a:ln w="63500">
            <a:solidFill>
              <a:srgbClr val="045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Tw Cen MT"/>
              <a:ea typeface="+mn-ea"/>
              <a:cs typeface="+mn-cs"/>
              <a:sym typeface="Arial"/>
            </a:endParaRPr>
          </a:p>
        </p:txBody>
      </p:sp>
      <p:pic>
        <p:nvPicPr>
          <p:cNvPr id="16" name="Picture 15" descr="Text, website&#10;&#10;Description automatically generated">
            <a:extLst>
              <a:ext uri="{FF2B5EF4-FFF2-40B4-BE49-F238E27FC236}">
                <a16:creationId xmlns:a16="http://schemas.microsoft.com/office/drawing/2014/main" id="{226D073C-C29A-4A6A-9939-94F15C16FE62}"/>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l="6099" t="17216" r="12563" b="22182"/>
          <a:stretch/>
        </p:blipFill>
        <p:spPr>
          <a:xfrm>
            <a:off x="205749" y="-25940"/>
            <a:ext cx="3129366" cy="2331583"/>
          </a:xfrm>
          <a:prstGeom prst="rect">
            <a:avLst/>
          </a:prstGeom>
        </p:spPr>
      </p:pic>
      <p:pic>
        <p:nvPicPr>
          <p:cNvPr id="14" name="Picture 13">
            <a:extLst>
              <a:ext uri="{FF2B5EF4-FFF2-40B4-BE49-F238E27FC236}">
                <a16:creationId xmlns:a16="http://schemas.microsoft.com/office/drawing/2014/main" id="{F0DC5884-89F8-4C57-A3C3-6AEF067039C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444429" y="2843210"/>
            <a:ext cx="2388221" cy="1171580"/>
          </a:xfrm>
          <a:prstGeom prst="rect">
            <a:avLst/>
          </a:prstGeom>
        </p:spPr>
      </p:pic>
      <p:sp>
        <p:nvSpPr>
          <p:cNvPr id="2" name="TextBox 1">
            <a:extLst>
              <a:ext uri="{FF2B5EF4-FFF2-40B4-BE49-F238E27FC236}">
                <a16:creationId xmlns:a16="http://schemas.microsoft.com/office/drawing/2014/main" id="{70A806BE-001F-ED0A-0B0F-99DDA7EF7390}"/>
              </a:ext>
            </a:extLst>
          </p:cNvPr>
          <p:cNvSpPr txBox="1"/>
          <p:nvPr/>
        </p:nvSpPr>
        <p:spPr>
          <a:xfrm>
            <a:off x="7055119" y="2997056"/>
            <a:ext cx="2558353" cy="10105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75190"/>
                </a:solidFill>
                <a:effectLst/>
                <a:uLnTx/>
                <a:uFillTx/>
                <a:latin typeface="Acumin Pro Wide" panose="020B0505020202020204" pitchFamily="34" charset="0"/>
                <a:ea typeface="+mn-ea"/>
                <a:cs typeface="+mn-cs"/>
              </a:rPr>
              <a:t>MIPPA</a:t>
            </a:r>
            <a:endParaRPr lang="en-US" sz="4000" b="1" dirty="0">
              <a:solidFill>
                <a:srgbClr val="4F81BD">
                  <a:lumMod val="75000"/>
                </a:srgbClr>
              </a:solidFill>
              <a:latin typeface="Arial Black" panose="020B0A04020102020204" pitchFamily="34" charset="0"/>
            </a:endParaRPr>
          </a:p>
          <a:p>
            <a:pPr marL="0" marR="0" lvl="0" indent="0" algn="ctr" defTabSz="609630" rtl="0" eaLnBrk="1" fontAlgn="auto" latinLnBrk="0" hangingPunct="1">
              <a:lnSpc>
                <a:spcPct val="100000"/>
              </a:lnSpc>
              <a:spcBef>
                <a:spcPts val="0"/>
              </a:spcBef>
              <a:spcAft>
                <a:spcPts val="600"/>
              </a:spcAft>
              <a:buClrTx/>
              <a:buSzTx/>
              <a:buFontTx/>
              <a:buNone/>
              <a:tabLst/>
              <a:defRPr/>
            </a:pPr>
            <a:r>
              <a:rPr kumimoji="0" lang="en-US" sz="1467" b="0" i="0" u="none" strike="noStrike" kern="1200" cap="none" spc="100" normalizeH="0" baseline="0" noProof="0" dirty="0">
                <a:ln>
                  <a:noFill/>
                </a:ln>
                <a:solidFill>
                  <a:srgbClr val="075190"/>
                </a:solidFill>
                <a:effectLst/>
                <a:uLnTx/>
                <a:uFillTx/>
                <a:latin typeface="Acumin Pro Medium" panose="020B0604020202020204" pitchFamily="34" charset="0"/>
                <a:ea typeface="+mn-ea"/>
                <a:cs typeface="+mn-cs"/>
              </a:rPr>
              <a:t>Grantees</a:t>
            </a:r>
          </a:p>
        </p:txBody>
      </p:sp>
      <p:cxnSp>
        <p:nvCxnSpPr>
          <p:cNvPr id="8" name="Straight Connector 7">
            <a:extLst>
              <a:ext uri="{FF2B5EF4-FFF2-40B4-BE49-F238E27FC236}">
                <a16:creationId xmlns:a16="http://schemas.microsoft.com/office/drawing/2014/main" id="{FBEE376A-BC16-93CE-D01F-2901EE4D8BB3}"/>
              </a:ext>
            </a:extLst>
          </p:cNvPr>
          <p:cNvCxnSpPr/>
          <p:nvPr/>
        </p:nvCxnSpPr>
        <p:spPr>
          <a:xfrm>
            <a:off x="7318366" y="3615727"/>
            <a:ext cx="20828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23781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C09B-BA44-4A17-8475-7869A4DB99A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5CAA9B54-B7A2-4A8C-A9E2-9C425EF0E2BA}"/>
              </a:ext>
            </a:extLst>
          </p:cNvPr>
          <p:cNvSpPr>
            <a:spLocks noGrp="1"/>
          </p:cNvSpPr>
          <p:nvPr>
            <p:ph type="title"/>
          </p:nvPr>
        </p:nvSpPr>
        <p:spPr/>
        <p:txBody>
          <a:bodyPr/>
          <a:lstStyle/>
          <a:p>
            <a:r>
              <a:rPr lang="en-US" dirty="0"/>
              <a:t>Part d enrollment outcomes reporting</a:t>
            </a:r>
          </a:p>
        </p:txBody>
      </p:sp>
      <p:sp>
        <p:nvSpPr>
          <p:cNvPr id="4" name="Slide Number Placeholder 3">
            <a:extLst>
              <a:ext uri="{FF2B5EF4-FFF2-40B4-BE49-F238E27FC236}">
                <a16:creationId xmlns:a16="http://schemas.microsoft.com/office/drawing/2014/main" id="{4D02B2A9-D17F-4C4B-8AA0-01B78036A8A7}"/>
              </a:ext>
            </a:extLst>
          </p:cNvPr>
          <p:cNvSpPr>
            <a:spLocks noGrp="1"/>
          </p:cNvSpPr>
          <p:nvPr>
            <p:ph type="sldNum" sz="quarter" idx="12"/>
          </p:nvPr>
        </p:nvSpPr>
        <p:spPr/>
        <p:txBody>
          <a:bodyPr/>
          <a:lstStyle/>
          <a:p>
            <a:fld id="{7AA28999-D008-419E-9628-EE1C64F81F4C}" type="slidenum">
              <a:rPr lang="en-US" smtClean="0"/>
              <a:pPr/>
              <a:t>20</a:t>
            </a:fld>
            <a:endParaRPr lang="en-US"/>
          </a:p>
        </p:txBody>
      </p:sp>
    </p:spTree>
    <p:extLst>
      <p:ext uri="{BB962C8B-B14F-4D97-AF65-F5344CB8AC3E}">
        <p14:creationId xmlns:p14="http://schemas.microsoft.com/office/powerpoint/2010/main" val="2758153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5CC-DF41-46B0-8F0A-AE3895BFC759}"/>
              </a:ext>
            </a:extLst>
          </p:cNvPr>
          <p:cNvSpPr>
            <a:spLocks noGrp="1"/>
          </p:cNvSpPr>
          <p:nvPr>
            <p:ph type="title"/>
          </p:nvPr>
        </p:nvSpPr>
        <p:spPr>
          <a:xfrm>
            <a:off x="609600" y="304800"/>
            <a:ext cx="10896600" cy="857250"/>
          </a:xfrm>
        </p:spPr>
        <p:txBody>
          <a:bodyPr>
            <a:noAutofit/>
          </a:bodyPr>
          <a:lstStyle/>
          <a:p>
            <a:r>
              <a:rPr lang="en-US" sz="4000" dirty="0"/>
              <a:t>Part D Enrollment Outcome (PDEO) Reporting</a:t>
            </a:r>
          </a:p>
        </p:txBody>
      </p:sp>
      <p:sp>
        <p:nvSpPr>
          <p:cNvPr id="3" name="Content Placeholder 2">
            <a:extLst>
              <a:ext uri="{FF2B5EF4-FFF2-40B4-BE49-F238E27FC236}">
                <a16:creationId xmlns:a16="http://schemas.microsoft.com/office/drawing/2014/main" id="{1FD2F51A-3B44-41DB-8C49-4D9645F04FA4}"/>
              </a:ext>
            </a:extLst>
          </p:cNvPr>
          <p:cNvSpPr>
            <a:spLocks noGrp="1"/>
          </p:cNvSpPr>
          <p:nvPr>
            <p:ph idx="1"/>
          </p:nvPr>
        </p:nvSpPr>
        <p:spPr>
          <a:xfrm>
            <a:off x="609600" y="1600200"/>
            <a:ext cx="11249847" cy="2057400"/>
          </a:xfrm>
        </p:spPr>
        <p:txBody>
          <a:bodyPr>
            <a:noAutofit/>
          </a:bodyPr>
          <a:lstStyle/>
          <a:p>
            <a:r>
              <a:rPr lang="en-US" sz="2800" dirty="0"/>
              <a:t>Applies if your SHIP participates in PDEO Reporting </a:t>
            </a:r>
          </a:p>
          <a:p>
            <a:r>
              <a:rPr lang="en-US" sz="2800" dirty="0"/>
              <a:t>Enter Costs in Special Use Fields (SUFs) 1 and 2</a:t>
            </a:r>
          </a:p>
          <a:p>
            <a:r>
              <a:rPr lang="en-US" sz="2800" dirty="0"/>
              <a:t>Upload in STARS or save (paper or electronic) verification documents for audit</a:t>
            </a:r>
          </a:p>
          <a:p>
            <a:pPr marL="0" indent="0" algn="r">
              <a:buNone/>
            </a:pPr>
            <a:endParaRPr lang="en-US" sz="1350" i="1" dirty="0"/>
          </a:p>
          <a:p>
            <a:pPr marL="0" indent="0" algn="r">
              <a:buNone/>
            </a:pPr>
            <a:endParaRPr lang="en-US" sz="1350" i="1" dirty="0"/>
          </a:p>
          <a:p>
            <a:pPr marL="0" indent="0" algn="r">
              <a:buNone/>
            </a:pPr>
            <a:endParaRPr lang="en-US" sz="1350" i="1" dirty="0"/>
          </a:p>
          <a:p>
            <a:pPr marL="0" indent="0" algn="r">
              <a:buNone/>
            </a:pPr>
            <a:endParaRPr lang="en-US" sz="1350" i="1" dirty="0"/>
          </a:p>
          <a:p>
            <a:pPr marL="0" indent="0" algn="r">
              <a:buNone/>
            </a:pPr>
            <a:endParaRPr lang="en-US" sz="1350" i="1" dirty="0"/>
          </a:p>
          <a:p>
            <a:pPr marL="0" indent="0" algn="r">
              <a:buNone/>
            </a:pPr>
            <a:endParaRPr lang="en-US" sz="1350" i="1" dirty="0"/>
          </a:p>
          <a:p>
            <a:pPr marL="0" indent="0" algn="r">
              <a:buNone/>
            </a:pPr>
            <a:endParaRPr lang="en-US" sz="1350" i="1" dirty="0"/>
          </a:p>
          <a:p>
            <a:pPr marL="0" indent="0" algn="r">
              <a:buNone/>
            </a:pPr>
            <a:endParaRPr lang="en-US" sz="1350" i="1" dirty="0"/>
          </a:p>
          <a:p>
            <a:pPr lvl="1"/>
            <a:endParaRPr lang="en-US" dirty="0">
              <a:solidFill>
                <a:srgbClr val="FF0000"/>
              </a:solidFill>
            </a:endParaRPr>
          </a:p>
          <a:p>
            <a:pPr lvl="1"/>
            <a:endParaRPr lang="en-US" dirty="0">
              <a:solidFill>
                <a:srgbClr val="FF0000"/>
              </a:solidFill>
            </a:endParaRPr>
          </a:p>
          <a:p>
            <a:pPr lvl="2"/>
            <a:endParaRPr lang="en-US" dirty="0"/>
          </a:p>
        </p:txBody>
      </p:sp>
      <p:sp>
        <p:nvSpPr>
          <p:cNvPr id="4" name="TextBox 3">
            <a:extLst>
              <a:ext uri="{FF2B5EF4-FFF2-40B4-BE49-F238E27FC236}">
                <a16:creationId xmlns:a16="http://schemas.microsoft.com/office/drawing/2014/main" id="{EDFE1870-4FD9-4C92-86BE-AA96F0BC9088}"/>
              </a:ext>
            </a:extLst>
          </p:cNvPr>
          <p:cNvSpPr txBox="1"/>
          <p:nvPr/>
        </p:nvSpPr>
        <p:spPr>
          <a:xfrm>
            <a:off x="980660" y="3657600"/>
            <a:ext cx="4800600" cy="19005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u="sng" dirty="0"/>
              <a:t>Switching Plans </a:t>
            </a:r>
            <a:r>
              <a:rPr lang="en-US" sz="2000" u="sng" dirty="0"/>
              <a:t>Verification Docs</a:t>
            </a:r>
          </a:p>
          <a:p>
            <a:pPr marL="385763" indent="-385763">
              <a:buFont typeface="+mj-lt"/>
              <a:buAutoNum type="arabicPeriod"/>
            </a:pPr>
            <a:r>
              <a:rPr lang="en-US" sz="2000" dirty="0"/>
              <a:t>MPF Plan Details Page views: </a:t>
            </a:r>
          </a:p>
          <a:p>
            <a:pPr marL="557213" lvl="1" indent="-214313">
              <a:buFont typeface="Arial" panose="020B0604020202020204" pitchFamily="34" charset="0"/>
              <a:buChar char="•"/>
            </a:pPr>
            <a:r>
              <a:rPr lang="en-US" sz="2000" dirty="0"/>
              <a:t>original plan</a:t>
            </a:r>
          </a:p>
          <a:p>
            <a:pPr marL="557213" lvl="1" indent="-214313">
              <a:buFont typeface="Arial" panose="020B0604020202020204" pitchFamily="34" charset="0"/>
              <a:buChar char="•"/>
            </a:pPr>
            <a:r>
              <a:rPr lang="en-US" sz="2000" dirty="0"/>
              <a:t>new plan</a:t>
            </a:r>
          </a:p>
          <a:p>
            <a:pPr marL="385763" indent="-385763">
              <a:buFont typeface="+mj-lt"/>
              <a:buAutoNum type="arabicPeriod"/>
            </a:pPr>
            <a:r>
              <a:rPr lang="en-US" sz="2000" dirty="0"/>
              <a:t>Enrollment verification for new plan</a:t>
            </a:r>
          </a:p>
          <a:p>
            <a:endParaRPr lang="en-US" sz="1350" dirty="0"/>
          </a:p>
        </p:txBody>
      </p:sp>
      <p:sp>
        <p:nvSpPr>
          <p:cNvPr id="5" name="TextBox 4">
            <a:extLst>
              <a:ext uri="{FF2B5EF4-FFF2-40B4-BE49-F238E27FC236}">
                <a16:creationId xmlns:a16="http://schemas.microsoft.com/office/drawing/2014/main" id="{EE51500D-C05C-46C5-830C-B50FD0E21FA7}"/>
              </a:ext>
            </a:extLst>
          </p:cNvPr>
          <p:cNvSpPr txBox="1"/>
          <p:nvPr/>
        </p:nvSpPr>
        <p:spPr>
          <a:xfrm>
            <a:off x="6410741" y="3694043"/>
            <a:ext cx="5095459" cy="19005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b="1" u="sng" dirty="0"/>
              <a:t>New to Medicare </a:t>
            </a:r>
            <a:r>
              <a:rPr lang="en-US" sz="2000" u="sng" dirty="0"/>
              <a:t>Verification Docs</a:t>
            </a:r>
          </a:p>
          <a:p>
            <a:pPr marL="385763" indent="-385763">
              <a:buFont typeface="+mj-lt"/>
              <a:buAutoNum type="arabicPeriod"/>
            </a:pPr>
            <a:r>
              <a:rPr lang="en-US" sz="2000" dirty="0"/>
              <a:t>Plan Details Page view: new plan only </a:t>
            </a:r>
          </a:p>
          <a:p>
            <a:pPr marL="514350" lvl="1" indent="-214313">
              <a:buFont typeface="Arial" panose="020B0604020202020204" pitchFamily="34" charset="0"/>
              <a:buChar char="•"/>
            </a:pPr>
            <a:r>
              <a:rPr lang="en-US" sz="2000" dirty="0"/>
              <a:t>Follow STARS Chapter 7 guidance to calculate Original Cost for SUF 1</a:t>
            </a:r>
          </a:p>
          <a:p>
            <a:pPr marL="385763" indent="-385763">
              <a:buFont typeface="+mj-lt"/>
              <a:buAutoNum type="arabicPeriod"/>
            </a:pPr>
            <a:r>
              <a:rPr lang="en-US" sz="2000" dirty="0"/>
              <a:t>Enrollment verification for new plan</a:t>
            </a:r>
          </a:p>
          <a:p>
            <a:endParaRPr lang="en-US" sz="1350" dirty="0"/>
          </a:p>
        </p:txBody>
      </p:sp>
    </p:spTree>
    <p:extLst>
      <p:ext uri="{BB962C8B-B14F-4D97-AF65-F5344CB8AC3E}">
        <p14:creationId xmlns:p14="http://schemas.microsoft.com/office/powerpoint/2010/main" val="1541678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E78B-012B-495B-814A-AE02F751740D}"/>
              </a:ext>
            </a:extLst>
          </p:cNvPr>
          <p:cNvSpPr>
            <a:spLocks noGrp="1"/>
          </p:cNvSpPr>
          <p:nvPr>
            <p:ph type="title"/>
          </p:nvPr>
        </p:nvSpPr>
        <p:spPr>
          <a:xfrm>
            <a:off x="304800" y="457200"/>
            <a:ext cx="10972800" cy="857250"/>
          </a:xfrm>
        </p:spPr>
        <p:txBody>
          <a:bodyPr>
            <a:normAutofit/>
          </a:bodyPr>
          <a:lstStyle/>
          <a:p>
            <a:r>
              <a:rPr lang="en-US" dirty="0"/>
              <a:t>Plan Compare vs. Plan Detail Page</a:t>
            </a:r>
          </a:p>
        </p:txBody>
      </p:sp>
      <p:sp>
        <p:nvSpPr>
          <p:cNvPr id="3" name="Content Placeholder 2">
            <a:extLst>
              <a:ext uri="{FF2B5EF4-FFF2-40B4-BE49-F238E27FC236}">
                <a16:creationId xmlns:a16="http://schemas.microsoft.com/office/drawing/2014/main" id="{4DA4A44D-64B2-42A3-A919-0DCB024817A8}"/>
              </a:ext>
            </a:extLst>
          </p:cNvPr>
          <p:cNvSpPr>
            <a:spLocks noGrp="1"/>
          </p:cNvSpPr>
          <p:nvPr>
            <p:ph idx="1"/>
          </p:nvPr>
        </p:nvSpPr>
        <p:spPr>
          <a:xfrm>
            <a:off x="6059557" y="1449988"/>
            <a:ext cx="5638800" cy="4112612"/>
          </a:xfrm>
          <a:ln/>
        </p:spPr>
        <p:style>
          <a:lnRef idx="2">
            <a:schemeClr val="accent4"/>
          </a:lnRef>
          <a:fillRef idx="1">
            <a:schemeClr val="lt1"/>
          </a:fillRef>
          <a:effectRef idx="0">
            <a:schemeClr val="accent4"/>
          </a:effectRef>
          <a:fontRef idx="minor">
            <a:schemeClr val="dk1"/>
          </a:fontRef>
        </p:style>
        <p:txBody>
          <a:bodyPr vert="horz" lIns="68580" tIns="34290" rIns="68580" bIns="34290" rtlCol="0" anchor="t">
            <a:normAutofit fontScale="77500" lnSpcReduction="20000"/>
          </a:bodyPr>
          <a:lstStyle/>
          <a:p>
            <a:pPr marL="0" indent="0" algn="ctr">
              <a:buNone/>
            </a:pPr>
            <a:r>
              <a:rPr lang="en-US" sz="3700" u="sng" dirty="0"/>
              <a:t>Plan </a:t>
            </a:r>
            <a:r>
              <a:rPr lang="en-US" sz="3700" b="1" u="sng" dirty="0"/>
              <a:t>DETAILS</a:t>
            </a:r>
            <a:r>
              <a:rPr lang="en-US" sz="3700" u="sng" dirty="0"/>
              <a:t> Page</a:t>
            </a:r>
          </a:p>
          <a:p>
            <a:r>
              <a:rPr lang="en-US" sz="2600" dirty="0">
                <a:cs typeface="Calibri"/>
              </a:rPr>
              <a:t>One plan at a time</a:t>
            </a:r>
          </a:p>
          <a:p>
            <a:r>
              <a:rPr lang="en-US" sz="2600" dirty="0">
                <a:cs typeface="Calibri"/>
              </a:rPr>
              <a:t>View includes</a:t>
            </a:r>
          </a:p>
          <a:p>
            <a:pPr lvl="1"/>
            <a:r>
              <a:rPr lang="en-US" sz="2600" dirty="0"/>
              <a:t>Costs: annual and monthly drug and premium</a:t>
            </a:r>
          </a:p>
          <a:p>
            <a:pPr lvl="1"/>
            <a:r>
              <a:rPr lang="en-US" sz="2600" dirty="0"/>
              <a:t>Drug costs during coverage phases by pharmacy (click + next to pharmacy name). Pharmacy impacts cost, select up to 5 pharmacies at a time. </a:t>
            </a:r>
          </a:p>
          <a:p>
            <a:pPr lvl="1"/>
            <a:r>
              <a:rPr lang="en-US" sz="2600" dirty="0"/>
              <a:t>Coverage: tiers, utilization management (quantity limits, step therapy, prior auth)</a:t>
            </a:r>
          </a:p>
          <a:p>
            <a:r>
              <a:rPr lang="en-US" sz="2600" dirty="0">
                <a:cs typeface="Calibri"/>
              </a:rPr>
              <a:t>Required verification for PDEO</a:t>
            </a:r>
          </a:p>
          <a:p>
            <a:pPr lvl="1"/>
            <a:r>
              <a:rPr lang="en-US" sz="2600" dirty="0">
                <a:cs typeface="Calibri"/>
              </a:rPr>
              <a:t>Ensures detail need to quality assurance is available</a:t>
            </a:r>
            <a:endParaRPr lang="en-US" dirty="0"/>
          </a:p>
          <a:p>
            <a:pPr marL="685800" lvl="2" indent="0">
              <a:buNone/>
            </a:pPr>
            <a:endParaRPr lang="en-US" dirty="0"/>
          </a:p>
          <a:p>
            <a:pPr marL="685800" lvl="2" indent="0">
              <a:buNone/>
            </a:pPr>
            <a:endParaRPr lang="en-US" dirty="0"/>
          </a:p>
          <a:p>
            <a:pPr marL="685800" lvl="2" indent="0">
              <a:buNone/>
            </a:pPr>
            <a:endParaRPr lang="en-US" dirty="0"/>
          </a:p>
          <a:p>
            <a:endParaRPr lang="en-US" dirty="0"/>
          </a:p>
          <a:p>
            <a:pPr marL="0" indent="0">
              <a:buNone/>
            </a:pPr>
            <a:endParaRPr lang="en-US" dirty="0"/>
          </a:p>
        </p:txBody>
      </p:sp>
      <p:sp>
        <p:nvSpPr>
          <p:cNvPr id="6" name="Content Placeholder 2">
            <a:extLst>
              <a:ext uri="{FF2B5EF4-FFF2-40B4-BE49-F238E27FC236}">
                <a16:creationId xmlns:a16="http://schemas.microsoft.com/office/drawing/2014/main" id="{B9BF3371-E213-488A-ADE4-D7FC91CF849B}"/>
              </a:ext>
            </a:extLst>
          </p:cNvPr>
          <p:cNvSpPr txBox="1">
            <a:spLocks/>
          </p:cNvSpPr>
          <p:nvPr/>
        </p:nvSpPr>
        <p:spPr>
          <a:xfrm>
            <a:off x="838199" y="1449987"/>
            <a:ext cx="4800601" cy="4036414"/>
          </a:xfrm>
          <a:prstGeom prst="rect">
            <a:avLst/>
          </a:prstGeom>
          <a:ln/>
        </p:spPr>
        <p:style>
          <a:lnRef idx="2">
            <a:schemeClr val="accent4"/>
          </a:lnRef>
          <a:fillRef idx="1">
            <a:schemeClr val="lt1"/>
          </a:fillRef>
          <a:effectRef idx="0">
            <a:schemeClr val="accent4"/>
          </a:effectRef>
          <a:fontRef idx="minor">
            <a:schemeClr val="dk1"/>
          </a:fontRef>
        </p:style>
        <p:txBody>
          <a:bodyPr vert="horz" lIns="68580" tIns="34290" rIns="68580" bIns="34290" rtlCol="0" anchor="t">
            <a:normAutofit/>
          </a:bodyPr>
          <a:lstStyle>
            <a:lvl1pPr marL="228600" indent="-2286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Tx/>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A4F90"/>
              </a:buClr>
              <a:buSzPct val="10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Tx/>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900" u="sng" dirty="0">
                <a:cs typeface="Calibri"/>
              </a:rPr>
              <a:t>Plan </a:t>
            </a:r>
            <a:r>
              <a:rPr lang="en-US" sz="2900" b="1" u="sng" dirty="0">
                <a:cs typeface="Calibri"/>
              </a:rPr>
              <a:t>COMPARISON</a:t>
            </a:r>
            <a:r>
              <a:rPr lang="en-US" sz="2900" u="sng" dirty="0">
                <a:cs typeface="Calibri"/>
              </a:rPr>
              <a:t> Page</a:t>
            </a:r>
            <a:endParaRPr lang="en-US" sz="2900" u="sng" dirty="0"/>
          </a:p>
          <a:p>
            <a:r>
              <a:rPr lang="en-US" sz="2200" dirty="0">
                <a:cs typeface="Calibri"/>
              </a:rPr>
              <a:t>Up to three plans at a time</a:t>
            </a:r>
          </a:p>
          <a:p>
            <a:r>
              <a:rPr lang="en-US" sz="2200" dirty="0">
                <a:cs typeface="Calibri"/>
              </a:rPr>
              <a:t>View includes</a:t>
            </a:r>
          </a:p>
          <a:p>
            <a:pPr lvl="1"/>
            <a:r>
              <a:rPr lang="en-US" sz="2000" dirty="0">
                <a:cs typeface="Calibri"/>
              </a:rPr>
              <a:t>number of drugs covered, </a:t>
            </a:r>
          </a:p>
          <a:p>
            <a:pPr lvl="1"/>
            <a:r>
              <a:rPr lang="en-US" sz="2000" dirty="0">
                <a:cs typeface="Calibri"/>
              </a:rPr>
              <a:t>star ratings, </a:t>
            </a:r>
          </a:p>
          <a:p>
            <a:pPr lvl="1"/>
            <a:r>
              <a:rPr lang="en-US" sz="2000" dirty="0">
                <a:cs typeface="Calibri"/>
              </a:rPr>
              <a:t>estimated cost per pharmacy, and</a:t>
            </a:r>
          </a:p>
          <a:p>
            <a:pPr lvl="1"/>
            <a:r>
              <a:rPr lang="en-US" sz="2000" dirty="0">
                <a:cs typeface="Calibri"/>
              </a:rPr>
              <a:t>pharmacy type (standard, preferred, out-of-network, mail order</a:t>
            </a:r>
            <a:r>
              <a:rPr lang="en-US" sz="1850" dirty="0">
                <a:cs typeface="Calibri"/>
              </a:rPr>
              <a:t>)</a:t>
            </a:r>
          </a:p>
          <a:p>
            <a:pPr marL="342900" lvl="1" indent="0">
              <a:buNone/>
            </a:pPr>
            <a:endParaRPr lang="en-US" sz="2100" dirty="0"/>
          </a:p>
          <a:p>
            <a:pPr marL="685800" lvl="2" indent="0">
              <a:buNone/>
            </a:pPr>
            <a:endParaRPr lang="en-US" sz="1800" dirty="0"/>
          </a:p>
          <a:p>
            <a:pPr marL="685800" lvl="2" indent="0">
              <a:buNone/>
            </a:pPr>
            <a:endParaRPr lang="en-US" sz="1800" dirty="0"/>
          </a:p>
          <a:p>
            <a:pPr marL="685800" lvl="2" indent="0">
              <a:buNone/>
            </a:pPr>
            <a:endParaRPr lang="en-US" sz="1800" dirty="0"/>
          </a:p>
          <a:p>
            <a:endParaRPr lang="en-US" sz="2400" dirty="0"/>
          </a:p>
          <a:p>
            <a:pPr marL="0" indent="0">
              <a:buNone/>
            </a:pPr>
            <a:endParaRPr lang="en-US" sz="2400" dirty="0"/>
          </a:p>
        </p:txBody>
      </p:sp>
    </p:spTree>
    <p:extLst>
      <p:ext uri="{BB962C8B-B14F-4D97-AF65-F5344CB8AC3E}">
        <p14:creationId xmlns:p14="http://schemas.microsoft.com/office/powerpoint/2010/main" val="41971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5CC-DF41-46B0-8F0A-AE3895BFC759}"/>
              </a:ext>
            </a:extLst>
          </p:cNvPr>
          <p:cNvSpPr>
            <a:spLocks noGrp="1"/>
          </p:cNvSpPr>
          <p:nvPr>
            <p:ph type="title"/>
          </p:nvPr>
        </p:nvSpPr>
        <p:spPr>
          <a:xfrm>
            <a:off x="2066601" y="189950"/>
            <a:ext cx="8229600" cy="857250"/>
          </a:xfrm>
        </p:spPr>
        <p:txBody>
          <a:bodyPr>
            <a:normAutofit/>
          </a:bodyPr>
          <a:lstStyle/>
          <a:p>
            <a:r>
              <a:rPr lang="en-US" dirty="0"/>
              <a:t>Enrollment Request Notification </a:t>
            </a:r>
          </a:p>
        </p:txBody>
      </p:sp>
      <p:sp>
        <p:nvSpPr>
          <p:cNvPr id="3" name="Content Placeholder 2">
            <a:extLst>
              <a:ext uri="{FF2B5EF4-FFF2-40B4-BE49-F238E27FC236}">
                <a16:creationId xmlns:a16="http://schemas.microsoft.com/office/drawing/2014/main" id="{1FD2F51A-3B44-41DB-8C49-4D9645F04FA4}"/>
              </a:ext>
            </a:extLst>
          </p:cNvPr>
          <p:cNvSpPr>
            <a:spLocks noGrp="1"/>
          </p:cNvSpPr>
          <p:nvPr>
            <p:ph idx="1"/>
          </p:nvPr>
        </p:nvSpPr>
        <p:spPr>
          <a:xfrm>
            <a:off x="1889761" y="1690009"/>
            <a:ext cx="8301776" cy="3543151"/>
          </a:xfrm>
        </p:spPr>
        <p:txBody>
          <a:bodyPr>
            <a:normAutofit/>
          </a:bodyPr>
          <a:lstStyle/>
          <a:p>
            <a:pPr lvl="1"/>
            <a:endParaRPr lang="en-US" dirty="0">
              <a:solidFill>
                <a:srgbClr val="FF0000"/>
              </a:solidFill>
            </a:endParaRPr>
          </a:p>
          <a:p>
            <a:pPr lvl="1"/>
            <a:endParaRPr lang="en-US" dirty="0">
              <a:solidFill>
                <a:srgbClr val="FF0000"/>
              </a:solidFill>
            </a:endParaRPr>
          </a:p>
          <a:p>
            <a:pPr lvl="2"/>
            <a:endParaRPr lang="en-US" dirty="0"/>
          </a:p>
        </p:txBody>
      </p:sp>
      <p:sp>
        <p:nvSpPr>
          <p:cNvPr id="4" name="TextBox 3">
            <a:extLst>
              <a:ext uri="{FF2B5EF4-FFF2-40B4-BE49-F238E27FC236}">
                <a16:creationId xmlns:a16="http://schemas.microsoft.com/office/drawing/2014/main" id="{C7AB7D24-9518-409C-AFB3-5286B3E31AB6}"/>
              </a:ext>
            </a:extLst>
          </p:cNvPr>
          <p:cNvSpPr txBox="1"/>
          <p:nvPr/>
        </p:nvSpPr>
        <p:spPr>
          <a:xfrm>
            <a:off x="698926" y="1201755"/>
            <a:ext cx="2781732" cy="523220"/>
          </a:xfrm>
          <a:prstGeom prst="rect">
            <a:avLst/>
          </a:prstGeom>
          <a:noFill/>
        </p:spPr>
        <p:txBody>
          <a:bodyPr wrap="square" rtlCol="0">
            <a:spAutoFit/>
          </a:bodyPr>
          <a:lstStyle>
            <a:defPPr>
              <a:defRPr lang="en-US"/>
            </a:defPPr>
            <a:lvl1pPr algn="ctr">
              <a:defRPr>
                <a:solidFill>
                  <a:schemeClr val="accent5">
                    <a:lumMod val="50000"/>
                  </a:schemeClr>
                </a:solidFill>
                <a:latin typeface="Arial" panose="020B0604020202020204" pitchFamily="34" charset="0"/>
                <a:cs typeface="Arial" panose="020B0604020202020204" pitchFamily="34" charset="0"/>
              </a:defRPr>
            </a:lvl1pPr>
          </a:lstStyle>
          <a:p>
            <a:pPr defTabSz="685800">
              <a:defRPr/>
            </a:pPr>
            <a:r>
              <a:rPr lang="en-US" sz="2800" dirty="0">
                <a:solidFill>
                  <a:srgbClr val="5B9BD5">
                    <a:lumMod val="50000"/>
                  </a:srgbClr>
                </a:solidFill>
              </a:rPr>
              <a:t>Notification</a:t>
            </a:r>
          </a:p>
        </p:txBody>
      </p:sp>
      <p:pic>
        <p:nvPicPr>
          <p:cNvPr id="5" name="Picture 4" descr="Graphical user interface, text, application&#10;&#10;Description automatically generated">
            <a:extLst>
              <a:ext uri="{FF2B5EF4-FFF2-40B4-BE49-F238E27FC236}">
                <a16:creationId xmlns:a16="http://schemas.microsoft.com/office/drawing/2014/main" id="{88F42B61-99A3-470B-9B61-824E39DC9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552" y="1624840"/>
            <a:ext cx="3411204" cy="37628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7FB11F0-8AA8-49D7-898B-BE641BBA6542}"/>
              </a:ext>
            </a:extLst>
          </p:cNvPr>
          <p:cNvSpPr txBox="1"/>
          <p:nvPr/>
        </p:nvSpPr>
        <p:spPr>
          <a:xfrm>
            <a:off x="4617100" y="1463365"/>
            <a:ext cx="3169568" cy="523220"/>
          </a:xfrm>
          <a:prstGeom prst="rect">
            <a:avLst/>
          </a:prstGeom>
          <a:noFill/>
        </p:spPr>
        <p:txBody>
          <a:bodyPr wrap="square" rtlCol="0">
            <a:spAutoFit/>
          </a:bodyPr>
          <a:lstStyle>
            <a:defPPr>
              <a:defRPr lang="en-US"/>
            </a:defPPr>
            <a:lvl1pPr algn="ctr">
              <a:defRPr>
                <a:solidFill>
                  <a:schemeClr val="accent5">
                    <a:lumMod val="50000"/>
                  </a:schemeClr>
                </a:solidFill>
                <a:latin typeface="Arial" panose="020B0604020202020204" pitchFamily="34" charset="0"/>
                <a:cs typeface="Arial" panose="020B0604020202020204" pitchFamily="34" charset="0"/>
              </a:defRPr>
            </a:lvl1pPr>
          </a:lstStyle>
          <a:p>
            <a:pPr defTabSz="685800">
              <a:defRPr/>
            </a:pPr>
            <a:r>
              <a:rPr lang="en-US" sz="2800" dirty="0">
                <a:solidFill>
                  <a:srgbClr val="5B9BD5">
                    <a:lumMod val="50000"/>
                  </a:srgbClr>
                </a:solidFill>
              </a:rPr>
              <a:t>Message Center </a:t>
            </a:r>
          </a:p>
        </p:txBody>
      </p:sp>
      <p:pic>
        <p:nvPicPr>
          <p:cNvPr id="7" name="Picture 6" descr="Graphical user interface, text, application, email&#10;&#10;Description automatically generated">
            <a:extLst>
              <a:ext uri="{FF2B5EF4-FFF2-40B4-BE49-F238E27FC236}">
                <a16:creationId xmlns:a16="http://schemas.microsoft.com/office/drawing/2014/main" id="{41BBEED8-8DA8-4F25-86C4-5B9BC27F99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3772" y="2084259"/>
            <a:ext cx="3036225" cy="313359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6A1B05A-E81E-46D2-8FE5-FB8AD694EB1E}"/>
              </a:ext>
            </a:extLst>
          </p:cNvPr>
          <p:cNvSpPr txBox="1"/>
          <p:nvPr/>
        </p:nvSpPr>
        <p:spPr>
          <a:xfrm>
            <a:off x="8109737" y="1147786"/>
            <a:ext cx="3808070" cy="954107"/>
          </a:xfrm>
          <a:prstGeom prst="rect">
            <a:avLst/>
          </a:prstGeom>
          <a:noFill/>
        </p:spPr>
        <p:txBody>
          <a:bodyPr wrap="square" rtlCol="0">
            <a:spAutoFit/>
          </a:bodyPr>
          <a:lstStyle/>
          <a:p>
            <a:pPr algn="ctr" defTabSz="685800">
              <a:defRPr/>
            </a:pPr>
            <a:r>
              <a:rPr lang="en-US" sz="2800" dirty="0">
                <a:solidFill>
                  <a:srgbClr val="5B9BD5">
                    <a:lumMod val="50000"/>
                  </a:srgbClr>
                </a:solidFill>
                <a:latin typeface="Arial" panose="020B0604020202020204" pitchFamily="34" charset="0"/>
                <a:cs typeface="Arial" panose="020B0604020202020204" pitchFamily="34" charset="0"/>
              </a:rPr>
              <a:t>Email (Spanish Example)</a:t>
            </a:r>
          </a:p>
        </p:txBody>
      </p:sp>
      <p:pic>
        <p:nvPicPr>
          <p:cNvPr id="9" name="Picture 8" descr="Graphical user interface, text, application, email&#10;&#10;Description automatically generated">
            <a:extLst>
              <a:ext uri="{FF2B5EF4-FFF2-40B4-BE49-F238E27FC236}">
                <a16:creationId xmlns:a16="http://schemas.microsoft.com/office/drawing/2014/main" id="{C7A31E31-4AFE-44DD-8885-011245098C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2013" y="1992736"/>
            <a:ext cx="2970448" cy="320606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0C2FDF0-7FD9-4D05-B22C-65DCA436CC2A}"/>
              </a:ext>
            </a:extLst>
          </p:cNvPr>
          <p:cNvSpPr txBox="1"/>
          <p:nvPr/>
        </p:nvSpPr>
        <p:spPr>
          <a:xfrm>
            <a:off x="7071872" y="5263483"/>
            <a:ext cx="3943350" cy="300082"/>
          </a:xfrm>
          <a:prstGeom prst="rect">
            <a:avLst/>
          </a:prstGeom>
          <a:noFill/>
        </p:spPr>
        <p:txBody>
          <a:bodyPr wrap="square" rtlCol="0">
            <a:spAutoFit/>
          </a:bodyPr>
          <a:lstStyle/>
          <a:p>
            <a:pPr algn="r"/>
            <a:r>
              <a:rPr lang="en-US" sz="1350" dirty="0"/>
              <a:t>CMS NTP 9/28/22 Bootcamp Webinar Slide</a:t>
            </a:r>
          </a:p>
        </p:txBody>
      </p:sp>
    </p:spTree>
    <p:extLst>
      <p:ext uri="{BB962C8B-B14F-4D97-AF65-F5344CB8AC3E}">
        <p14:creationId xmlns:p14="http://schemas.microsoft.com/office/powerpoint/2010/main" val="2791174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C09B-BA44-4A17-8475-7869A4DB99A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5CAA9B54-B7A2-4A8C-A9E2-9C425EF0E2BA}"/>
              </a:ext>
            </a:extLst>
          </p:cNvPr>
          <p:cNvSpPr>
            <a:spLocks noGrp="1"/>
          </p:cNvSpPr>
          <p:nvPr>
            <p:ph type="title"/>
          </p:nvPr>
        </p:nvSpPr>
        <p:spPr/>
        <p:txBody>
          <a:bodyPr/>
          <a:lstStyle/>
          <a:p>
            <a:r>
              <a:rPr lang="en-US" dirty="0"/>
              <a:t>Videos: medicare plan finder and miscellaneous </a:t>
            </a:r>
            <a:r>
              <a:rPr lang="en-US" dirty="0" err="1"/>
              <a:t>oep</a:t>
            </a:r>
            <a:r>
              <a:rPr lang="en-US" dirty="0"/>
              <a:t> </a:t>
            </a:r>
          </a:p>
        </p:txBody>
      </p:sp>
      <p:sp>
        <p:nvSpPr>
          <p:cNvPr id="4" name="Slide Number Placeholder 3">
            <a:extLst>
              <a:ext uri="{FF2B5EF4-FFF2-40B4-BE49-F238E27FC236}">
                <a16:creationId xmlns:a16="http://schemas.microsoft.com/office/drawing/2014/main" id="{4D02B2A9-D17F-4C4B-8AA0-01B78036A8A7}"/>
              </a:ext>
            </a:extLst>
          </p:cNvPr>
          <p:cNvSpPr>
            <a:spLocks noGrp="1"/>
          </p:cNvSpPr>
          <p:nvPr>
            <p:ph type="sldNum" sz="quarter" idx="12"/>
          </p:nvPr>
        </p:nvSpPr>
        <p:spPr/>
        <p:txBody>
          <a:bodyPr/>
          <a:lstStyle/>
          <a:p>
            <a:fld id="{7AA28999-D008-419E-9628-EE1C64F81F4C}" type="slidenum">
              <a:rPr lang="en-US" smtClean="0"/>
              <a:pPr/>
              <a:t>24</a:t>
            </a:fld>
            <a:endParaRPr lang="en-US"/>
          </a:p>
        </p:txBody>
      </p:sp>
    </p:spTree>
    <p:extLst>
      <p:ext uri="{BB962C8B-B14F-4D97-AF65-F5344CB8AC3E}">
        <p14:creationId xmlns:p14="http://schemas.microsoft.com/office/powerpoint/2010/main" val="138559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D583-F76D-4563-B184-1245B10393DF}"/>
              </a:ext>
            </a:extLst>
          </p:cNvPr>
          <p:cNvSpPr>
            <a:spLocks noGrp="1"/>
          </p:cNvSpPr>
          <p:nvPr>
            <p:ph type="title"/>
          </p:nvPr>
        </p:nvSpPr>
        <p:spPr/>
        <p:txBody>
          <a:bodyPr>
            <a:normAutofit/>
          </a:bodyPr>
          <a:lstStyle/>
          <a:p>
            <a:r>
              <a:rPr lang="en-US" dirty="0"/>
              <a:t>MPF Part D Plan (PDP) Compare Videos </a:t>
            </a:r>
          </a:p>
        </p:txBody>
      </p:sp>
      <p:sp>
        <p:nvSpPr>
          <p:cNvPr id="3" name="Content Placeholder 2">
            <a:extLst>
              <a:ext uri="{FF2B5EF4-FFF2-40B4-BE49-F238E27FC236}">
                <a16:creationId xmlns:a16="http://schemas.microsoft.com/office/drawing/2014/main" id="{294F492C-D764-4117-BDDE-3631ABADE403}"/>
              </a:ext>
            </a:extLst>
          </p:cNvPr>
          <p:cNvSpPr>
            <a:spLocks noGrp="1"/>
          </p:cNvSpPr>
          <p:nvPr>
            <p:ph idx="1"/>
          </p:nvPr>
        </p:nvSpPr>
        <p:spPr>
          <a:xfrm>
            <a:off x="381000" y="1414325"/>
            <a:ext cx="10972800" cy="4267200"/>
          </a:xfrm>
        </p:spPr>
        <p:txBody>
          <a:bodyPr vert="horz" lIns="68580" tIns="34290" rIns="68580" bIns="34290" rtlCol="0" anchor="t">
            <a:normAutofit lnSpcReduction="10000"/>
          </a:bodyPr>
          <a:lstStyle/>
          <a:p>
            <a:r>
              <a:rPr lang="en-US" sz="2800" dirty="0">
                <a:solidFill>
                  <a:srgbClr val="000000"/>
                </a:solidFill>
                <a:latin typeface="Arial" panose="020B0604020202020204" pitchFamily="34" charset="0"/>
              </a:rPr>
              <a:t>Anonymous search while awaiting Medicare card</a:t>
            </a:r>
          </a:p>
          <a:p>
            <a:pPr lvl="1"/>
            <a:r>
              <a:rPr lang="en-US" dirty="0">
                <a:solidFill>
                  <a:srgbClr val="000000"/>
                </a:solidFill>
                <a:latin typeface="Arial" panose="020B0604020202020204" pitchFamily="34" charset="0"/>
              </a:rPr>
              <a:t>New to Medicare in November 2023, needs plan 11/1/2023-12/31/2023</a:t>
            </a:r>
          </a:p>
          <a:p>
            <a:pPr lvl="1"/>
            <a:r>
              <a:rPr lang="en-US" dirty="0">
                <a:solidFill>
                  <a:srgbClr val="000000"/>
                </a:solidFill>
                <a:latin typeface="Arial" panose="020B0604020202020204" pitchFamily="34" charset="0"/>
              </a:rPr>
              <a:t>2024 plan choices </a:t>
            </a:r>
          </a:p>
          <a:p>
            <a:r>
              <a:rPr lang="en-US" sz="2800" dirty="0">
                <a:solidFill>
                  <a:srgbClr val="000000"/>
                </a:solidFill>
                <a:latin typeface="Arial" panose="020B0604020202020204" pitchFamily="34" charset="0"/>
              </a:rPr>
              <a:t>Anonymous search for beneficiary with Extra Help </a:t>
            </a:r>
          </a:p>
          <a:p>
            <a:pPr lvl="1">
              <a:buFont typeface="+mj-lt"/>
              <a:buAutoNum type="arabicPeriod"/>
            </a:pPr>
            <a:r>
              <a:rPr lang="en-US" dirty="0">
                <a:solidFill>
                  <a:srgbClr val="000000"/>
                </a:solidFill>
                <a:latin typeface="Arial" panose="020B0604020202020204" pitchFamily="34" charset="0"/>
              </a:rPr>
              <a:t>Part 1 demonstrates a comparison of plans with Extra Help pricing for a November 2023 start date. </a:t>
            </a:r>
            <a:endParaRPr lang="en-US" b="0" i="0" dirty="0">
              <a:solidFill>
                <a:srgbClr val="000000"/>
              </a:solidFill>
              <a:effectLst/>
              <a:latin typeface="Arial" panose="020B0604020202020204" pitchFamily="34" charset="0"/>
            </a:endParaRPr>
          </a:p>
          <a:p>
            <a:pPr lvl="1">
              <a:buFont typeface="+mj-lt"/>
              <a:buAutoNum type="arabicPeriod"/>
            </a:pPr>
            <a:r>
              <a:rPr lang="en-US" dirty="0">
                <a:solidFill>
                  <a:srgbClr val="000000"/>
                </a:solidFill>
                <a:latin typeface="Arial" panose="020B0604020202020204" pitchFamily="34" charset="0"/>
              </a:rPr>
              <a:t>Part 2 demonstrates a comparison of plan choices for 2024 with Extra Help pricing.</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93873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D583-F76D-4563-B184-1245B10393DF}"/>
              </a:ext>
            </a:extLst>
          </p:cNvPr>
          <p:cNvSpPr>
            <a:spLocks noGrp="1"/>
          </p:cNvSpPr>
          <p:nvPr>
            <p:ph type="title"/>
          </p:nvPr>
        </p:nvSpPr>
        <p:spPr/>
        <p:txBody>
          <a:bodyPr>
            <a:normAutofit fontScale="90000"/>
          </a:bodyPr>
          <a:lstStyle/>
          <a:p>
            <a:r>
              <a:rPr lang="en-US" dirty="0"/>
              <a:t>MPF Medicare Advantage (MA) Plan </a:t>
            </a:r>
            <a:br>
              <a:rPr lang="en-US" dirty="0"/>
            </a:br>
            <a:r>
              <a:rPr lang="en-US" dirty="0"/>
              <a:t>Compare Video</a:t>
            </a:r>
          </a:p>
        </p:txBody>
      </p:sp>
      <p:sp>
        <p:nvSpPr>
          <p:cNvPr id="3" name="Content Placeholder 2">
            <a:extLst>
              <a:ext uri="{FF2B5EF4-FFF2-40B4-BE49-F238E27FC236}">
                <a16:creationId xmlns:a16="http://schemas.microsoft.com/office/drawing/2014/main" id="{294F492C-D764-4117-BDDE-3631ABADE403}"/>
              </a:ext>
            </a:extLst>
          </p:cNvPr>
          <p:cNvSpPr>
            <a:spLocks noGrp="1"/>
          </p:cNvSpPr>
          <p:nvPr>
            <p:ph idx="1"/>
          </p:nvPr>
        </p:nvSpPr>
        <p:spPr>
          <a:xfrm>
            <a:off x="457200" y="1600200"/>
            <a:ext cx="10972800" cy="4267200"/>
          </a:xfrm>
        </p:spPr>
        <p:txBody>
          <a:bodyPr vert="horz" lIns="68580" tIns="34290" rIns="68580" bIns="34290" rtlCol="0" anchor="t">
            <a:normAutofit/>
          </a:bodyPr>
          <a:lstStyle/>
          <a:p>
            <a:pPr marL="0" indent="0" algn="l">
              <a:buNone/>
            </a:pPr>
            <a:r>
              <a:rPr lang="en-US" sz="2800" dirty="0">
                <a:solidFill>
                  <a:srgbClr val="000000"/>
                </a:solidFill>
                <a:latin typeface="Arial" panose="020B0604020202020204" pitchFamily="34" charset="0"/>
              </a:rPr>
              <a:t>Medicare.gov account log in comparison  </a:t>
            </a:r>
            <a:endParaRPr lang="en-US" sz="2800" b="0" i="0" dirty="0">
              <a:solidFill>
                <a:srgbClr val="000000"/>
              </a:solidFill>
              <a:effectLst/>
              <a:latin typeface="Arial" panose="020B0604020202020204" pitchFamily="34" charset="0"/>
            </a:endParaRPr>
          </a:p>
          <a:p>
            <a:pPr lvl="1"/>
            <a:r>
              <a:rPr lang="en-US" dirty="0">
                <a:solidFill>
                  <a:srgbClr val="000000"/>
                </a:solidFill>
                <a:latin typeface="Arial" panose="020B0604020202020204" pitchFamily="34" charset="0"/>
              </a:rPr>
              <a:t>Parts 1 &amp; 2 discuss logging into a beneficiary's Medicare.gov account and considerations of the beneficiary's needs. </a:t>
            </a:r>
            <a:endParaRPr lang="en-US" b="0" i="0" dirty="0">
              <a:solidFill>
                <a:srgbClr val="000000"/>
              </a:solidFill>
              <a:effectLst/>
              <a:latin typeface="Arial" panose="020B0604020202020204" pitchFamily="34" charset="0"/>
            </a:endParaRPr>
          </a:p>
          <a:p>
            <a:pPr lvl="1"/>
            <a:r>
              <a:rPr lang="en-US" dirty="0">
                <a:solidFill>
                  <a:srgbClr val="000000"/>
                </a:solidFill>
                <a:latin typeface="Arial" panose="020B0604020202020204" pitchFamily="34" charset="0"/>
              </a:rPr>
              <a:t>Part 3 demonstrates the MA plan comparison as a logged in beneficiary. </a:t>
            </a:r>
            <a:endParaRPr lang="en-US" b="0" i="0" dirty="0">
              <a:solidFill>
                <a:srgbClr val="000000"/>
              </a:solidFill>
              <a:effectLst/>
              <a:latin typeface="Arial" panose="020B0604020202020204" pitchFamily="34" charset="0"/>
            </a:endParaRPr>
          </a:p>
          <a:p>
            <a:pPr lvl="1"/>
            <a:r>
              <a:rPr lang="en-US" dirty="0">
                <a:solidFill>
                  <a:srgbClr val="000000"/>
                </a:solidFill>
                <a:latin typeface="Arial" panose="020B0604020202020204" pitchFamily="34" charset="0"/>
              </a:rPr>
              <a:t>Part 4 demonstrates performing a provider search on a plan's website, identifying dental, vision, and other additional benefits, and comparing these MA options.</a:t>
            </a:r>
          </a:p>
        </p:txBody>
      </p:sp>
    </p:spTree>
    <p:extLst>
      <p:ext uri="{BB962C8B-B14F-4D97-AF65-F5344CB8AC3E}">
        <p14:creationId xmlns:p14="http://schemas.microsoft.com/office/powerpoint/2010/main" val="381696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D583-F76D-4563-B184-1245B10393DF}"/>
              </a:ext>
            </a:extLst>
          </p:cNvPr>
          <p:cNvSpPr>
            <a:spLocks noGrp="1"/>
          </p:cNvSpPr>
          <p:nvPr>
            <p:ph type="title"/>
          </p:nvPr>
        </p:nvSpPr>
        <p:spPr/>
        <p:txBody>
          <a:bodyPr>
            <a:normAutofit/>
          </a:bodyPr>
          <a:lstStyle/>
          <a:p>
            <a:r>
              <a:rPr lang="en-US" dirty="0"/>
              <a:t>Miscellaneous Videos </a:t>
            </a:r>
          </a:p>
        </p:txBody>
      </p:sp>
      <p:sp>
        <p:nvSpPr>
          <p:cNvPr id="3" name="Content Placeholder 2">
            <a:extLst>
              <a:ext uri="{FF2B5EF4-FFF2-40B4-BE49-F238E27FC236}">
                <a16:creationId xmlns:a16="http://schemas.microsoft.com/office/drawing/2014/main" id="{294F492C-D764-4117-BDDE-3631ABADE403}"/>
              </a:ext>
            </a:extLst>
          </p:cNvPr>
          <p:cNvSpPr>
            <a:spLocks noGrp="1"/>
          </p:cNvSpPr>
          <p:nvPr>
            <p:ph idx="1"/>
          </p:nvPr>
        </p:nvSpPr>
        <p:spPr>
          <a:xfrm>
            <a:off x="655983" y="1427577"/>
            <a:ext cx="10972800" cy="4439824"/>
          </a:xfrm>
        </p:spPr>
        <p:txBody>
          <a:bodyPr vert="horz" lIns="68580" tIns="34290" rIns="68580" bIns="34290" rtlCol="0" anchor="t">
            <a:normAutofit fontScale="85000" lnSpcReduction="20000"/>
          </a:bodyPr>
          <a:lstStyle/>
          <a:p>
            <a:r>
              <a:rPr lang="en-US" dirty="0">
                <a:solidFill>
                  <a:srgbClr val="000000"/>
                </a:solidFill>
                <a:latin typeface="Arial" panose="020B0604020202020204" pitchFamily="34" charset="0"/>
              </a:rPr>
              <a:t>Part 1: Medicare Part C &amp; D Landscape - Discusses how to filter the landscape files to create a list of plans available in your state or area. </a:t>
            </a:r>
            <a:endParaRPr lang="en-US" b="0" i="0" dirty="0">
              <a:solidFill>
                <a:srgbClr val="000000"/>
              </a:solidFill>
              <a:effectLst/>
              <a:latin typeface="Arial" panose="020B0604020202020204" pitchFamily="34" charset="0"/>
            </a:endParaRPr>
          </a:p>
          <a:p>
            <a:r>
              <a:rPr lang="en-US" dirty="0">
                <a:solidFill>
                  <a:srgbClr val="000000"/>
                </a:solidFill>
                <a:latin typeface="Arial" panose="020B0604020202020204" pitchFamily="34" charset="0"/>
              </a:rPr>
              <a:t>Part 2: Inquiries and Issue Reporting - Covers how to report MPF concerns. </a:t>
            </a:r>
            <a:endParaRPr lang="en-US" b="0" i="0" dirty="0">
              <a:solidFill>
                <a:srgbClr val="000000"/>
              </a:solidFill>
              <a:effectLst/>
              <a:latin typeface="Arial" panose="020B0604020202020204" pitchFamily="34" charset="0"/>
            </a:endParaRPr>
          </a:p>
          <a:p>
            <a:r>
              <a:rPr lang="en-US" dirty="0">
                <a:solidFill>
                  <a:srgbClr val="000000"/>
                </a:solidFill>
                <a:latin typeface="Arial" panose="020B0604020202020204" pitchFamily="34" charset="0"/>
              </a:rPr>
              <a:t>Part 3: CMS Unique ID Complaint Form - Describes how to complete the form. </a:t>
            </a:r>
            <a:endParaRPr lang="en-US" b="0" i="0" dirty="0">
              <a:solidFill>
                <a:srgbClr val="000000"/>
              </a:solidFill>
              <a:effectLst/>
              <a:latin typeface="Arial" panose="020B0604020202020204" pitchFamily="34" charset="0"/>
            </a:endParaRPr>
          </a:p>
          <a:p>
            <a:r>
              <a:rPr lang="en-US" dirty="0">
                <a:solidFill>
                  <a:srgbClr val="000000"/>
                </a:solidFill>
                <a:latin typeface="Arial" panose="020B0604020202020204" pitchFamily="34" charset="0"/>
              </a:rPr>
              <a:t>Part 4: Estimating Drug Prices - Demonstrates using MPF to display formulary and non-formulary drug estimates. </a:t>
            </a:r>
            <a:endParaRPr lang="en-US" b="0" i="0" dirty="0">
              <a:solidFill>
                <a:srgbClr val="000000"/>
              </a:solidFill>
              <a:effectLst/>
              <a:latin typeface="Arial" panose="020B0604020202020204" pitchFamily="34" charset="0"/>
            </a:endParaRPr>
          </a:p>
          <a:p>
            <a:r>
              <a:rPr lang="en-US" dirty="0">
                <a:solidFill>
                  <a:srgbClr val="000000"/>
                </a:solidFill>
                <a:latin typeface="Arial" panose="020B0604020202020204" pitchFamily="34" charset="0"/>
              </a:rPr>
              <a:t>Part 5: Common Drug Entry Concerns - Discusses recurring issues about specific medications plus a demonstration on MPF on correctly entering medications available in multiple forms.</a:t>
            </a:r>
            <a:endParaRPr lang="en-US" b="0" i="0" dirty="0">
              <a:solidFill>
                <a:srgbClr val="000000"/>
              </a:solidFill>
              <a:effectLst/>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523102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481ED5-DDC9-4B3F-8C5B-AED8C9EB5932}"/>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6C349C6F-459D-460E-8294-9344DF618197}"/>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249120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5982"/>
            <a:ext cx="12192000" cy="856488"/>
          </a:xfrm>
        </p:spPr>
        <p:txBody>
          <a:bodyPr>
            <a:noAutofit/>
          </a:bodyPr>
          <a:lstStyle/>
          <a:p>
            <a:r>
              <a:rPr lang="en-US" dirty="0"/>
              <a:t>Webinar Resources in the Libraries</a:t>
            </a:r>
            <a:endParaRPr lang="en-US" sz="2000" dirty="0"/>
          </a:p>
        </p:txBody>
      </p:sp>
      <p:graphicFrame>
        <p:nvGraphicFramePr>
          <p:cNvPr id="13" name="Content Placeholder 4"/>
          <p:cNvGraphicFramePr>
            <a:graphicFrameLocks/>
          </p:cNvGraphicFramePr>
          <p:nvPr/>
        </p:nvGraphicFramePr>
        <p:xfrm>
          <a:off x="381000" y="1543664"/>
          <a:ext cx="11582400" cy="3853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C6252A2F-E19D-469E-8DFA-AB57CA3EF4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73" t="26570" r="4897" b="15801"/>
          <a:stretch/>
        </p:blipFill>
        <p:spPr>
          <a:xfrm>
            <a:off x="4140100" y="2340764"/>
            <a:ext cx="1282147" cy="300008"/>
          </a:xfrm>
          <a:prstGeom prst="rect">
            <a:avLst/>
          </a:prstGeom>
          <a:ln w="19050">
            <a:noFill/>
          </a:ln>
        </p:spPr>
      </p:pic>
      <p:grpSp>
        <p:nvGrpSpPr>
          <p:cNvPr id="7" name="Group 6">
            <a:extLst>
              <a:ext uri="{FF2B5EF4-FFF2-40B4-BE49-F238E27FC236}">
                <a16:creationId xmlns:a16="http://schemas.microsoft.com/office/drawing/2014/main" id="{D94A5A75-8147-412F-A90A-D5F769976BF7}"/>
              </a:ext>
            </a:extLst>
          </p:cNvPr>
          <p:cNvGrpSpPr/>
          <p:nvPr/>
        </p:nvGrpSpPr>
        <p:grpSpPr>
          <a:xfrm>
            <a:off x="8763000" y="4234970"/>
            <a:ext cx="1206996" cy="1161943"/>
            <a:chOff x="10720167" y="4189917"/>
            <a:chExt cx="1206995" cy="1206995"/>
          </a:xfrm>
        </p:grpSpPr>
        <p:sp>
          <p:nvSpPr>
            <p:cNvPr id="19" name="Oval 18">
              <a:extLst>
                <a:ext uri="{FF2B5EF4-FFF2-40B4-BE49-F238E27FC236}">
                  <a16:creationId xmlns:a16="http://schemas.microsoft.com/office/drawing/2014/main" id="{7F2CC027-BC33-4E2C-AF44-BA1EDB719D72}"/>
                </a:ext>
              </a:extLst>
            </p:cNvPr>
            <p:cNvSpPr/>
            <p:nvPr/>
          </p:nvSpPr>
          <p:spPr>
            <a:xfrm>
              <a:off x="10720167" y="4189917"/>
              <a:ext cx="1206995" cy="1206995"/>
            </a:xfrm>
            <a:prstGeom prst="ellipse">
              <a:avLst/>
            </a:prstGeom>
            <a:solidFill>
              <a:schemeClr val="bg1"/>
            </a:solidFill>
            <a:ln w="19050">
              <a:solidFill>
                <a:srgbClr val="51C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Tw Cen MT"/>
                <a:ea typeface="+mn-ea"/>
                <a:cs typeface="+mn-cs"/>
                <a:sym typeface="Arial"/>
              </a:endParaRPr>
            </a:p>
          </p:txBody>
        </p:sp>
        <p:pic>
          <p:nvPicPr>
            <p:cNvPr id="20" name="Picture 25">
              <a:extLst>
                <a:ext uri="{FF2B5EF4-FFF2-40B4-BE49-F238E27FC236}">
                  <a16:creationId xmlns:a16="http://schemas.microsoft.com/office/drawing/2014/main" id="{28CCB692-C35B-43F7-BFB3-EA4ECDB4C318}"/>
                </a:ext>
              </a:extLst>
            </p:cNvPr>
            <p:cNvPicPr>
              <a:picLocks noChangeAspect="1"/>
            </p:cNvPicPr>
            <p:nvPr/>
          </p:nvPicPr>
          <p:blipFill rotWithShape="1">
            <a:blip r:embed="rId10"/>
            <a:srcRect r="32460" b="29582"/>
            <a:stretch/>
          </p:blipFill>
          <p:spPr bwMode="auto">
            <a:xfrm>
              <a:off x="10902078" y="4579992"/>
              <a:ext cx="970489" cy="416903"/>
            </a:xfrm>
            <a:prstGeom prst="rect">
              <a:avLst/>
            </a:prstGeom>
            <a:solidFill>
              <a:schemeClr val="bg1"/>
            </a:solidFill>
            <a:ln w="9525">
              <a:noFill/>
              <a:miter lim="800000"/>
              <a:headEnd/>
              <a:tailEnd/>
            </a:ln>
          </p:spPr>
        </p:pic>
      </p:grpSp>
      <p:sp>
        <p:nvSpPr>
          <p:cNvPr id="25" name="Oval 24">
            <a:extLst>
              <a:ext uri="{FF2B5EF4-FFF2-40B4-BE49-F238E27FC236}">
                <a16:creationId xmlns:a16="http://schemas.microsoft.com/office/drawing/2014/main" id="{362582C9-D5C5-4161-B670-BB8E9087D237}"/>
              </a:ext>
            </a:extLst>
          </p:cNvPr>
          <p:cNvSpPr/>
          <p:nvPr/>
        </p:nvSpPr>
        <p:spPr>
          <a:xfrm>
            <a:off x="4838204" y="4217228"/>
            <a:ext cx="1206996" cy="1206996"/>
          </a:xfrm>
          <a:prstGeom prst="ellipse">
            <a:avLst/>
          </a:prstGeom>
          <a:solidFill>
            <a:schemeClr val="bg1"/>
          </a:solidFill>
          <a:ln w="19050">
            <a:solidFill>
              <a:srgbClr val="4EB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Tw Cen MT"/>
                <a:ea typeface="+mn-ea"/>
                <a:cs typeface="+mn-cs"/>
                <a:sym typeface="Arial"/>
              </a:rPr>
              <a:t>a</a:t>
            </a:r>
          </a:p>
        </p:txBody>
      </p:sp>
      <p:pic>
        <p:nvPicPr>
          <p:cNvPr id="14" name="Picture 13">
            <a:extLst>
              <a:ext uri="{FF2B5EF4-FFF2-40B4-BE49-F238E27FC236}">
                <a16:creationId xmlns:a16="http://schemas.microsoft.com/office/drawing/2014/main" id="{BA3E8152-1B75-4F20-ACD5-4A08E066018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4892" b="32406"/>
          <a:stretch/>
        </p:blipFill>
        <p:spPr>
          <a:xfrm>
            <a:off x="4993021" y="4419866"/>
            <a:ext cx="906987" cy="824125"/>
          </a:xfrm>
          <a:prstGeom prst="rect">
            <a:avLst/>
          </a:prstGeom>
        </p:spPr>
      </p:pic>
      <p:sp>
        <p:nvSpPr>
          <p:cNvPr id="4" name="Slide Number Placeholder 3">
            <a:extLst>
              <a:ext uri="{FF2B5EF4-FFF2-40B4-BE49-F238E27FC236}">
                <a16:creationId xmlns:a16="http://schemas.microsoft.com/office/drawing/2014/main" id="{46FB3B71-AC26-09E4-FC8C-8BF33EBA1563}"/>
              </a:ext>
            </a:extLst>
          </p:cNvPr>
          <p:cNvSpPr>
            <a:spLocks noGrp="1"/>
          </p:cNvSpPr>
          <p:nvPr>
            <p:ph type="sldNum" sz="quarter" idx="12"/>
          </p:nvPr>
        </p:nvSpPr>
        <p:spPr/>
        <p:txBody>
          <a:bodyP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8" name="Slide Number Placeholder 6">
            <a:extLst>
              <a:ext uri="{FF2B5EF4-FFF2-40B4-BE49-F238E27FC236}">
                <a16:creationId xmlns:a16="http://schemas.microsoft.com/office/drawing/2014/main" id="{CBD9E7AF-EC50-3867-0AE4-5C3424C434DB}"/>
              </a:ext>
            </a:extLst>
          </p:cNvPr>
          <p:cNvSpPr txBox="1">
            <a:spLocks/>
          </p:cNvSpPr>
          <p:nvPr/>
        </p:nvSpPr>
        <p:spPr>
          <a:xfrm>
            <a:off x="5486400" y="6503126"/>
            <a:ext cx="1117600" cy="32463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33445EE-0452-D45E-64FF-D75CC77A52F4}"/>
              </a:ext>
            </a:extLst>
          </p:cNvPr>
          <p:cNvSpPr txBox="1"/>
          <p:nvPr/>
        </p:nvSpPr>
        <p:spPr>
          <a:xfrm>
            <a:off x="2453182" y="5419641"/>
            <a:ext cx="3033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A8B00"/>
                </a:solidFill>
                <a:effectLst/>
                <a:uLnTx/>
                <a:uFillTx/>
                <a:latin typeface="Calibri Light" panose="020F0302020204030204" pitchFamily="34" charset="0"/>
                <a:ea typeface="+mn-ea"/>
                <a:cs typeface="Calibri Light" panose="020F0302020204030204" pitchFamily="34" charset="0"/>
              </a:rPr>
              <a:t>info@shiptacenter.org</a:t>
            </a:r>
          </a:p>
        </p:txBody>
      </p:sp>
    </p:spTree>
    <p:custDataLst>
      <p:tags r:id="rId1"/>
    </p:custDataLst>
    <p:extLst>
      <p:ext uri="{BB962C8B-B14F-4D97-AF65-F5344CB8AC3E}">
        <p14:creationId xmlns:p14="http://schemas.microsoft.com/office/powerpoint/2010/main" val="2579174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type="body" idx="1"/>
          </p:nvPr>
        </p:nvSpPr>
        <p:spPr>
          <a:xfrm>
            <a:off x="5917096" y="4653514"/>
            <a:ext cx="5665304" cy="1817914"/>
          </a:xfrm>
        </p:spPr>
        <p:txBody>
          <a:bodyPr>
            <a:normAutofit/>
          </a:bodyPr>
          <a:lstStyle/>
          <a:p>
            <a:r>
              <a:rPr lang="en-US" sz="3600" dirty="0"/>
              <a:t>Use </a:t>
            </a:r>
            <a:r>
              <a:rPr lang="en-US" sz="3600" b="1" dirty="0"/>
              <a:t>CHAT</a:t>
            </a:r>
            <a:r>
              <a:rPr lang="en-US" sz="3600" dirty="0"/>
              <a:t> for technical support or resource questions.</a:t>
            </a:r>
          </a:p>
          <a:p>
            <a:endParaRPr lang="en-US" sz="3600" dirty="0"/>
          </a:p>
          <a:p>
            <a:endParaRPr lang="en-US" sz="3600" dirty="0"/>
          </a:p>
          <a:p>
            <a:endParaRPr lang="en-US" sz="3600" dirty="0"/>
          </a:p>
        </p:txBody>
      </p:sp>
      <p:sp>
        <p:nvSpPr>
          <p:cNvPr id="3" name="Title 2"/>
          <p:cNvSpPr>
            <a:spLocks noGrp="1"/>
          </p:cNvSpPr>
          <p:nvPr>
            <p:ph type="title"/>
          </p:nvPr>
        </p:nvSpPr>
        <p:spPr/>
        <p:txBody>
          <a:bodyPr/>
          <a:lstStyle/>
          <a:p>
            <a:r>
              <a:rPr lang="en-US" dirty="0"/>
              <a:t>Questions?</a:t>
            </a:r>
          </a:p>
        </p:txBody>
      </p:sp>
      <p:sp>
        <p:nvSpPr>
          <p:cNvPr id="6" name="Slide Number Placeholder 1">
            <a:extLst>
              <a:ext uri="{FF2B5EF4-FFF2-40B4-BE49-F238E27FC236}">
                <a16:creationId xmlns:a16="http://schemas.microsoft.com/office/drawing/2014/main" id="{47896CFB-AF12-791B-E7D8-48F00B7A1B1C}"/>
              </a:ext>
            </a:extLst>
          </p:cNvPr>
          <p:cNvSpPr>
            <a:spLocks noGrp="1"/>
          </p:cNvSpPr>
          <p:nvPr>
            <p:ph type="sldNum" sz="quarter" idx="11"/>
          </p:nvPr>
        </p:nvSpPr>
        <p:spPr>
          <a:xfrm>
            <a:off x="0" y="1752600"/>
            <a:ext cx="1727200" cy="70167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2D542-39A4-4598-BEB9-D1267FDA8501}" type="slidenum">
              <a:rPr kumimoji="0" lang="en-US" sz="2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2" name="Picture 1">
            <a:extLst>
              <a:ext uri="{FF2B5EF4-FFF2-40B4-BE49-F238E27FC236}">
                <a16:creationId xmlns:a16="http://schemas.microsoft.com/office/drawing/2014/main" id="{7B35DFD1-3668-8408-109A-BB2315BC8945}"/>
              </a:ext>
            </a:extLst>
          </p:cNvPr>
          <p:cNvPicPr>
            <a:picLocks noChangeAspect="1"/>
          </p:cNvPicPr>
          <p:nvPr/>
        </p:nvPicPr>
        <p:blipFill rotWithShape="1">
          <a:blip r:embed="rId4"/>
          <a:srcRect l="64565" b="-14275"/>
          <a:stretch/>
        </p:blipFill>
        <p:spPr>
          <a:xfrm>
            <a:off x="3962400" y="2799135"/>
            <a:ext cx="3363037" cy="1214576"/>
          </a:xfrm>
          <a:prstGeom prst="rect">
            <a:avLst/>
          </a:prstGeom>
        </p:spPr>
      </p:pic>
      <p:sp>
        <p:nvSpPr>
          <p:cNvPr id="4" name="Content Placeholder 3">
            <a:extLst>
              <a:ext uri="{FF2B5EF4-FFF2-40B4-BE49-F238E27FC236}">
                <a16:creationId xmlns:a16="http://schemas.microsoft.com/office/drawing/2014/main" id="{97E42EBC-2C24-D505-588E-632AADDAC96D}"/>
              </a:ext>
            </a:extLst>
          </p:cNvPr>
          <p:cNvSpPr txBox="1">
            <a:spLocks/>
          </p:cNvSpPr>
          <p:nvPr/>
        </p:nvSpPr>
        <p:spPr>
          <a:xfrm>
            <a:off x="609600" y="4572000"/>
            <a:ext cx="4876799" cy="1817914"/>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3600" b="0" i="0" u="none" strike="noStrike" kern="1200" cap="none" spc="0" normalizeH="0" baseline="0" noProof="0" dirty="0">
                <a:ln>
                  <a:noFill/>
                </a:ln>
                <a:solidFill>
                  <a:srgbClr val="595959"/>
                </a:solidFill>
                <a:effectLst/>
                <a:uLnTx/>
                <a:uFillTx/>
                <a:latin typeface="Tw Cen MT"/>
                <a:ea typeface="+mn-ea"/>
                <a:cs typeface="+mn-cs"/>
              </a:rPr>
              <a:t>Use </a:t>
            </a:r>
            <a:r>
              <a:rPr kumimoji="0" lang="en-US" sz="3600" b="1" i="0" u="none" strike="noStrike" kern="1200" cap="none" spc="0" normalizeH="0" baseline="0" noProof="0" dirty="0">
                <a:ln>
                  <a:noFill/>
                </a:ln>
                <a:solidFill>
                  <a:srgbClr val="595959"/>
                </a:solidFill>
                <a:effectLst/>
                <a:uLnTx/>
                <a:uFillTx/>
                <a:latin typeface="Tw Cen MT"/>
                <a:ea typeface="+mn-ea"/>
                <a:cs typeface="+mn-cs"/>
              </a:rPr>
              <a:t>Q&amp;A</a:t>
            </a:r>
            <a:r>
              <a:rPr kumimoji="0" lang="en-US" sz="3600" b="0" i="0" u="none" strike="noStrike" kern="1200" cap="none" spc="0" normalizeH="0" baseline="0" noProof="0" dirty="0">
                <a:ln>
                  <a:noFill/>
                </a:ln>
                <a:solidFill>
                  <a:srgbClr val="595959"/>
                </a:solidFill>
                <a:effectLst/>
                <a:uLnTx/>
                <a:uFillTx/>
                <a:latin typeface="Tw Cen MT"/>
                <a:ea typeface="+mn-ea"/>
                <a:cs typeface="+mn-cs"/>
              </a:rPr>
              <a:t> for subject-matter questions.</a:t>
            </a: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dirty="0">
              <a:ln>
                <a:noFill/>
              </a:ln>
              <a:solidFill>
                <a:srgbClr val="595959"/>
              </a:solidFill>
              <a:effectLst/>
              <a:uLnTx/>
              <a:uFillTx/>
              <a:latin typeface="Tw Cen MT"/>
              <a:ea typeface="+mn-ea"/>
              <a:cs typeface="+mn-cs"/>
            </a:endParaRP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dirty="0">
              <a:ln>
                <a:noFill/>
              </a:ln>
              <a:solidFill>
                <a:srgbClr val="595959"/>
              </a:solidFill>
              <a:effectLst/>
              <a:uLnTx/>
              <a:uFillTx/>
              <a:latin typeface="Tw Cen MT"/>
              <a:ea typeface="+mn-ea"/>
              <a:cs typeface="+mn-cs"/>
            </a:endParaRP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dirty="0">
              <a:ln>
                <a:noFill/>
              </a:ln>
              <a:solidFill>
                <a:srgbClr val="595959"/>
              </a:solidFill>
              <a:effectLst/>
              <a:uLnTx/>
              <a:uFillTx/>
              <a:latin typeface="Tw Cen MT"/>
              <a:ea typeface="+mn-ea"/>
              <a:cs typeface="+mn-cs"/>
            </a:endParaRPr>
          </a:p>
        </p:txBody>
      </p:sp>
      <p:cxnSp>
        <p:nvCxnSpPr>
          <p:cNvPr id="9" name="Straight Arrow Connector 8">
            <a:extLst>
              <a:ext uri="{FF2B5EF4-FFF2-40B4-BE49-F238E27FC236}">
                <a16:creationId xmlns:a16="http://schemas.microsoft.com/office/drawing/2014/main" id="{5B4231B2-3A96-EB08-F359-721A71BCA088}"/>
              </a:ext>
            </a:extLst>
          </p:cNvPr>
          <p:cNvCxnSpPr>
            <a:cxnSpLocks/>
          </p:cNvCxnSpPr>
          <p:nvPr/>
        </p:nvCxnSpPr>
        <p:spPr>
          <a:xfrm flipH="1">
            <a:off x="3962400" y="3996646"/>
            <a:ext cx="526593" cy="62655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27E505D0-CCE4-2175-0E0F-AAAC7B98D292}"/>
              </a:ext>
            </a:extLst>
          </p:cNvPr>
          <p:cNvCxnSpPr>
            <a:cxnSpLocks/>
          </p:cNvCxnSpPr>
          <p:nvPr/>
        </p:nvCxnSpPr>
        <p:spPr>
          <a:xfrm>
            <a:off x="6594991" y="3979580"/>
            <a:ext cx="313809" cy="62655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06951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type="body" idx="1"/>
          </p:nvPr>
        </p:nvSpPr>
        <p:spPr>
          <a:xfrm>
            <a:off x="5917096" y="4653514"/>
            <a:ext cx="5665304" cy="1817914"/>
          </a:xfrm>
        </p:spPr>
        <p:txBody>
          <a:bodyPr>
            <a:normAutofit/>
          </a:bodyPr>
          <a:lstStyle/>
          <a:p>
            <a:r>
              <a:rPr lang="en-US" sz="3600" dirty="0"/>
              <a:t>Use </a:t>
            </a:r>
            <a:r>
              <a:rPr lang="en-US" sz="3600" b="1" dirty="0"/>
              <a:t>CHAT</a:t>
            </a:r>
            <a:r>
              <a:rPr lang="en-US" sz="3600" dirty="0"/>
              <a:t> for technical support or resource questions.</a:t>
            </a:r>
          </a:p>
          <a:p>
            <a:endParaRPr lang="en-US" sz="3600" dirty="0"/>
          </a:p>
          <a:p>
            <a:endParaRPr lang="en-US" sz="3600" dirty="0"/>
          </a:p>
          <a:p>
            <a:endParaRPr lang="en-US" sz="3600" dirty="0"/>
          </a:p>
        </p:txBody>
      </p:sp>
      <p:sp>
        <p:nvSpPr>
          <p:cNvPr id="3" name="Title 2"/>
          <p:cNvSpPr>
            <a:spLocks noGrp="1"/>
          </p:cNvSpPr>
          <p:nvPr>
            <p:ph type="title"/>
          </p:nvPr>
        </p:nvSpPr>
        <p:spPr/>
        <p:txBody>
          <a:bodyPr/>
          <a:lstStyle/>
          <a:p>
            <a:r>
              <a:rPr lang="en-US" dirty="0"/>
              <a:t>Questions?</a:t>
            </a:r>
          </a:p>
        </p:txBody>
      </p:sp>
      <p:sp>
        <p:nvSpPr>
          <p:cNvPr id="6" name="Slide Number Placeholder 1">
            <a:extLst>
              <a:ext uri="{FF2B5EF4-FFF2-40B4-BE49-F238E27FC236}">
                <a16:creationId xmlns:a16="http://schemas.microsoft.com/office/drawing/2014/main" id="{47896CFB-AF12-791B-E7D8-48F00B7A1B1C}"/>
              </a:ext>
            </a:extLst>
          </p:cNvPr>
          <p:cNvSpPr>
            <a:spLocks noGrp="1"/>
          </p:cNvSpPr>
          <p:nvPr>
            <p:ph type="sldNum" sz="quarter" idx="11"/>
          </p:nvPr>
        </p:nvSpPr>
        <p:spPr>
          <a:xfrm>
            <a:off x="0" y="1752600"/>
            <a:ext cx="1727200" cy="70167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2D542-39A4-4598-BEB9-D1267FDA8501}" type="slidenum">
              <a:rPr kumimoji="0" lang="en-US" sz="2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2" name="Picture 1">
            <a:extLst>
              <a:ext uri="{FF2B5EF4-FFF2-40B4-BE49-F238E27FC236}">
                <a16:creationId xmlns:a16="http://schemas.microsoft.com/office/drawing/2014/main" id="{7B35DFD1-3668-8408-109A-BB2315BC8945}"/>
              </a:ext>
            </a:extLst>
          </p:cNvPr>
          <p:cNvPicPr>
            <a:picLocks noChangeAspect="1"/>
          </p:cNvPicPr>
          <p:nvPr/>
        </p:nvPicPr>
        <p:blipFill rotWithShape="1">
          <a:blip r:embed="rId4"/>
          <a:srcRect l="64565" b="-14275"/>
          <a:stretch/>
        </p:blipFill>
        <p:spPr>
          <a:xfrm>
            <a:off x="3962400" y="2799135"/>
            <a:ext cx="3363037" cy="1214576"/>
          </a:xfrm>
          <a:prstGeom prst="rect">
            <a:avLst/>
          </a:prstGeom>
        </p:spPr>
      </p:pic>
      <p:sp>
        <p:nvSpPr>
          <p:cNvPr id="4" name="Content Placeholder 3">
            <a:extLst>
              <a:ext uri="{FF2B5EF4-FFF2-40B4-BE49-F238E27FC236}">
                <a16:creationId xmlns:a16="http://schemas.microsoft.com/office/drawing/2014/main" id="{97E42EBC-2C24-D505-588E-632AADDAC96D}"/>
              </a:ext>
            </a:extLst>
          </p:cNvPr>
          <p:cNvSpPr txBox="1">
            <a:spLocks/>
          </p:cNvSpPr>
          <p:nvPr/>
        </p:nvSpPr>
        <p:spPr>
          <a:xfrm>
            <a:off x="609600" y="4572000"/>
            <a:ext cx="4876799" cy="1817914"/>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3600" b="0" i="0" u="none" strike="noStrike" kern="1200" cap="none" spc="0" normalizeH="0" baseline="0" noProof="0" dirty="0">
                <a:ln>
                  <a:noFill/>
                </a:ln>
                <a:solidFill>
                  <a:srgbClr val="595959"/>
                </a:solidFill>
                <a:effectLst/>
                <a:uLnTx/>
                <a:uFillTx/>
                <a:latin typeface="Tw Cen MT"/>
                <a:ea typeface="+mn-ea"/>
                <a:cs typeface="+mn-cs"/>
              </a:rPr>
              <a:t>Use </a:t>
            </a:r>
            <a:r>
              <a:rPr kumimoji="0" lang="en-US" sz="3600" b="1" i="0" u="none" strike="noStrike" kern="1200" cap="none" spc="0" normalizeH="0" baseline="0" noProof="0" dirty="0">
                <a:ln>
                  <a:noFill/>
                </a:ln>
                <a:solidFill>
                  <a:srgbClr val="595959"/>
                </a:solidFill>
                <a:effectLst/>
                <a:uLnTx/>
                <a:uFillTx/>
                <a:latin typeface="Tw Cen MT"/>
                <a:ea typeface="+mn-ea"/>
                <a:cs typeface="+mn-cs"/>
              </a:rPr>
              <a:t>Q&amp;A</a:t>
            </a:r>
            <a:r>
              <a:rPr kumimoji="0" lang="en-US" sz="3600" b="0" i="0" u="none" strike="noStrike" kern="1200" cap="none" spc="0" normalizeH="0" baseline="0" noProof="0" dirty="0">
                <a:ln>
                  <a:noFill/>
                </a:ln>
                <a:solidFill>
                  <a:srgbClr val="595959"/>
                </a:solidFill>
                <a:effectLst/>
                <a:uLnTx/>
                <a:uFillTx/>
                <a:latin typeface="Tw Cen MT"/>
                <a:ea typeface="+mn-ea"/>
                <a:cs typeface="+mn-cs"/>
              </a:rPr>
              <a:t> for subject-matter questions.</a:t>
            </a: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dirty="0">
              <a:ln>
                <a:noFill/>
              </a:ln>
              <a:solidFill>
                <a:srgbClr val="595959"/>
              </a:solidFill>
              <a:effectLst/>
              <a:uLnTx/>
              <a:uFillTx/>
              <a:latin typeface="Tw Cen MT"/>
              <a:ea typeface="+mn-ea"/>
              <a:cs typeface="+mn-cs"/>
            </a:endParaRP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dirty="0">
              <a:ln>
                <a:noFill/>
              </a:ln>
              <a:solidFill>
                <a:srgbClr val="595959"/>
              </a:solidFill>
              <a:effectLst/>
              <a:uLnTx/>
              <a:uFillTx/>
              <a:latin typeface="Tw Cen MT"/>
              <a:ea typeface="+mn-ea"/>
              <a:cs typeface="+mn-cs"/>
            </a:endParaRP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dirty="0">
              <a:ln>
                <a:noFill/>
              </a:ln>
              <a:solidFill>
                <a:srgbClr val="595959"/>
              </a:solidFill>
              <a:effectLst/>
              <a:uLnTx/>
              <a:uFillTx/>
              <a:latin typeface="Tw Cen MT"/>
              <a:ea typeface="+mn-ea"/>
              <a:cs typeface="+mn-cs"/>
            </a:endParaRPr>
          </a:p>
        </p:txBody>
      </p:sp>
      <p:cxnSp>
        <p:nvCxnSpPr>
          <p:cNvPr id="9" name="Straight Arrow Connector 8">
            <a:extLst>
              <a:ext uri="{FF2B5EF4-FFF2-40B4-BE49-F238E27FC236}">
                <a16:creationId xmlns:a16="http://schemas.microsoft.com/office/drawing/2014/main" id="{5B4231B2-3A96-EB08-F359-721A71BCA088}"/>
              </a:ext>
            </a:extLst>
          </p:cNvPr>
          <p:cNvCxnSpPr>
            <a:cxnSpLocks/>
          </p:cNvCxnSpPr>
          <p:nvPr/>
        </p:nvCxnSpPr>
        <p:spPr>
          <a:xfrm flipH="1">
            <a:off x="3962400" y="3996646"/>
            <a:ext cx="526593" cy="62655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27E505D0-CCE4-2175-0E0F-AAAC7B98D292}"/>
              </a:ext>
            </a:extLst>
          </p:cNvPr>
          <p:cNvCxnSpPr>
            <a:cxnSpLocks/>
          </p:cNvCxnSpPr>
          <p:nvPr/>
        </p:nvCxnSpPr>
        <p:spPr>
          <a:xfrm>
            <a:off x="6594991" y="3979580"/>
            <a:ext cx="313809" cy="62655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1737645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AA3F-8131-4C77-B58E-91CDC7066730}"/>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C276B5AC-94F5-41D6-BA4E-F467305BA74A}"/>
              </a:ext>
            </a:extLst>
          </p:cNvPr>
          <p:cNvSpPr>
            <a:spLocks noGrp="1"/>
          </p:cNvSpPr>
          <p:nvPr>
            <p:ph idx="1"/>
          </p:nvPr>
        </p:nvSpPr>
        <p:spPr>
          <a:xfrm>
            <a:off x="609600" y="1417638"/>
            <a:ext cx="10744200" cy="4343400"/>
          </a:xfrm>
        </p:spPr>
        <p:txBody>
          <a:bodyPr vert="horz" lIns="68580" tIns="34290" rIns="68580" bIns="34290" rtlCol="0" anchor="t">
            <a:normAutofit fontScale="77500" lnSpcReduction="20000"/>
          </a:bodyPr>
          <a:lstStyle/>
          <a:p>
            <a:r>
              <a:rPr lang="en-US" dirty="0"/>
              <a:t>Centers for Medicare and Medicaid Services</a:t>
            </a:r>
          </a:p>
          <a:p>
            <a:pPr lvl="1"/>
            <a:r>
              <a:rPr lang="en-US" dirty="0">
                <a:hlinkClick r:id="rId3"/>
              </a:rPr>
              <a:t>2023/2024 Consumer Guide to Mailings from CMS, SSA and Plans</a:t>
            </a:r>
            <a:endParaRPr lang="en-US" dirty="0"/>
          </a:p>
          <a:p>
            <a:pPr lvl="1"/>
            <a:r>
              <a:rPr lang="en-US" dirty="0"/>
              <a:t>National Training Program </a:t>
            </a:r>
            <a:r>
              <a:rPr lang="en-US" dirty="0">
                <a:hlinkClick r:id="rId4"/>
              </a:rPr>
              <a:t>https://cmsnationaltrainingprogram.cms.gov/</a:t>
            </a:r>
            <a:r>
              <a:rPr lang="en-US" dirty="0"/>
              <a:t> </a:t>
            </a:r>
          </a:p>
          <a:p>
            <a:pPr lvl="2"/>
            <a:r>
              <a:rPr lang="en-US" dirty="0"/>
              <a:t>Recorded Train-the-trainer sessions and many Medicare topic PowerPoints and trainings</a:t>
            </a:r>
          </a:p>
          <a:p>
            <a:pPr lvl="2"/>
            <a:r>
              <a:rPr lang="en-US" dirty="0"/>
              <a:t>Upcoming webinars email updates: Scroll to “Outreach and Education”, select “CMS NTP” </a:t>
            </a:r>
          </a:p>
          <a:p>
            <a:r>
              <a:rPr lang="en-US" dirty="0"/>
              <a:t>SHIP Technical Assistance Resource Center</a:t>
            </a:r>
          </a:p>
          <a:p>
            <a:pPr lvl="1"/>
            <a:r>
              <a:rPr lang="en-US" dirty="0"/>
              <a:t> Virtual OEP Toolkit  </a:t>
            </a:r>
            <a:r>
              <a:rPr lang="en-US" dirty="0">
                <a:hlinkClick r:id="rId5"/>
              </a:rPr>
              <a:t>https://www.shiphelp.org/ship-resources/covid-19/toolkit</a:t>
            </a:r>
            <a:endParaRPr lang="en-US" dirty="0"/>
          </a:p>
          <a:p>
            <a:r>
              <a:rPr lang="en-US" dirty="0"/>
              <a:t>National Council on Aging </a:t>
            </a:r>
            <a:endParaRPr lang="en-US" dirty="0">
              <a:cs typeface="Calibri"/>
            </a:endParaRPr>
          </a:p>
          <a:p>
            <a:pPr lvl="1"/>
            <a:r>
              <a:rPr lang="en-US" dirty="0"/>
              <a:t>Part D Standard Cost Sharing details </a:t>
            </a:r>
            <a:r>
              <a:rPr lang="en-US" dirty="0">
                <a:hlinkClick r:id="rId6"/>
              </a:rPr>
              <a:t>Medicare Part D Cost Sharing Chart (ncoa.org)</a:t>
            </a:r>
            <a:endParaRPr lang="en-US" dirty="0"/>
          </a:p>
          <a:p>
            <a:pPr lvl="1"/>
            <a:r>
              <a:rPr lang="en-US" dirty="0">
                <a:ea typeface="+mn-lt"/>
                <a:cs typeface="+mn-lt"/>
              </a:rPr>
              <a:t>Transitional Fill  </a:t>
            </a:r>
            <a:r>
              <a:rPr lang="en-US" dirty="0">
                <a:ea typeface="+mn-lt"/>
                <a:cs typeface="+mn-lt"/>
                <a:hlinkClick r:id="rId7"/>
              </a:rPr>
              <a:t>https://www.ncoa.org/article/medicare-part-d-transition-policy</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632020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626F-7BD2-2427-BE35-3A4288CEC9D1}"/>
              </a:ext>
            </a:extLst>
          </p:cNvPr>
          <p:cNvSpPr>
            <a:spLocks noGrp="1"/>
          </p:cNvSpPr>
          <p:nvPr>
            <p:ph type="title"/>
          </p:nvPr>
        </p:nvSpPr>
        <p:spPr>
          <a:xfrm>
            <a:off x="632791" y="182562"/>
            <a:ext cx="10972800" cy="1143000"/>
          </a:xfrm>
        </p:spPr>
        <p:txBody>
          <a:bodyPr/>
          <a:lstStyle/>
          <a:p>
            <a:r>
              <a:rPr lang="en-US" dirty="0"/>
              <a:t>Unwinding Fraud</a:t>
            </a:r>
          </a:p>
        </p:txBody>
      </p:sp>
      <p:sp>
        <p:nvSpPr>
          <p:cNvPr id="3" name="Content Placeholder 2">
            <a:extLst>
              <a:ext uri="{FF2B5EF4-FFF2-40B4-BE49-F238E27FC236}">
                <a16:creationId xmlns:a16="http://schemas.microsoft.com/office/drawing/2014/main" id="{C3E353F8-4C6D-6003-10E0-48F5B0424989}"/>
              </a:ext>
            </a:extLst>
          </p:cNvPr>
          <p:cNvSpPr>
            <a:spLocks noGrp="1"/>
          </p:cNvSpPr>
          <p:nvPr>
            <p:ph idx="1"/>
          </p:nvPr>
        </p:nvSpPr>
        <p:spPr>
          <a:xfrm>
            <a:off x="6473952" y="1510350"/>
            <a:ext cx="5108448" cy="3976051"/>
          </a:xfrm>
        </p:spPr>
        <p:txBody>
          <a:bodyPr/>
          <a:lstStyle/>
          <a:p>
            <a:r>
              <a:rPr lang="en-US" sz="2000" dirty="0"/>
              <a:t>Scammers are taking advantage of the confusion around Unwinding</a:t>
            </a:r>
          </a:p>
          <a:p>
            <a:pPr lvl="1"/>
            <a:r>
              <a:rPr lang="en-US" sz="1600" dirty="0"/>
              <a:t>Reports of PHI/PII fraud</a:t>
            </a:r>
          </a:p>
          <a:p>
            <a:pPr lvl="1"/>
            <a:r>
              <a:rPr lang="en-US" sz="1600" dirty="0"/>
              <a:t>Reports of scammers claiming </a:t>
            </a:r>
            <a:r>
              <a:rPr lang="en-US" sz="1600" dirty="0" err="1"/>
              <a:t>benes</a:t>
            </a:r>
            <a:r>
              <a:rPr lang="en-US" sz="1600" dirty="0"/>
              <a:t> need to pay to keep their Medicaid</a:t>
            </a:r>
          </a:p>
          <a:p>
            <a:r>
              <a:rPr lang="en-US" sz="2000" dirty="0"/>
              <a:t>SMP Consumer Alert – </a:t>
            </a:r>
          </a:p>
          <a:p>
            <a:pPr lvl="1"/>
            <a:r>
              <a:rPr lang="en-US" sz="1700" dirty="0"/>
              <a:t>Targeted release within the week and found on </a:t>
            </a:r>
            <a:r>
              <a:rPr lang="en-US" sz="1700" dirty="0">
                <a:hlinkClick r:id="rId2"/>
              </a:rPr>
              <a:t>SMP Resource Center Consumer Alert Page</a:t>
            </a:r>
            <a:endParaRPr lang="en-US" sz="1700" dirty="0"/>
          </a:p>
        </p:txBody>
      </p:sp>
      <p:sp>
        <p:nvSpPr>
          <p:cNvPr id="4" name="Slide Number Placeholder 3">
            <a:extLst>
              <a:ext uri="{FF2B5EF4-FFF2-40B4-BE49-F238E27FC236}">
                <a16:creationId xmlns:a16="http://schemas.microsoft.com/office/drawing/2014/main" id="{692D9E45-C58E-6626-1454-A9A9682F9ECE}"/>
              </a:ext>
            </a:extLst>
          </p:cNvPr>
          <p:cNvSpPr>
            <a:spLocks noGrp="1"/>
          </p:cNvSpPr>
          <p:nvPr>
            <p:ph type="sldNum" sz="quarter" idx="12"/>
          </p:nvPr>
        </p:nvSpPr>
        <p:spPr/>
        <p:txBody>
          <a:bodyPr/>
          <a:lstStyle/>
          <a:p>
            <a:fld id="{7AA28999-D008-419E-9628-EE1C64F81F4C}" type="slidenum">
              <a:rPr lang="en-US" smtClean="0"/>
              <a:pPr/>
              <a:t>32</a:t>
            </a:fld>
            <a:endParaRPr lang="en-US"/>
          </a:p>
        </p:txBody>
      </p:sp>
      <p:pic>
        <p:nvPicPr>
          <p:cNvPr id="6" name="Picture 5" descr="SMP infographic on Medicaid renewal fraud.  States &quot;Do not pay to sign up for Medicare or Medicaid. Signing up does not cost anything.&quot; and includes information on contacting SHIP for help.  ">
            <a:extLst>
              <a:ext uri="{FF2B5EF4-FFF2-40B4-BE49-F238E27FC236}">
                <a16:creationId xmlns:a16="http://schemas.microsoft.com/office/drawing/2014/main" id="{A5CBB8E8-F6FC-771D-BBD3-864CA0B59112}"/>
              </a:ext>
            </a:extLst>
          </p:cNvPr>
          <p:cNvPicPr>
            <a:picLocks noChangeAspect="1"/>
          </p:cNvPicPr>
          <p:nvPr/>
        </p:nvPicPr>
        <p:blipFill rotWithShape="1">
          <a:blip r:embed="rId3"/>
          <a:srcRect l="527" t="941" r="576" b="1868"/>
          <a:stretch/>
        </p:blipFill>
        <p:spPr>
          <a:xfrm>
            <a:off x="488801" y="1463675"/>
            <a:ext cx="5751576" cy="4754563"/>
          </a:xfrm>
          <a:prstGeom prst="rect">
            <a:avLst/>
          </a:prstGeom>
          <a:effectLst>
            <a:outerShdw blurRad="50800" dist="38100" dir="5400000" algn="t" rotWithShape="0">
              <a:prstClr val="black">
                <a:alpha val="40000"/>
              </a:prstClr>
            </a:outerShdw>
          </a:effectLst>
        </p:spPr>
      </p:pic>
      <p:pic>
        <p:nvPicPr>
          <p:cNvPr id="8" name="Picture 7" descr="CMS infographic on Medicaid renewal fraud.  States &quot;Say no to scams. Don't share your personal information or give money to anyone who contacts you saying you have to pay them to keep Medicaid or CHIP coverage.&quot; ">
            <a:extLst>
              <a:ext uri="{FF2B5EF4-FFF2-40B4-BE49-F238E27FC236}">
                <a16:creationId xmlns:a16="http://schemas.microsoft.com/office/drawing/2014/main" id="{AE8131A6-DE5C-9534-8546-C8C82F5EE7AD}"/>
              </a:ext>
            </a:extLst>
          </p:cNvPr>
          <p:cNvPicPr>
            <a:picLocks noChangeAspect="1"/>
          </p:cNvPicPr>
          <p:nvPr/>
        </p:nvPicPr>
        <p:blipFill>
          <a:blip r:embed="rId4"/>
          <a:stretch>
            <a:fillRect/>
          </a:stretch>
        </p:blipFill>
        <p:spPr>
          <a:xfrm>
            <a:off x="6941102" y="4365508"/>
            <a:ext cx="4525474" cy="22417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0114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AA9B54-B7A2-4A8C-A9E2-9C425EF0E2BA}"/>
              </a:ext>
            </a:extLst>
          </p:cNvPr>
          <p:cNvSpPr>
            <a:spLocks noGrp="1"/>
          </p:cNvSpPr>
          <p:nvPr>
            <p:ph type="title"/>
          </p:nvPr>
        </p:nvSpPr>
        <p:spPr/>
        <p:txBody>
          <a:bodyPr/>
          <a:lstStyle/>
          <a:p>
            <a:r>
              <a:rPr lang="en-US" dirty="0"/>
              <a:t>Medicare open enrollment period reminders</a:t>
            </a:r>
          </a:p>
        </p:txBody>
      </p:sp>
      <p:sp>
        <p:nvSpPr>
          <p:cNvPr id="4" name="Slide Number Placeholder 3">
            <a:extLst>
              <a:ext uri="{FF2B5EF4-FFF2-40B4-BE49-F238E27FC236}">
                <a16:creationId xmlns:a16="http://schemas.microsoft.com/office/drawing/2014/main" id="{4D02B2A9-D17F-4C4B-8AA0-01B78036A8A7}"/>
              </a:ext>
            </a:extLst>
          </p:cNvPr>
          <p:cNvSpPr>
            <a:spLocks noGrp="1"/>
          </p:cNvSpPr>
          <p:nvPr>
            <p:ph type="sldNum" sz="quarter" idx="12"/>
          </p:nvPr>
        </p:nvSpPr>
        <p:spPr/>
        <p:txBody>
          <a:bodyPr/>
          <a:lstStyle/>
          <a:p>
            <a:fld id="{7AA28999-D008-419E-9628-EE1C64F81F4C}" type="slidenum">
              <a:rPr lang="en-US" smtClean="0"/>
              <a:pPr/>
              <a:t>33</a:t>
            </a:fld>
            <a:endParaRPr lang="en-US"/>
          </a:p>
        </p:txBody>
      </p:sp>
    </p:spTree>
    <p:extLst>
      <p:ext uri="{BB962C8B-B14F-4D97-AF65-F5344CB8AC3E}">
        <p14:creationId xmlns:p14="http://schemas.microsoft.com/office/powerpoint/2010/main" val="3765736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5CC-DF41-46B0-8F0A-AE3895BFC759}"/>
              </a:ext>
            </a:extLst>
          </p:cNvPr>
          <p:cNvSpPr>
            <a:spLocks noGrp="1"/>
          </p:cNvSpPr>
          <p:nvPr>
            <p:ph type="title"/>
          </p:nvPr>
        </p:nvSpPr>
        <p:spPr>
          <a:xfrm>
            <a:off x="762000" y="381000"/>
            <a:ext cx="10744200" cy="857250"/>
          </a:xfrm>
        </p:spPr>
        <p:txBody>
          <a:bodyPr>
            <a:noAutofit/>
          </a:bodyPr>
          <a:lstStyle/>
          <a:p>
            <a:r>
              <a:rPr lang="en-US" dirty="0"/>
              <a:t>Medicare Enrollment Periods</a:t>
            </a:r>
          </a:p>
        </p:txBody>
      </p:sp>
      <p:sp>
        <p:nvSpPr>
          <p:cNvPr id="3" name="Content Placeholder 2" descr="&#10;">
            <a:extLst>
              <a:ext uri="{FF2B5EF4-FFF2-40B4-BE49-F238E27FC236}">
                <a16:creationId xmlns:a16="http://schemas.microsoft.com/office/drawing/2014/main" id="{1FD2F51A-3B44-41DB-8C49-4D9645F04FA4}"/>
              </a:ext>
            </a:extLst>
          </p:cNvPr>
          <p:cNvSpPr>
            <a:spLocks noGrp="1"/>
          </p:cNvSpPr>
          <p:nvPr>
            <p:ph idx="1"/>
          </p:nvPr>
        </p:nvSpPr>
        <p:spPr>
          <a:xfrm>
            <a:off x="304800" y="1524000"/>
            <a:ext cx="5791200" cy="4953000"/>
          </a:xfrm>
        </p:spPr>
        <p:txBody>
          <a:bodyPr>
            <a:noAutofit/>
          </a:bodyPr>
          <a:lstStyle/>
          <a:p>
            <a:r>
              <a:rPr lang="en-US" sz="2800" dirty="0"/>
              <a:t>CMS Bootcamp Day 1, Appendix ‘C’ slides 111-112 for full Enrollment Period Chart</a:t>
            </a:r>
          </a:p>
          <a:p>
            <a:r>
              <a:rPr lang="en-US" sz="2800" dirty="0"/>
              <a:t>New Plans loaded MPF 10/1</a:t>
            </a:r>
          </a:p>
          <a:p>
            <a:r>
              <a:rPr lang="en-US" sz="2800" dirty="0"/>
              <a:t>10/15 – 12/7 annually Medicare Open Enrollment Period </a:t>
            </a:r>
          </a:p>
          <a:p>
            <a:pPr lvl="1"/>
            <a:r>
              <a:rPr lang="en-US" sz="2000" dirty="0"/>
              <a:t>aka Annual Election Period (AEP) </a:t>
            </a:r>
          </a:p>
          <a:p>
            <a:pPr lvl="1"/>
            <a:r>
              <a:rPr lang="en-US" sz="2000" dirty="0"/>
              <a:t>Enroll in or switch Medicare Part D (PDP) or Medicare Advantage (MA) Plans (some have PDP coverage, some do not)</a:t>
            </a:r>
          </a:p>
          <a:p>
            <a:pPr lvl="1"/>
            <a:r>
              <a:rPr lang="en-US" sz="2000" dirty="0"/>
              <a:t>Coverage begins January 1</a:t>
            </a:r>
          </a:p>
          <a:p>
            <a:pPr marL="0" indent="0">
              <a:buNone/>
            </a:pPr>
            <a:endParaRPr lang="en-US" sz="1600" dirty="0"/>
          </a:p>
        </p:txBody>
      </p:sp>
      <p:grpSp>
        <p:nvGrpSpPr>
          <p:cNvPr id="8" name="Group 7" descr="Screenshots of the CMS Bootcamp Day 1 Appendix ‘C’ slides 111-112 for full Enrollment Period Chart">
            <a:extLst>
              <a:ext uri="{FF2B5EF4-FFF2-40B4-BE49-F238E27FC236}">
                <a16:creationId xmlns:a16="http://schemas.microsoft.com/office/drawing/2014/main" id="{91927A9D-0AC5-9B81-CAB3-A092FCF780D8}"/>
              </a:ext>
            </a:extLst>
          </p:cNvPr>
          <p:cNvGrpSpPr/>
          <p:nvPr/>
        </p:nvGrpSpPr>
        <p:grpSpPr>
          <a:xfrm>
            <a:off x="6096000" y="1490060"/>
            <a:ext cx="5734050" cy="5045747"/>
            <a:chOff x="6081530" y="1238250"/>
            <a:chExt cx="5734050" cy="5045747"/>
          </a:xfrm>
        </p:grpSpPr>
        <p:pic>
          <p:nvPicPr>
            <p:cNvPr id="5" name="Picture 4">
              <a:extLst>
                <a:ext uri="{FF2B5EF4-FFF2-40B4-BE49-F238E27FC236}">
                  <a16:creationId xmlns:a16="http://schemas.microsoft.com/office/drawing/2014/main" id="{7814391C-52D5-0125-CE76-BE1939F73516}"/>
                </a:ext>
              </a:extLst>
            </p:cNvPr>
            <p:cNvPicPr>
              <a:picLocks noChangeAspect="1"/>
            </p:cNvPicPr>
            <p:nvPr/>
          </p:nvPicPr>
          <p:blipFill rotWithShape="1">
            <a:blip r:embed="rId3"/>
            <a:srcRect t="37370"/>
            <a:stretch/>
          </p:blipFill>
          <p:spPr>
            <a:xfrm>
              <a:off x="6081530" y="4287906"/>
              <a:ext cx="5734050" cy="1996091"/>
            </a:xfrm>
            <a:prstGeom prst="rect">
              <a:avLst/>
            </a:prstGeom>
          </p:spPr>
        </p:pic>
        <p:pic>
          <p:nvPicPr>
            <p:cNvPr id="7" name="Picture 6">
              <a:extLst>
                <a:ext uri="{FF2B5EF4-FFF2-40B4-BE49-F238E27FC236}">
                  <a16:creationId xmlns:a16="http://schemas.microsoft.com/office/drawing/2014/main" id="{0FC691C3-DC33-7F2A-7A40-07FA40EB818F}"/>
                </a:ext>
              </a:extLst>
            </p:cNvPr>
            <p:cNvPicPr>
              <a:picLocks noChangeAspect="1"/>
            </p:cNvPicPr>
            <p:nvPr/>
          </p:nvPicPr>
          <p:blipFill>
            <a:blip r:embed="rId4"/>
            <a:stretch>
              <a:fillRect/>
            </a:stretch>
          </p:blipFill>
          <p:spPr>
            <a:xfrm>
              <a:off x="6096000" y="1238250"/>
              <a:ext cx="5718362" cy="3086100"/>
            </a:xfrm>
            <a:prstGeom prst="rect">
              <a:avLst/>
            </a:prstGeom>
          </p:spPr>
        </p:pic>
      </p:grpSp>
    </p:spTree>
    <p:extLst>
      <p:ext uri="{BB962C8B-B14F-4D97-AF65-F5344CB8AC3E}">
        <p14:creationId xmlns:p14="http://schemas.microsoft.com/office/powerpoint/2010/main" val="3809774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55CC-DF41-46B0-8F0A-AE3895BFC759}"/>
              </a:ext>
            </a:extLst>
          </p:cNvPr>
          <p:cNvSpPr>
            <a:spLocks noGrp="1"/>
          </p:cNvSpPr>
          <p:nvPr>
            <p:ph type="title"/>
          </p:nvPr>
        </p:nvSpPr>
        <p:spPr>
          <a:xfrm>
            <a:off x="1895475" y="304800"/>
            <a:ext cx="8229600" cy="857250"/>
          </a:xfrm>
        </p:spPr>
        <p:txBody>
          <a:bodyPr>
            <a:normAutofit/>
          </a:bodyPr>
          <a:lstStyle/>
          <a:p>
            <a:r>
              <a:rPr lang="en-US" dirty="0"/>
              <a:t>Medicare.gov Accounts</a:t>
            </a:r>
          </a:p>
        </p:txBody>
      </p:sp>
      <p:sp>
        <p:nvSpPr>
          <p:cNvPr id="3" name="Content Placeholder 2">
            <a:extLst>
              <a:ext uri="{FF2B5EF4-FFF2-40B4-BE49-F238E27FC236}">
                <a16:creationId xmlns:a16="http://schemas.microsoft.com/office/drawing/2014/main" id="{1FD2F51A-3B44-41DB-8C49-4D9645F04FA4}"/>
              </a:ext>
            </a:extLst>
          </p:cNvPr>
          <p:cNvSpPr>
            <a:spLocks noGrp="1"/>
          </p:cNvSpPr>
          <p:nvPr>
            <p:ph idx="1"/>
          </p:nvPr>
        </p:nvSpPr>
        <p:spPr>
          <a:xfrm>
            <a:off x="600075" y="1333500"/>
            <a:ext cx="10820400" cy="4191000"/>
          </a:xfrm>
        </p:spPr>
        <p:txBody>
          <a:bodyPr vert="horz" lIns="68580" tIns="34290" rIns="68580" bIns="34290" rtlCol="0" anchor="t">
            <a:normAutofit fontScale="85000" lnSpcReduction="20000"/>
          </a:bodyPr>
          <a:lstStyle/>
          <a:p>
            <a:r>
              <a:rPr lang="en-US" dirty="0"/>
              <a:t>ACL Guidance in SHIP and SMP Libraries</a:t>
            </a:r>
          </a:p>
          <a:p>
            <a:r>
              <a:rPr lang="en-US" dirty="0"/>
              <a:t>Obtain Medicare beneficiary consent and access only when necessary</a:t>
            </a:r>
          </a:p>
          <a:p>
            <a:pPr lvl="1"/>
            <a:r>
              <a:rPr lang="en-US" dirty="0"/>
              <a:t>Comply with your SHIP’s written or verbal consent policy requirements</a:t>
            </a:r>
          </a:p>
          <a:p>
            <a:pPr lvl="1"/>
            <a:r>
              <a:rPr lang="en-US" dirty="0"/>
              <a:t>Do not store Medicare.gov account credentials in STARS or SIRS</a:t>
            </a:r>
          </a:p>
          <a:p>
            <a:r>
              <a:rPr lang="en-US" dirty="0"/>
              <a:t>Create a Medicare.gov account</a:t>
            </a:r>
          </a:p>
          <a:p>
            <a:pPr lvl="1"/>
            <a:r>
              <a:rPr lang="en-US" dirty="0"/>
              <a:t>CMS Tip Sheet </a:t>
            </a:r>
            <a:r>
              <a:rPr lang="en-US" sz="1200" dirty="0">
                <a:hlinkClick r:id="rId3"/>
              </a:rPr>
              <a:t>https://irp-cdn.multiscreensite.com/a8a8e955/files/uploaded/Create%20Your%20Medicare%20Personal%20Account.pdf</a:t>
            </a:r>
            <a:r>
              <a:rPr lang="en-US" sz="1200" dirty="0"/>
              <a:t> </a:t>
            </a:r>
          </a:p>
          <a:p>
            <a:r>
              <a:rPr lang="en-US" dirty="0"/>
              <a:t>Medicare.gov Username and Password Troubleshooting</a:t>
            </a:r>
          </a:p>
          <a:p>
            <a:pPr lvl="1"/>
            <a:r>
              <a:rPr lang="en-US" dirty="0"/>
              <a:t>Use Forgot username? And Forgot password? Links </a:t>
            </a:r>
          </a:p>
          <a:p>
            <a:pPr lvl="1"/>
            <a:r>
              <a:rPr lang="en-US" dirty="0"/>
              <a:t>Use Forgot username and password? </a:t>
            </a:r>
          </a:p>
          <a:p>
            <a:pPr lvl="1"/>
            <a:r>
              <a:rPr lang="en-US" dirty="0"/>
              <a:t>Contact 1-800-Medicare or CMS Unique ID Hotline</a:t>
            </a:r>
            <a:endParaRPr lang="en-US" dirty="0">
              <a:cs typeface="Arial"/>
            </a:endParaRPr>
          </a:p>
          <a:p>
            <a:pPr lvl="2"/>
            <a:endParaRPr lang="en-US" dirty="0"/>
          </a:p>
        </p:txBody>
      </p:sp>
    </p:spTree>
    <p:extLst>
      <p:ext uri="{BB962C8B-B14F-4D97-AF65-F5344CB8AC3E}">
        <p14:creationId xmlns:p14="http://schemas.microsoft.com/office/powerpoint/2010/main" val="3076805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B12E-C284-4E03-91A7-53F425F32F71}"/>
              </a:ext>
            </a:extLst>
          </p:cNvPr>
          <p:cNvSpPr>
            <a:spLocks noGrp="1"/>
          </p:cNvSpPr>
          <p:nvPr>
            <p:ph type="title"/>
          </p:nvPr>
        </p:nvSpPr>
        <p:spPr>
          <a:xfrm>
            <a:off x="457200" y="228600"/>
            <a:ext cx="11049000" cy="857250"/>
          </a:xfrm>
        </p:spPr>
        <p:txBody>
          <a:bodyPr>
            <a:normAutofit/>
          </a:bodyPr>
          <a:lstStyle/>
          <a:p>
            <a:r>
              <a:rPr lang="en-US" dirty="0"/>
              <a:t>MPF SHIP Inquiry Process</a:t>
            </a:r>
          </a:p>
        </p:txBody>
      </p:sp>
      <p:sp>
        <p:nvSpPr>
          <p:cNvPr id="3" name="Content Placeholder 2">
            <a:extLst>
              <a:ext uri="{FF2B5EF4-FFF2-40B4-BE49-F238E27FC236}">
                <a16:creationId xmlns:a16="http://schemas.microsoft.com/office/drawing/2014/main" id="{84A8FD95-66BF-4923-9682-BB8B5FAE081F}"/>
              </a:ext>
            </a:extLst>
          </p:cNvPr>
          <p:cNvSpPr>
            <a:spLocks noGrp="1"/>
          </p:cNvSpPr>
          <p:nvPr>
            <p:ph idx="1"/>
          </p:nvPr>
        </p:nvSpPr>
        <p:spPr>
          <a:xfrm>
            <a:off x="838200" y="1600200"/>
            <a:ext cx="11049000" cy="3733799"/>
          </a:xfrm>
        </p:spPr>
        <p:txBody>
          <a:bodyPr vert="horz" lIns="68580" tIns="34290" rIns="68580" bIns="34290" rtlCol="0" anchor="t">
            <a:normAutofit/>
          </a:bodyPr>
          <a:lstStyle/>
          <a:p>
            <a:r>
              <a:rPr lang="en-US" dirty="0"/>
              <a:t>Three inquiry categories</a:t>
            </a:r>
          </a:p>
          <a:p>
            <a:pPr marL="685800" lvl="1" indent="-342900">
              <a:buFont typeface="+mj-lt"/>
              <a:buAutoNum type="arabicPeriod"/>
            </a:pPr>
            <a:r>
              <a:rPr lang="en-US" dirty="0"/>
              <a:t>General feedback: logged and shared to CMS regularly</a:t>
            </a:r>
          </a:p>
          <a:p>
            <a:pPr marL="685800" lvl="1" indent="-342900">
              <a:buFont typeface="+mj-lt"/>
              <a:buAutoNum type="arabicPeriod"/>
            </a:pPr>
            <a:r>
              <a:rPr lang="en-US" dirty="0"/>
              <a:t>Functionality issues: logged and escalated if trending or work stoppage</a:t>
            </a:r>
          </a:p>
          <a:p>
            <a:pPr marL="685800" lvl="1" indent="-342900">
              <a:buFont typeface="+mj-lt"/>
              <a:buAutoNum type="arabicPeriod"/>
            </a:pPr>
            <a:r>
              <a:rPr lang="en-US" dirty="0"/>
              <a:t>Medicare.gov account and LIS Functionality Inaccuracies</a:t>
            </a:r>
          </a:p>
        </p:txBody>
      </p:sp>
    </p:spTree>
    <p:extLst>
      <p:ext uri="{BB962C8B-B14F-4D97-AF65-F5344CB8AC3E}">
        <p14:creationId xmlns:p14="http://schemas.microsoft.com/office/powerpoint/2010/main" val="4254494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B12E-C284-4E03-91A7-53F425F32F71}"/>
              </a:ext>
            </a:extLst>
          </p:cNvPr>
          <p:cNvSpPr>
            <a:spLocks noGrp="1"/>
          </p:cNvSpPr>
          <p:nvPr>
            <p:ph type="title"/>
          </p:nvPr>
        </p:nvSpPr>
        <p:spPr>
          <a:xfrm>
            <a:off x="609600" y="152400"/>
            <a:ext cx="11201400" cy="1066800"/>
          </a:xfrm>
        </p:spPr>
        <p:txBody>
          <a:bodyPr>
            <a:normAutofit/>
          </a:bodyPr>
          <a:lstStyle/>
          <a:p>
            <a:r>
              <a:rPr lang="en-US" dirty="0"/>
              <a:t>MPF SHIP Inquiry Process</a:t>
            </a:r>
          </a:p>
        </p:txBody>
      </p:sp>
      <p:sp>
        <p:nvSpPr>
          <p:cNvPr id="3" name="Content Placeholder 2">
            <a:extLst>
              <a:ext uri="{FF2B5EF4-FFF2-40B4-BE49-F238E27FC236}">
                <a16:creationId xmlns:a16="http://schemas.microsoft.com/office/drawing/2014/main" id="{84A8FD95-66BF-4923-9682-BB8B5FAE081F}"/>
              </a:ext>
            </a:extLst>
          </p:cNvPr>
          <p:cNvSpPr>
            <a:spLocks noGrp="1"/>
          </p:cNvSpPr>
          <p:nvPr>
            <p:ph idx="1"/>
          </p:nvPr>
        </p:nvSpPr>
        <p:spPr>
          <a:xfrm>
            <a:off x="685800" y="1371600"/>
            <a:ext cx="10972800" cy="4343400"/>
          </a:xfrm>
        </p:spPr>
        <p:txBody>
          <a:bodyPr vert="horz" lIns="68580" tIns="34290" rIns="68580" bIns="34290" rtlCol="0" anchor="t">
            <a:normAutofit fontScale="92500" lnSpcReduction="10000"/>
          </a:bodyPr>
          <a:lstStyle/>
          <a:p>
            <a:r>
              <a:rPr lang="en-US" dirty="0"/>
              <a:t>First step = Call 1-800-Medicare/Unique ID line to resolve beneficiary immediate need and report MPF concern</a:t>
            </a:r>
          </a:p>
          <a:p>
            <a:r>
              <a:rPr lang="en-US" dirty="0"/>
              <a:t>When issue is </a:t>
            </a:r>
            <a:r>
              <a:rPr lang="en-US" b="1" dirty="0"/>
              <a:t>not unique to beneficiary</a:t>
            </a:r>
            <a:r>
              <a:rPr lang="en-US" dirty="0"/>
              <a:t>, email to local, regional or state SHIP leaders. State SHIP directors submit to </a:t>
            </a:r>
            <a:r>
              <a:rPr lang="en-US" dirty="0">
                <a:hlinkClick r:id="rId2"/>
              </a:rPr>
              <a:t>ship@acl.hhs.gov</a:t>
            </a:r>
            <a:r>
              <a:rPr lang="en-US" dirty="0"/>
              <a:t> </a:t>
            </a:r>
          </a:p>
          <a:p>
            <a:pPr lvl="1"/>
            <a:r>
              <a:rPr lang="en-US" dirty="0"/>
              <a:t>Include date and time that you spoke with the CSR, the CSR’s name, and the phone number used to call 1-800- Medicare line or your unique ID (UID) number, if used and applicable. </a:t>
            </a:r>
            <a:r>
              <a:rPr lang="en-US" i="1" dirty="0"/>
              <a:t>UID allows CMS to locate call recordings easily.</a:t>
            </a:r>
            <a:r>
              <a:rPr lang="en-US" i="1" dirty="0">
                <a:cs typeface="Arial" panose="020B0604020202020204"/>
              </a:rPr>
              <a:t> </a:t>
            </a:r>
            <a:r>
              <a:rPr lang="en-US" dirty="0"/>
              <a:t>ACL will forward issues to the CMS team for investigation. </a:t>
            </a:r>
          </a:p>
          <a:p>
            <a:pPr marL="457200" lvl="1" indent="0">
              <a:buNone/>
            </a:pPr>
            <a:endParaRPr lang="en-US" dirty="0">
              <a:solidFill>
                <a:srgbClr val="FF0000"/>
              </a:solidFill>
            </a:endParaRPr>
          </a:p>
        </p:txBody>
      </p:sp>
    </p:spTree>
    <p:extLst>
      <p:ext uri="{BB962C8B-B14F-4D97-AF65-F5344CB8AC3E}">
        <p14:creationId xmlns:p14="http://schemas.microsoft.com/office/powerpoint/2010/main" val="3892453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B12E-C284-4E03-91A7-53F425F32F71}"/>
              </a:ext>
            </a:extLst>
          </p:cNvPr>
          <p:cNvSpPr>
            <a:spLocks noGrp="1"/>
          </p:cNvSpPr>
          <p:nvPr>
            <p:ph type="title"/>
          </p:nvPr>
        </p:nvSpPr>
        <p:spPr>
          <a:xfrm>
            <a:off x="609600" y="102704"/>
            <a:ext cx="10972800" cy="1143000"/>
          </a:xfrm>
        </p:spPr>
        <p:txBody>
          <a:bodyPr>
            <a:normAutofit/>
          </a:bodyPr>
          <a:lstStyle/>
          <a:p>
            <a:r>
              <a:rPr lang="en-US" dirty="0"/>
              <a:t>MPF Drug Pricing Inquiry</a:t>
            </a:r>
          </a:p>
        </p:txBody>
      </p:sp>
      <p:sp>
        <p:nvSpPr>
          <p:cNvPr id="3" name="Content Placeholder 2">
            <a:extLst>
              <a:ext uri="{FF2B5EF4-FFF2-40B4-BE49-F238E27FC236}">
                <a16:creationId xmlns:a16="http://schemas.microsoft.com/office/drawing/2014/main" id="{84A8FD95-66BF-4923-9682-BB8B5FAE081F}"/>
              </a:ext>
            </a:extLst>
          </p:cNvPr>
          <p:cNvSpPr>
            <a:spLocks noGrp="1"/>
          </p:cNvSpPr>
          <p:nvPr>
            <p:ph idx="1"/>
          </p:nvPr>
        </p:nvSpPr>
        <p:spPr>
          <a:xfrm>
            <a:off x="723900" y="1212574"/>
            <a:ext cx="11087100" cy="4273826"/>
          </a:xfrm>
        </p:spPr>
        <p:txBody>
          <a:bodyPr vert="horz" lIns="68580" tIns="34290" rIns="68580" bIns="34290" rtlCol="0" anchor="t">
            <a:normAutofit/>
          </a:bodyPr>
          <a:lstStyle/>
          <a:p>
            <a:r>
              <a:rPr lang="en-US" dirty="0"/>
              <a:t>Email to local, regional or state SHIP leaders. State SHIP directors submit to ACL the following required for CMS investigation to </a:t>
            </a:r>
            <a:r>
              <a:rPr lang="en-US" dirty="0">
                <a:hlinkClick r:id="rId2"/>
              </a:rPr>
              <a:t>ship@acl.hhs.gov</a:t>
            </a:r>
            <a:endParaRPr lang="en-US" dirty="0"/>
          </a:p>
          <a:p>
            <a:pPr lvl="1"/>
            <a:r>
              <a:rPr lang="en-US" sz="2200" dirty="0"/>
              <a:t>Drug dosage, quantity, frequency &amp; packaging or if available the NDC# (National Drug Code)</a:t>
            </a:r>
          </a:p>
          <a:p>
            <a:pPr lvl="1"/>
            <a:r>
              <a:rPr lang="en-US" sz="2200" dirty="0"/>
              <a:t>Pharmacy name and full address or if available the NPI# (National Provider Identifier)</a:t>
            </a:r>
          </a:p>
          <a:p>
            <a:pPr lvl="1"/>
            <a:r>
              <a:rPr lang="en-US" sz="2200" dirty="0"/>
              <a:t>Plan name, Plan type (i.e. PDP or MA) and Plan ID# (i.e. S6946-031-0)</a:t>
            </a:r>
          </a:p>
          <a:p>
            <a:pPr lvl="1"/>
            <a:r>
              <a:rPr lang="en-US" sz="2200" dirty="0"/>
              <a:t>Zip code used to conduct the search</a:t>
            </a:r>
          </a:p>
          <a:p>
            <a:pPr lvl="1"/>
            <a:r>
              <a:rPr lang="en-US" sz="2200" dirty="0"/>
              <a:t>Was the search anonymous or while logged into a Medicare.gov account</a:t>
            </a:r>
            <a:r>
              <a:rPr lang="en-US" sz="2200" dirty="0">
                <a:latin typeface="Calibri" panose="020F0502020204030204" pitchFamily="34" charset="0"/>
              </a:rPr>
              <a:t>?</a:t>
            </a:r>
            <a:endParaRPr lang="en-US" sz="2200" dirty="0">
              <a:solidFill>
                <a:srgbClr val="FF0000"/>
              </a:solidFill>
            </a:endParaRPr>
          </a:p>
          <a:p>
            <a:pPr marL="1028700" lvl="3" indent="0">
              <a:buNone/>
            </a:pPr>
            <a:endParaRPr lang="en-US" dirty="0"/>
          </a:p>
          <a:p>
            <a:pPr lvl="3"/>
            <a:endParaRPr lang="en-US" dirty="0"/>
          </a:p>
        </p:txBody>
      </p:sp>
    </p:spTree>
    <p:extLst>
      <p:ext uri="{BB962C8B-B14F-4D97-AF65-F5344CB8AC3E}">
        <p14:creationId xmlns:p14="http://schemas.microsoft.com/office/powerpoint/2010/main" val="2006075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B12E-C284-4E03-91A7-53F425F32F71}"/>
              </a:ext>
            </a:extLst>
          </p:cNvPr>
          <p:cNvSpPr>
            <a:spLocks noGrp="1"/>
          </p:cNvSpPr>
          <p:nvPr>
            <p:ph type="title"/>
          </p:nvPr>
        </p:nvSpPr>
        <p:spPr>
          <a:xfrm>
            <a:off x="609600" y="102704"/>
            <a:ext cx="10972800" cy="1143000"/>
          </a:xfrm>
        </p:spPr>
        <p:txBody>
          <a:bodyPr>
            <a:normAutofit/>
          </a:bodyPr>
          <a:lstStyle/>
          <a:p>
            <a:r>
              <a:rPr lang="en-US" dirty="0"/>
              <a:t>MPF LIS Status Inquiry</a:t>
            </a:r>
          </a:p>
        </p:txBody>
      </p:sp>
      <p:sp>
        <p:nvSpPr>
          <p:cNvPr id="3" name="Content Placeholder 2">
            <a:extLst>
              <a:ext uri="{FF2B5EF4-FFF2-40B4-BE49-F238E27FC236}">
                <a16:creationId xmlns:a16="http://schemas.microsoft.com/office/drawing/2014/main" id="{84A8FD95-66BF-4923-9682-BB8B5FAE081F}"/>
              </a:ext>
            </a:extLst>
          </p:cNvPr>
          <p:cNvSpPr>
            <a:spLocks noGrp="1"/>
          </p:cNvSpPr>
          <p:nvPr>
            <p:ph idx="1"/>
          </p:nvPr>
        </p:nvSpPr>
        <p:spPr>
          <a:xfrm>
            <a:off x="723900" y="1212574"/>
            <a:ext cx="11087100" cy="4731026"/>
          </a:xfrm>
        </p:spPr>
        <p:txBody>
          <a:bodyPr vert="horz" lIns="68580" tIns="34290" rIns="68580" bIns="34290" rtlCol="0" anchor="t">
            <a:normAutofit/>
          </a:bodyPr>
          <a:lstStyle/>
          <a:p>
            <a:r>
              <a:rPr lang="en-US" sz="2800" dirty="0"/>
              <a:t>When LIS status in Medicare.gov account seems wrong, email to local, regional or state SHIP leaders. State SHIP directors submit to ACL the following required for CMS investigation to </a:t>
            </a:r>
            <a:r>
              <a:rPr lang="en-US" sz="2800" dirty="0">
                <a:hlinkClick r:id="rId3"/>
              </a:rPr>
              <a:t>ship@acl.hhs.gov</a:t>
            </a:r>
            <a:endParaRPr lang="en-US" sz="2800" dirty="0"/>
          </a:p>
          <a:p>
            <a:pPr lvl="1"/>
            <a:r>
              <a:rPr lang="en-US" sz="2400" dirty="0">
                <a:effectLst/>
                <a:latin typeface="Calibri" panose="020F0502020204030204" pitchFamily="34" charset="0"/>
                <a:ea typeface="Calibri" panose="020F0502020204030204" pitchFamily="34" charset="0"/>
              </a:rPr>
              <a:t>Medicare numbers for the individual(s) impacted. To safely email a Medicare number be sure to </a:t>
            </a:r>
          </a:p>
          <a:p>
            <a:pPr lvl="2"/>
            <a:r>
              <a:rPr lang="en-US" dirty="0">
                <a:effectLst/>
                <a:latin typeface="Calibri" panose="020F0502020204030204" pitchFamily="34" charset="0"/>
                <a:ea typeface="Times New Roman" panose="02020603050405020304" pitchFamily="18" charset="0"/>
              </a:rPr>
              <a:t>send a password protected document containing the Medicare number(s) as an email attachment, and </a:t>
            </a:r>
          </a:p>
          <a:p>
            <a:pPr lvl="2"/>
            <a:r>
              <a:rPr lang="en-US" dirty="0">
                <a:effectLst/>
                <a:latin typeface="Calibri" panose="020F0502020204030204" pitchFamily="34" charset="0"/>
                <a:ea typeface="Times New Roman" panose="02020603050405020304" pitchFamily="18" charset="0"/>
              </a:rPr>
              <a:t>send the password in a separate email. Steps to save Word documents with a password in are available here </a:t>
            </a:r>
            <a:r>
              <a:rPr lang="en-US" u="sng" dirty="0">
                <a:solidFill>
                  <a:srgbClr val="0563C1"/>
                </a:solidFill>
                <a:effectLst/>
                <a:latin typeface="Calibri" panose="020F0502020204030204" pitchFamily="34" charset="0"/>
                <a:ea typeface="Times New Roman" panose="02020603050405020304" pitchFamily="18" charset="0"/>
                <a:hlinkClick r:id="rId4"/>
              </a:rPr>
              <a:t>Protect a document with a password (microsoft.com)</a:t>
            </a:r>
            <a:r>
              <a:rPr lang="en-US" dirty="0">
                <a:effectLst/>
                <a:latin typeface="Calibri" panose="020F0502020204030204" pitchFamily="34" charset="0"/>
                <a:ea typeface="Times New Roman" panose="02020603050405020304" pitchFamily="18" charset="0"/>
              </a:rPr>
              <a:t> </a:t>
            </a:r>
            <a:endParaRPr lang="en-US" dirty="0"/>
          </a:p>
          <a:p>
            <a:pPr lvl="3"/>
            <a:endParaRPr lang="en-US" dirty="0"/>
          </a:p>
        </p:txBody>
      </p:sp>
    </p:spTree>
    <p:extLst>
      <p:ext uri="{BB962C8B-B14F-4D97-AF65-F5344CB8AC3E}">
        <p14:creationId xmlns:p14="http://schemas.microsoft.com/office/powerpoint/2010/main" val="340877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type="body" idx="1"/>
          </p:nvPr>
        </p:nvSpPr>
        <p:spPr>
          <a:xfrm>
            <a:off x="2593451" y="3235170"/>
            <a:ext cx="7005098" cy="3032279"/>
          </a:xfrm>
        </p:spPr>
        <p:txBody>
          <a:bodyPr>
            <a:normAutofit/>
          </a:bodyPr>
          <a:lstStyle/>
          <a:p>
            <a:pPr marL="0" indent="0" algn="ctr">
              <a:spcBef>
                <a:spcPts val="0"/>
              </a:spcBef>
              <a:buNone/>
            </a:pPr>
            <a:r>
              <a:rPr lang="en-US" sz="3600" b="1" dirty="0"/>
              <a:t>Melissa Simpson</a:t>
            </a:r>
          </a:p>
          <a:p>
            <a:pPr marL="0" indent="0" algn="ctr">
              <a:spcBef>
                <a:spcPts val="0"/>
              </a:spcBef>
              <a:buNone/>
            </a:pPr>
            <a:r>
              <a:rPr lang="en-US" sz="3200" dirty="0"/>
              <a:t>Assistant Director, Office of Healthcare Information and Counseling (OHIC)</a:t>
            </a:r>
          </a:p>
          <a:p>
            <a:pPr marL="0" indent="0" algn="ctr">
              <a:spcBef>
                <a:spcPts val="0"/>
              </a:spcBef>
              <a:buNone/>
            </a:pPr>
            <a:r>
              <a:rPr lang="en-US" sz="3200" dirty="0"/>
              <a:t>Administration for Community Living (ACL)</a:t>
            </a:r>
          </a:p>
        </p:txBody>
      </p:sp>
      <p:sp>
        <p:nvSpPr>
          <p:cNvPr id="2" name="Title 1"/>
          <p:cNvSpPr>
            <a:spLocks noGrp="1"/>
          </p:cNvSpPr>
          <p:nvPr>
            <p:ph type="title"/>
          </p:nvPr>
        </p:nvSpPr>
        <p:spPr/>
        <p:txBody>
          <a:bodyPr/>
          <a:lstStyle/>
          <a:p>
            <a:r>
              <a:rPr lang="en-US" dirty="0"/>
              <a:t>Today’s presenter</a:t>
            </a:r>
          </a:p>
        </p:txBody>
      </p:sp>
      <p:sp>
        <p:nvSpPr>
          <p:cNvPr id="6" name="Slide Number Placeholder 5"/>
          <p:cNvSpPr>
            <a:spLocks noGrp="1"/>
          </p:cNvSpPr>
          <p:nvPr>
            <p:ph type="sldNum" sz="quarter" idx="11"/>
          </p:nvPr>
        </p:nvSpPr>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2D542-39A4-4598-BEB9-D1267FDA8501}" type="slidenum">
              <a:rPr kumimoji="0" lang="en-US" sz="2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FFFFFF"/>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722516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D583-F76D-4563-B184-1245B10393DF}"/>
              </a:ext>
            </a:extLst>
          </p:cNvPr>
          <p:cNvSpPr>
            <a:spLocks noGrp="1"/>
          </p:cNvSpPr>
          <p:nvPr>
            <p:ph type="title"/>
          </p:nvPr>
        </p:nvSpPr>
        <p:spPr/>
        <p:txBody>
          <a:bodyPr>
            <a:normAutofit/>
          </a:bodyPr>
          <a:lstStyle/>
          <a:p>
            <a:r>
              <a:rPr lang="en-US" dirty="0"/>
              <a:t>Plans and 1-800-Medicare Unique ID</a:t>
            </a:r>
          </a:p>
        </p:txBody>
      </p:sp>
      <p:sp>
        <p:nvSpPr>
          <p:cNvPr id="3" name="Content Placeholder 2">
            <a:extLst>
              <a:ext uri="{FF2B5EF4-FFF2-40B4-BE49-F238E27FC236}">
                <a16:creationId xmlns:a16="http://schemas.microsoft.com/office/drawing/2014/main" id="{294F492C-D764-4117-BDDE-3631ABADE403}"/>
              </a:ext>
            </a:extLst>
          </p:cNvPr>
          <p:cNvSpPr>
            <a:spLocks noGrp="1"/>
          </p:cNvSpPr>
          <p:nvPr>
            <p:ph idx="1"/>
          </p:nvPr>
        </p:nvSpPr>
        <p:spPr>
          <a:xfrm>
            <a:off x="457200" y="1417638"/>
            <a:ext cx="11277600" cy="4068762"/>
          </a:xfrm>
        </p:spPr>
        <p:txBody>
          <a:bodyPr vert="horz" lIns="68580" tIns="34290" rIns="68580" bIns="34290" rtlCol="0" anchor="t">
            <a:noAutofit/>
          </a:bodyPr>
          <a:lstStyle/>
          <a:p>
            <a:r>
              <a:rPr lang="en-US" sz="1800" dirty="0"/>
              <a:t>Plans encouraged to participate, not required</a:t>
            </a:r>
          </a:p>
          <a:p>
            <a:r>
              <a:rPr lang="en-US" sz="1800" dirty="0"/>
              <a:t>CMS requires beneficiary consent verification</a:t>
            </a:r>
          </a:p>
          <a:p>
            <a:pPr marL="0" indent="0">
              <a:buNone/>
            </a:pPr>
            <a:endParaRPr lang="en-US" sz="1800" dirty="0"/>
          </a:p>
          <a:p>
            <a:pPr marL="385763" lvl="1">
              <a:spcBef>
                <a:spcPts val="0"/>
              </a:spcBef>
            </a:pPr>
            <a:r>
              <a:rPr lang="en-US" sz="1800" dirty="0">
                <a:solidFill>
                  <a:srgbClr val="000000"/>
                </a:solidFill>
                <a:latin typeface="+mj-lt"/>
                <a:ea typeface="Calibri" panose="020F0502020204030204" pitchFamily="34" charset="0"/>
              </a:rPr>
              <a:t>Plan’s call center confirm the following conditions are met: </a:t>
            </a:r>
          </a:p>
          <a:p>
            <a:pPr marL="685800" lvl="2" indent="0">
              <a:spcBef>
                <a:spcPts val="0"/>
              </a:spcBef>
              <a:buNone/>
            </a:pPr>
            <a:r>
              <a:rPr lang="en-US" sz="1800" dirty="0">
                <a:solidFill>
                  <a:srgbClr val="000000"/>
                </a:solidFill>
                <a:latin typeface="+mj-lt"/>
                <a:ea typeface="Calibri" panose="020F0502020204030204" pitchFamily="34" charset="0"/>
              </a:rPr>
              <a:t>2a. The SHIP counselor has written or verbal authorization from a beneficiary or their representative to discuss a beneficiary’s plan issues or concerns; </a:t>
            </a:r>
            <a:r>
              <a:rPr lang="en-US" sz="1800" b="1" dirty="0">
                <a:solidFill>
                  <a:srgbClr val="000000"/>
                </a:solidFill>
                <a:latin typeface="+mj-lt"/>
                <a:ea typeface="Calibri" panose="020F0502020204030204" pitchFamily="34" charset="0"/>
              </a:rPr>
              <a:t>and </a:t>
            </a:r>
            <a:endParaRPr lang="en-US" sz="1800" dirty="0">
              <a:solidFill>
                <a:srgbClr val="000000"/>
              </a:solidFill>
              <a:latin typeface="+mj-lt"/>
              <a:ea typeface="Calibri" panose="020F0502020204030204" pitchFamily="34" charset="0"/>
            </a:endParaRPr>
          </a:p>
          <a:p>
            <a:pPr marL="685800" lvl="2" indent="0">
              <a:spcBef>
                <a:spcPts val="0"/>
              </a:spcBef>
              <a:buNone/>
            </a:pPr>
            <a:r>
              <a:rPr lang="en-US" sz="1800" dirty="0">
                <a:solidFill>
                  <a:srgbClr val="000000"/>
                </a:solidFill>
                <a:latin typeface="+mj-lt"/>
                <a:ea typeface="Calibri" panose="020F0502020204030204" pitchFamily="34" charset="0"/>
              </a:rPr>
              <a:t>2b. The counselor is listed on the SHIP Unique ID database on HPMS. </a:t>
            </a:r>
          </a:p>
          <a:p>
            <a:pPr marL="171450" lvl="1" indent="0">
              <a:spcBef>
                <a:spcPts val="0"/>
              </a:spcBef>
              <a:buNone/>
            </a:pPr>
            <a:endParaRPr lang="en-US" sz="1800" dirty="0">
              <a:latin typeface="+mj-lt"/>
              <a:ea typeface="Calibri" panose="020F0502020204030204" pitchFamily="34" charset="0"/>
            </a:endParaRPr>
          </a:p>
          <a:p>
            <a:pPr marL="385763" lvl="1">
              <a:spcBef>
                <a:spcPts val="0"/>
              </a:spcBef>
            </a:pPr>
            <a:r>
              <a:rPr lang="en-US" sz="1800" dirty="0">
                <a:latin typeface="+mj-lt"/>
                <a:ea typeface="Calibri" panose="020F0502020204030204" pitchFamily="34" charset="0"/>
              </a:rPr>
              <a:t>If both 2a and 2b are met, the plan CSR must ask questions to verify the identity of the beneficiary (i.e., full name, date of birth, Medicare number, and one additional piece of information, such as address, phone number, or the effective date(s) of Medicare A and/or B). The CSR must also ask questions to verify the identity of the SHIP counselor (e.g., her/his full name, state program name of the SHIP, or the state from which they are calling).</a:t>
            </a:r>
            <a:endParaRPr lang="en-US" sz="1800" dirty="0">
              <a:solidFill>
                <a:srgbClr val="FF0000"/>
              </a:solidFill>
            </a:endParaRPr>
          </a:p>
          <a:p>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1534130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D583-F76D-4563-B184-1245B10393DF}"/>
              </a:ext>
            </a:extLst>
          </p:cNvPr>
          <p:cNvSpPr>
            <a:spLocks noGrp="1"/>
          </p:cNvSpPr>
          <p:nvPr>
            <p:ph type="title"/>
          </p:nvPr>
        </p:nvSpPr>
        <p:spPr/>
        <p:txBody>
          <a:bodyPr>
            <a:normAutofit fontScale="90000"/>
          </a:bodyPr>
          <a:lstStyle/>
          <a:p>
            <a:r>
              <a:rPr lang="en-US" dirty="0"/>
              <a:t>UID and 1-800-Medicare Customer Service Representative (CSR) Concern</a:t>
            </a:r>
          </a:p>
        </p:txBody>
      </p:sp>
      <p:sp>
        <p:nvSpPr>
          <p:cNvPr id="3" name="Content Placeholder 2">
            <a:extLst>
              <a:ext uri="{FF2B5EF4-FFF2-40B4-BE49-F238E27FC236}">
                <a16:creationId xmlns:a16="http://schemas.microsoft.com/office/drawing/2014/main" id="{294F492C-D764-4117-BDDE-3631ABADE403}"/>
              </a:ext>
            </a:extLst>
          </p:cNvPr>
          <p:cNvSpPr>
            <a:spLocks noGrp="1"/>
          </p:cNvSpPr>
          <p:nvPr>
            <p:ph idx="1"/>
          </p:nvPr>
        </p:nvSpPr>
        <p:spPr>
          <a:xfrm>
            <a:off x="609600" y="1981200"/>
            <a:ext cx="10820400" cy="3429000"/>
          </a:xfrm>
        </p:spPr>
        <p:txBody>
          <a:bodyPr vert="horz" lIns="68580" tIns="34290" rIns="68580" bIns="34290" rtlCol="0" anchor="t">
            <a:normAutofit fontScale="92500" lnSpcReduction="10000"/>
          </a:bodyPr>
          <a:lstStyle/>
          <a:p>
            <a:pPr marL="0" indent="0">
              <a:buNone/>
            </a:pPr>
            <a:r>
              <a:rPr lang="en-US" dirty="0"/>
              <a:t>Email local, regional or state SHIP leaders the Unique ID Complaint Form. State SHIP directors submit to </a:t>
            </a:r>
            <a:r>
              <a:rPr lang="en-US" dirty="0">
                <a:hlinkClick r:id="rId2"/>
              </a:rPr>
              <a:t>ohic@acl.hhs.gov</a:t>
            </a:r>
            <a:r>
              <a:rPr lang="en-US" dirty="0"/>
              <a:t> </a:t>
            </a:r>
            <a:endParaRPr lang="en-US" dirty="0">
              <a:cs typeface="Arial"/>
            </a:endParaRPr>
          </a:p>
          <a:p>
            <a:pPr lvl="1"/>
            <a:r>
              <a:rPr lang="en-US" dirty="0"/>
              <a:t>Date and time that you spoke with the CSR, the CSR’s name, and the phone number used to call 1-800- Medicare line. </a:t>
            </a:r>
          </a:p>
          <a:p>
            <a:pPr lvl="1"/>
            <a:r>
              <a:rPr lang="en-US" dirty="0"/>
              <a:t>Your unique ID (UID) number, if used and applicable. </a:t>
            </a:r>
            <a:r>
              <a:rPr lang="en-US" i="1" dirty="0"/>
              <a:t>UID allows CMS to locate call recordings easily.</a:t>
            </a:r>
          </a:p>
          <a:p>
            <a:pPr lvl="1"/>
            <a:r>
              <a:rPr lang="en-US" dirty="0"/>
              <a:t>ACL will forward to the CMS team for investigation.</a:t>
            </a:r>
          </a:p>
          <a:p>
            <a:pPr marL="0" indent="0">
              <a:buNone/>
            </a:pPr>
            <a:endParaRPr lang="en-US" dirty="0"/>
          </a:p>
        </p:txBody>
      </p:sp>
    </p:spTree>
    <p:extLst>
      <p:ext uri="{BB962C8B-B14F-4D97-AF65-F5344CB8AC3E}">
        <p14:creationId xmlns:p14="http://schemas.microsoft.com/office/powerpoint/2010/main" val="3421156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87CC-648C-4BDA-998E-F57F53B91C54}"/>
              </a:ext>
            </a:extLst>
          </p:cNvPr>
          <p:cNvSpPr>
            <a:spLocks noGrp="1"/>
          </p:cNvSpPr>
          <p:nvPr>
            <p:ph type="title"/>
          </p:nvPr>
        </p:nvSpPr>
        <p:spPr>
          <a:xfrm>
            <a:off x="609600" y="251447"/>
            <a:ext cx="10972800" cy="1143000"/>
          </a:xfrm>
        </p:spPr>
        <p:txBody>
          <a:bodyPr>
            <a:normAutofit/>
          </a:bodyPr>
          <a:lstStyle/>
          <a:p>
            <a:r>
              <a:rPr lang="en-US" dirty="0"/>
              <a:t>Potential Marketing Violation Reporting</a:t>
            </a:r>
          </a:p>
        </p:txBody>
      </p:sp>
      <p:sp>
        <p:nvSpPr>
          <p:cNvPr id="3" name="Content Placeholder 2">
            <a:extLst>
              <a:ext uri="{FF2B5EF4-FFF2-40B4-BE49-F238E27FC236}">
                <a16:creationId xmlns:a16="http://schemas.microsoft.com/office/drawing/2014/main" id="{0398745A-D432-4E16-8189-118536EBB994}"/>
              </a:ext>
            </a:extLst>
          </p:cNvPr>
          <p:cNvSpPr>
            <a:spLocks noGrp="1"/>
          </p:cNvSpPr>
          <p:nvPr>
            <p:ph idx="1"/>
          </p:nvPr>
        </p:nvSpPr>
        <p:spPr>
          <a:xfrm>
            <a:off x="609600" y="1394447"/>
            <a:ext cx="11125200" cy="4246363"/>
          </a:xfrm>
        </p:spPr>
        <p:txBody>
          <a:bodyPr vert="horz" lIns="68580" tIns="34290" rIns="68580" bIns="34290" rtlCol="0" anchor="t">
            <a:noAutofit/>
          </a:bodyPr>
          <a:lstStyle/>
          <a:p>
            <a:r>
              <a:rPr lang="en-US" sz="2400" dirty="0"/>
              <a:t>If no beneficiary case is involved (ex: reports of misbehavior at a health fair)</a:t>
            </a:r>
          </a:p>
          <a:p>
            <a:pPr lvl="1"/>
            <a:r>
              <a:rPr lang="en-US" sz="2000" dirty="0"/>
              <a:t>Contact the plan to report the misbehavior</a:t>
            </a:r>
            <a:endParaRPr lang="en-US" sz="2000" dirty="0">
              <a:cs typeface="Arial"/>
            </a:endParaRPr>
          </a:p>
          <a:p>
            <a:pPr lvl="1"/>
            <a:r>
              <a:rPr lang="en-US" sz="2000" dirty="0"/>
              <a:t>Email the CMS Complaint Tracking Module (CTM) POC and cc ACL at </a:t>
            </a:r>
            <a:r>
              <a:rPr lang="en-US" sz="2000" dirty="0">
                <a:hlinkClick r:id="rId3"/>
              </a:rPr>
              <a:t>SHIP@acl.hhs.gov</a:t>
            </a:r>
            <a:r>
              <a:rPr lang="en-US" sz="2000" dirty="0"/>
              <a:t> </a:t>
            </a:r>
          </a:p>
          <a:p>
            <a:pPr lvl="2"/>
            <a:r>
              <a:rPr lang="en-US" sz="2000" dirty="0">
                <a:cs typeface="Arial"/>
              </a:rPr>
              <a:t>Include the </a:t>
            </a:r>
            <a:r>
              <a:rPr lang="en-US" sz="2000" dirty="0">
                <a:cs typeface="Arial"/>
                <a:hlinkClick r:id="rId4"/>
              </a:rPr>
              <a:t>Global Protocol form </a:t>
            </a:r>
            <a:r>
              <a:rPr lang="en-US" sz="2000" dirty="0">
                <a:cs typeface="Arial"/>
              </a:rPr>
              <a:t>and/or Marketing Material Submission Form (if materials are being submitted)</a:t>
            </a:r>
          </a:p>
          <a:p>
            <a:pPr lvl="1"/>
            <a:r>
              <a:rPr lang="en-US" sz="2000" dirty="0"/>
              <a:t>If there is an agent/broker involved contact State Department of Insurance (DOI)</a:t>
            </a:r>
            <a:endParaRPr lang="en-US" sz="2000" dirty="0">
              <a:cs typeface="Arial"/>
            </a:endParaRPr>
          </a:p>
          <a:p>
            <a:r>
              <a:rPr lang="en-US" sz="2400" dirty="0"/>
              <a:t>If a beneficiary case is involved (ex: beneficiary is enrolled in a new plan due to agent misrepresentation) </a:t>
            </a:r>
            <a:endParaRPr lang="en-US" sz="2400" dirty="0">
              <a:cs typeface="Arial"/>
            </a:endParaRPr>
          </a:p>
          <a:p>
            <a:pPr lvl="1"/>
            <a:r>
              <a:rPr lang="en-US" sz="2000" dirty="0"/>
              <a:t>Contact the plan involved</a:t>
            </a:r>
            <a:endParaRPr lang="en-US" sz="2000" dirty="0">
              <a:cs typeface="Arial"/>
            </a:endParaRPr>
          </a:p>
          <a:p>
            <a:pPr lvl="1"/>
            <a:r>
              <a:rPr lang="en-US" sz="2000" dirty="0"/>
              <a:t>Submit case via CTM (or by calling 1-800-Medicare if you do not have CTM access) </a:t>
            </a:r>
          </a:p>
          <a:p>
            <a:pPr lvl="1"/>
            <a:r>
              <a:rPr lang="en-US" sz="2000" dirty="0"/>
              <a:t>Email ACL at </a:t>
            </a:r>
            <a:r>
              <a:rPr lang="en-US" sz="2000" dirty="0">
                <a:hlinkClick r:id="rId3"/>
              </a:rPr>
              <a:t>SHIP@acl.hhs.gov</a:t>
            </a:r>
            <a:r>
              <a:rPr lang="en-US" sz="2000" dirty="0"/>
              <a:t> </a:t>
            </a:r>
            <a:endParaRPr lang="en-US" sz="2000" dirty="0">
              <a:cs typeface="Arial"/>
            </a:endParaRPr>
          </a:p>
          <a:p>
            <a:pPr lvl="1"/>
            <a:r>
              <a:rPr lang="en-US" sz="2000" dirty="0"/>
              <a:t>Contact State DOI if there is an agent involved </a:t>
            </a:r>
            <a:endParaRPr lang="en-US" sz="2000" dirty="0">
              <a:cs typeface="Arial"/>
            </a:endParaRPr>
          </a:p>
        </p:txBody>
      </p:sp>
      <p:sp>
        <p:nvSpPr>
          <p:cNvPr id="4" name="Slide Number Placeholder 3">
            <a:extLst>
              <a:ext uri="{FF2B5EF4-FFF2-40B4-BE49-F238E27FC236}">
                <a16:creationId xmlns:a16="http://schemas.microsoft.com/office/drawing/2014/main" id="{3C99054C-82B1-4846-A834-B9479B6CBCCB}"/>
              </a:ext>
            </a:extLst>
          </p:cNvPr>
          <p:cNvSpPr>
            <a:spLocks noGrp="1"/>
          </p:cNvSpPr>
          <p:nvPr>
            <p:ph type="sldNum" sz="quarter" idx="12"/>
          </p:nvPr>
        </p:nvSpPr>
        <p:spPr/>
        <p:txBody>
          <a:bodyPr/>
          <a:lstStyle/>
          <a:p>
            <a:fld id="{7AA28999-D008-419E-9628-EE1C64F81F4C}" type="slidenum">
              <a:rPr lang="en-US" smtClean="0"/>
              <a:pPr/>
              <a:t>42</a:t>
            </a:fld>
            <a:endParaRPr lang="en-US"/>
          </a:p>
        </p:txBody>
      </p:sp>
      <p:sp>
        <p:nvSpPr>
          <p:cNvPr id="5" name="TextBox 4">
            <a:extLst>
              <a:ext uri="{FF2B5EF4-FFF2-40B4-BE49-F238E27FC236}">
                <a16:creationId xmlns:a16="http://schemas.microsoft.com/office/drawing/2014/main" id="{8128CBC3-D577-45D1-9BC9-21FA61F44C76}"/>
              </a:ext>
            </a:extLst>
          </p:cNvPr>
          <p:cNvSpPr txBox="1"/>
          <p:nvPr/>
        </p:nvSpPr>
        <p:spPr>
          <a:xfrm>
            <a:off x="6858000" y="5338584"/>
            <a:ext cx="4572000" cy="1200329"/>
          </a:xfrm>
          <a:prstGeom prst="rect">
            <a:avLst/>
          </a:prstGeom>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a:t>Refer to the SHIP/SMP Center Resources on the 10/11/23 “</a:t>
            </a:r>
            <a:r>
              <a:rPr lang="en-US" dirty="0">
                <a:hlinkClick r:id="rId5"/>
              </a:rPr>
              <a:t>Can They Do That</a:t>
            </a:r>
            <a:r>
              <a:rPr lang="en-US" dirty="0"/>
              <a:t>” webinar for instructions on reporting these cases/incidents in STARS/SIRS. </a:t>
            </a:r>
          </a:p>
        </p:txBody>
      </p:sp>
    </p:spTree>
    <p:extLst>
      <p:ext uri="{BB962C8B-B14F-4D97-AF65-F5344CB8AC3E}">
        <p14:creationId xmlns:p14="http://schemas.microsoft.com/office/powerpoint/2010/main" val="3588843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body" idx="1"/>
          </p:nvPr>
        </p:nvSpPr>
        <p:spPr>
          <a:xfrm>
            <a:off x="457200" y="5565912"/>
            <a:ext cx="11353800" cy="990600"/>
          </a:xfrm>
          <a:prstGeom prst="rect">
            <a:avLst/>
          </a:prstGeom>
          <a:noFill/>
        </p:spPr>
        <p:txBody>
          <a:bodyPr vert="horz" lIns="91440" tIns="45720" rIns="91440" bIns="45720" rtlCol="0" anchor="t">
            <a:normAutofit fontScale="70000" lnSpcReduction="20000"/>
          </a:bodyPr>
          <a:lstStyle>
            <a:lvl1pPr marL="342900" indent="-342900" algn="l" defTabSz="914400" rtl="0" eaLnBrk="1" latinLnBrk="0" hangingPunct="1">
              <a:spcBef>
                <a:spcPts val="600"/>
              </a:spcBef>
              <a:spcAft>
                <a:spcPts val="600"/>
              </a:spcAft>
              <a:buFont typeface="Arial" pitchFamily="34" charset="0"/>
              <a:buChar char="•"/>
              <a:defRPr sz="2800" kern="0" baseline="0">
                <a:solidFill>
                  <a:srgbClr val="002868"/>
                </a:solidFill>
                <a:latin typeface="+mn-lt"/>
                <a:ea typeface="+mn-ea"/>
                <a:cs typeface="+mn-cs"/>
              </a:defRPr>
            </a:lvl1pPr>
            <a:lvl2pPr marL="742950" indent="-285750" algn="l" defTabSz="914400" rtl="0" eaLnBrk="1" latinLnBrk="0" hangingPunct="1">
              <a:spcBef>
                <a:spcPts val="600"/>
              </a:spcBef>
              <a:spcAft>
                <a:spcPts val="600"/>
              </a:spcAft>
              <a:buFont typeface="Courier New" panose="02070309020205020404" pitchFamily="49" charset="0"/>
              <a:buChar char="o"/>
              <a:defRPr sz="2400" kern="0" baseline="0">
                <a:solidFill>
                  <a:schemeClr val="tx1">
                    <a:lumMod val="50000"/>
                  </a:schemeClr>
                </a:solidFill>
                <a:latin typeface="+mn-lt"/>
                <a:ea typeface="+mn-ea"/>
                <a:cs typeface="+mn-cs"/>
              </a:defRPr>
            </a:lvl2pPr>
            <a:lvl3pPr marL="1143000" indent="-228600" algn="l" defTabSz="914400" rtl="0" eaLnBrk="1" latinLnBrk="0" hangingPunct="1">
              <a:spcBef>
                <a:spcPts val="600"/>
              </a:spcBef>
              <a:spcAft>
                <a:spcPts val="600"/>
              </a:spcAft>
              <a:buFont typeface="Wingdings" panose="05000000000000000000" pitchFamily="2" charset="2"/>
              <a:buChar char="§"/>
              <a:defRPr sz="2200" kern="0" baseline="0">
                <a:solidFill>
                  <a:schemeClr val="tx1">
                    <a:lumMod val="50000"/>
                  </a:schemeClr>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2000" kern="0" baseline="0">
                <a:solidFill>
                  <a:schemeClr val="tx1">
                    <a:lumMod val="50000"/>
                  </a:schemeClr>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800" kern="0" baseline="0">
                <a:solidFill>
                  <a:schemeClr val="tx1">
                    <a:lumMod val="50000"/>
                  </a:schemeClr>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a:lstStyle>
          <a:p>
            <a:pPr marL="342900" lvl="1" indent="-342900" algn="ctr">
              <a:buNone/>
              <a:defRPr/>
            </a:pPr>
            <a:r>
              <a:rPr lang="en-US" sz="2200" i="1" dirty="0">
                <a:solidFill>
                  <a:schemeClr val="tx1"/>
                </a:solidFill>
              </a:rPr>
              <a:t>This project was supported, in part, by grant number </a:t>
            </a:r>
            <a:r>
              <a:rPr lang="en-US" sz="2100" i="1" dirty="0">
                <a:solidFill>
                  <a:schemeClr val="tx1"/>
                </a:solidFill>
              </a:rPr>
              <a:t>90SATC0002 from </a:t>
            </a:r>
            <a:r>
              <a:rPr lang="en-US" sz="2200" i="1" dirty="0">
                <a:solidFill>
                  <a:schemeClr val="tx1"/>
                </a:solidFill>
              </a:rPr>
              <a:t>the U.S. Administration for Community Living, Department of Health and Human Services, Washington, D.C. 20201. Grantees undertaking projects under government sponsorship are encouraged to express freely their findings and conclusions. Points of view or opinions do not, therefore, necessarily represent official Administration for Community Living policy.</a:t>
            </a:r>
          </a:p>
          <a:p>
            <a:pPr lvl="1">
              <a:buFontTx/>
              <a:buNone/>
              <a:defRPr/>
            </a:pPr>
            <a:endParaRPr lang="en-US" sz="2000" dirty="0"/>
          </a:p>
        </p:txBody>
      </p:sp>
      <p:sp>
        <p:nvSpPr>
          <p:cNvPr id="3" name="Title 2"/>
          <p:cNvSpPr>
            <a:spLocks noGrp="1"/>
          </p:cNvSpPr>
          <p:nvPr>
            <p:ph type="title"/>
          </p:nvPr>
        </p:nvSpPr>
        <p:spPr/>
        <p:txBody>
          <a:bodyPr/>
          <a:lstStyle/>
          <a:p>
            <a:r>
              <a:rPr lang="en-US" dirty="0"/>
              <a:t>Thank you for attending!</a:t>
            </a:r>
          </a:p>
        </p:txBody>
      </p:sp>
      <p:sp>
        <p:nvSpPr>
          <p:cNvPr id="2" name="Slide Number Placeholder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2D542-39A4-4598-BEB9-D1267FDA8501}" type="slidenum">
              <a:rPr kumimoji="0" lang="en-US" sz="2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6" name="Content Placeholder 2"/>
          <p:cNvSpPr txBox="1">
            <a:spLocks/>
          </p:cNvSpPr>
          <p:nvPr/>
        </p:nvSpPr>
        <p:spPr>
          <a:xfrm>
            <a:off x="942226" y="3266896"/>
            <a:ext cx="10307548" cy="701676"/>
          </a:xfrm>
          <a:prstGeom prst="rect">
            <a:avLst/>
          </a:prstGeom>
          <a:noFill/>
        </p:spPr>
        <p:txBody>
          <a:bodyPr vert="horz" lIns="91440" tIns="45720" rIns="91440" bIns="45720" rtlCol="0" anchor="t">
            <a:normAutofit/>
          </a:bodyPr>
          <a:lstStyle>
            <a:lvl1pPr marL="342900" indent="-342900" algn="l" defTabSz="914400" rtl="0" eaLnBrk="1" latinLnBrk="0" hangingPunct="1">
              <a:spcBef>
                <a:spcPts val="600"/>
              </a:spcBef>
              <a:spcAft>
                <a:spcPts val="600"/>
              </a:spcAft>
              <a:buClr>
                <a:schemeClr val="accent2"/>
              </a:buClr>
              <a:buSzPct val="60000"/>
              <a:buFont typeface="Arial" pitchFamily="34" charset="0"/>
              <a:buChar char="•"/>
              <a:defRPr kumimoji="0" sz="2800" kern="0" baseline="0">
                <a:solidFill>
                  <a:srgbClr val="002868"/>
                </a:solidFill>
                <a:latin typeface="+mn-lt"/>
                <a:ea typeface="+mn-ea"/>
                <a:cs typeface="+mn-cs"/>
              </a:defRPr>
            </a:lvl1pPr>
            <a:lvl2pPr marL="742950" indent="-285750" algn="l" defTabSz="914400" rtl="0" eaLnBrk="1" latinLnBrk="0" hangingPunct="1">
              <a:spcBef>
                <a:spcPts val="600"/>
              </a:spcBef>
              <a:spcAft>
                <a:spcPts val="600"/>
              </a:spcAft>
              <a:buClr>
                <a:schemeClr val="accent1"/>
              </a:buClr>
              <a:buSzPct val="70000"/>
              <a:buFont typeface="Courier New" panose="02070309020205020404" pitchFamily="49" charset="0"/>
              <a:buChar char="o"/>
              <a:defRPr kumimoji="0" sz="2400" kern="0" baseline="0">
                <a:solidFill>
                  <a:schemeClr val="tx1">
                    <a:lumMod val="50000"/>
                  </a:schemeClr>
                </a:solidFill>
                <a:latin typeface="+mn-lt"/>
                <a:ea typeface="+mn-ea"/>
                <a:cs typeface="+mn-cs"/>
              </a:defRPr>
            </a:lvl2pPr>
            <a:lvl3pPr marL="1143000" indent="-228600" algn="l" defTabSz="914400" rtl="0" eaLnBrk="1" latinLnBrk="0" hangingPunct="1">
              <a:spcBef>
                <a:spcPts val="600"/>
              </a:spcBef>
              <a:spcAft>
                <a:spcPts val="600"/>
              </a:spcAft>
              <a:buClr>
                <a:schemeClr val="accent2"/>
              </a:buClr>
              <a:buSzPct val="75000"/>
              <a:buFont typeface="Wingdings" panose="05000000000000000000" pitchFamily="2" charset="2"/>
              <a:buChar char="§"/>
              <a:defRPr kumimoji="0" sz="2200" kern="0" baseline="0">
                <a:solidFill>
                  <a:schemeClr val="tx1">
                    <a:lumMod val="50000"/>
                  </a:schemeClr>
                </a:solidFill>
                <a:latin typeface="+mn-lt"/>
                <a:ea typeface="+mn-ea"/>
                <a:cs typeface="+mn-cs"/>
              </a:defRPr>
            </a:lvl3pPr>
            <a:lvl4pPr marL="1600200" indent="-228600" algn="l" defTabSz="914400" rtl="0" eaLnBrk="1" latinLnBrk="0" hangingPunct="1">
              <a:spcBef>
                <a:spcPts val="600"/>
              </a:spcBef>
              <a:spcAft>
                <a:spcPts val="600"/>
              </a:spcAft>
              <a:buClr>
                <a:schemeClr val="accent3"/>
              </a:buClr>
              <a:buSzPct val="75000"/>
              <a:buFont typeface="Arial" pitchFamily="34" charset="0"/>
              <a:buChar char="–"/>
              <a:defRPr kumimoji="0" sz="2000" kern="0" baseline="0">
                <a:solidFill>
                  <a:schemeClr val="tx1">
                    <a:lumMod val="50000"/>
                  </a:schemeClr>
                </a:solidFill>
                <a:latin typeface="+mn-lt"/>
                <a:ea typeface="+mn-ea"/>
                <a:cs typeface="+mn-cs"/>
              </a:defRPr>
            </a:lvl4pPr>
            <a:lvl5pPr marL="2057400" indent="-228600" algn="l" defTabSz="914400" rtl="0" eaLnBrk="1" latinLnBrk="0" hangingPunct="1">
              <a:spcBef>
                <a:spcPts val="600"/>
              </a:spcBef>
              <a:spcAft>
                <a:spcPts val="600"/>
              </a:spcAft>
              <a:buClr>
                <a:schemeClr val="accent4"/>
              </a:buClr>
              <a:buSzPct val="65000"/>
              <a:buFont typeface="Arial" pitchFamily="34" charset="0"/>
              <a:buChar char="»"/>
              <a:defRPr kumimoji="0" sz="1800" kern="0" baseline="0">
                <a:solidFill>
                  <a:schemeClr val="tx1">
                    <a:lumMod val="50000"/>
                  </a:schemeClr>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kumimoji="0" sz="1800" kern="1200" baseline="0">
                <a:solidFill>
                  <a:schemeClr val="tx1"/>
                </a:solidFill>
                <a:latin typeface="+mn-lt"/>
                <a:ea typeface="+mn-ea"/>
                <a:cs typeface="+mn-cs"/>
              </a:defRPr>
            </a:lvl6pPr>
            <a:lvl7pPr marL="2971800" indent="-228600" algn="l" defTabSz="914400" rtl="0" eaLnBrk="1" latinLnBrk="0" hangingPunct="1">
              <a:spcBef>
                <a:spcPct val="20000"/>
              </a:spcBef>
              <a:buClr>
                <a:schemeClr val="accent2"/>
              </a:buClr>
              <a:buFont typeface="Calibri" pitchFamily="34" charset="0"/>
              <a:buChar char="+"/>
              <a:defRPr kumimoji="0" sz="1800" kern="1200" baseline="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kumimoji="0" sz="1800" kern="1200" baseline="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kumimoji="0" sz="1800" kern="1200" baseline="0">
                <a:solidFill>
                  <a:schemeClr val="tx1"/>
                </a:solidFill>
                <a:latin typeface="+mn-lt"/>
                <a:ea typeface="+mn-ea"/>
                <a:cs typeface="+mn-cs"/>
              </a:defRPr>
            </a:lvl9pPr>
          </a:lstStyle>
          <a:p>
            <a:pPr marL="342900" marR="0" lvl="1" indent="-342900" algn="ctr" defTabSz="914400" rtl="0" eaLnBrk="1" fontAlgn="auto" latinLnBrk="0" hangingPunct="1">
              <a:lnSpc>
                <a:spcPct val="100000"/>
              </a:lnSpc>
              <a:spcBef>
                <a:spcPts val="600"/>
              </a:spcBef>
              <a:spcAft>
                <a:spcPts val="600"/>
              </a:spcAft>
              <a:buClr>
                <a:srgbClr val="3C619E"/>
              </a:buClr>
              <a:buSzPct val="70000"/>
              <a:buFont typeface="Courier New" panose="02070309020205020404" pitchFamily="49" charset="0"/>
              <a:buNone/>
              <a:tabLst/>
              <a:defRPr/>
            </a:pPr>
            <a:r>
              <a:rPr kumimoji="0" lang="en-US" sz="2800" b="0" i="1" u="none" strike="noStrike" kern="0" cap="none" spc="0" normalizeH="0" baseline="0" noProof="0" dirty="0">
                <a:ln>
                  <a:noFill/>
                </a:ln>
                <a:solidFill>
                  <a:srgbClr val="595959"/>
                </a:solidFill>
                <a:effectLst/>
                <a:uLnTx/>
                <a:uFillTx/>
                <a:latin typeface="Tw Cen MT"/>
                <a:ea typeface="+mn-ea"/>
                <a:cs typeface="+mn-cs"/>
              </a:rPr>
              <a:t>Today’s presentation is now available for download within Zoom chat.</a:t>
            </a:r>
          </a:p>
          <a:p>
            <a:pPr marL="742950" marR="0" lvl="1" indent="-285750" algn="l" defTabSz="914400" rtl="0" eaLnBrk="1" fontAlgn="auto" latinLnBrk="0" hangingPunct="1">
              <a:lnSpc>
                <a:spcPct val="100000"/>
              </a:lnSpc>
              <a:spcBef>
                <a:spcPts val="600"/>
              </a:spcBef>
              <a:spcAft>
                <a:spcPts val="600"/>
              </a:spcAft>
              <a:buClr>
                <a:srgbClr val="3C619E"/>
              </a:buClr>
              <a:buSzPct val="70000"/>
              <a:buFontTx/>
              <a:buNone/>
              <a:tabLst/>
              <a:defRPr/>
            </a:pPr>
            <a:endParaRPr kumimoji="0" lang="en-US" sz="2400" b="0" i="0" u="none" strike="noStrike" kern="0" cap="none" spc="0" normalizeH="0" baseline="0" noProof="0" dirty="0">
              <a:ln>
                <a:noFill/>
              </a:ln>
              <a:solidFill>
                <a:srgbClr val="595959">
                  <a:lumMod val="50000"/>
                </a:srgbClr>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51262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F680A30-D6E9-4451-93D6-C9D945990C3B}"/>
              </a:ext>
            </a:extLst>
          </p:cNvPr>
          <p:cNvSpPr txBox="1">
            <a:spLocks noChangeArrowheads="1"/>
          </p:cNvSpPr>
          <p:nvPr/>
        </p:nvSpPr>
        <p:spPr>
          <a:xfrm>
            <a:off x="2438401" y="457201"/>
            <a:ext cx="7494963" cy="1168089"/>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altLang="en-US" sz="3600" b="0" i="0" u="none" strike="noStrike" kern="1200" cap="none" spc="-50" normalizeH="0" baseline="0" noProof="0">
              <a:ln>
                <a:noFill/>
              </a:ln>
              <a:solidFill>
                <a:srgbClr val="339966"/>
              </a:solidFill>
              <a:effectLst/>
              <a:uLnTx/>
              <a:uFillTx/>
              <a:latin typeface="Arial" charset="0"/>
              <a:ea typeface="+mj-ea"/>
              <a:cs typeface="Arial" charset="0"/>
            </a:endParaRPr>
          </a:p>
        </p:txBody>
      </p:sp>
      <p:sp>
        <p:nvSpPr>
          <p:cNvPr id="6" name="Text Placeholder 5">
            <a:extLst>
              <a:ext uri="{FF2B5EF4-FFF2-40B4-BE49-F238E27FC236}">
                <a16:creationId xmlns:a16="http://schemas.microsoft.com/office/drawing/2014/main" id="{DD6D99E1-A744-4C73-A454-255EADDC5E5D}"/>
              </a:ext>
            </a:extLst>
          </p:cNvPr>
          <p:cNvSpPr>
            <a:spLocks noGrp="1"/>
          </p:cNvSpPr>
          <p:nvPr>
            <p:ph type="body" sz="quarter" idx="14"/>
          </p:nvPr>
        </p:nvSpPr>
        <p:spPr>
          <a:xfrm>
            <a:off x="3962400" y="2743199"/>
            <a:ext cx="8229600" cy="1214476"/>
          </a:xfrm>
        </p:spPr>
        <p:txBody>
          <a:bodyPr vert="horz" lIns="91440" tIns="45720" rIns="91440" bIns="45720" rtlCol="0" anchor="t">
            <a:normAutofit/>
          </a:bodyPr>
          <a:lstStyle/>
          <a:p>
            <a:r>
              <a:rPr lang="en-US" dirty="0"/>
              <a:t>Medicare Open Enrollment: Medicare Plan Finder (MPF) Training Series </a:t>
            </a:r>
          </a:p>
        </p:txBody>
      </p:sp>
      <p:sp>
        <p:nvSpPr>
          <p:cNvPr id="7" name="Text Placeholder 6">
            <a:extLst>
              <a:ext uri="{FF2B5EF4-FFF2-40B4-BE49-F238E27FC236}">
                <a16:creationId xmlns:a16="http://schemas.microsoft.com/office/drawing/2014/main" id="{B75243D0-D69A-487A-BFA8-8FCBBBB1F1F5}"/>
              </a:ext>
            </a:extLst>
          </p:cNvPr>
          <p:cNvSpPr>
            <a:spLocks noGrp="1"/>
          </p:cNvSpPr>
          <p:nvPr>
            <p:ph type="body" sz="quarter" idx="15"/>
          </p:nvPr>
        </p:nvSpPr>
        <p:spPr>
          <a:xfrm>
            <a:off x="4165600" y="4109016"/>
            <a:ext cx="8026400" cy="1109370"/>
          </a:xfrm>
        </p:spPr>
        <p:txBody>
          <a:bodyPr vert="horz" lIns="91440" tIns="45720" rIns="91440" bIns="45720" rtlCol="0" anchor="t">
            <a:normAutofit fontScale="77500" lnSpcReduction="20000"/>
          </a:bodyPr>
          <a:lstStyle/>
          <a:p>
            <a:r>
              <a:rPr lang="en-US" dirty="0">
                <a:cs typeface="Arial"/>
              </a:rPr>
              <a:t>Melissa Simpson, Assistant Director</a:t>
            </a:r>
          </a:p>
          <a:p>
            <a:r>
              <a:rPr lang="en-US" dirty="0">
                <a:cs typeface="Arial"/>
              </a:rPr>
              <a:t>Office of Healthcare Information and Counseling</a:t>
            </a:r>
          </a:p>
          <a:p>
            <a:r>
              <a:rPr lang="en-US" dirty="0">
                <a:cs typeface="Arial"/>
              </a:rPr>
              <a:t>Administration for Community Living </a:t>
            </a:r>
          </a:p>
        </p:txBody>
      </p:sp>
      <p:sp>
        <p:nvSpPr>
          <p:cNvPr id="4" name="Text Placeholder 3">
            <a:extLst>
              <a:ext uri="{FF2B5EF4-FFF2-40B4-BE49-F238E27FC236}">
                <a16:creationId xmlns:a16="http://schemas.microsoft.com/office/drawing/2014/main" id="{D5438EB7-25FB-49F8-8200-C4EB6C43BCA1}"/>
              </a:ext>
            </a:extLst>
          </p:cNvPr>
          <p:cNvSpPr>
            <a:spLocks noGrp="1"/>
          </p:cNvSpPr>
          <p:nvPr>
            <p:ph type="body" sz="quarter" idx="12"/>
          </p:nvPr>
        </p:nvSpPr>
        <p:spPr>
          <a:xfrm>
            <a:off x="4165600" y="5155870"/>
            <a:ext cx="5283200" cy="457200"/>
          </a:xfrm>
        </p:spPr>
        <p:txBody>
          <a:bodyPr/>
          <a:lstStyle/>
          <a:p>
            <a:r>
              <a:rPr lang="en-US" sz="1800" dirty="0"/>
              <a:t>October 12, 2023</a:t>
            </a:r>
          </a:p>
        </p:txBody>
      </p:sp>
      <p:pic>
        <p:nvPicPr>
          <p:cNvPr id="13" name="Content Placeholder 11" descr="New State Health Insurance Assistance Program (SHIP) Logo">
            <a:extLst>
              <a:ext uri="{FF2B5EF4-FFF2-40B4-BE49-F238E27FC236}">
                <a16:creationId xmlns:a16="http://schemas.microsoft.com/office/drawing/2014/main" id="{D984EA79-4D8F-43F1-A990-6A50F5B32FBC}"/>
              </a:ext>
            </a:extLst>
          </p:cNvPr>
          <p:cNvPicPr>
            <a:picLocks noGrp="1" noChangeAspect="1"/>
          </p:cNvPicPr>
          <p:nvPr/>
        </p:nvPicPr>
        <p:blipFill>
          <a:blip r:embed="rId3"/>
          <a:stretch>
            <a:fillRect/>
          </a:stretch>
        </p:blipFill>
        <p:spPr>
          <a:xfrm>
            <a:off x="9640154" y="5867400"/>
            <a:ext cx="2279001" cy="717126"/>
          </a:xfrm>
          <a:prstGeom prst="rect">
            <a:avLst/>
          </a:prstGeom>
        </p:spPr>
      </p:pic>
      <p:pic>
        <p:nvPicPr>
          <p:cNvPr id="3" name="Picture 2" descr="Logo&#10;&#10;Description automatically generated">
            <a:extLst>
              <a:ext uri="{FF2B5EF4-FFF2-40B4-BE49-F238E27FC236}">
                <a16:creationId xmlns:a16="http://schemas.microsoft.com/office/drawing/2014/main" id="{B50173F2-8B69-4591-8707-ACDF27767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499" y="5761391"/>
            <a:ext cx="2279001" cy="941522"/>
          </a:xfrm>
          <a:prstGeom prst="rect">
            <a:avLst/>
          </a:prstGeom>
        </p:spPr>
      </p:pic>
      <p:pic>
        <p:nvPicPr>
          <p:cNvPr id="11" name="Picture 10">
            <a:extLst>
              <a:ext uri="{FF2B5EF4-FFF2-40B4-BE49-F238E27FC236}">
                <a16:creationId xmlns:a16="http://schemas.microsoft.com/office/drawing/2014/main" id="{7B7CA7B5-BEA1-407D-BD3F-6EEC7626D869}"/>
              </a:ext>
            </a:extLst>
          </p:cNvPr>
          <p:cNvPicPr>
            <a:picLocks noChangeAspect="1"/>
          </p:cNvPicPr>
          <p:nvPr/>
        </p:nvPicPr>
        <p:blipFill>
          <a:blip r:embed="rId5"/>
          <a:stretch>
            <a:fillRect/>
          </a:stretch>
        </p:blipFill>
        <p:spPr>
          <a:xfrm>
            <a:off x="1" y="5703011"/>
            <a:ext cx="2372710" cy="1154042"/>
          </a:xfrm>
          <a:prstGeom prst="rect">
            <a:avLst/>
          </a:prstGeom>
        </p:spPr>
      </p:pic>
    </p:spTree>
    <p:extLst>
      <p:ext uri="{BB962C8B-B14F-4D97-AF65-F5344CB8AC3E}">
        <p14:creationId xmlns:p14="http://schemas.microsoft.com/office/powerpoint/2010/main" val="163837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CFCF-EBEE-4583-9CEC-4FE0F70F92B0}"/>
              </a:ext>
            </a:extLst>
          </p:cNvPr>
          <p:cNvSpPr>
            <a:spLocks noGrp="1"/>
          </p:cNvSpPr>
          <p:nvPr>
            <p:ph type="title"/>
          </p:nvPr>
        </p:nvSpPr>
        <p:spPr/>
        <p:txBody>
          <a:bodyPr>
            <a:normAutofit/>
          </a:bodyPr>
          <a:lstStyle/>
          <a:p>
            <a:r>
              <a:rPr lang="en-US" dirty="0"/>
              <a:t>Agenda</a:t>
            </a:r>
          </a:p>
        </p:txBody>
      </p:sp>
      <p:sp>
        <p:nvSpPr>
          <p:cNvPr id="3" name="Content Placeholder 2">
            <a:extLst>
              <a:ext uri="{FF2B5EF4-FFF2-40B4-BE49-F238E27FC236}">
                <a16:creationId xmlns:a16="http://schemas.microsoft.com/office/drawing/2014/main" id="{1DA94CE6-DF4E-426E-AE46-1D8CDF03EBA7}"/>
              </a:ext>
            </a:extLst>
          </p:cNvPr>
          <p:cNvSpPr>
            <a:spLocks noGrp="1"/>
          </p:cNvSpPr>
          <p:nvPr>
            <p:ph idx="1"/>
          </p:nvPr>
        </p:nvSpPr>
        <p:spPr/>
        <p:txBody>
          <a:bodyPr>
            <a:normAutofit/>
          </a:bodyPr>
          <a:lstStyle/>
          <a:p>
            <a:r>
              <a:rPr lang="en-US" dirty="0"/>
              <a:t>9/26/23 Common Medicare Policy Follow Up</a:t>
            </a:r>
          </a:p>
          <a:p>
            <a:r>
              <a:rPr lang="en-US" dirty="0"/>
              <a:t>Medicare Plan Finder (MPF) Comparison Sessions</a:t>
            </a:r>
          </a:p>
          <a:p>
            <a:r>
              <a:rPr lang="en-US" dirty="0"/>
              <a:t>Medicare Plan Finder (MPF) Videos</a:t>
            </a:r>
          </a:p>
          <a:p>
            <a:r>
              <a:rPr lang="en-US" dirty="0"/>
              <a:t>PDEO Reporting Reminders</a:t>
            </a:r>
          </a:p>
          <a:p>
            <a:r>
              <a:rPr lang="en-US" dirty="0"/>
              <a:t>Stump the Chump aka Q&amp;A</a:t>
            </a:r>
          </a:p>
          <a:p>
            <a:endParaRPr lang="en-US" dirty="0"/>
          </a:p>
          <a:p>
            <a:endParaRPr lang="en-US" dirty="0"/>
          </a:p>
        </p:txBody>
      </p:sp>
      <p:sp>
        <p:nvSpPr>
          <p:cNvPr id="4" name="Slide Number Placeholder 3">
            <a:extLst>
              <a:ext uri="{FF2B5EF4-FFF2-40B4-BE49-F238E27FC236}">
                <a16:creationId xmlns:a16="http://schemas.microsoft.com/office/drawing/2014/main" id="{F4DC7082-F58F-4468-8D75-7968F2B9B5EE}"/>
              </a:ext>
            </a:extLst>
          </p:cNvPr>
          <p:cNvSpPr>
            <a:spLocks noGrp="1"/>
          </p:cNvSpPr>
          <p:nvPr>
            <p:ph type="sldNum" sz="quarter" idx="12"/>
          </p:nvPr>
        </p:nvSpPr>
        <p:spPr/>
        <p:txBody>
          <a:bodyPr/>
          <a:lstStyle/>
          <a:p>
            <a:fld id="{7AA28999-D008-419E-9628-EE1C64F81F4C}" type="slidenum">
              <a:rPr lang="en-US" smtClean="0"/>
              <a:pPr/>
              <a:t>6</a:t>
            </a:fld>
            <a:endParaRPr lang="en-US"/>
          </a:p>
        </p:txBody>
      </p:sp>
    </p:spTree>
    <p:extLst>
      <p:ext uri="{BB962C8B-B14F-4D97-AF65-F5344CB8AC3E}">
        <p14:creationId xmlns:p14="http://schemas.microsoft.com/office/powerpoint/2010/main" val="219760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CFCF-EBEE-4583-9CEC-4FE0F70F92B0}"/>
              </a:ext>
            </a:extLst>
          </p:cNvPr>
          <p:cNvSpPr>
            <a:spLocks noGrp="1"/>
          </p:cNvSpPr>
          <p:nvPr>
            <p:ph type="title"/>
          </p:nvPr>
        </p:nvSpPr>
        <p:spPr/>
        <p:txBody>
          <a:bodyPr>
            <a:normAutofit/>
          </a:bodyPr>
          <a:lstStyle/>
          <a:p>
            <a:r>
              <a:rPr lang="en-US" dirty="0"/>
              <a:t>ICYM: 9/26/23 Common Medicare Policy</a:t>
            </a:r>
          </a:p>
        </p:txBody>
      </p:sp>
      <p:sp>
        <p:nvSpPr>
          <p:cNvPr id="3" name="Content Placeholder 2">
            <a:extLst>
              <a:ext uri="{FF2B5EF4-FFF2-40B4-BE49-F238E27FC236}">
                <a16:creationId xmlns:a16="http://schemas.microsoft.com/office/drawing/2014/main" id="{1DA94CE6-DF4E-426E-AE46-1D8CDF03EBA7}"/>
              </a:ext>
            </a:extLst>
          </p:cNvPr>
          <p:cNvSpPr>
            <a:spLocks noGrp="1"/>
          </p:cNvSpPr>
          <p:nvPr>
            <p:ph idx="1"/>
          </p:nvPr>
        </p:nvSpPr>
        <p:spPr/>
        <p:txBody>
          <a:bodyPr>
            <a:normAutofit lnSpcReduction="10000"/>
          </a:bodyPr>
          <a:lstStyle/>
          <a:p>
            <a:r>
              <a:rPr lang="en-US" dirty="0"/>
              <a:t>Special Enrollment Periods &amp; Conditions</a:t>
            </a:r>
          </a:p>
          <a:p>
            <a:r>
              <a:rPr lang="en-US" dirty="0"/>
              <a:t>Low Income Subsidy</a:t>
            </a:r>
          </a:p>
          <a:p>
            <a:r>
              <a:rPr lang="en-US" dirty="0"/>
              <a:t>Plan Sanctions &amp; Suppressions</a:t>
            </a:r>
          </a:p>
          <a:p>
            <a:r>
              <a:rPr lang="en-US" dirty="0"/>
              <a:t>Medicare Advantage Supplemental Benefits</a:t>
            </a:r>
          </a:p>
          <a:p>
            <a:r>
              <a:rPr lang="en-US" dirty="0"/>
              <a:t>Inflation Reduction Act</a:t>
            </a:r>
          </a:p>
          <a:p>
            <a:r>
              <a:rPr lang="en-US" dirty="0"/>
              <a:t>Unwinding – Medicaid Renewal</a:t>
            </a:r>
          </a:p>
          <a:p>
            <a:r>
              <a:rPr lang="en-US" dirty="0"/>
              <a:t>Other Reminders and Resources </a:t>
            </a:r>
          </a:p>
        </p:txBody>
      </p:sp>
      <p:sp>
        <p:nvSpPr>
          <p:cNvPr id="4" name="Slide Number Placeholder 3">
            <a:extLst>
              <a:ext uri="{FF2B5EF4-FFF2-40B4-BE49-F238E27FC236}">
                <a16:creationId xmlns:a16="http://schemas.microsoft.com/office/drawing/2014/main" id="{F4DC7082-F58F-4468-8D75-7968F2B9B5EE}"/>
              </a:ext>
            </a:extLst>
          </p:cNvPr>
          <p:cNvSpPr>
            <a:spLocks noGrp="1"/>
          </p:cNvSpPr>
          <p:nvPr>
            <p:ph type="sldNum" sz="quarter" idx="12"/>
          </p:nvPr>
        </p:nvSpPr>
        <p:spPr/>
        <p:txBody>
          <a:bodyPr/>
          <a:lstStyle/>
          <a:p>
            <a:fld id="{7AA28999-D008-419E-9628-EE1C64F81F4C}" type="slidenum">
              <a:rPr lang="en-US" smtClean="0"/>
              <a:pPr/>
              <a:t>7</a:t>
            </a:fld>
            <a:endParaRPr lang="en-US"/>
          </a:p>
        </p:txBody>
      </p:sp>
      <p:sp>
        <p:nvSpPr>
          <p:cNvPr id="6" name="TextBox 5">
            <a:extLst>
              <a:ext uri="{FF2B5EF4-FFF2-40B4-BE49-F238E27FC236}">
                <a16:creationId xmlns:a16="http://schemas.microsoft.com/office/drawing/2014/main" id="{870E30EB-35EF-BED2-72C2-C7B02B977BC0}"/>
              </a:ext>
            </a:extLst>
          </p:cNvPr>
          <p:cNvSpPr txBox="1"/>
          <p:nvPr/>
        </p:nvSpPr>
        <p:spPr>
          <a:xfrm>
            <a:off x="8991600" y="2085023"/>
            <a:ext cx="2819400" cy="31393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b="1" dirty="0"/>
              <a:t>RECORDING and RESOURCE LINK</a:t>
            </a:r>
          </a:p>
          <a:p>
            <a:pPr algn="ctr"/>
            <a:r>
              <a:rPr lang="en-US" b="1" dirty="0"/>
              <a:t>SHIP Library</a:t>
            </a:r>
          </a:p>
          <a:p>
            <a:endParaRPr lang="en-US" dirty="0"/>
          </a:p>
          <a:p>
            <a:pPr algn="ctr"/>
            <a:r>
              <a:rPr lang="en-US" dirty="0"/>
              <a:t>https://portal.shiptacenter.org/Portal/Resource/Resource-Detail.aspx?ResourceGUID=90020DEC-5B3E-44CA-8A5A-302DAF7AE832</a:t>
            </a:r>
          </a:p>
        </p:txBody>
      </p:sp>
    </p:spTree>
    <p:extLst>
      <p:ext uri="{BB962C8B-B14F-4D97-AF65-F5344CB8AC3E}">
        <p14:creationId xmlns:p14="http://schemas.microsoft.com/office/powerpoint/2010/main" val="2264448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934D73-285E-5355-B5F4-9AA122B6EB48}"/>
              </a:ext>
            </a:extLst>
          </p:cNvPr>
          <p:cNvSpPr>
            <a:spLocks noGrp="1"/>
          </p:cNvSpPr>
          <p:nvPr>
            <p:ph type="title"/>
          </p:nvPr>
        </p:nvSpPr>
        <p:spPr/>
        <p:txBody>
          <a:bodyPr/>
          <a:lstStyle/>
          <a:p>
            <a:r>
              <a:rPr lang="en-US" dirty="0"/>
              <a:t>Common medicare policy follow up</a:t>
            </a:r>
          </a:p>
        </p:txBody>
      </p:sp>
      <p:sp>
        <p:nvSpPr>
          <p:cNvPr id="4" name="Slide Number Placeholder 3">
            <a:extLst>
              <a:ext uri="{FF2B5EF4-FFF2-40B4-BE49-F238E27FC236}">
                <a16:creationId xmlns:a16="http://schemas.microsoft.com/office/drawing/2014/main" id="{30913DDC-DFC3-ACC1-577E-EEF184E0DE4F}"/>
              </a:ext>
            </a:extLst>
          </p:cNvPr>
          <p:cNvSpPr>
            <a:spLocks noGrp="1"/>
          </p:cNvSpPr>
          <p:nvPr>
            <p:ph type="sldNum" sz="quarter" idx="12"/>
          </p:nvPr>
        </p:nvSpPr>
        <p:spPr/>
        <p:txBody>
          <a:bodyPr/>
          <a:lstStyle/>
          <a:p>
            <a:fld id="{7AA28999-D008-419E-9628-EE1C64F81F4C}" type="slidenum">
              <a:rPr lang="en-US" smtClean="0"/>
              <a:pPr/>
              <a:t>8</a:t>
            </a:fld>
            <a:endParaRPr lang="en-US"/>
          </a:p>
        </p:txBody>
      </p:sp>
    </p:spTree>
    <p:extLst>
      <p:ext uri="{BB962C8B-B14F-4D97-AF65-F5344CB8AC3E}">
        <p14:creationId xmlns:p14="http://schemas.microsoft.com/office/powerpoint/2010/main" val="100437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CA6A-F9CE-5273-1FDC-575518C826F9}"/>
              </a:ext>
            </a:extLst>
          </p:cNvPr>
          <p:cNvSpPr>
            <a:spLocks noGrp="1"/>
          </p:cNvSpPr>
          <p:nvPr>
            <p:ph type="title"/>
          </p:nvPr>
        </p:nvSpPr>
        <p:spPr/>
        <p:txBody>
          <a:bodyPr/>
          <a:lstStyle/>
          <a:p>
            <a:r>
              <a:rPr lang="en-US" dirty="0"/>
              <a:t>Unwinding Medicare SEP</a:t>
            </a:r>
          </a:p>
        </p:txBody>
      </p:sp>
      <p:sp>
        <p:nvSpPr>
          <p:cNvPr id="3" name="Content Placeholder 2">
            <a:extLst>
              <a:ext uri="{FF2B5EF4-FFF2-40B4-BE49-F238E27FC236}">
                <a16:creationId xmlns:a16="http://schemas.microsoft.com/office/drawing/2014/main" id="{DB494A8B-B93E-F3D8-88AD-1B9757422744}"/>
              </a:ext>
            </a:extLst>
          </p:cNvPr>
          <p:cNvSpPr>
            <a:spLocks noGrp="1"/>
          </p:cNvSpPr>
          <p:nvPr>
            <p:ph idx="1"/>
          </p:nvPr>
        </p:nvSpPr>
        <p:spPr>
          <a:xfrm>
            <a:off x="609600" y="1600201"/>
            <a:ext cx="10972800" cy="4261756"/>
          </a:xfrm>
        </p:spPr>
        <p:txBody>
          <a:bodyPr>
            <a:normAutofit fontScale="92500" lnSpcReduction="20000"/>
          </a:bodyPr>
          <a:lstStyle/>
          <a:p>
            <a:r>
              <a:rPr lang="en-US" dirty="0"/>
              <a:t>Anyone that delayed enrolling in Medicare during the PHE due to Medicaid continuous enrollment may be eligible for a SEP for Original Medicare. </a:t>
            </a:r>
          </a:p>
          <a:p>
            <a:r>
              <a:rPr lang="en-US" dirty="0"/>
              <a:t>SEP </a:t>
            </a:r>
          </a:p>
          <a:p>
            <a:pPr lvl="1"/>
            <a:r>
              <a:rPr lang="en-US" dirty="0"/>
              <a:t>Available to those that lost Medicaid coverage on or after 1/1/2023 </a:t>
            </a:r>
          </a:p>
          <a:p>
            <a:pPr lvl="1"/>
            <a:r>
              <a:rPr lang="en-US" dirty="0"/>
              <a:t>Starts the day the individuals is notified that Medicaid coverage is ending </a:t>
            </a:r>
          </a:p>
          <a:p>
            <a:pPr lvl="1"/>
            <a:r>
              <a:rPr lang="en-US" dirty="0"/>
              <a:t>Ends 6 months after Medicaid ends</a:t>
            </a:r>
          </a:p>
          <a:p>
            <a:r>
              <a:rPr lang="en-US" dirty="0"/>
              <a:t>Coverage begins the month after sign up or the date Medicaid coverage ends (start date up to beneficiary)</a:t>
            </a:r>
          </a:p>
          <a:p>
            <a:pPr lvl="1"/>
            <a:endParaRPr lang="en-US" dirty="0"/>
          </a:p>
        </p:txBody>
      </p:sp>
      <p:sp>
        <p:nvSpPr>
          <p:cNvPr id="4" name="Slide Number Placeholder 3">
            <a:extLst>
              <a:ext uri="{FF2B5EF4-FFF2-40B4-BE49-F238E27FC236}">
                <a16:creationId xmlns:a16="http://schemas.microsoft.com/office/drawing/2014/main" id="{93CDC7A1-7A82-A18B-E9F0-0687980B504E}"/>
              </a:ext>
            </a:extLst>
          </p:cNvPr>
          <p:cNvSpPr>
            <a:spLocks noGrp="1"/>
          </p:cNvSpPr>
          <p:nvPr>
            <p:ph type="sldNum" sz="quarter" idx="12"/>
          </p:nvPr>
        </p:nvSpPr>
        <p:spPr/>
        <p:txBody>
          <a:bodyPr/>
          <a:lstStyle/>
          <a:p>
            <a:fld id="{7AA28999-D008-419E-9628-EE1C64F81F4C}" type="slidenum">
              <a:rPr lang="en-US" smtClean="0"/>
              <a:pPr/>
              <a:t>9</a:t>
            </a:fld>
            <a:endParaRPr lang="en-US"/>
          </a:p>
        </p:txBody>
      </p:sp>
    </p:spTree>
    <p:extLst>
      <p:ext uri="{BB962C8B-B14F-4D97-AF65-F5344CB8AC3E}">
        <p14:creationId xmlns:p14="http://schemas.microsoft.com/office/powerpoint/2010/main" val="3428995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44.jpeg"/></Relationships>
</file>

<file path=ppt/theme/_rels/theme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theme/_rels/theme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theme/theme1.xml><?xml version="1.0" encoding="utf-8"?>
<a:theme xmlns:a="http://schemas.openxmlformats.org/drawingml/2006/main" name="ACLPresentationTemplate_2014">
  <a:themeElements>
    <a:clrScheme name="ACL">
      <a:dk1>
        <a:sysClr val="windowText" lastClr="000000"/>
      </a:dk1>
      <a:lt1>
        <a:sysClr val="window" lastClr="FFFFFF"/>
      </a:lt1>
      <a:dk2>
        <a:srgbClr val="0A4F90"/>
      </a:dk2>
      <a:lt2>
        <a:srgbClr val="FAA21C"/>
      </a:lt2>
      <a:accent1>
        <a:srgbClr val="BF1E2E"/>
      </a:accent1>
      <a:accent2>
        <a:srgbClr val="E3F1FD"/>
      </a:accent2>
      <a:accent3>
        <a:srgbClr val="FAA21C"/>
      </a:accent3>
      <a:accent4>
        <a:srgbClr val="0A4F90"/>
      </a:accent4>
      <a:accent5>
        <a:srgbClr val="C0C0C0"/>
      </a:accent5>
      <a:accent6>
        <a:srgbClr val="777777"/>
      </a:accent6>
      <a:hlink>
        <a:srgbClr val="0033CC"/>
      </a:hlink>
      <a:folHlink>
        <a:srgbClr val="5F0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enter PPT Template (11.14.13)">
  <a:themeElements>
    <a:clrScheme name="Center - Topic specific">
      <a:dk1>
        <a:sysClr val="windowText" lastClr="000000"/>
      </a:dk1>
      <a:lt1>
        <a:sysClr val="window" lastClr="FFFFFF"/>
      </a:lt1>
      <a:dk2>
        <a:srgbClr val="1F497D"/>
      </a:dk2>
      <a:lt2>
        <a:srgbClr val="EEECE1"/>
      </a:lt2>
      <a:accent1>
        <a:srgbClr val="C2D69B"/>
      </a:accent1>
      <a:accent2>
        <a:srgbClr val="DBE7F5"/>
      </a:accent2>
      <a:accent3>
        <a:srgbClr val="DBD4E4"/>
      </a:accent3>
      <a:accent4>
        <a:srgbClr val="ECCCCA"/>
      </a:accent4>
      <a:accent5>
        <a:srgbClr val="FCDBC0"/>
      </a:accent5>
      <a:accent6>
        <a:srgbClr val="F1EB9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dian">
  <a:themeElements>
    <a:clrScheme name="Custom 3">
      <a:dk1>
        <a:srgbClr val="595959"/>
      </a:dk1>
      <a:lt1>
        <a:sysClr val="window" lastClr="FFFFFF"/>
      </a:lt1>
      <a:dk2>
        <a:srgbClr val="595959"/>
      </a:dk2>
      <a:lt2>
        <a:srgbClr val="EBDDC3"/>
      </a:lt2>
      <a:accent1>
        <a:srgbClr val="3C619E"/>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ACLPresentationTemplate_2014">
  <a:themeElements>
    <a:clrScheme name="ACL">
      <a:dk1>
        <a:sysClr val="windowText" lastClr="000000"/>
      </a:dk1>
      <a:lt1>
        <a:sysClr val="window" lastClr="FFFFFF"/>
      </a:lt1>
      <a:dk2>
        <a:srgbClr val="0A4F90"/>
      </a:dk2>
      <a:lt2>
        <a:srgbClr val="FAA21C"/>
      </a:lt2>
      <a:accent1>
        <a:srgbClr val="BF1E2E"/>
      </a:accent1>
      <a:accent2>
        <a:srgbClr val="E3F1FD"/>
      </a:accent2>
      <a:accent3>
        <a:srgbClr val="FAA21C"/>
      </a:accent3>
      <a:accent4>
        <a:srgbClr val="0A4F90"/>
      </a:accent4>
      <a:accent5>
        <a:srgbClr val="C0C0C0"/>
      </a:accent5>
      <a:accent6>
        <a:srgbClr val="777777"/>
      </a:accent6>
      <a:hlink>
        <a:srgbClr val="0033CC"/>
      </a:hlink>
      <a:folHlink>
        <a:srgbClr val="5F0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ID-19 ACL Template 4-7-2020_v3" id="{E1FF58ED-E20C-4804-ADFD-5F39AB2419DC}" vid="{FF8C796C-F467-4808-867C-F7F11165137D}"/>
    </a:ext>
  </a:extLst>
</a:theme>
</file>

<file path=ppt/theme/theme7.xml><?xml version="1.0" encoding="utf-8"?>
<a:theme xmlns:a="http://schemas.openxmlformats.org/drawingml/2006/main" name="1_SHIPTACenter">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HIPTACenter" id="{E59FD3AA-B2D9-44FF-AE6F-27F0223044F9}" vid="{F5B34D7C-F8F7-4485-BCDE-CE83D9B9FCE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ACLPresentationTemplate_2014</Template>
  <TotalTime>1391</TotalTime>
  <Words>4069</Words>
  <Application>Microsoft Office PowerPoint</Application>
  <PresentationFormat>Widescreen</PresentationFormat>
  <Paragraphs>432</Paragraphs>
  <Slides>43</Slides>
  <Notes>34</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43</vt:i4>
      </vt:variant>
    </vt:vector>
  </HeadingPairs>
  <TitlesOfParts>
    <vt:vector size="64" baseType="lpstr">
      <vt:lpstr>Acumin Pro Medium</vt:lpstr>
      <vt:lpstr>Acumin Pro Wide</vt:lpstr>
      <vt:lpstr>Arial</vt:lpstr>
      <vt:lpstr>Arial Black</vt:lpstr>
      <vt:lpstr>Calibri</vt:lpstr>
      <vt:lpstr>Calibri Light</vt:lpstr>
      <vt:lpstr>Courier New</vt:lpstr>
      <vt:lpstr>GeometriaExtraBold</vt:lpstr>
      <vt:lpstr>Muli</vt:lpstr>
      <vt:lpstr>Open Sans</vt:lpstr>
      <vt:lpstr>Tw Cen MT</vt:lpstr>
      <vt:lpstr>Verdana</vt:lpstr>
      <vt:lpstr>Wingdings</vt:lpstr>
      <vt:lpstr>Wingdings 2</vt:lpstr>
      <vt:lpstr>ACLPresentationTemplate_2014</vt:lpstr>
      <vt:lpstr>1_Office Theme</vt:lpstr>
      <vt:lpstr>Center PPT Template (11.14.13)</vt:lpstr>
      <vt:lpstr>Office Theme</vt:lpstr>
      <vt:lpstr>Median</vt:lpstr>
      <vt:lpstr>1_ACLPresentationTemplate_2014</vt:lpstr>
      <vt:lpstr>1_SHIPTACenter</vt:lpstr>
      <vt:lpstr>Welcome to today’s webinar</vt:lpstr>
      <vt:lpstr>PowerPoint Presentation</vt:lpstr>
      <vt:lpstr>Questions?</vt:lpstr>
      <vt:lpstr>Today’s presenter</vt:lpstr>
      <vt:lpstr>PowerPoint Presentation</vt:lpstr>
      <vt:lpstr>Agenda</vt:lpstr>
      <vt:lpstr>ICYM: 9/26/23 Common Medicare Policy</vt:lpstr>
      <vt:lpstr>Common medicare policy follow up</vt:lpstr>
      <vt:lpstr>Unwinding Medicare SEP</vt:lpstr>
      <vt:lpstr>Medicaid to Medicare Special Enrollment Period</vt:lpstr>
      <vt:lpstr>IRA 2024 Cost Sharing and Premium Limits</vt:lpstr>
      <vt:lpstr>Resources</vt:lpstr>
      <vt:lpstr>medicare plan finder comparison</vt:lpstr>
      <vt:lpstr>What is the Medicare Plan Finder?</vt:lpstr>
      <vt:lpstr>Preparing for MPF Comparison Session #1</vt:lpstr>
      <vt:lpstr>Preparing for MPF Comparison Session #2</vt:lpstr>
      <vt:lpstr>After You Enroll</vt:lpstr>
      <vt:lpstr>January and Beyond #1</vt:lpstr>
      <vt:lpstr>January and Beyond #2</vt:lpstr>
      <vt:lpstr>Part d enrollment outcomes reporting</vt:lpstr>
      <vt:lpstr>Part D Enrollment Outcome (PDEO) Reporting</vt:lpstr>
      <vt:lpstr>Plan Compare vs. Plan Detail Page</vt:lpstr>
      <vt:lpstr>Enrollment Request Notification </vt:lpstr>
      <vt:lpstr>Videos: medicare plan finder and miscellaneous oep </vt:lpstr>
      <vt:lpstr>MPF Part D Plan (PDP) Compare Videos </vt:lpstr>
      <vt:lpstr>MPF Medicare Advantage (MA) Plan  Compare Video</vt:lpstr>
      <vt:lpstr>Miscellaneous Videos </vt:lpstr>
      <vt:lpstr>Resources</vt:lpstr>
      <vt:lpstr>Webinar Resources in the Libraries</vt:lpstr>
      <vt:lpstr>Questions?</vt:lpstr>
      <vt:lpstr>Resources</vt:lpstr>
      <vt:lpstr>Unwinding Fraud</vt:lpstr>
      <vt:lpstr>Medicare open enrollment period reminders</vt:lpstr>
      <vt:lpstr>Medicare Enrollment Periods</vt:lpstr>
      <vt:lpstr>Medicare.gov Accounts</vt:lpstr>
      <vt:lpstr>MPF SHIP Inquiry Process</vt:lpstr>
      <vt:lpstr>MPF SHIP Inquiry Process</vt:lpstr>
      <vt:lpstr>MPF Drug Pricing Inquiry</vt:lpstr>
      <vt:lpstr>MPF LIS Status Inquiry</vt:lpstr>
      <vt:lpstr>Plans and 1-800-Medicare Unique ID</vt:lpstr>
      <vt:lpstr>UID and 1-800-Medicare Customer Service Representative (CSR) Concern</vt:lpstr>
      <vt:lpstr>Potential Marketing Violation Reporting</vt:lpstr>
      <vt:lpstr>Thank you for attending!</vt:lpstr>
    </vt:vector>
  </TitlesOfParts>
  <Company>HHS/ACL/OEA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 Presentation Style Template</dc:title>
  <dc:creator>ACL</dc:creator>
  <cp:keywords>ACL, OEA, Template</cp:keywords>
  <cp:lastModifiedBy>Amy Taylor</cp:lastModifiedBy>
  <cp:revision>47</cp:revision>
  <dcterms:created xsi:type="dcterms:W3CDTF">2017-03-22T19:20:04Z</dcterms:created>
  <dcterms:modified xsi:type="dcterms:W3CDTF">2023-10-12T17:11:12Z</dcterms:modified>
</cp:coreProperties>
</file>