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6.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52.xml" ContentType="application/vnd.openxmlformats-officedocument.presentationml.notesSlide+xml"/>
  <Override PartName="/ppt/tags/tag12.xml" ContentType="application/vnd.openxmlformats-officedocument.presentationml.tags+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54.xml" ContentType="application/vnd.openxmlformats-officedocument.presentationml.notesSlide+xml"/>
  <Override PartName="/ppt/tags/tag14.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95" r:id="rId6"/>
    <p:sldMasterId id="2147483699" r:id="rId7"/>
    <p:sldMasterId id="2147483711" r:id="rId8"/>
  </p:sldMasterIdLst>
  <p:notesMasterIdLst>
    <p:notesMasterId r:id="rId69"/>
  </p:notesMasterIdLst>
  <p:sldIdLst>
    <p:sldId id="954" r:id="rId9"/>
    <p:sldId id="604" r:id="rId10"/>
    <p:sldId id="354" r:id="rId11"/>
    <p:sldId id="991" r:id="rId12"/>
    <p:sldId id="999" r:id="rId13"/>
    <p:sldId id="1012" r:id="rId14"/>
    <p:sldId id="1019" r:id="rId15"/>
    <p:sldId id="259" r:id="rId16"/>
    <p:sldId id="1018" r:id="rId17"/>
    <p:sldId id="1295" r:id="rId18"/>
    <p:sldId id="1296" r:id="rId19"/>
    <p:sldId id="997" r:id="rId20"/>
    <p:sldId id="261" r:id="rId21"/>
    <p:sldId id="993" r:id="rId22"/>
    <p:sldId id="1029" r:id="rId23"/>
    <p:sldId id="1028" r:id="rId24"/>
    <p:sldId id="1025" r:id="rId25"/>
    <p:sldId id="260" r:id="rId26"/>
    <p:sldId id="995" r:id="rId27"/>
    <p:sldId id="1031" r:id="rId28"/>
    <p:sldId id="1010" r:id="rId29"/>
    <p:sldId id="1297" r:id="rId30"/>
    <p:sldId id="1030" r:id="rId31"/>
    <p:sldId id="1014" r:id="rId32"/>
    <p:sldId id="262" r:id="rId33"/>
    <p:sldId id="1007" r:id="rId34"/>
    <p:sldId id="1298" r:id="rId35"/>
    <p:sldId id="1013" r:id="rId36"/>
    <p:sldId id="998" r:id="rId37"/>
    <p:sldId id="263" r:id="rId38"/>
    <p:sldId id="1033" r:id="rId39"/>
    <p:sldId id="1032" r:id="rId40"/>
    <p:sldId id="1015" r:id="rId41"/>
    <p:sldId id="1034" r:id="rId42"/>
    <p:sldId id="1301" r:id="rId43"/>
    <p:sldId id="1299" r:id="rId44"/>
    <p:sldId id="1300" r:id="rId45"/>
    <p:sldId id="1307" r:id="rId46"/>
    <p:sldId id="1302" r:id="rId47"/>
    <p:sldId id="1287" r:id="rId48"/>
    <p:sldId id="1303" r:id="rId49"/>
    <p:sldId id="1306" r:id="rId50"/>
    <p:sldId id="1011" r:id="rId51"/>
    <p:sldId id="1308" r:id="rId52"/>
    <p:sldId id="1309" r:id="rId53"/>
    <p:sldId id="1310" r:id="rId54"/>
    <p:sldId id="1024" r:id="rId55"/>
    <p:sldId id="258" r:id="rId56"/>
    <p:sldId id="1037" r:id="rId57"/>
    <p:sldId id="1304" r:id="rId58"/>
    <p:sldId id="1305" r:id="rId59"/>
    <p:sldId id="278" r:id="rId60"/>
    <p:sldId id="272" r:id="rId61"/>
    <p:sldId id="338" r:id="rId62"/>
    <p:sldId id="1291" r:id="rId63"/>
    <p:sldId id="773" r:id="rId64"/>
    <p:sldId id="1466" r:id="rId65"/>
    <p:sldId id="1465" r:id="rId66"/>
    <p:sldId id="311" r:id="rId67"/>
    <p:sldId id="373" r:id="rId6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F9900"/>
    <a:srgbClr val="DAC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72613" autoAdjust="0"/>
  </p:normalViewPr>
  <p:slideViewPr>
    <p:cSldViewPr snapToGrid="0">
      <p:cViewPr varScale="1">
        <p:scale>
          <a:sx n="52" d="100"/>
          <a:sy n="52" d="100"/>
        </p:scale>
        <p:origin x="17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portal.shiptacenter.org/Portal/Resource/Resource-Detail.aspx?ResourceGUID=10C14161-A4B4-40B7-BAC8-8327115695C9" TargetMode="External"/><Relationship Id="rId1" Type="http://schemas.openxmlformats.org/officeDocument/2006/relationships/hyperlink" Target="https://portal.shiptacenter.org/Portal/Resource/Resource-Detail.aspx?ResourceGUID=E782FA3A-C51A-4FDE-8B66-B804CACA5CD5" TargetMode="Externa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2" Type="http://schemas.openxmlformats.org/officeDocument/2006/relationships/hyperlink" Target="http://www.shiphelp.org/" TargetMode="External"/><Relationship Id="rId1" Type="http://schemas.openxmlformats.org/officeDocument/2006/relationships/hyperlink" Target="http://www.smpresource.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portal.shiptacenter.org/Portal/Resource/Resource-Detail.aspx?ResourceGUID=E782FA3A-C51A-4FDE-8B66-B804CACA5CD5" TargetMode="External"/><Relationship Id="rId7"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hyperlink" Target="https://portal.shiptacenter.org/Portal/Resource/Resource-Detail.aspx?ResourceGUID=10C14161-A4B4-40B7-BAC8-8327115695C9" TargetMode="External"/><Relationship Id="rId5" Type="http://schemas.openxmlformats.org/officeDocument/2006/relationships/image" Target="../media/image27.sv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2" Type="http://schemas.openxmlformats.org/officeDocument/2006/relationships/hyperlink" Target="http://www.smpresource.org/" TargetMode="External"/><Relationship Id="rId1" Type="http://schemas.openxmlformats.org/officeDocument/2006/relationships/hyperlink" Target="http://www.shiphelp.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DDD79-632E-47C2-885E-6FE1A649C9A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8965EE6-5DA2-49CB-AEF9-A7F16E275191}">
      <dgm:prSet custT="1"/>
      <dgm:spPr/>
      <dgm:t>
        <a:bodyPr/>
        <a:lstStyle/>
        <a:p>
          <a:pPr>
            <a:lnSpc>
              <a:spcPct val="100000"/>
            </a:lnSpc>
          </a:pPr>
          <a:r>
            <a:rPr lang="en-US" sz="2400" b="1" kern="1200" dirty="0">
              <a:solidFill>
                <a:srgbClr val="0070C0"/>
              </a:solidFill>
              <a:latin typeface="Tw Cen M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STARS Manual</a:t>
          </a:r>
          <a:r>
            <a:rPr lang="en-US" sz="2400" b="1" kern="1200" dirty="0">
              <a:solidFill>
                <a:srgbClr val="595959">
                  <a:hueOff val="0"/>
                  <a:satOff val="0"/>
                  <a:lumOff val="0"/>
                  <a:alphaOff val="0"/>
                </a:srgbClr>
              </a:solidFill>
              <a:latin typeface="Tw Cen MT"/>
              <a:ea typeface="+mn-ea"/>
              <a:cs typeface="+mn-cs"/>
            </a:rPr>
            <a:t>: Updated! Chapter 7A (entering data for PDEO)</a:t>
          </a:r>
        </a:p>
      </dgm:t>
    </dgm:pt>
    <dgm:pt modelId="{7A7816CC-B649-43C4-BD87-C8E4E628D6CE}" type="parTrans" cxnId="{544E69CF-D2BC-4060-AA03-B870C2A25159}">
      <dgm:prSet/>
      <dgm:spPr/>
      <dgm:t>
        <a:bodyPr/>
        <a:lstStyle/>
        <a:p>
          <a:endParaRPr lang="en-US"/>
        </a:p>
      </dgm:t>
    </dgm:pt>
    <dgm:pt modelId="{6B7907C7-CE20-4DDE-B21A-7B638D839DA0}" type="sibTrans" cxnId="{544E69CF-D2BC-4060-AA03-B870C2A25159}">
      <dgm:prSet/>
      <dgm:spPr/>
      <dgm:t>
        <a:bodyPr/>
        <a:lstStyle/>
        <a:p>
          <a:endParaRPr lang="en-US"/>
        </a:p>
      </dgm:t>
    </dgm:pt>
    <dgm:pt modelId="{6C27C42C-B398-49FB-B802-CA8042C48A35}">
      <dgm:prSet custT="1"/>
      <dgm:spPr/>
      <dgm:t>
        <a:bodyPr/>
        <a:lstStyle/>
        <a:p>
          <a:pPr>
            <a:lnSpc>
              <a:spcPct val="100000"/>
            </a:lnSpc>
          </a:pPr>
          <a:r>
            <a:rPr lang="en-US" sz="2400" b="1" kern="1200" dirty="0">
              <a:solidFill>
                <a:srgbClr val="0070C0"/>
              </a:solidFill>
              <a:latin typeface="Tw Cen MT"/>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Micro-training Videos</a:t>
          </a:r>
          <a:r>
            <a:rPr lang="en-US" sz="2400" b="1" kern="1200" dirty="0">
              <a:solidFill>
                <a:srgbClr val="595959">
                  <a:hueOff val="0"/>
                  <a:satOff val="0"/>
                  <a:lumOff val="0"/>
                  <a:alphaOff val="0"/>
                </a:srgbClr>
              </a:solidFill>
              <a:latin typeface="Tw Cen MT"/>
              <a:ea typeface="+mn-ea"/>
              <a:cs typeface="+mn-cs"/>
            </a:rPr>
            <a:t>: Updated! PDEO Data Entry Example Scenarios.</a:t>
          </a:r>
        </a:p>
      </dgm:t>
    </dgm:pt>
    <dgm:pt modelId="{713E3502-B542-44C7-A914-49ECB9D0DC6E}" type="parTrans" cxnId="{B3E93C33-A7AF-4B1E-855B-27911FC35B7F}">
      <dgm:prSet/>
      <dgm:spPr/>
      <dgm:t>
        <a:bodyPr/>
        <a:lstStyle/>
        <a:p>
          <a:endParaRPr lang="en-US"/>
        </a:p>
      </dgm:t>
    </dgm:pt>
    <dgm:pt modelId="{96541846-0CE4-4DD2-B199-E40B541E5E15}" type="sibTrans" cxnId="{B3E93C33-A7AF-4B1E-855B-27911FC35B7F}">
      <dgm:prSet/>
      <dgm:spPr/>
      <dgm:t>
        <a:bodyPr/>
        <a:lstStyle/>
        <a:p>
          <a:endParaRPr lang="en-US"/>
        </a:p>
      </dgm:t>
    </dgm:pt>
    <dgm:pt modelId="{5D237B84-079C-4281-88AB-48230BBE10DF}">
      <dgm:prSet custT="1"/>
      <dgm:spPr/>
      <dgm:t>
        <a:bodyPr/>
        <a:lstStyle/>
        <a:p>
          <a:pPr>
            <a:lnSpc>
              <a:spcPct val="100000"/>
            </a:lnSpc>
          </a:pPr>
          <a:r>
            <a:rPr lang="en-US" sz="2400" b="1" kern="1200" dirty="0">
              <a:solidFill>
                <a:srgbClr val="595959">
                  <a:hueOff val="0"/>
                  <a:satOff val="0"/>
                  <a:lumOff val="0"/>
                  <a:alphaOff val="0"/>
                </a:srgbClr>
              </a:solidFill>
              <a:latin typeface="Tw Cen MT"/>
              <a:ea typeface="+mn-ea"/>
              <a:cs typeface="+mn-cs"/>
            </a:rPr>
            <a:t>Remember: You must print the Plan Details for PDEO cost verification</a:t>
          </a:r>
        </a:p>
      </dgm:t>
    </dgm:pt>
    <dgm:pt modelId="{938547D4-0633-4F21-A815-E2DD5E27AA41}" type="parTrans" cxnId="{10F2F679-44E1-43DB-BEE8-6CBA1E92D9C8}">
      <dgm:prSet/>
      <dgm:spPr/>
    </dgm:pt>
    <dgm:pt modelId="{E5FEAF6D-D236-45C6-A35B-701CFF10F45C}" type="sibTrans" cxnId="{10F2F679-44E1-43DB-BEE8-6CBA1E92D9C8}">
      <dgm:prSet/>
      <dgm:spPr/>
    </dgm:pt>
    <dgm:pt modelId="{82B72881-16FE-4475-91FA-8063ECC98B8D}" type="pres">
      <dgm:prSet presAssocID="{FDCDDD79-632E-47C2-885E-6FE1A649C9A1}" presName="root" presStyleCnt="0">
        <dgm:presLayoutVars>
          <dgm:dir/>
          <dgm:resizeHandles val="exact"/>
        </dgm:presLayoutVars>
      </dgm:prSet>
      <dgm:spPr/>
    </dgm:pt>
    <dgm:pt modelId="{7B8C0C87-0F1E-458D-9AAC-B09419BCF82A}" type="pres">
      <dgm:prSet presAssocID="{08965EE6-5DA2-49CB-AEF9-A7F16E275191}" presName="compNode" presStyleCnt="0"/>
      <dgm:spPr/>
    </dgm:pt>
    <dgm:pt modelId="{F62BC6EB-F56B-4AD1-BF30-B70151D52E43}" type="pres">
      <dgm:prSet presAssocID="{08965EE6-5DA2-49CB-AEF9-A7F16E275191}"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hlinkClick xmlns:r="http://schemas.openxmlformats.org/officeDocument/2006/relationships" r:id="rId1"/>
          </dgm14:cNvPr>
        </a:ext>
      </dgm:extLst>
    </dgm:pt>
    <dgm:pt modelId="{033B7297-9FAC-4E53-BD20-9708B71B4E91}" type="pres">
      <dgm:prSet presAssocID="{08965EE6-5DA2-49CB-AEF9-A7F16E275191}" presName="spaceRect" presStyleCnt="0"/>
      <dgm:spPr/>
    </dgm:pt>
    <dgm:pt modelId="{A2143B52-2414-4459-862C-CFE52F177082}" type="pres">
      <dgm:prSet presAssocID="{08965EE6-5DA2-49CB-AEF9-A7F16E275191}" presName="textRect" presStyleLbl="revTx" presStyleIdx="0" presStyleCnt="3" custScaleX="87752">
        <dgm:presLayoutVars>
          <dgm:chMax val="1"/>
          <dgm:chPref val="1"/>
        </dgm:presLayoutVars>
      </dgm:prSet>
      <dgm:spPr/>
    </dgm:pt>
    <dgm:pt modelId="{91455794-FC08-4D60-B044-57882084E2D6}" type="pres">
      <dgm:prSet presAssocID="{6B7907C7-CE20-4DDE-B21A-7B638D839DA0}" presName="sibTrans" presStyleCnt="0"/>
      <dgm:spPr/>
    </dgm:pt>
    <dgm:pt modelId="{2F5D4DDE-38CE-4061-B4E7-4723455DCBDB}" type="pres">
      <dgm:prSet presAssocID="{6C27C42C-B398-49FB-B802-CA8042C48A35}" presName="compNode" presStyleCnt="0"/>
      <dgm:spPr/>
    </dgm:pt>
    <dgm:pt modelId="{54119372-95AB-4D09-9E4A-6630D31CE8B6}" type="pres">
      <dgm:prSet presAssocID="{6C27C42C-B398-49FB-B802-CA8042C48A35}"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b cam"/>
        </a:ext>
      </dgm:extLst>
    </dgm:pt>
    <dgm:pt modelId="{7912BEB5-A480-4BBB-9C55-4A0C85D3B041}" type="pres">
      <dgm:prSet presAssocID="{6C27C42C-B398-49FB-B802-CA8042C48A35}" presName="spaceRect" presStyleCnt="0"/>
      <dgm:spPr/>
    </dgm:pt>
    <dgm:pt modelId="{111513B4-8F7E-48FC-94CF-14B2073AFAF5}" type="pres">
      <dgm:prSet presAssocID="{6C27C42C-B398-49FB-B802-CA8042C48A35}" presName="textRect" presStyleLbl="revTx" presStyleIdx="1" presStyleCnt="3">
        <dgm:presLayoutVars>
          <dgm:chMax val="1"/>
          <dgm:chPref val="1"/>
        </dgm:presLayoutVars>
      </dgm:prSet>
      <dgm:spPr/>
    </dgm:pt>
    <dgm:pt modelId="{5BFF6FDD-DCFF-4741-88A9-8225BB6CCE3C}" type="pres">
      <dgm:prSet presAssocID="{96541846-0CE4-4DD2-B199-E40B541E5E15}" presName="sibTrans" presStyleCnt="0"/>
      <dgm:spPr/>
    </dgm:pt>
    <dgm:pt modelId="{F670E8EC-E858-4D3A-A559-2BD85A88091B}" type="pres">
      <dgm:prSet presAssocID="{5D237B84-079C-4281-88AB-48230BBE10DF}" presName="compNode" presStyleCnt="0"/>
      <dgm:spPr/>
    </dgm:pt>
    <dgm:pt modelId="{C3011629-3F04-4F52-B8D9-DFADA1942CFB}" type="pres">
      <dgm:prSet presAssocID="{5D237B84-079C-4281-88AB-48230BBE10DF}"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rning with solid fill"/>
        </a:ext>
      </dgm:extLst>
    </dgm:pt>
    <dgm:pt modelId="{5F362F81-A605-4068-BF63-E03EBEA62A2E}" type="pres">
      <dgm:prSet presAssocID="{5D237B84-079C-4281-88AB-48230BBE10DF}" presName="spaceRect" presStyleCnt="0"/>
      <dgm:spPr/>
    </dgm:pt>
    <dgm:pt modelId="{3A71BBAA-A0EA-4AAC-8658-7C4CE5587322}" type="pres">
      <dgm:prSet presAssocID="{5D237B84-079C-4281-88AB-48230BBE10DF}" presName="textRect" presStyleLbl="revTx" presStyleIdx="2" presStyleCnt="3">
        <dgm:presLayoutVars>
          <dgm:chMax val="1"/>
          <dgm:chPref val="1"/>
        </dgm:presLayoutVars>
      </dgm:prSet>
      <dgm:spPr/>
    </dgm:pt>
  </dgm:ptLst>
  <dgm:cxnLst>
    <dgm:cxn modelId="{51369623-1102-44C3-815A-36247E830D3B}" type="presOf" srcId="{6C27C42C-B398-49FB-B802-CA8042C48A35}" destId="{111513B4-8F7E-48FC-94CF-14B2073AFAF5}" srcOrd="0" destOrd="0" presId="urn:microsoft.com/office/officeart/2018/2/layout/IconLabelList"/>
    <dgm:cxn modelId="{B3E93C33-A7AF-4B1E-855B-27911FC35B7F}" srcId="{FDCDDD79-632E-47C2-885E-6FE1A649C9A1}" destId="{6C27C42C-B398-49FB-B802-CA8042C48A35}" srcOrd="1" destOrd="0" parTransId="{713E3502-B542-44C7-A914-49ECB9D0DC6E}" sibTransId="{96541846-0CE4-4DD2-B199-E40B541E5E15}"/>
    <dgm:cxn modelId="{CB86063D-81A0-40BA-AFB8-AED7D2E078F1}" type="presOf" srcId="{FDCDDD79-632E-47C2-885E-6FE1A649C9A1}" destId="{82B72881-16FE-4475-91FA-8063ECC98B8D}" srcOrd="0" destOrd="0" presId="urn:microsoft.com/office/officeart/2018/2/layout/IconLabelList"/>
    <dgm:cxn modelId="{10F2F679-44E1-43DB-BEE8-6CBA1E92D9C8}" srcId="{FDCDDD79-632E-47C2-885E-6FE1A649C9A1}" destId="{5D237B84-079C-4281-88AB-48230BBE10DF}" srcOrd="2" destOrd="0" parTransId="{938547D4-0633-4F21-A815-E2DD5E27AA41}" sibTransId="{E5FEAF6D-D236-45C6-A35B-701CFF10F45C}"/>
    <dgm:cxn modelId="{8E2F098A-2E5E-42CA-B933-48768751EF63}" type="presOf" srcId="{5D237B84-079C-4281-88AB-48230BBE10DF}" destId="{3A71BBAA-A0EA-4AAC-8658-7C4CE5587322}" srcOrd="0" destOrd="0" presId="urn:microsoft.com/office/officeart/2018/2/layout/IconLabelList"/>
    <dgm:cxn modelId="{700FACA4-2844-4937-BA6B-30F872E91D59}" type="presOf" srcId="{08965EE6-5DA2-49CB-AEF9-A7F16E275191}" destId="{A2143B52-2414-4459-862C-CFE52F177082}" srcOrd="0" destOrd="0" presId="urn:microsoft.com/office/officeart/2018/2/layout/IconLabelList"/>
    <dgm:cxn modelId="{544E69CF-D2BC-4060-AA03-B870C2A25159}" srcId="{FDCDDD79-632E-47C2-885E-6FE1A649C9A1}" destId="{08965EE6-5DA2-49CB-AEF9-A7F16E275191}" srcOrd="0" destOrd="0" parTransId="{7A7816CC-B649-43C4-BD87-C8E4E628D6CE}" sibTransId="{6B7907C7-CE20-4DDE-B21A-7B638D839DA0}"/>
    <dgm:cxn modelId="{BA57FE71-A505-4472-9983-C55786181AD0}" type="presParOf" srcId="{82B72881-16FE-4475-91FA-8063ECC98B8D}" destId="{7B8C0C87-0F1E-458D-9AAC-B09419BCF82A}" srcOrd="0" destOrd="0" presId="urn:microsoft.com/office/officeart/2018/2/layout/IconLabelList"/>
    <dgm:cxn modelId="{5BD18FF1-7DE5-4A95-9664-FB8256F842AC}" type="presParOf" srcId="{7B8C0C87-0F1E-458D-9AAC-B09419BCF82A}" destId="{F62BC6EB-F56B-4AD1-BF30-B70151D52E43}" srcOrd="0" destOrd="0" presId="urn:microsoft.com/office/officeart/2018/2/layout/IconLabelList"/>
    <dgm:cxn modelId="{FC03466F-F17C-4527-BAB2-FFD7989C1BF1}" type="presParOf" srcId="{7B8C0C87-0F1E-458D-9AAC-B09419BCF82A}" destId="{033B7297-9FAC-4E53-BD20-9708B71B4E91}" srcOrd="1" destOrd="0" presId="urn:microsoft.com/office/officeart/2018/2/layout/IconLabelList"/>
    <dgm:cxn modelId="{352E4488-D397-4AAF-B9B8-C301B1E43F53}" type="presParOf" srcId="{7B8C0C87-0F1E-458D-9AAC-B09419BCF82A}" destId="{A2143B52-2414-4459-862C-CFE52F177082}" srcOrd="2" destOrd="0" presId="urn:microsoft.com/office/officeart/2018/2/layout/IconLabelList"/>
    <dgm:cxn modelId="{55C24F2F-28BE-4314-9D78-FD6D756856BD}" type="presParOf" srcId="{82B72881-16FE-4475-91FA-8063ECC98B8D}" destId="{91455794-FC08-4D60-B044-57882084E2D6}" srcOrd="1" destOrd="0" presId="urn:microsoft.com/office/officeart/2018/2/layout/IconLabelList"/>
    <dgm:cxn modelId="{7163B2EF-09C3-48B2-BF8F-F297A38C4A1C}" type="presParOf" srcId="{82B72881-16FE-4475-91FA-8063ECC98B8D}" destId="{2F5D4DDE-38CE-4061-B4E7-4723455DCBDB}" srcOrd="2" destOrd="0" presId="urn:microsoft.com/office/officeart/2018/2/layout/IconLabelList"/>
    <dgm:cxn modelId="{3773ED48-565E-47BA-AF9E-D376F2C48413}" type="presParOf" srcId="{2F5D4DDE-38CE-4061-B4E7-4723455DCBDB}" destId="{54119372-95AB-4D09-9E4A-6630D31CE8B6}" srcOrd="0" destOrd="0" presId="urn:microsoft.com/office/officeart/2018/2/layout/IconLabelList"/>
    <dgm:cxn modelId="{DAB18D5B-27D1-49A0-BAF9-2A5CC761D669}" type="presParOf" srcId="{2F5D4DDE-38CE-4061-B4E7-4723455DCBDB}" destId="{7912BEB5-A480-4BBB-9C55-4A0C85D3B041}" srcOrd="1" destOrd="0" presId="urn:microsoft.com/office/officeart/2018/2/layout/IconLabelList"/>
    <dgm:cxn modelId="{8BA1BB6F-E326-4B60-B57E-41EA30215537}" type="presParOf" srcId="{2F5D4DDE-38CE-4061-B4E7-4723455DCBDB}" destId="{111513B4-8F7E-48FC-94CF-14B2073AFAF5}" srcOrd="2" destOrd="0" presId="urn:microsoft.com/office/officeart/2018/2/layout/IconLabelList"/>
    <dgm:cxn modelId="{838C0D65-3E51-410F-9C51-1F3D2F4BDC77}" type="presParOf" srcId="{82B72881-16FE-4475-91FA-8063ECC98B8D}" destId="{5BFF6FDD-DCFF-4741-88A9-8225BB6CCE3C}" srcOrd="3" destOrd="0" presId="urn:microsoft.com/office/officeart/2018/2/layout/IconLabelList"/>
    <dgm:cxn modelId="{77749821-456D-432D-8560-0DF21FF45DAC}" type="presParOf" srcId="{82B72881-16FE-4475-91FA-8063ECC98B8D}" destId="{F670E8EC-E858-4D3A-A559-2BD85A88091B}" srcOrd="4" destOrd="0" presId="urn:microsoft.com/office/officeart/2018/2/layout/IconLabelList"/>
    <dgm:cxn modelId="{99FA84A3-ABEB-4558-9CDD-B65B16765DA9}" type="presParOf" srcId="{F670E8EC-E858-4D3A-A559-2BD85A88091B}" destId="{C3011629-3F04-4F52-B8D9-DFADA1942CFB}" srcOrd="0" destOrd="0" presId="urn:microsoft.com/office/officeart/2018/2/layout/IconLabelList"/>
    <dgm:cxn modelId="{B6B8ACF1-3D36-4B52-8FB8-376C54D7B578}" type="presParOf" srcId="{F670E8EC-E858-4D3A-A559-2BD85A88091B}" destId="{5F362F81-A605-4068-BF63-E03EBEA62A2E}" srcOrd="1" destOrd="0" presId="urn:microsoft.com/office/officeart/2018/2/layout/IconLabelList"/>
    <dgm:cxn modelId="{C9B021B8-B663-48F8-B711-4EFDFEE172DC}" type="presParOf" srcId="{F670E8EC-E858-4D3A-A559-2BD85A88091B}" destId="{3A71BBAA-A0EA-4AAC-8658-7C4CE558732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8A3F4-7D17-4110-A78C-5F7FD7A20C81}"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en-US"/>
        </a:p>
      </dgm:t>
    </dgm:pt>
    <dgm:pt modelId="{E70E1DFA-8103-4FB9-887F-25A2A2F26C00}">
      <dgm:prSet custT="1"/>
      <dgm:spPr>
        <a:xfrm>
          <a:off x="4431759" y="0"/>
          <a:ext cx="3880348" cy="717290"/>
        </a:xfrm>
      </dgm:spPr>
      <dgm:t>
        <a:bodyPr/>
        <a:lstStyle/>
        <a:p>
          <a:pPr rtl="0"/>
          <a:r>
            <a:rPr lang="en-US" sz="3200" b="1" dirty="0"/>
            <a:t>SMPs</a:t>
          </a:r>
        </a:p>
      </dgm:t>
    </dgm:pt>
    <dgm:pt modelId="{7BE9BEF8-5095-460B-A46D-7F2BCBAD6F7B}" type="parTrans" cxnId="{587480EC-3BA2-477C-A1AE-D2D2D9DD9D04}">
      <dgm:prSet/>
      <dgm:spPr/>
      <dgm:t>
        <a:bodyPr/>
        <a:lstStyle/>
        <a:p>
          <a:endParaRPr lang="en-US" sz="2000"/>
        </a:p>
      </dgm:t>
    </dgm:pt>
    <dgm:pt modelId="{168F1675-E7CB-4183-81AD-48A156E47F69}" type="sibTrans" cxnId="{587480EC-3BA2-477C-A1AE-D2D2D9DD9D04}">
      <dgm:prSet/>
      <dgm:spPr/>
      <dgm:t>
        <a:bodyPr/>
        <a:lstStyle/>
        <a:p>
          <a:endParaRPr lang="en-US" sz="2000"/>
        </a:p>
      </dgm:t>
    </dgm:pt>
    <dgm:pt modelId="{C4B6377F-162D-4B66-A715-9834AB907980}">
      <dgm:prSet custT="1"/>
      <dgm:spPr>
        <a:xfrm>
          <a:off x="4431759" y="717290"/>
          <a:ext cx="3880348" cy="3387165"/>
        </a:xfrm>
      </dgm:spPr>
      <dgm:t>
        <a:bodyPr/>
        <a:lstStyle/>
        <a:p>
          <a:pPr>
            <a:buFont typeface="+mj-lt"/>
            <a:buAutoNum type="arabicPeriod"/>
          </a:pPr>
          <a:r>
            <a:rPr lang="en-US" sz="2000" dirty="0">
              <a:latin typeface="Calibri Light" panose="020F0302020204030204" pitchFamily="34" charset="0"/>
              <a:cs typeface="Calibri Light" panose="020F0302020204030204" pitchFamily="34" charset="0"/>
            </a:rPr>
            <a:t>Step 1: Login at </a:t>
          </a:r>
          <a:r>
            <a:rPr lang="en-US" sz="2000" dirty="0">
              <a:latin typeface="Calibri Light" panose="020F0302020204030204" pitchFamily="34" charset="0"/>
              <a:cs typeface="Calibri Light" panose="020F0302020204030204" pitchFamily="34" charset="0"/>
              <a:hlinkClick xmlns:r="http://schemas.openxmlformats.org/officeDocument/2006/relationships" r:id="rId1"/>
            </a:rPr>
            <a:t>www.smpresource.org</a:t>
          </a:r>
          <a:r>
            <a:rPr lang="en-US" sz="2000" dirty="0">
              <a:latin typeface="Calibri Light" panose="020F0302020204030204" pitchFamily="34" charset="0"/>
              <a:cs typeface="Calibri Light" panose="020F0302020204030204" pitchFamily="34" charset="0"/>
            </a:rPr>
            <a:t>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(click the blue SMP Login padlock). </a:t>
          </a:r>
        </a:p>
      </dgm:t>
    </dgm:pt>
    <dgm:pt modelId="{3EC363BC-6DA9-4180-A203-0787FCCFB925}" type="parTrans" cxnId="{2BA2285A-5416-460B-9D1E-54392BB75710}">
      <dgm:prSet/>
      <dgm:spPr/>
      <dgm:t>
        <a:bodyPr/>
        <a:lstStyle/>
        <a:p>
          <a:endParaRPr lang="en-US" sz="2000"/>
        </a:p>
      </dgm:t>
    </dgm:pt>
    <dgm:pt modelId="{63CDDE28-EB22-4FE5-BD13-29DEF1B86A5C}" type="sibTrans" cxnId="{2BA2285A-5416-460B-9D1E-54392BB75710}">
      <dgm:prSet/>
      <dgm:spPr/>
      <dgm:t>
        <a:bodyPr/>
        <a:lstStyle/>
        <a:p>
          <a:endParaRPr lang="en-US" sz="2000"/>
        </a:p>
      </dgm:t>
    </dgm:pt>
    <dgm:pt modelId="{0C083CB7-36A1-4A39-9004-9B5F5F7B47C1}">
      <dgm:prSet custT="1"/>
      <dgm:spPr/>
      <dgm:t>
        <a:bodyPr/>
        <a:lstStyle/>
        <a:p>
          <a:pPr>
            <a:buFont typeface="+mj-lt"/>
            <a:buAutoNum type="arabicPeriod"/>
          </a:pPr>
          <a:r>
            <a:rPr lang="en-US" sz="2000" dirty="0">
              <a:latin typeface="Calibri Light" panose="020F0302020204030204" pitchFamily="34" charset="0"/>
              <a:cs typeface="Calibri Light" panose="020F0302020204030204" pitchFamily="34" charset="0"/>
            </a:rPr>
            <a:t>Step 2: Search for keyword “OEP.”</a:t>
          </a:r>
        </a:p>
      </dgm:t>
    </dgm:pt>
    <dgm:pt modelId="{DAFA0765-C738-483E-BDC5-609388B642FD}" type="parTrans" cxnId="{9B7145D3-21FE-456A-8840-FA0F43464E20}">
      <dgm:prSet/>
      <dgm:spPr/>
      <dgm:t>
        <a:bodyPr/>
        <a:lstStyle/>
        <a:p>
          <a:endParaRPr lang="en-US" sz="2000"/>
        </a:p>
      </dgm:t>
    </dgm:pt>
    <dgm:pt modelId="{DF66A2B4-3EA1-4EBD-8056-93B96A4F28B0}" type="sibTrans" cxnId="{9B7145D3-21FE-456A-8840-FA0F43464E20}">
      <dgm:prSet/>
      <dgm:spPr/>
      <dgm:t>
        <a:bodyPr/>
        <a:lstStyle/>
        <a:p>
          <a:endParaRPr lang="en-US" sz="2000"/>
        </a:p>
      </dgm:t>
    </dgm:pt>
    <dgm:pt modelId="{9B8A11CA-293C-456D-989D-F052B9509320}">
      <dgm:prSet custT="1"/>
      <dgm:spPr>
        <a:xfrm>
          <a:off x="8161" y="717290"/>
          <a:ext cx="3880348" cy="3387165"/>
        </a:xfrm>
      </dgm:spPr>
      <dgm:t>
        <a:bodyPr/>
        <a:lstStyle/>
        <a:p>
          <a:pPr rtl="0"/>
          <a:r>
            <a:rPr lang="en-US" sz="2800" b="1" kern="1200" dirty="0">
              <a:latin typeface="+mn-lt"/>
              <a:ea typeface="+mn-ea"/>
              <a:cs typeface="Calibri Light" panose="020F0302020204030204" pitchFamily="34" charset="0"/>
            </a:rPr>
            <a:t>MIPPA Grantees</a:t>
          </a:r>
        </a:p>
      </dgm:t>
    </dgm:pt>
    <dgm:pt modelId="{781753F3-9988-44BB-81B7-2297BA4E18B0}" type="parTrans" cxnId="{F8B0DF25-3091-48CF-93EB-21FC60A62FD2}">
      <dgm:prSet/>
      <dgm:spPr/>
      <dgm:t>
        <a:bodyPr/>
        <a:lstStyle/>
        <a:p>
          <a:endParaRPr lang="en-US"/>
        </a:p>
      </dgm:t>
    </dgm:pt>
    <dgm:pt modelId="{7943DF5A-D4F6-4707-8B75-5D5E5D6E0812}" type="sibTrans" cxnId="{F8B0DF25-3091-48CF-93EB-21FC60A62FD2}">
      <dgm:prSet/>
      <dgm:spPr/>
      <dgm:t>
        <a:bodyPr/>
        <a:lstStyle/>
        <a:p>
          <a:endParaRPr lang="en-US"/>
        </a:p>
      </dgm:t>
    </dgm:pt>
    <dgm:pt modelId="{9AA46F0F-61A9-4696-8E87-0CAD00332100}">
      <dgm:prSet custT="1"/>
      <dgm:spPr>
        <a:xfrm>
          <a:off x="8161" y="717290"/>
          <a:ext cx="3880348" cy="3387165"/>
        </a:xfrm>
      </dgm:spPr>
      <dgm:t>
        <a:bodyPr/>
        <a:lstStyle/>
        <a:p>
          <a:r>
            <a:rPr kumimoji="0" lang="en-US" sz="2000" b="0" i="0" u="none" strike="noStrike" kern="1200" cap="none" spc="0" normalizeH="0" baseline="0" noProof="0" dirty="0">
              <a:ln/>
              <a:effectLst/>
              <a:uLnTx/>
              <a:uFillTx/>
              <a:latin typeface="Calibri Light" panose="020F0302020204030204" pitchFamily="34" charset="0"/>
              <a:ea typeface="+mn-ea"/>
              <a:cs typeface="Calibri Light" panose="020F0302020204030204" pitchFamily="34" charset="0"/>
            </a:rPr>
            <a:t>Resources will be emailed to the MIPPA listserv.</a:t>
          </a:r>
          <a:endParaRPr lang="en-US" sz="2000" kern="1200" dirty="0">
            <a:latin typeface="Calibri Light" panose="020F0302020204030204" pitchFamily="34" charset="0"/>
            <a:ea typeface="+mn-ea"/>
            <a:cs typeface="Calibri Light" panose="020F0302020204030204" pitchFamily="34" charset="0"/>
          </a:endParaRPr>
        </a:p>
      </dgm:t>
    </dgm:pt>
    <dgm:pt modelId="{625DA136-218D-4FB6-ABFB-C293F1773BC4}" type="parTrans" cxnId="{2104F22B-77EC-4FF6-814F-83C6E15587AD}">
      <dgm:prSet/>
      <dgm:spPr/>
      <dgm:t>
        <a:bodyPr/>
        <a:lstStyle/>
        <a:p>
          <a:endParaRPr lang="en-US"/>
        </a:p>
      </dgm:t>
    </dgm:pt>
    <dgm:pt modelId="{F903597E-17BE-45EB-9D2E-1A33F2DEC9AC}" type="sibTrans" cxnId="{2104F22B-77EC-4FF6-814F-83C6E15587AD}">
      <dgm:prSet/>
      <dgm:spPr/>
      <dgm:t>
        <a:bodyPr/>
        <a:lstStyle/>
        <a:p>
          <a:endParaRPr lang="en-US"/>
        </a:p>
      </dgm:t>
    </dgm:pt>
    <dgm:pt modelId="{15FFEA7F-AF9C-4725-8E25-8054475CDD88}">
      <dgm:prSet custT="1"/>
      <dgm:spPr>
        <a:xfrm>
          <a:off x="8161" y="0"/>
          <a:ext cx="3880348" cy="717290"/>
        </a:xfrm>
      </dgm:spPr>
      <dgm:t>
        <a:bodyPr/>
        <a:lstStyle/>
        <a:p>
          <a:pPr rtl="0"/>
          <a:r>
            <a:rPr lang="en-US" sz="3200" b="1" dirty="0"/>
            <a:t>SHIPs</a:t>
          </a:r>
        </a:p>
      </dgm:t>
    </dgm:pt>
    <dgm:pt modelId="{CC11A9A5-6E39-4C8A-A4B8-82168A4BC834}" type="parTrans" cxnId="{6F010595-C860-475E-9106-A769000F3A4F}">
      <dgm:prSet/>
      <dgm:spPr/>
      <dgm:t>
        <a:bodyPr/>
        <a:lstStyle/>
        <a:p>
          <a:endParaRPr lang="en-US"/>
        </a:p>
      </dgm:t>
    </dgm:pt>
    <dgm:pt modelId="{2D00D2DA-7707-487F-A820-CD1127262EF9}" type="sibTrans" cxnId="{6F010595-C860-475E-9106-A769000F3A4F}">
      <dgm:prSet/>
      <dgm:spPr/>
      <dgm:t>
        <a:bodyPr/>
        <a:lstStyle/>
        <a:p>
          <a:endParaRPr lang="en-US"/>
        </a:p>
      </dgm:t>
    </dgm:pt>
    <dgm:pt modelId="{7E41FEB2-6C6D-4FB0-8937-C0492904F9F4}">
      <dgm:prSet/>
      <dgm:spPr>
        <a:xfrm>
          <a:off x="8161" y="717290"/>
          <a:ext cx="3880348" cy="3387165"/>
        </a:xfrm>
      </dgm:spPr>
      <dgm:t>
        <a:bodyPr/>
        <a:lstStyle/>
        <a:p>
          <a:pPr rtl="0">
            <a:buFont typeface="+mj-lt"/>
            <a:buAutoNum type="arabicPeriod"/>
          </a:pPr>
          <a:r>
            <a:rPr lang="en-US" dirty="0">
              <a:latin typeface="Calibri Light" panose="020F0302020204030204" pitchFamily="34" charset="0"/>
              <a:cs typeface="Calibri Light" panose="020F0302020204030204" pitchFamily="34" charset="0"/>
            </a:rPr>
            <a:t>Login at </a:t>
          </a:r>
          <a:r>
            <a:rPr lang="en-US" dirty="0">
              <a:latin typeface="Calibri Light" panose="020F0302020204030204" pitchFamily="34" charset="0"/>
              <a:cs typeface="Calibri Light" panose="020F0302020204030204" pitchFamily="34" charset="0"/>
              <a:hlinkClick xmlns:r="http://schemas.openxmlformats.org/officeDocument/2006/relationships" r:id="rId2"/>
            </a:rPr>
            <a:t>www.shiphelp.org</a:t>
          </a:r>
          <a:r>
            <a:rPr lang="en-US" dirty="0">
              <a:latin typeface="Calibri Light" panose="020F0302020204030204" pitchFamily="34" charset="0"/>
              <a:cs typeface="Calibri Light" panose="020F0302020204030204" pitchFamily="34" charset="0"/>
            </a:rPr>
            <a:t>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(click the orange SHIP Login padlock). </a:t>
          </a:r>
        </a:p>
      </dgm:t>
    </dgm:pt>
    <dgm:pt modelId="{FF2D85FF-0DF0-4C6E-98DC-6516F956687F}" type="parTrans" cxnId="{06A461D6-B190-4CDE-A24C-44652E1F07D9}">
      <dgm:prSet/>
      <dgm:spPr/>
      <dgm:t>
        <a:bodyPr/>
        <a:lstStyle/>
        <a:p>
          <a:endParaRPr lang="en-US"/>
        </a:p>
      </dgm:t>
    </dgm:pt>
    <dgm:pt modelId="{F63D997E-1A04-49EC-B635-23841C5CD6F0}" type="sibTrans" cxnId="{06A461D6-B190-4CDE-A24C-44652E1F07D9}">
      <dgm:prSet/>
      <dgm:spPr/>
      <dgm:t>
        <a:bodyPr/>
        <a:lstStyle/>
        <a:p>
          <a:endParaRPr lang="en-US"/>
        </a:p>
      </dgm:t>
    </dgm:pt>
    <dgm:pt modelId="{BD538CEC-17A4-4240-ABA7-6EDA94278B27}">
      <dgm:prSet/>
      <dgm:spPr>
        <a:xfrm>
          <a:off x="8161" y="717290"/>
          <a:ext cx="3880348" cy="3387165"/>
        </a:xfrm>
      </dgm:spPr>
      <dgm:t>
        <a:bodyPr/>
        <a:lstStyle/>
        <a:p>
          <a:pPr rtl="0">
            <a:buFont typeface="+mj-lt"/>
            <a:buAutoNum type="arabicPeriod"/>
          </a:pPr>
          <a:r>
            <a:rPr lang="en-US" dirty="0">
              <a:latin typeface="Calibri Light" panose="020F0302020204030204" pitchFamily="34" charset="0"/>
              <a:ea typeface="+mn-ea"/>
              <a:cs typeface="Calibri Light" panose="020F0302020204030204" pitchFamily="34" charset="0"/>
            </a:rPr>
            <a:t>Go to the Resource Library.</a:t>
          </a:r>
        </a:p>
      </dgm:t>
    </dgm:pt>
    <dgm:pt modelId="{E06B41C1-FC71-4C7F-A139-A7B521DBD654}" type="parTrans" cxnId="{D4D74815-2E2B-4F57-8B9B-21DBF816D412}">
      <dgm:prSet/>
      <dgm:spPr/>
      <dgm:t>
        <a:bodyPr/>
        <a:lstStyle/>
        <a:p>
          <a:endParaRPr lang="en-US"/>
        </a:p>
      </dgm:t>
    </dgm:pt>
    <dgm:pt modelId="{1ABFC221-6F4F-437F-90CE-244686B6846B}" type="sibTrans" cxnId="{D4D74815-2E2B-4F57-8B9B-21DBF816D412}">
      <dgm:prSet/>
      <dgm:spPr/>
      <dgm:t>
        <a:bodyPr/>
        <a:lstStyle/>
        <a:p>
          <a:endParaRPr lang="en-US"/>
        </a:p>
      </dgm:t>
    </dgm:pt>
    <dgm:pt modelId="{949712AB-DC17-4E3B-B603-DD92BA5305F3}">
      <dgm:prSet/>
      <dgm:spPr>
        <a:xfrm>
          <a:off x="8161" y="717290"/>
          <a:ext cx="3880348" cy="3387165"/>
        </a:xfrm>
      </dgm:spPr>
      <dgm:t>
        <a:bodyPr/>
        <a:lstStyle/>
        <a:p>
          <a:r>
            <a:rPr lang="en-US" dirty="0">
              <a:latin typeface="Calibri Light" panose="020F0302020204030204" pitchFamily="34" charset="0"/>
              <a:ea typeface="+mn-ea"/>
              <a:cs typeface="Calibri Light" panose="020F0302020204030204" pitchFamily="34" charset="0"/>
            </a:rPr>
            <a:t>Search for keyword “OEP”</a:t>
          </a:r>
          <a:endParaRPr lang="en-US" dirty="0"/>
        </a:p>
      </dgm:t>
    </dgm:pt>
    <dgm:pt modelId="{B4ADD773-994C-4755-9D18-1AD4F5D259DF}" type="parTrans" cxnId="{DE7DBCBF-C8BA-49A6-BC36-B5F67F742609}">
      <dgm:prSet/>
      <dgm:spPr/>
      <dgm:t>
        <a:bodyPr/>
        <a:lstStyle/>
        <a:p>
          <a:endParaRPr lang="en-US"/>
        </a:p>
      </dgm:t>
    </dgm:pt>
    <dgm:pt modelId="{57EE9645-3F1D-4A8D-A7A3-4C66884C2E49}" type="sibTrans" cxnId="{DE7DBCBF-C8BA-49A6-BC36-B5F67F742609}">
      <dgm:prSet/>
      <dgm:spPr/>
      <dgm:t>
        <a:bodyPr/>
        <a:lstStyle/>
        <a:p>
          <a:endParaRPr lang="en-US"/>
        </a:p>
      </dgm:t>
    </dgm:pt>
    <dgm:pt modelId="{AE3D23FF-BE59-4046-9F14-4F52E03A3FDA}" type="pres">
      <dgm:prSet presAssocID="{BDE8A3F4-7D17-4110-A78C-5F7FD7A20C81}" presName="diagram" presStyleCnt="0">
        <dgm:presLayoutVars>
          <dgm:dir/>
          <dgm:animLvl val="lvl"/>
          <dgm:resizeHandles val="exact"/>
        </dgm:presLayoutVars>
      </dgm:prSet>
      <dgm:spPr/>
    </dgm:pt>
    <dgm:pt modelId="{D90ACC74-EC12-49BC-807F-46B35626673A}" type="pres">
      <dgm:prSet presAssocID="{15FFEA7F-AF9C-4725-8E25-8054475CDD88}" presName="compNode" presStyleCnt="0"/>
      <dgm:spPr/>
    </dgm:pt>
    <dgm:pt modelId="{E41317F0-EA1E-440A-BCAA-61AF5B42BEB3}" type="pres">
      <dgm:prSet presAssocID="{15FFEA7F-AF9C-4725-8E25-8054475CDD88}" presName="childRect" presStyleLbl="bgAcc1" presStyleIdx="0" presStyleCnt="3">
        <dgm:presLayoutVars>
          <dgm:bulletEnabled val="1"/>
        </dgm:presLayoutVars>
      </dgm:prSet>
      <dgm:spPr/>
    </dgm:pt>
    <dgm:pt modelId="{1C155956-8351-475A-A5BF-24156D46AD18}" type="pres">
      <dgm:prSet presAssocID="{15FFEA7F-AF9C-4725-8E25-8054475CDD88}" presName="parentText" presStyleLbl="node1" presStyleIdx="0" presStyleCnt="0">
        <dgm:presLayoutVars>
          <dgm:chMax val="0"/>
          <dgm:bulletEnabled val="1"/>
        </dgm:presLayoutVars>
      </dgm:prSet>
      <dgm:spPr/>
    </dgm:pt>
    <dgm:pt modelId="{43131CA2-19BD-4F30-B46C-74D8A467B408}" type="pres">
      <dgm:prSet presAssocID="{15FFEA7F-AF9C-4725-8E25-8054475CDD88}" presName="parentRect" presStyleLbl="alignNode1" presStyleIdx="0" presStyleCnt="3"/>
      <dgm:spPr/>
    </dgm:pt>
    <dgm:pt modelId="{7EC09E4D-7A69-4AEF-8DE7-8E54FB0C1BBD}" type="pres">
      <dgm:prSet presAssocID="{15FFEA7F-AF9C-4725-8E25-8054475CDD88}" presName="adorn" presStyleLbl="fgAccFollowNode1" presStyleIdx="0" presStyleCnt="3"/>
      <dgm:spPr/>
    </dgm:pt>
    <dgm:pt modelId="{62B68C9A-7B26-48F6-BDB4-2F5D1F176B48}" type="pres">
      <dgm:prSet presAssocID="{2D00D2DA-7707-487F-A820-CD1127262EF9}" presName="sibTrans" presStyleLbl="sibTrans2D1" presStyleIdx="0" presStyleCnt="0"/>
      <dgm:spPr/>
    </dgm:pt>
    <dgm:pt modelId="{625ECDD9-3AE4-4E2B-A142-6B35AE72D2D5}" type="pres">
      <dgm:prSet presAssocID="{E70E1DFA-8103-4FB9-887F-25A2A2F26C00}" presName="compNode" presStyleCnt="0"/>
      <dgm:spPr/>
    </dgm:pt>
    <dgm:pt modelId="{8F3B3EF5-C4CD-4E06-A93F-98259BFBF6D6}" type="pres">
      <dgm:prSet presAssocID="{E70E1DFA-8103-4FB9-887F-25A2A2F26C00}" presName="childRect" presStyleLbl="bgAcc1" presStyleIdx="1" presStyleCnt="3">
        <dgm:presLayoutVars>
          <dgm:bulletEnabled val="1"/>
        </dgm:presLayoutVars>
      </dgm:prSet>
      <dgm:spPr/>
    </dgm:pt>
    <dgm:pt modelId="{85C7E2FC-75DC-49FA-9B8A-1C817F33F7B8}" type="pres">
      <dgm:prSet presAssocID="{E70E1DFA-8103-4FB9-887F-25A2A2F26C00}" presName="parentText" presStyleLbl="node1" presStyleIdx="0" presStyleCnt="0">
        <dgm:presLayoutVars>
          <dgm:chMax val="0"/>
          <dgm:bulletEnabled val="1"/>
        </dgm:presLayoutVars>
      </dgm:prSet>
      <dgm:spPr/>
    </dgm:pt>
    <dgm:pt modelId="{7D7D3B51-6FBE-43D7-ACDB-0B8B169E0CDD}" type="pres">
      <dgm:prSet presAssocID="{E70E1DFA-8103-4FB9-887F-25A2A2F26C00}" presName="parentRect" presStyleLbl="alignNode1" presStyleIdx="1" presStyleCnt="3"/>
      <dgm:spPr/>
    </dgm:pt>
    <dgm:pt modelId="{BC2ECFFD-267A-45CD-A0F8-D2F429E0A3B2}" type="pres">
      <dgm:prSet presAssocID="{E70E1DFA-8103-4FB9-887F-25A2A2F26C00}" presName="adorn" presStyleLbl="fgAccFollowNode1" presStyleIdx="1" presStyleCnt="3"/>
      <dgm:spPr/>
    </dgm:pt>
    <dgm:pt modelId="{E1A3F5B9-EB44-4C47-8645-142878CAF6DB}" type="pres">
      <dgm:prSet presAssocID="{168F1675-E7CB-4183-81AD-48A156E47F69}" presName="sibTrans" presStyleLbl="sibTrans2D1" presStyleIdx="0" presStyleCnt="0"/>
      <dgm:spPr/>
    </dgm:pt>
    <dgm:pt modelId="{3C7D57D1-C6E7-4DBD-B753-64F44770317A}" type="pres">
      <dgm:prSet presAssocID="{9B8A11CA-293C-456D-989D-F052B9509320}" presName="compNode" presStyleCnt="0"/>
      <dgm:spPr/>
    </dgm:pt>
    <dgm:pt modelId="{F49CD5EB-9AC2-40B4-8E42-9FBF24AA8A4C}" type="pres">
      <dgm:prSet presAssocID="{9B8A11CA-293C-456D-989D-F052B9509320}" presName="childRect" presStyleLbl="bgAcc1" presStyleIdx="2" presStyleCnt="3">
        <dgm:presLayoutVars>
          <dgm:bulletEnabled val="1"/>
        </dgm:presLayoutVars>
      </dgm:prSet>
      <dgm:spPr/>
    </dgm:pt>
    <dgm:pt modelId="{DF646415-BEDD-4517-86F4-9E19D94E4C93}" type="pres">
      <dgm:prSet presAssocID="{9B8A11CA-293C-456D-989D-F052B9509320}" presName="parentText" presStyleLbl="node1" presStyleIdx="0" presStyleCnt="0">
        <dgm:presLayoutVars>
          <dgm:chMax val="0"/>
          <dgm:bulletEnabled val="1"/>
        </dgm:presLayoutVars>
      </dgm:prSet>
      <dgm:spPr/>
    </dgm:pt>
    <dgm:pt modelId="{69670DEA-7AD5-4249-8D1A-5EEB8F9278C6}" type="pres">
      <dgm:prSet presAssocID="{9B8A11CA-293C-456D-989D-F052B9509320}" presName="parentRect" presStyleLbl="alignNode1" presStyleIdx="2" presStyleCnt="3"/>
      <dgm:spPr/>
    </dgm:pt>
    <dgm:pt modelId="{9BBF6987-EA86-4516-BF3F-EEA6A51FB371}" type="pres">
      <dgm:prSet presAssocID="{9B8A11CA-293C-456D-989D-F052B9509320}" presName="adorn" presStyleLbl="fgAccFollowNode1" presStyleIdx="2" presStyleCnt="3"/>
      <dgm:spPr/>
    </dgm:pt>
  </dgm:ptLst>
  <dgm:cxnLst>
    <dgm:cxn modelId="{D4D74815-2E2B-4F57-8B9B-21DBF816D412}" srcId="{15FFEA7F-AF9C-4725-8E25-8054475CDD88}" destId="{BD538CEC-17A4-4240-ABA7-6EDA94278B27}" srcOrd="1" destOrd="0" parTransId="{E06B41C1-FC71-4C7F-A139-A7B521DBD654}" sibTransId="{1ABFC221-6F4F-437F-90CE-244686B6846B}"/>
    <dgm:cxn modelId="{1C091C1D-10E5-4FF0-92D8-39E68B9C89F5}" type="presOf" srcId="{9AA46F0F-61A9-4696-8E87-0CAD00332100}" destId="{F49CD5EB-9AC2-40B4-8E42-9FBF24AA8A4C}" srcOrd="0" destOrd="0" presId="urn:microsoft.com/office/officeart/2005/8/layout/bList2"/>
    <dgm:cxn modelId="{F8B0DF25-3091-48CF-93EB-21FC60A62FD2}" srcId="{BDE8A3F4-7D17-4110-A78C-5F7FD7A20C81}" destId="{9B8A11CA-293C-456D-989D-F052B9509320}" srcOrd="2" destOrd="0" parTransId="{781753F3-9988-44BB-81B7-2297BA4E18B0}" sibTransId="{7943DF5A-D4F6-4707-8B75-5D5E5D6E0812}"/>
    <dgm:cxn modelId="{1C4AE226-9FC0-4084-82E7-CB87C7E1C4DB}" type="presOf" srcId="{BDE8A3F4-7D17-4110-A78C-5F7FD7A20C81}" destId="{AE3D23FF-BE59-4046-9F14-4F52E03A3FDA}" srcOrd="0" destOrd="0" presId="urn:microsoft.com/office/officeart/2005/8/layout/bList2"/>
    <dgm:cxn modelId="{2104F22B-77EC-4FF6-814F-83C6E15587AD}" srcId="{9B8A11CA-293C-456D-989D-F052B9509320}" destId="{9AA46F0F-61A9-4696-8E87-0CAD00332100}" srcOrd="0" destOrd="0" parTransId="{625DA136-218D-4FB6-ABFB-C293F1773BC4}" sibTransId="{F903597E-17BE-45EB-9D2E-1A33F2DEC9AC}"/>
    <dgm:cxn modelId="{FA68F161-0909-479A-9333-738241A8D705}" type="presOf" srcId="{7E41FEB2-6C6D-4FB0-8937-C0492904F9F4}" destId="{E41317F0-EA1E-440A-BCAA-61AF5B42BEB3}" srcOrd="0" destOrd="0" presId="urn:microsoft.com/office/officeart/2005/8/layout/bList2"/>
    <dgm:cxn modelId="{0B172547-CE5E-4750-ABA7-7F9231866037}" type="presOf" srcId="{15FFEA7F-AF9C-4725-8E25-8054475CDD88}" destId="{1C155956-8351-475A-A5BF-24156D46AD18}" srcOrd="0" destOrd="0" presId="urn:microsoft.com/office/officeart/2005/8/layout/bList2"/>
    <dgm:cxn modelId="{87413C50-B10F-4C7E-AFEC-70E15A10B1AE}" type="presOf" srcId="{0C083CB7-36A1-4A39-9004-9B5F5F7B47C1}" destId="{8F3B3EF5-C4CD-4E06-A93F-98259BFBF6D6}" srcOrd="0" destOrd="1" presId="urn:microsoft.com/office/officeart/2005/8/layout/bList2"/>
    <dgm:cxn modelId="{2BA2285A-5416-460B-9D1E-54392BB75710}" srcId="{E70E1DFA-8103-4FB9-887F-25A2A2F26C00}" destId="{C4B6377F-162D-4B66-A715-9834AB907980}" srcOrd="0" destOrd="0" parTransId="{3EC363BC-6DA9-4180-A203-0787FCCFB925}" sibTransId="{63CDDE28-EB22-4FE5-BD13-29DEF1B86A5C}"/>
    <dgm:cxn modelId="{E9EFB65A-B93D-46B8-96F1-8C99DF6C4592}" type="presOf" srcId="{E70E1DFA-8103-4FB9-887F-25A2A2F26C00}" destId="{7D7D3B51-6FBE-43D7-ACDB-0B8B169E0CDD}" srcOrd="1" destOrd="0" presId="urn:microsoft.com/office/officeart/2005/8/layout/bList2"/>
    <dgm:cxn modelId="{7CB43F86-E8C8-49FC-963C-B3C2421CD11B}" type="presOf" srcId="{9B8A11CA-293C-456D-989D-F052B9509320}" destId="{69670DEA-7AD5-4249-8D1A-5EEB8F9278C6}" srcOrd="1" destOrd="0" presId="urn:microsoft.com/office/officeart/2005/8/layout/bList2"/>
    <dgm:cxn modelId="{6F010595-C860-475E-9106-A769000F3A4F}" srcId="{BDE8A3F4-7D17-4110-A78C-5F7FD7A20C81}" destId="{15FFEA7F-AF9C-4725-8E25-8054475CDD88}" srcOrd="0" destOrd="0" parTransId="{CC11A9A5-6E39-4C8A-A4B8-82168A4BC834}" sibTransId="{2D00D2DA-7707-487F-A820-CD1127262EF9}"/>
    <dgm:cxn modelId="{2DC422A0-AFA6-48C8-BCFF-D52BBF921315}" type="presOf" srcId="{C4B6377F-162D-4B66-A715-9834AB907980}" destId="{8F3B3EF5-C4CD-4E06-A93F-98259BFBF6D6}" srcOrd="0" destOrd="0" presId="urn:microsoft.com/office/officeart/2005/8/layout/bList2"/>
    <dgm:cxn modelId="{AD186DB5-C383-4373-AA4E-AD991B181B84}" type="presOf" srcId="{168F1675-E7CB-4183-81AD-48A156E47F69}" destId="{E1A3F5B9-EB44-4C47-8645-142878CAF6DB}" srcOrd="0" destOrd="0" presId="urn:microsoft.com/office/officeart/2005/8/layout/bList2"/>
    <dgm:cxn modelId="{0CE753BD-38D1-470C-9A8C-ECE9A372568A}" type="presOf" srcId="{2D00D2DA-7707-487F-A820-CD1127262EF9}" destId="{62B68C9A-7B26-48F6-BDB4-2F5D1F176B48}" srcOrd="0" destOrd="0" presId="urn:microsoft.com/office/officeart/2005/8/layout/bList2"/>
    <dgm:cxn modelId="{DE7DBCBF-C8BA-49A6-BC36-B5F67F742609}" srcId="{15FFEA7F-AF9C-4725-8E25-8054475CDD88}" destId="{949712AB-DC17-4E3B-B603-DD92BA5305F3}" srcOrd="2" destOrd="0" parTransId="{B4ADD773-994C-4755-9D18-1AD4F5D259DF}" sibTransId="{57EE9645-3F1D-4A8D-A7A3-4C66884C2E49}"/>
    <dgm:cxn modelId="{2FBEC2CC-9712-43F2-84D7-180DBD406BCA}" type="presOf" srcId="{BD538CEC-17A4-4240-ABA7-6EDA94278B27}" destId="{E41317F0-EA1E-440A-BCAA-61AF5B42BEB3}" srcOrd="0" destOrd="1" presId="urn:microsoft.com/office/officeart/2005/8/layout/bList2"/>
    <dgm:cxn modelId="{8B9939D2-F002-4F2B-B565-6E111C0244FD}" type="presOf" srcId="{9B8A11CA-293C-456D-989D-F052B9509320}" destId="{DF646415-BEDD-4517-86F4-9E19D94E4C93}" srcOrd="0" destOrd="0" presId="urn:microsoft.com/office/officeart/2005/8/layout/bList2"/>
    <dgm:cxn modelId="{9B7145D3-21FE-456A-8840-FA0F43464E20}" srcId="{E70E1DFA-8103-4FB9-887F-25A2A2F26C00}" destId="{0C083CB7-36A1-4A39-9004-9B5F5F7B47C1}" srcOrd="1" destOrd="0" parTransId="{DAFA0765-C738-483E-BDC5-609388B642FD}" sibTransId="{DF66A2B4-3EA1-4EBD-8056-93B96A4F28B0}"/>
    <dgm:cxn modelId="{06A461D6-B190-4CDE-A24C-44652E1F07D9}" srcId="{15FFEA7F-AF9C-4725-8E25-8054475CDD88}" destId="{7E41FEB2-6C6D-4FB0-8937-C0492904F9F4}" srcOrd="0" destOrd="0" parTransId="{FF2D85FF-0DF0-4C6E-98DC-6516F956687F}" sibTransId="{F63D997E-1A04-49EC-B635-23841C5CD6F0}"/>
    <dgm:cxn modelId="{243C8DE2-564D-4C60-8EAB-2EA1A9DD8715}" type="presOf" srcId="{15FFEA7F-AF9C-4725-8E25-8054475CDD88}" destId="{43131CA2-19BD-4F30-B46C-74D8A467B408}" srcOrd="1" destOrd="0" presId="urn:microsoft.com/office/officeart/2005/8/layout/bList2"/>
    <dgm:cxn modelId="{0BB8F2E8-1C30-41E6-A48E-454CA6FA60A5}" type="presOf" srcId="{949712AB-DC17-4E3B-B603-DD92BA5305F3}" destId="{E41317F0-EA1E-440A-BCAA-61AF5B42BEB3}" srcOrd="0" destOrd="2" presId="urn:microsoft.com/office/officeart/2005/8/layout/bList2"/>
    <dgm:cxn modelId="{587480EC-3BA2-477C-A1AE-D2D2D9DD9D04}" srcId="{BDE8A3F4-7D17-4110-A78C-5F7FD7A20C81}" destId="{E70E1DFA-8103-4FB9-887F-25A2A2F26C00}" srcOrd="1" destOrd="0" parTransId="{7BE9BEF8-5095-460B-A46D-7F2BCBAD6F7B}" sibTransId="{168F1675-E7CB-4183-81AD-48A156E47F69}"/>
    <dgm:cxn modelId="{278559F8-6DED-4EAD-BD09-4D8839C57D70}" type="presOf" srcId="{E70E1DFA-8103-4FB9-887F-25A2A2F26C00}" destId="{85C7E2FC-75DC-49FA-9B8A-1C817F33F7B8}" srcOrd="0" destOrd="0" presId="urn:microsoft.com/office/officeart/2005/8/layout/bList2"/>
    <dgm:cxn modelId="{CB7BF03D-F3D0-4991-963A-ADB3A9801748}" type="presParOf" srcId="{AE3D23FF-BE59-4046-9F14-4F52E03A3FDA}" destId="{D90ACC74-EC12-49BC-807F-46B35626673A}" srcOrd="0" destOrd="0" presId="urn:microsoft.com/office/officeart/2005/8/layout/bList2"/>
    <dgm:cxn modelId="{55D27F6E-B90E-4DC1-AC44-D508EA73B9A8}" type="presParOf" srcId="{D90ACC74-EC12-49BC-807F-46B35626673A}" destId="{E41317F0-EA1E-440A-BCAA-61AF5B42BEB3}" srcOrd="0" destOrd="0" presId="urn:microsoft.com/office/officeart/2005/8/layout/bList2"/>
    <dgm:cxn modelId="{6E2D5861-6408-4469-BF90-98F3F339613F}" type="presParOf" srcId="{D90ACC74-EC12-49BC-807F-46B35626673A}" destId="{1C155956-8351-475A-A5BF-24156D46AD18}" srcOrd="1" destOrd="0" presId="urn:microsoft.com/office/officeart/2005/8/layout/bList2"/>
    <dgm:cxn modelId="{04E0A43C-ACFB-402E-9E7C-B4733450A69E}" type="presParOf" srcId="{D90ACC74-EC12-49BC-807F-46B35626673A}" destId="{43131CA2-19BD-4F30-B46C-74D8A467B408}" srcOrd="2" destOrd="0" presId="urn:microsoft.com/office/officeart/2005/8/layout/bList2"/>
    <dgm:cxn modelId="{A893B7A1-D4FA-4DE4-B522-94883A79840A}" type="presParOf" srcId="{D90ACC74-EC12-49BC-807F-46B35626673A}" destId="{7EC09E4D-7A69-4AEF-8DE7-8E54FB0C1BBD}" srcOrd="3" destOrd="0" presId="urn:microsoft.com/office/officeart/2005/8/layout/bList2"/>
    <dgm:cxn modelId="{2C3AC107-4783-4E4B-B44C-8D56CE27E316}" type="presParOf" srcId="{AE3D23FF-BE59-4046-9F14-4F52E03A3FDA}" destId="{62B68C9A-7B26-48F6-BDB4-2F5D1F176B48}" srcOrd="1" destOrd="0" presId="urn:microsoft.com/office/officeart/2005/8/layout/bList2"/>
    <dgm:cxn modelId="{ADE91977-BA89-4E41-9C6E-34FD406BEDAD}" type="presParOf" srcId="{AE3D23FF-BE59-4046-9F14-4F52E03A3FDA}" destId="{625ECDD9-3AE4-4E2B-A142-6B35AE72D2D5}" srcOrd="2" destOrd="0" presId="urn:microsoft.com/office/officeart/2005/8/layout/bList2"/>
    <dgm:cxn modelId="{3CFB11C3-BF80-4DA3-AEBD-BCD618F1E322}" type="presParOf" srcId="{625ECDD9-3AE4-4E2B-A142-6B35AE72D2D5}" destId="{8F3B3EF5-C4CD-4E06-A93F-98259BFBF6D6}" srcOrd="0" destOrd="0" presId="urn:microsoft.com/office/officeart/2005/8/layout/bList2"/>
    <dgm:cxn modelId="{6323CCEB-60C7-4439-A36C-10E69C95C979}" type="presParOf" srcId="{625ECDD9-3AE4-4E2B-A142-6B35AE72D2D5}" destId="{85C7E2FC-75DC-49FA-9B8A-1C817F33F7B8}" srcOrd="1" destOrd="0" presId="urn:microsoft.com/office/officeart/2005/8/layout/bList2"/>
    <dgm:cxn modelId="{77A0AB52-CE87-4AF0-A37A-F826E818FE9B}" type="presParOf" srcId="{625ECDD9-3AE4-4E2B-A142-6B35AE72D2D5}" destId="{7D7D3B51-6FBE-43D7-ACDB-0B8B169E0CDD}" srcOrd="2" destOrd="0" presId="urn:microsoft.com/office/officeart/2005/8/layout/bList2"/>
    <dgm:cxn modelId="{214A146F-6C5E-47F9-B41B-8A4DBC5D6D87}" type="presParOf" srcId="{625ECDD9-3AE4-4E2B-A142-6B35AE72D2D5}" destId="{BC2ECFFD-267A-45CD-A0F8-D2F429E0A3B2}" srcOrd="3" destOrd="0" presId="urn:microsoft.com/office/officeart/2005/8/layout/bList2"/>
    <dgm:cxn modelId="{3929E2E3-F8C7-4AA3-BA75-766B3436C291}" type="presParOf" srcId="{AE3D23FF-BE59-4046-9F14-4F52E03A3FDA}" destId="{E1A3F5B9-EB44-4C47-8645-142878CAF6DB}" srcOrd="3" destOrd="0" presId="urn:microsoft.com/office/officeart/2005/8/layout/bList2"/>
    <dgm:cxn modelId="{21655CDF-F257-4A21-B333-EF78B83A3664}" type="presParOf" srcId="{AE3D23FF-BE59-4046-9F14-4F52E03A3FDA}" destId="{3C7D57D1-C6E7-4DBD-B753-64F44770317A}" srcOrd="4" destOrd="0" presId="urn:microsoft.com/office/officeart/2005/8/layout/bList2"/>
    <dgm:cxn modelId="{CA2D8659-BB2D-4E26-A441-14B873EA9482}" type="presParOf" srcId="{3C7D57D1-C6E7-4DBD-B753-64F44770317A}" destId="{F49CD5EB-9AC2-40B4-8E42-9FBF24AA8A4C}" srcOrd="0" destOrd="0" presId="urn:microsoft.com/office/officeart/2005/8/layout/bList2"/>
    <dgm:cxn modelId="{DE882187-1BC6-4CC1-8421-140423C0FD04}" type="presParOf" srcId="{3C7D57D1-C6E7-4DBD-B753-64F44770317A}" destId="{DF646415-BEDD-4517-86F4-9E19D94E4C93}" srcOrd="1" destOrd="0" presId="urn:microsoft.com/office/officeart/2005/8/layout/bList2"/>
    <dgm:cxn modelId="{90B38644-B1F6-4088-8DF5-DB46AB94171F}" type="presParOf" srcId="{3C7D57D1-C6E7-4DBD-B753-64F44770317A}" destId="{69670DEA-7AD5-4249-8D1A-5EEB8F9278C6}" srcOrd="2" destOrd="0" presId="urn:microsoft.com/office/officeart/2005/8/layout/bList2"/>
    <dgm:cxn modelId="{64FA9A73-C81B-4D86-BA3F-E6A1B0651E4A}" type="presParOf" srcId="{3C7D57D1-C6E7-4DBD-B753-64F44770317A}" destId="{9BBF6987-EA86-4516-BF3F-EEA6A51FB371}"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BC6EB-F56B-4AD1-BF30-B70151D52E43}">
      <dsp:nvSpPr>
        <dsp:cNvPr id="0" name=""/>
        <dsp:cNvSpPr/>
      </dsp:nvSpPr>
      <dsp:spPr>
        <a:xfrm>
          <a:off x="931274" y="602028"/>
          <a:ext cx="1447818" cy="1447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43B52-2414-4459-862C-CFE52F177082}">
      <dsp:nvSpPr>
        <dsp:cNvPr id="0" name=""/>
        <dsp:cNvSpPr/>
      </dsp:nvSpPr>
      <dsp:spPr>
        <a:xfrm>
          <a:off x="219396" y="2543771"/>
          <a:ext cx="2477511"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rgbClr val="0070C0"/>
              </a:solidFill>
              <a:latin typeface="Tw Cen MT"/>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STARS Manual</a:t>
          </a:r>
          <a:r>
            <a:rPr lang="en-US" sz="2400" b="1" kern="1200" dirty="0">
              <a:solidFill>
                <a:srgbClr val="595959">
                  <a:hueOff val="0"/>
                  <a:satOff val="0"/>
                  <a:lumOff val="0"/>
                  <a:alphaOff val="0"/>
                </a:srgbClr>
              </a:solidFill>
              <a:latin typeface="Tw Cen MT"/>
              <a:ea typeface="+mn-ea"/>
              <a:cs typeface="+mn-cs"/>
            </a:rPr>
            <a:t>: Updated! Chapter 7A (entering data for PDEO)</a:t>
          </a:r>
        </a:p>
      </dsp:txBody>
      <dsp:txXfrm>
        <a:off x="219396" y="2543771"/>
        <a:ext cx="2477511" cy="1350000"/>
      </dsp:txXfrm>
    </dsp:sp>
    <dsp:sp modelId="{54119372-95AB-4D09-9E4A-6630D31CE8B6}">
      <dsp:nvSpPr>
        <dsp:cNvPr id="0" name=""/>
        <dsp:cNvSpPr/>
      </dsp:nvSpPr>
      <dsp:spPr>
        <a:xfrm>
          <a:off x="4711690" y="602028"/>
          <a:ext cx="1447818" cy="144781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513B4-8F7E-48FC-94CF-14B2073AFAF5}">
      <dsp:nvSpPr>
        <dsp:cNvPr id="0" name=""/>
        <dsp:cNvSpPr/>
      </dsp:nvSpPr>
      <dsp:spPr>
        <a:xfrm>
          <a:off x="3826912" y="2543771"/>
          <a:ext cx="3217375"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rgbClr val="0070C0"/>
              </a:solidFill>
              <a:latin typeface="Tw Cen MT"/>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Micro-training Videos</a:t>
          </a:r>
          <a:r>
            <a:rPr lang="en-US" sz="2400" b="1" kern="1200" dirty="0">
              <a:solidFill>
                <a:srgbClr val="595959">
                  <a:hueOff val="0"/>
                  <a:satOff val="0"/>
                  <a:lumOff val="0"/>
                  <a:alphaOff val="0"/>
                </a:srgbClr>
              </a:solidFill>
              <a:latin typeface="Tw Cen MT"/>
              <a:ea typeface="+mn-ea"/>
              <a:cs typeface="+mn-cs"/>
            </a:rPr>
            <a:t>: Updated! PDEO Data Entry Example Scenarios.</a:t>
          </a:r>
        </a:p>
      </dsp:txBody>
      <dsp:txXfrm>
        <a:off x="3826912" y="2543771"/>
        <a:ext cx="3217375" cy="1350000"/>
      </dsp:txXfrm>
    </dsp:sp>
    <dsp:sp modelId="{C3011629-3F04-4F52-B8D9-DFADA1942CFB}">
      <dsp:nvSpPr>
        <dsp:cNvPr id="0" name=""/>
        <dsp:cNvSpPr/>
      </dsp:nvSpPr>
      <dsp:spPr>
        <a:xfrm>
          <a:off x="8492106" y="602028"/>
          <a:ext cx="1447818" cy="1447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1BBAA-A0EA-4AAC-8658-7C4CE5587322}">
      <dsp:nvSpPr>
        <dsp:cNvPr id="0" name=""/>
        <dsp:cNvSpPr/>
      </dsp:nvSpPr>
      <dsp:spPr>
        <a:xfrm>
          <a:off x="7607328" y="2543771"/>
          <a:ext cx="3217375"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rgbClr val="595959">
                  <a:hueOff val="0"/>
                  <a:satOff val="0"/>
                  <a:lumOff val="0"/>
                  <a:alphaOff val="0"/>
                </a:srgbClr>
              </a:solidFill>
              <a:latin typeface="Tw Cen MT"/>
              <a:ea typeface="+mn-ea"/>
              <a:cs typeface="+mn-cs"/>
            </a:rPr>
            <a:t>Remember: You must print the Plan Details for PDEO cost verification</a:t>
          </a:r>
        </a:p>
      </dsp:txBody>
      <dsp:txXfrm>
        <a:off x="7607328" y="2543771"/>
        <a:ext cx="3217375" cy="13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17F0-EA1E-440A-BCAA-61AF5B42BEB3}">
      <dsp:nvSpPr>
        <dsp:cNvPr id="0" name=""/>
        <dsp:cNvSpPr/>
      </dsp:nvSpPr>
      <dsp:spPr>
        <a:xfrm>
          <a:off x="52453" y="1724"/>
          <a:ext cx="3355048" cy="2504473"/>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Font typeface="+mj-lt"/>
            <a:buAutoNum type="arabicPeriod"/>
          </a:pPr>
          <a:r>
            <a:rPr lang="en-US" sz="2200" kern="1200" dirty="0">
              <a:latin typeface="Calibri Light" panose="020F0302020204030204" pitchFamily="34" charset="0"/>
              <a:cs typeface="Calibri Light" panose="020F0302020204030204" pitchFamily="34" charset="0"/>
            </a:rPr>
            <a:t>Login at </a:t>
          </a:r>
          <a:r>
            <a:rPr lang="en-US" sz="2200" kern="1200" dirty="0">
              <a:latin typeface="Calibri Light" panose="020F0302020204030204" pitchFamily="34" charset="0"/>
              <a:cs typeface="Calibri Light" panose="020F0302020204030204" pitchFamily="34" charset="0"/>
              <a:hlinkClick xmlns:r="http://schemas.openxmlformats.org/officeDocument/2006/relationships" r:id="rId1"/>
            </a:rPr>
            <a:t>www.shiphelp.org</a:t>
          </a:r>
          <a:r>
            <a:rPr lang="en-US" sz="2200" kern="1200" dirty="0">
              <a:latin typeface="Calibri Light" panose="020F0302020204030204" pitchFamily="34" charset="0"/>
              <a:cs typeface="Calibri Light" panose="020F0302020204030204" pitchFamily="34" charset="0"/>
            </a:rPr>
            <a:t> </a:t>
          </a:r>
          <a:br>
            <a:rPr lang="en-US" sz="2200" kern="1200" dirty="0">
              <a:latin typeface="Calibri Light" panose="020F0302020204030204" pitchFamily="34" charset="0"/>
              <a:cs typeface="Calibri Light" panose="020F0302020204030204" pitchFamily="34" charset="0"/>
            </a:rPr>
          </a:br>
          <a:r>
            <a:rPr lang="en-US" sz="2200" kern="1200" dirty="0">
              <a:latin typeface="Calibri Light" panose="020F0302020204030204" pitchFamily="34" charset="0"/>
              <a:cs typeface="Calibri Light" panose="020F0302020204030204" pitchFamily="34" charset="0"/>
            </a:rPr>
            <a:t>(click the orange SHIP Login padlock). </a:t>
          </a:r>
        </a:p>
        <a:p>
          <a:pPr marL="228600" lvl="1" indent="-228600" algn="l" defTabSz="977900" rtl="0">
            <a:lnSpc>
              <a:spcPct val="90000"/>
            </a:lnSpc>
            <a:spcBef>
              <a:spcPct val="0"/>
            </a:spcBef>
            <a:spcAft>
              <a:spcPct val="15000"/>
            </a:spcAft>
            <a:buFont typeface="+mj-lt"/>
            <a:buAutoNum type="arabicPeriod"/>
          </a:pPr>
          <a:r>
            <a:rPr lang="en-US" sz="2200" kern="1200" dirty="0">
              <a:latin typeface="Calibri Light" panose="020F0302020204030204" pitchFamily="34" charset="0"/>
              <a:ea typeface="+mn-ea"/>
              <a:cs typeface="Calibri Light" panose="020F0302020204030204" pitchFamily="34" charset="0"/>
            </a:rPr>
            <a:t>Go to the Resource Library.</a:t>
          </a:r>
        </a:p>
        <a:p>
          <a:pPr marL="228600" lvl="1" indent="-228600" algn="l" defTabSz="977900">
            <a:lnSpc>
              <a:spcPct val="90000"/>
            </a:lnSpc>
            <a:spcBef>
              <a:spcPct val="0"/>
            </a:spcBef>
            <a:spcAft>
              <a:spcPct val="15000"/>
            </a:spcAft>
            <a:buChar char="•"/>
          </a:pPr>
          <a:r>
            <a:rPr lang="en-US" sz="2200" kern="1200" dirty="0">
              <a:latin typeface="Calibri Light" panose="020F0302020204030204" pitchFamily="34" charset="0"/>
              <a:ea typeface="+mn-ea"/>
              <a:cs typeface="Calibri Light" panose="020F0302020204030204" pitchFamily="34" charset="0"/>
            </a:rPr>
            <a:t>Search for keyword “OEP”</a:t>
          </a:r>
          <a:endParaRPr lang="en-US" sz="2200" kern="1200" dirty="0"/>
        </a:p>
      </dsp:txBody>
      <dsp:txXfrm>
        <a:off x="111136" y="60407"/>
        <a:ext cx="3237682" cy="2445790"/>
      </dsp:txXfrm>
    </dsp:sp>
    <dsp:sp modelId="{43131CA2-19BD-4F30-B46C-74D8A467B408}">
      <dsp:nvSpPr>
        <dsp:cNvPr id="0" name=""/>
        <dsp:cNvSpPr/>
      </dsp:nvSpPr>
      <dsp:spPr>
        <a:xfrm>
          <a:off x="52453" y="2506197"/>
          <a:ext cx="3355048" cy="107692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rtl="0">
            <a:lnSpc>
              <a:spcPct val="90000"/>
            </a:lnSpc>
            <a:spcBef>
              <a:spcPct val="0"/>
            </a:spcBef>
            <a:spcAft>
              <a:spcPct val="35000"/>
            </a:spcAft>
            <a:buNone/>
          </a:pPr>
          <a:r>
            <a:rPr lang="en-US" sz="3200" b="1" kern="1200" dirty="0"/>
            <a:t>SHIPs</a:t>
          </a:r>
        </a:p>
      </dsp:txBody>
      <dsp:txXfrm>
        <a:off x="52453" y="2506197"/>
        <a:ext cx="2362710" cy="1076923"/>
      </dsp:txXfrm>
    </dsp:sp>
    <dsp:sp modelId="{7EC09E4D-7A69-4AEF-8DE7-8E54FB0C1BBD}">
      <dsp:nvSpPr>
        <dsp:cNvPr id="0" name=""/>
        <dsp:cNvSpPr/>
      </dsp:nvSpPr>
      <dsp:spPr>
        <a:xfrm>
          <a:off x="2510072" y="2677257"/>
          <a:ext cx="1174267" cy="1174267"/>
        </a:xfrm>
        <a:prstGeom prst="ellipse">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B3EF5-C4CD-4E06-A93F-98259BFBF6D6}">
      <dsp:nvSpPr>
        <dsp:cNvPr id="0" name=""/>
        <dsp:cNvSpPr/>
      </dsp:nvSpPr>
      <dsp:spPr>
        <a:xfrm>
          <a:off x="3975256" y="1724"/>
          <a:ext cx="3355048" cy="2504473"/>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5">
              <a:hueOff val="187884"/>
              <a:satOff val="18001"/>
              <a:lumOff val="4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Font typeface="+mj-lt"/>
            <a:buAutoNum type="arabicPeriod"/>
          </a:pPr>
          <a:r>
            <a:rPr lang="en-US" sz="2000" kern="1200" dirty="0">
              <a:latin typeface="Calibri Light" panose="020F0302020204030204" pitchFamily="34" charset="0"/>
              <a:cs typeface="Calibri Light" panose="020F0302020204030204" pitchFamily="34" charset="0"/>
            </a:rPr>
            <a:t>Step 1: Login at </a:t>
          </a:r>
          <a:r>
            <a:rPr lang="en-US" sz="2000" kern="1200" dirty="0">
              <a:latin typeface="Calibri Light" panose="020F0302020204030204" pitchFamily="34" charset="0"/>
              <a:cs typeface="Calibri Light" panose="020F0302020204030204" pitchFamily="34" charset="0"/>
              <a:hlinkClick xmlns:r="http://schemas.openxmlformats.org/officeDocument/2006/relationships" r:id="rId2"/>
            </a:rPr>
            <a:t>www.smpresource.org</a:t>
          </a:r>
          <a:r>
            <a:rPr lang="en-US" sz="2000" kern="1200" dirty="0">
              <a:latin typeface="Calibri Light" panose="020F0302020204030204" pitchFamily="34" charset="0"/>
              <a:cs typeface="Calibri Light" panose="020F0302020204030204" pitchFamily="34" charset="0"/>
            </a:rPr>
            <a:t> </a:t>
          </a:r>
          <a:br>
            <a:rPr lang="en-US" sz="2000" kern="1200" dirty="0">
              <a:latin typeface="Calibri Light" panose="020F0302020204030204" pitchFamily="34" charset="0"/>
              <a:cs typeface="Calibri Light" panose="020F0302020204030204" pitchFamily="34" charset="0"/>
            </a:rPr>
          </a:br>
          <a:r>
            <a:rPr lang="en-US" sz="2000" kern="1200" dirty="0">
              <a:latin typeface="Calibri Light" panose="020F0302020204030204" pitchFamily="34" charset="0"/>
              <a:cs typeface="Calibri Light" panose="020F0302020204030204" pitchFamily="34" charset="0"/>
            </a:rPr>
            <a:t>(click the blue SMP Login padlock). </a:t>
          </a:r>
        </a:p>
        <a:p>
          <a:pPr marL="228600" lvl="1" indent="-228600" algn="l" defTabSz="889000">
            <a:lnSpc>
              <a:spcPct val="90000"/>
            </a:lnSpc>
            <a:spcBef>
              <a:spcPct val="0"/>
            </a:spcBef>
            <a:spcAft>
              <a:spcPct val="15000"/>
            </a:spcAft>
            <a:buFont typeface="+mj-lt"/>
            <a:buAutoNum type="arabicPeriod"/>
          </a:pPr>
          <a:r>
            <a:rPr lang="en-US" sz="2000" kern="1200" dirty="0">
              <a:latin typeface="Calibri Light" panose="020F0302020204030204" pitchFamily="34" charset="0"/>
              <a:cs typeface="Calibri Light" panose="020F0302020204030204" pitchFamily="34" charset="0"/>
            </a:rPr>
            <a:t>Step 2: Search for keyword “OEP.”</a:t>
          </a:r>
        </a:p>
      </dsp:txBody>
      <dsp:txXfrm>
        <a:off x="4033939" y="60407"/>
        <a:ext cx="3237682" cy="2445790"/>
      </dsp:txXfrm>
    </dsp:sp>
    <dsp:sp modelId="{7D7D3B51-6FBE-43D7-ACDB-0B8B169E0CDD}">
      <dsp:nvSpPr>
        <dsp:cNvPr id="0" name=""/>
        <dsp:cNvSpPr/>
      </dsp:nvSpPr>
      <dsp:spPr>
        <a:xfrm>
          <a:off x="3975256" y="2506197"/>
          <a:ext cx="3355048" cy="1076923"/>
        </a:xfrm>
        <a:prstGeom prst="rect">
          <a:avLst/>
        </a:prstGeom>
        <a:solidFill>
          <a:schemeClr val="accent5">
            <a:hueOff val="187884"/>
            <a:satOff val="18001"/>
            <a:lumOff val="4411"/>
            <a:alphaOff val="0"/>
          </a:schemeClr>
        </a:solidFill>
        <a:ln w="19050" cap="flat" cmpd="sng" algn="ctr">
          <a:solidFill>
            <a:schemeClr val="accent5">
              <a:hueOff val="187884"/>
              <a:satOff val="18001"/>
              <a:lumOff val="4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rtl="0">
            <a:lnSpc>
              <a:spcPct val="90000"/>
            </a:lnSpc>
            <a:spcBef>
              <a:spcPct val="0"/>
            </a:spcBef>
            <a:spcAft>
              <a:spcPct val="35000"/>
            </a:spcAft>
            <a:buNone/>
          </a:pPr>
          <a:r>
            <a:rPr lang="en-US" sz="3200" b="1" kern="1200" dirty="0"/>
            <a:t>SMPs</a:t>
          </a:r>
        </a:p>
      </dsp:txBody>
      <dsp:txXfrm>
        <a:off x="3975256" y="2506197"/>
        <a:ext cx="2362710" cy="1076923"/>
      </dsp:txXfrm>
    </dsp:sp>
    <dsp:sp modelId="{BC2ECFFD-267A-45CD-A0F8-D2F429E0A3B2}">
      <dsp:nvSpPr>
        <dsp:cNvPr id="0" name=""/>
        <dsp:cNvSpPr/>
      </dsp:nvSpPr>
      <dsp:spPr>
        <a:xfrm>
          <a:off x="6432876" y="2677257"/>
          <a:ext cx="1174267" cy="1174267"/>
        </a:xfrm>
        <a:prstGeom prst="ellipse">
          <a:avLst/>
        </a:prstGeom>
        <a:solidFill>
          <a:schemeClr val="accent5">
            <a:tint val="40000"/>
            <a:alpha val="90000"/>
            <a:hueOff val="243326"/>
            <a:satOff val="22456"/>
            <a:lumOff val="1534"/>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CD5EB-9AC2-40B4-8E42-9FBF24AA8A4C}">
      <dsp:nvSpPr>
        <dsp:cNvPr id="0" name=""/>
        <dsp:cNvSpPr/>
      </dsp:nvSpPr>
      <dsp:spPr>
        <a:xfrm>
          <a:off x="7898060" y="1724"/>
          <a:ext cx="3355048" cy="2504473"/>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dirty="0">
              <a:ln/>
              <a:effectLst/>
              <a:uLnTx/>
              <a:uFillTx/>
              <a:latin typeface="Calibri Light" panose="020F0302020204030204" pitchFamily="34" charset="0"/>
              <a:ea typeface="+mn-ea"/>
              <a:cs typeface="Calibri Light" panose="020F0302020204030204" pitchFamily="34" charset="0"/>
            </a:rPr>
            <a:t>Resources will be emailed to the MIPPA listserv.</a:t>
          </a:r>
          <a:endParaRPr lang="en-US" sz="2000" kern="1200" dirty="0">
            <a:latin typeface="Calibri Light" panose="020F0302020204030204" pitchFamily="34" charset="0"/>
            <a:ea typeface="+mn-ea"/>
            <a:cs typeface="Calibri Light" panose="020F0302020204030204" pitchFamily="34" charset="0"/>
          </a:endParaRPr>
        </a:p>
      </dsp:txBody>
      <dsp:txXfrm>
        <a:off x="7956743" y="60407"/>
        <a:ext cx="3237682" cy="2445790"/>
      </dsp:txXfrm>
    </dsp:sp>
    <dsp:sp modelId="{69670DEA-7AD5-4249-8D1A-5EEB8F9278C6}">
      <dsp:nvSpPr>
        <dsp:cNvPr id="0" name=""/>
        <dsp:cNvSpPr/>
      </dsp:nvSpPr>
      <dsp:spPr>
        <a:xfrm>
          <a:off x="7898060" y="2506197"/>
          <a:ext cx="3355048" cy="1076923"/>
        </a:xfrm>
        <a:prstGeom prst="rect">
          <a:avLst/>
        </a:prstGeom>
        <a:solidFill>
          <a:schemeClr val="accent5">
            <a:hueOff val="375767"/>
            <a:satOff val="36001"/>
            <a:lumOff val="8823"/>
            <a:alphaOff val="0"/>
          </a:schemeClr>
        </a:solidFill>
        <a:ln w="19050" cap="flat"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mn-lt"/>
              <a:ea typeface="+mn-ea"/>
              <a:cs typeface="Calibri Light" panose="020F0302020204030204" pitchFamily="34" charset="0"/>
            </a:rPr>
            <a:t>MIPPA Grantees</a:t>
          </a:r>
        </a:p>
      </dsp:txBody>
      <dsp:txXfrm>
        <a:off x="7898060" y="2506197"/>
        <a:ext cx="2362710" cy="1076923"/>
      </dsp:txXfrm>
    </dsp:sp>
    <dsp:sp modelId="{9BBF6987-EA86-4516-BF3F-EEA6A51FB371}">
      <dsp:nvSpPr>
        <dsp:cNvPr id="0" name=""/>
        <dsp:cNvSpPr/>
      </dsp:nvSpPr>
      <dsp:spPr>
        <a:xfrm>
          <a:off x="10355679" y="2677257"/>
          <a:ext cx="1174267" cy="1174267"/>
        </a:xfrm>
        <a:prstGeom prst="ellipse">
          <a:avLst/>
        </a:prstGeom>
        <a:solidFill>
          <a:schemeClr val="accent5">
            <a:tint val="40000"/>
            <a:alpha val="90000"/>
            <a:hueOff val="486652"/>
            <a:satOff val="44911"/>
            <a:lumOff val="3068"/>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1440" tIns="45720" rIns="91440" bIns="45720" rtlCol="0"/>
          <a:lstStyle>
            <a:lvl1pPr algn="r">
              <a:defRPr sz="1200"/>
            </a:lvl1pPr>
          </a:lstStyle>
          <a:p>
            <a:fld id="{82B33DED-F379-4139-96D1-63787691AC6C}" type="datetimeFigureOut">
              <a:rPr lang="en-US"/>
              <a:t>9/26/2023</a:t>
            </a:fld>
            <a:endParaRPr lang="en-US"/>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1440" tIns="45720" rIns="91440" bIns="45720" rtlCol="0" anchor="b"/>
          <a:lstStyle>
            <a:lvl1pPr algn="r">
              <a:defRPr sz="1200"/>
            </a:lvl1pPr>
          </a:lstStyle>
          <a:p>
            <a:fld id="{1AECE324-2F4E-47EB-94AA-E41DF4A3F781}" type="slidenum">
              <a:rPr lang="en-US"/>
              <a:t>‹#›</a:t>
            </a:fld>
            <a:endParaRPr lang="en-US"/>
          </a:p>
        </p:txBody>
      </p:sp>
    </p:spTree>
    <p:extLst>
      <p:ext uri="{BB962C8B-B14F-4D97-AF65-F5344CB8AC3E}">
        <p14:creationId xmlns:p14="http://schemas.microsoft.com/office/powerpoint/2010/main" val="43934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hs.gov/guidance/sites/default/files/hhs-guidance-documents/cy2018_crosswalk_exceptions_memo_04272017%20updated_4.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ms.gov/Medicare/Prescription-Drug-Coverage/PrescriptionDrugCovContra/Downloads/Guidance-for-Prescription-Drug-Plan-PDP-Renewals-and-Non-Renewal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ms.gov/files/document/cy2021-pdp-enrollment-and-disenrollment-guidanc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umana.com/member/medicare-linet-beneficiary-resour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ms.gov/files/document/medicare-prescription-payment-plan-fact-shee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files/document/fact-sheet-negotiation-process-flow.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rtal.shiptacenter.org/Portal/Resource/Resource-Detail.aspx?ResourceGUID=BAE2BD22-EFA9-4168-8B0B-136EB171FE9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GenIn/Downloads/mippa.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ms.gov/Medicare/Prescription-Drug-Coverage/PrescriptionDrugCovContra/PartDManual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ortal.shiptacenter.org/Portal/Resource/Resource-Detail.aspx?ResourceGUID=7891ad8f-8451-4dd3-a1c4-764e01e4fe23"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files/document/cy2021-ma-enrollment-and-disenrollment-guidanc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ct val="20000"/>
              </a:spcBef>
              <a:buClr>
                <a:srgbClr val="002868"/>
              </a:buClr>
              <a:buSzPct val="100000"/>
              <a:defRPr/>
            </a:pPr>
            <a:r>
              <a:rPr lang="en-US" altLang="en-US" sz="1300" i="1" dirty="0">
                <a:solidFill>
                  <a:prstClr val="black"/>
                </a:solidFill>
                <a:latin typeface="Calibri"/>
              </a:rPr>
              <a:t>Sue</a:t>
            </a:r>
          </a:p>
          <a:p>
            <a:pPr>
              <a:lnSpc>
                <a:spcPct val="107000"/>
              </a:lnSpc>
            </a:pPr>
            <a:r>
              <a:rPr lang="en-US" sz="1900" i="1" dirty="0">
                <a:latin typeface="Calibri" panose="020F0502020204030204" pitchFamily="34" charset="0"/>
                <a:ea typeface="Calibri" panose="020F0502020204030204" pitchFamily="34" charset="0"/>
                <a:cs typeface="Calibri" panose="020F0502020204030204" pitchFamily="34" charset="0"/>
              </a:rPr>
              <a:t>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r>
              <a:rPr lang="en-US" sz="1900" kern="0" dirty="0">
                <a:latin typeface="Verdana" panose="020B0604030504040204" pitchFamily="34" charset="0"/>
                <a:ea typeface="Times New Roman" panose="02020603050405020304" pitchFamily="18" charset="0"/>
                <a:cs typeface="Verdana" panose="020B0604030504040204" pitchFamily="34" charset="0"/>
              </a:rPr>
              <a:t>Welcome, to </a:t>
            </a:r>
            <a:r>
              <a:rPr lang="en-US" sz="4800" i="1" dirty="0"/>
              <a:t>Getting Ready for Medicare OEP: Common Questions</a:t>
            </a:r>
          </a:p>
          <a:p>
            <a:pPr>
              <a:lnSpc>
                <a:spcPct val="107000"/>
              </a:lnSpc>
            </a:pPr>
            <a:endParaRPr lang="en-US" sz="2000" kern="0" dirty="0">
              <a:latin typeface="Verdana" panose="020B0604030504040204" pitchFamily="34" charset="0"/>
              <a:ea typeface="Times New Roman" panose="02020603050405020304" pitchFamily="18" charset="0"/>
              <a:cs typeface="Verdana" panose="020B0604030504040204" pitchFamily="34" charset="0"/>
            </a:endParaRPr>
          </a:p>
          <a:p>
            <a:pPr>
              <a:lnSpc>
                <a:spcPct val="107000"/>
              </a:lnSpc>
            </a:pPr>
            <a:r>
              <a:rPr lang="en-US" sz="1900" kern="0" dirty="0">
                <a:latin typeface="Verdana" panose="020B0604030504040204" pitchFamily="34" charset="0"/>
                <a:ea typeface="Times New Roman" panose="02020603050405020304" pitchFamily="18" charset="0"/>
                <a:cs typeface="Verdana" panose="020B0604030504040204" pitchFamily="34" charset="0"/>
              </a:rPr>
              <a:t>B</a:t>
            </a:r>
            <a:r>
              <a:rPr lang="en-US" sz="1900" dirty="0">
                <a:latin typeface="Calibri" panose="020F0502020204030204" pitchFamily="34" charset="0"/>
                <a:ea typeface="Calibri" panose="020F0502020204030204" pitchFamily="34" charset="0"/>
                <a:cs typeface="Calibri" panose="020F0502020204030204" pitchFamily="34" charset="0"/>
              </a:rPr>
              <a:t>efore we get started, let’s review a few highlights of what you need to know about Zoom to interact with us on today’s event.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i="1" dirty="0">
                <a:latin typeface="Calibri" panose="020F0502020204030204" pitchFamily="34" charset="0"/>
                <a:ea typeface="Calibri" panose="020F0502020204030204" pitchFamily="34" charset="0"/>
                <a:cs typeface="Calibri" panose="020F0502020204030204" pitchFamily="34" charset="0"/>
              </a:rPr>
              <a:t>(Review slide.)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i="1" dirty="0">
                <a:latin typeface="Calibri" panose="020F0502020204030204" pitchFamily="34" charset="0"/>
                <a:ea typeface="Calibri" panose="020F0502020204030204" pitchFamily="34" charset="0"/>
                <a:cs typeface="Calibri" panose="020F0502020204030204" pitchFamily="34" charset="0"/>
              </a:rPr>
              <a:t> </a:t>
            </a:r>
          </a:p>
          <a:p>
            <a:pPr defTabSz="966612">
              <a:lnSpc>
                <a:spcPct val="107000"/>
              </a:lnSpc>
              <a:defRPr/>
            </a:pPr>
            <a:r>
              <a:rPr lang="en-US" sz="1900" i="1" dirty="0">
                <a:latin typeface="Calibri" panose="020F0502020204030204" pitchFamily="34" charset="0"/>
                <a:ea typeface="Calibri" panose="020F0502020204030204" pitchFamily="34" charset="0"/>
                <a:cs typeface="Calibri" panose="020F0502020204030204" pitchFamily="34" charset="0"/>
              </a:rPr>
              <a:t>If any of these features are not working for you, you need to download the most up-to-date Zoom software. </a:t>
            </a:r>
            <a:r>
              <a:rPr lang="en-US" sz="1900" dirty="0">
                <a:solidFill>
                  <a:srgbClr val="333333"/>
                </a:solidFill>
                <a:latin typeface="Open Sans" panose="020B0606030504020204" pitchFamily="34" charset="0"/>
              </a:rPr>
              <a:t>To download the current version of Zoom, click here: https://zoom.us/download</a:t>
            </a:r>
          </a:p>
          <a:p>
            <a:pPr>
              <a:lnSpc>
                <a:spcPct val="107000"/>
              </a:lnSpc>
            </a:pPr>
            <a:endParaRPr lang="en-US" sz="1900" i="1" dirty="0">
              <a:latin typeface="Calibri" panose="020F0502020204030204" pitchFamily="34" charset="0"/>
              <a:ea typeface="Calibri" panose="020F0502020204030204" pitchFamily="34" charset="0"/>
              <a:cs typeface="Calibri" panose="020F0502020204030204" pitchFamily="34" charset="0"/>
            </a:endParaRPr>
          </a:p>
          <a:p>
            <a:pPr defTabSz="966612">
              <a:lnSpc>
                <a:spcPct val="107000"/>
              </a:lnSpc>
              <a:defRPr/>
            </a:pPr>
            <a:r>
              <a:rPr lang="en-US" sz="1900" i="1" dirty="0">
                <a:solidFill>
                  <a:srgbClr val="FF0000"/>
                </a:solidFill>
                <a:latin typeface="Calibri" panose="020F0502020204030204" pitchFamily="34" charset="0"/>
                <a:ea typeface="Calibri" panose="020F0502020204030204" pitchFamily="34" charset="0"/>
                <a:cs typeface="Calibri" panose="020F0502020204030204" pitchFamily="34" charset="0"/>
              </a:rPr>
              <a:t>Heather SEND THE PDF HANDOUT </a:t>
            </a:r>
            <a:r>
              <a:rPr lang="en-US" sz="1900" i="1" dirty="0">
                <a:latin typeface="Calibri" panose="020F0502020204030204" pitchFamily="34" charset="0"/>
                <a:ea typeface="Calibri" panose="020F0502020204030204" pitchFamily="34" charset="0"/>
                <a:cs typeface="Calibri" panose="020F0502020204030204" pitchFamily="34" charset="0"/>
              </a:rPr>
              <a:t>IN ZOOM CHAT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defTabSz="966612">
              <a:spcBef>
                <a:spcPct val="20000"/>
              </a:spcBef>
              <a:buClr>
                <a:srgbClr val="002868"/>
              </a:buClr>
              <a:buSzPct val="100000"/>
              <a:defRPr/>
            </a:pPr>
            <a:endParaRPr lang="en-US" altLang="en-US" sz="1300" i="1" dirty="0">
              <a:solidFill>
                <a:prstClr val="black"/>
              </a:solidFill>
              <a:latin typeface="Calibri"/>
            </a:endParaRPr>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0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CFR 423.38(c)(16) (Rev. X, Issued: 08-15-2023; Effective/Implementation: 01-01-2024)</a:t>
            </a:r>
          </a:p>
        </p:txBody>
      </p:sp>
      <p:sp>
        <p:nvSpPr>
          <p:cNvPr id="4" name="Slide Number Placeholder 3"/>
          <p:cNvSpPr>
            <a:spLocks noGrp="1"/>
          </p:cNvSpPr>
          <p:nvPr>
            <p:ph type="sldNum" sz="quarter" idx="5"/>
          </p:nvPr>
        </p:nvSpPr>
        <p:spPr/>
        <p:txBody>
          <a:bodyPr/>
          <a:lstStyle/>
          <a:p>
            <a:fld id="{1AECE324-2F4E-47EB-94AA-E41DF4A3F781}" type="slidenum">
              <a:rPr lang="en-US" smtClean="0"/>
              <a:t>10</a:t>
            </a:fld>
            <a:endParaRPr lang="en-US"/>
          </a:p>
        </p:txBody>
      </p:sp>
    </p:spTree>
    <p:extLst>
      <p:ext uri="{BB962C8B-B14F-4D97-AF65-F5344CB8AC3E}">
        <p14:creationId xmlns:p14="http://schemas.microsoft.com/office/powerpoint/2010/main" val="131805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30.4.6 – SEP for Significant Change in Provider Network 42 CFR 422.62(b)(23) (Rev. 1, Issued: August 12, 2020; Effective/Implementation: 01-01-2021)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CMS will look at: on the affect, or potential to affect, current plan enrollees who are assigned to, are currently receiving care from, or who have received care within the past 3 months from a provider or facility being terminated from the provider network. </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11</a:t>
            </a:fld>
            <a:endParaRPr lang="en-US"/>
          </a:p>
        </p:txBody>
      </p:sp>
    </p:spTree>
    <p:extLst>
      <p:ext uri="{BB962C8B-B14F-4D97-AF65-F5344CB8AC3E}">
        <p14:creationId xmlns:p14="http://schemas.microsoft.com/office/powerpoint/2010/main" val="222956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https://www.cms.gov/files/document/cy-2024-pdp-enrollment-and-disenrollment-guidance.pdf</a:t>
            </a:r>
          </a:p>
          <a:p>
            <a:endParaRPr lang="en-US" dirty="0"/>
          </a:p>
          <a:p>
            <a:r>
              <a:rPr lang="en-US" dirty="0"/>
              <a:t>30.3.4 – SEPs for Non-renewals or Terminations In general, SEPs are established to allow members affected by PDP non-renewals or terminations ample time to make a choice of another PDP. Effective dates during these SEPs are described below. CMS has the discretion to modify this SEP as necessary for any non-renewal or termination when the circumstances are unique and warrant a need for a modified SEP.</a:t>
            </a:r>
          </a:p>
          <a:p>
            <a:endParaRPr lang="en-US" dirty="0"/>
          </a:p>
          <a:p>
            <a:pPr marL="171450" indent="-171450">
              <a:buFont typeface="Arial" panose="020B0604020202020204" pitchFamily="34" charset="0"/>
              <a:buChar char="•"/>
            </a:pPr>
            <a:r>
              <a:rPr lang="en-US" b="1" dirty="0"/>
              <a:t>(most common) Non-renewals</a:t>
            </a:r>
            <a:r>
              <a:rPr lang="en-US" dirty="0"/>
              <a:t> – An SEP exists for members of a PDP that will be affected by a plan or contract non-renewal that is effective January 1 of the contract year. For this type of nonrenewal, PDP sponsors are required to provide advance notice to affected members within timeframes specified by CMS. In order to provide sufficient time for members to evaluate their options, the SEP begins December 8 and ends on the last day in February of the following year. Enrollment requests received from December 8 through December 31 will have an effective date of January 1. Enrollment requests received in January will have an effective date of February 1. Enrollment requests received in February will have an effective date of March 1. </a:t>
            </a:r>
          </a:p>
          <a:p>
            <a:pPr marL="171450" indent="-171450">
              <a:buFont typeface="Arial" panose="020B0604020202020204" pitchFamily="34" charset="0"/>
              <a:buChar char="•"/>
            </a:pPr>
            <a:r>
              <a:rPr lang="en-US" b="1" dirty="0"/>
              <a:t>PDP Sponsor Termination of Contract and Terminations/Contract Modifications by Mutual Consent </a:t>
            </a:r>
            <a:r>
              <a:rPr lang="en-US" dirty="0"/>
              <a:t>– An SEP exists for members of a PDP who will be affected by a termination of contract by the PDP sponsor or a modification or termination of the contract by mutual consent (see 42 CFR 423.508 for contract requirements regarding terminations). The SEP begins two months before the proposed termination effective date, and ends one month after the month in which the termination occurs. Please note that if an individual does not enroll in another PDP before the termination effective date, he/she will be disenrolled on the effective date of the termination. However, the SEP will still be in effect for one month after the effective date of the termination should the individual wish to subsequently enroll in a PDP (for a prospective, not retroactive, effective date). Beneficiaries affected by these types of terminations may request an effective date of the month after notice is given, or up to two months after the effective date of the termination. However, the effective date may not be earlier than the date the new PDP sponsor receives the enrollment request.</a:t>
            </a:r>
          </a:p>
          <a:p>
            <a:pPr marL="171450" indent="-171450">
              <a:buFont typeface="Arial" panose="020B0604020202020204" pitchFamily="34" charset="0"/>
              <a:buChar char="•"/>
            </a:pPr>
            <a:r>
              <a:rPr lang="en-US" b="1" dirty="0"/>
              <a:t>CMS Termination of PDP Sponsor Contract </a:t>
            </a:r>
            <a:r>
              <a:rPr lang="en-US" dirty="0"/>
              <a:t>– An SEP exists for members of a PDP that will be affected by PDP sponsor contract terminations by CMS (see 42 CFR 423.509 for contract requirements on terminations). For this type of termination, PDP sponsors are required to give notice to affected members at least 30 calendar days prior to the effective date of the termination (see 42 CFR 423.509(b)(1)(ii)). To coordinate with the notification time frames, the SEP begins 1 month before the termination effective date and ends 2 months after the effective date of the termination. Please note that if an individual does not enroll in a new PDP before the termination effective date, he/she will be disenrolled on the effective date of the termination. However, the SEP will still be in effect for two months after the effective date of the termination should the individual wish to subsequently enroll in another PDP (for a prospective, not retroactive, effective date). 30 Beneficiaries affected by these types of terminations may choose an effective date of up to three months after the month of termination. However, the effective date may not be earlier than the date the new PDP sponsor receives the enrollment request</a:t>
            </a:r>
          </a:p>
          <a:p>
            <a:pPr marL="171450" indent="-171450">
              <a:buFont typeface="Arial" panose="020B0604020202020204" pitchFamily="34" charset="0"/>
              <a:buChar char="•"/>
            </a:pPr>
            <a:r>
              <a:rPr lang="en-US" b="1" dirty="0"/>
              <a:t>Immediate Terminations By CMS </a:t>
            </a:r>
            <a:r>
              <a:rPr lang="en-US" dirty="0"/>
              <a:t>– CMS will establish the SEP during the termination process for immediate terminations by CMS (see 42 CFR 423.509(b) (2) for immediate termination requirements), where CMS provides notice of termination to the PDP enrollees and the termination may be mid-month.</a:t>
            </a:r>
          </a:p>
        </p:txBody>
      </p:sp>
      <p:sp>
        <p:nvSpPr>
          <p:cNvPr id="4" name="Slide Number Placeholder 3"/>
          <p:cNvSpPr>
            <a:spLocks noGrp="1"/>
          </p:cNvSpPr>
          <p:nvPr>
            <p:ph type="sldNum" sz="quarter" idx="5"/>
          </p:nvPr>
        </p:nvSpPr>
        <p:spPr/>
        <p:txBody>
          <a:bodyPr/>
          <a:lstStyle/>
          <a:p>
            <a:fld id="{1AECE324-2F4E-47EB-94AA-E41DF4A3F781}" type="slidenum">
              <a:rPr lang="en-US" smtClean="0"/>
              <a:t>12</a:t>
            </a:fld>
            <a:endParaRPr lang="en-US"/>
          </a:p>
        </p:txBody>
      </p:sp>
    </p:spTree>
    <p:extLst>
      <p:ext uri="{BB962C8B-B14F-4D97-AF65-F5344CB8AC3E}">
        <p14:creationId xmlns:p14="http://schemas.microsoft.com/office/powerpoint/2010/main" val="220037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consolidations: Plan consolidations are neither terminations nor non-renewals. Thus, individuals affected by plan consolidations are not eligible for the SEP for non-renewals or terminations.</a:t>
            </a:r>
          </a:p>
          <a:p>
            <a:pPr marL="171450" indent="-171450">
              <a:buFont typeface="Arial,Sans-Serif"/>
              <a:buChar char="•"/>
            </a:pPr>
            <a:r>
              <a:rPr lang="en-US" dirty="0"/>
              <a:t>Plans can crosswalk beneficiaries into new plans when there is a consolidation involved.  (</a:t>
            </a:r>
            <a:r>
              <a:rPr lang="en-US" dirty="0">
                <a:hlinkClick r:id="rId3"/>
              </a:rPr>
              <a:t>https://www.hhs.gov/guidance/sites/default/files/hhs-guidance-documents/cy2018_crosswalk_exceptions_memo_04272017%20updated_4.pdf</a:t>
            </a:r>
            <a:r>
              <a:rPr lang="en-US" dirty="0"/>
              <a:t>) </a:t>
            </a:r>
          </a:p>
          <a:p>
            <a:pPr marL="171450" indent="-171450">
              <a:buFont typeface="Arial,Sans-Serif"/>
              <a:buChar char="•"/>
            </a:pPr>
            <a:r>
              <a:rPr lang="en-US" dirty="0"/>
              <a:t>Straight plan non-renewals and terminations do not allow for crosswalks or autoenrollments </a:t>
            </a:r>
          </a:p>
          <a:p>
            <a:pPr marL="171450" indent="-171450">
              <a:buFont typeface="Arial,Sans-Serif"/>
              <a:buChar char="•"/>
            </a:pPr>
            <a:endParaRPr lang="en-US" dirty="0"/>
          </a:p>
          <a:p>
            <a:r>
              <a:rPr lang="en-US" dirty="0">
                <a:hlinkClick r:id="rId4"/>
              </a:rPr>
              <a:t>https://www.cms.gov/Medicare/Prescription-Drug-Coverage/PrescriptionDrugCovContra/Downloads/Guidance-for-Prescription-Drug-Plan-PDP-Renewals-and-Non-Renewals-.pdf</a:t>
            </a:r>
            <a:r>
              <a:rPr lang="en-US" dirty="0"/>
              <a:t> 3. Consolidated Renewal Plan PDP sponsors are permitted to merge two or more entire PBPs offered in the current contract year into a single renewal plan in the HPMS Plan Crosswalk. A PDP sponsor may not divide a current PBP among more than one PBP for the following contract year. A PDP sponsor consolidating two or more entire PBPs must make certain that the consolidated renewal PBP ID is the same as one of the original consolidating PBP IDs. This is particularly important with respect to minimizing beneficiary confusion when a plan consolidation affects a large number of enrollees. When consolidating two existing PBPs into a single renewal PBP, it is permissible for the single renewal PBP to result in a change from: • A basic benefit design (meaning either defined standard, actuarially equivalent standard, or basic alternative benefit designs) to another basic benefit design; • An enhanced alternative benefit design to a basic benefit design; or • An enhanced alternative benefit design to another enhanced alternative benefit design</a:t>
            </a:r>
          </a:p>
          <a:p>
            <a:endParaRPr lang="en-US" dirty="0">
              <a:cs typeface="Calibri" panose="020F0502020204030204"/>
            </a:endParaRPr>
          </a:p>
          <a:p>
            <a:r>
              <a:rPr lang="en-US" dirty="0">
                <a:cs typeface="Calibri" panose="020F0502020204030204"/>
              </a:rPr>
              <a:t>Need to see if this is still true:  </a:t>
            </a:r>
            <a:r>
              <a:rPr lang="en-US" dirty="0"/>
              <a:t>CMS will no longer approve bids that include a PBP that would change a basic plan to an EA plan because of the potential for beneficiary confusion and disruption, as noted above, absent a compelling reason in CMS’s determination, such as a sponsor that is under a consolidation plan.</a:t>
            </a:r>
          </a:p>
          <a:p>
            <a:endParaRPr lang="en-US" dirty="0">
              <a:cs typeface="Calibri" panose="020F0502020204030204"/>
            </a:endParaRPr>
          </a:p>
          <a:p>
            <a:r>
              <a:rPr lang="en-US" dirty="0">
                <a:cs typeface="Calibri" panose="020F0502020204030204"/>
              </a:rPr>
              <a:t>Check Appendix 1 in this last resource for the chart for </a:t>
            </a:r>
            <a:r>
              <a:rPr lang="en-US" dirty="0" err="1">
                <a:cs typeface="Calibri" panose="020F0502020204030204"/>
              </a:rPr>
              <a:t>crosswalking</a:t>
            </a:r>
            <a:r>
              <a:rPr lang="en-US" dirty="0">
                <a:cs typeface="Calibri" panose="020F0502020204030204"/>
              </a:rPr>
              <a:t> </a:t>
            </a:r>
          </a:p>
          <a:p>
            <a:endParaRPr lang="en-US" dirty="0">
              <a:cs typeface="Calibri" panose="020F0502020204030204"/>
            </a:endParaRPr>
          </a:p>
          <a:p>
            <a:r>
              <a:rPr lang="en-US" dirty="0">
                <a:cs typeface="Calibri" panose="020F0502020204030204"/>
              </a:rPr>
              <a:t>TPs: </a:t>
            </a:r>
          </a:p>
          <a:p>
            <a:r>
              <a:rPr lang="en-US" dirty="0">
                <a:cs typeface="Calibri" panose="020F0502020204030204"/>
              </a:rPr>
              <a:t>Talk through the fact that even when they stay in the same plan the premium, deductible, and drugs covered could change – this is no different </a:t>
            </a:r>
          </a:p>
          <a:p>
            <a:r>
              <a:rPr lang="en-US" dirty="0">
                <a:cs typeface="Calibri" panose="020F0502020204030204"/>
              </a:rPr>
              <a:t>Its not an "enrollment" change</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AECE324-2F4E-47EB-94AA-E41DF4A3F781}" type="slidenum">
              <a:rPr lang="en-US"/>
              <a:t>13</a:t>
            </a:fld>
            <a:endParaRPr lang="en-US"/>
          </a:p>
        </p:txBody>
      </p:sp>
    </p:spTree>
    <p:extLst>
      <p:ext uri="{BB962C8B-B14F-4D97-AF65-F5344CB8AC3E}">
        <p14:creationId xmlns:p14="http://schemas.microsoft.com/office/powerpoint/2010/main" val="1241014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Consolidated Renewal Plan PDP sponsors are permitted to merge two or more entire PBPs offered in the current contract year into a single renewal plan in the HPMS Plan Crosswalk. A PDP sponsor may not divide a current PBP among more than one PBP for the following contract year</a:t>
            </a:r>
          </a:p>
          <a:p>
            <a:endParaRPr lang="en-US"/>
          </a:p>
          <a:p>
            <a:r>
              <a:rPr lang="en-US"/>
              <a:t>A basic benefit design (meaning either defined standard, actuarially equivalent standard, or basic alternative benefit designs) to another basic benefit design; • An enhanced alternative benefit design to a basic benefit design; or • An enhanced alternative benefit design to another enhanced alternative benefit design</a:t>
            </a:r>
          </a:p>
          <a:p>
            <a:endParaRPr lang="en-US"/>
          </a:p>
          <a:p>
            <a:r>
              <a:rPr lang="en-US"/>
              <a:t>PBPs must make certain that the consolidated renewal PBP ID is the same as one of the original consolidating PBP IDs. </a:t>
            </a:r>
          </a:p>
        </p:txBody>
      </p:sp>
      <p:sp>
        <p:nvSpPr>
          <p:cNvPr id="4" name="Slide Number Placeholder 3"/>
          <p:cNvSpPr>
            <a:spLocks noGrp="1"/>
          </p:cNvSpPr>
          <p:nvPr>
            <p:ph type="sldNum" sz="quarter" idx="5"/>
          </p:nvPr>
        </p:nvSpPr>
        <p:spPr/>
        <p:txBody>
          <a:bodyPr/>
          <a:lstStyle/>
          <a:p>
            <a:fld id="{1AECE324-2F4E-47EB-94AA-E41DF4A3F781}" type="slidenum">
              <a:rPr lang="en-US" smtClean="0"/>
              <a:t>14</a:t>
            </a:fld>
            <a:endParaRPr lang="en-US"/>
          </a:p>
        </p:txBody>
      </p:sp>
    </p:spTree>
    <p:extLst>
      <p:ext uri="{BB962C8B-B14F-4D97-AF65-F5344CB8AC3E}">
        <p14:creationId xmlns:p14="http://schemas.microsoft.com/office/powerpoint/2010/main" val="330635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15</a:t>
            </a:fld>
            <a:endParaRPr lang="en-US"/>
          </a:p>
        </p:txBody>
      </p:sp>
    </p:spTree>
    <p:extLst>
      <p:ext uri="{BB962C8B-B14F-4D97-AF65-F5344CB8AC3E}">
        <p14:creationId xmlns:p14="http://schemas.microsoft.com/office/powerpoint/2010/main" val="355246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16</a:t>
            </a:fld>
            <a:endParaRPr lang="en-US"/>
          </a:p>
        </p:txBody>
      </p:sp>
    </p:spTree>
    <p:extLst>
      <p:ext uri="{BB962C8B-B14F-4D97-AF65-F5344CB8AC3E}">
        <p14:creationId xmlns:p14="http://schemas.microsoft.com/office/powerpoint/2010/main" val="260472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Benchmark HPMS Memo: https://www.cms.gov/files/document/july-31-2023-parts-c-d-announcement-pdf.pdf</a:t>
            </a:r>
          </a:p>
          <a:p>
            <a:endParaRPr lang="en-US" dirty="0"/>
          </a:p>
          <a:p>
            <a:r>
              <a:rPr lang="en-US" dirty="0"/>
              <a:t>2024 Regional Benchmarks: https://www.cms.gov/files/document/regional-rates-and-benchmarks-2024-pdf.pdf</a:t>
            </a:r>
          </a:p>
        </p:txBody>
      </p:sp>
      <p:sp>
        <p:nvSpPr>
          <p:cNvPr id="4" name="Slide Number Placeholder 3"/>
          <p:cNvSpPr>
            <a:spLocks noGrp="1"/>
          </p:cNvSpPr>
          <p:nvPr>
            <p:ph type="sldNum" sz="quarter" idx="5"/>
          </p:nvPr>
        </p:nvSpPr>
        <p:spPr/>
        <p:txBody>
          <a:bodyPr/>
          <a:lstStyle/>
          <a:p>
            <a:fld id="{1AECE324-2F4E-47EB-94AA-E41DF4A3F781}" type="slidenum">
              <a:rPr lang="en-US" smtClean="0"/>
              <a:t>17</a:t>
            </a:fld>
            <a:endParaRPr lang="en-US"/>
          </a:p>
        </p:txBody>
      </p:sp>
    </p:spTree>
    <p:extLst>
      <p:ext uri="{BB962C8B-B14F-4D97-AF65-F5344CB8AC3E}">
        <p14:creationId xmlns:p14="http://schemas.microsoft.com/office/powerpoint/2010/main" val="1885892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PDP qualifies to receive auto/facilitated enrollments in a given region if it meets all the following criteria: • offers basic prescription drug coverage • has a premium at or below the low-income premium subsidy amount in the PDP region • meets the “Requirements Critical for Ensuring Effective Enrollment of Dual Eligible individuals” issued August 31, 2006. PDPs that qualify to receive auto/facilitated enrollments may not decline to accept such enrollments. Qualifying PDPs must accept all individuals assigned by CMS who had been previously involuntarily disenrolled by the plan for non-payment of premiums. Only PDPs with defined standard, actuarially equivalent standard, or basic alternative benefit packages will be included. CMS will not auto/facilitate enroll beneficiaries into PDPs with enhanced alternative benefit packages, even if their premium is at or below the low-income premium subsidy amount for the region. In addition, CMS will not auto/facilitate enroll beneficiaries into an employer-sponsored PDP. Finally, CMS will not auto/facilitate enroll beneficiaries into PDPs that volunteer to waive the “de minimis” amount over the regional LIS benchmark.</a:t>
            </a:r>
            <a:endParaRPr lang="en-US" dirty="0">
              <a:cs typeface="Calibri"/>
            </a:endParaRPr>
          </a:p>
          <a:p>
            <a:endParaRPr lang="en-US" dirty="0">
              <a:cs typeface="Calibri"/>
            </a:endParaRPr>
          </a:p>
          <a:p>
            <a:r>
              <a:rPr lang="en-US" dirty="0">
                <a:cs typeface="Calibri"/>
              </a:rPr>
              <a:t>For those eligible for LIS: </a:t>
            </a:r>
          </a:p>
          <a:p>
            <a:r>
              <a:rPr lang="en-US" dirty="0"/>
              <a:t>C. Re-assignment Process CMS will attempt to reassign beneficiaries within the same organization wherever possible. First, CMS will identify other qualified plans in the same region offered under the same contract number, or if that is not available, under a different contract number sponsored by the same parent organization. If the organization has more than one such plan in that region, CMS will randomly reassign beneficiaries among those plans. CMS will first attempt to identify a benchmark PDP within the same organization; only if none are available will it assign to a PDP within the same organization that volunteers to waive the de minimis amount above the benchmark. If the organization does NOT offer another qualifying PDP, CMS will randomly reassign affected beneficiaries to other PDP sponsors that have at least one qualifying PDP in that region. CMS will follow the two-step process used under auto/facilitated enrollment, i.e. random distribution first at the sponsor level, then randomly among qualifying plans within the sponsor (see section 40.1.4.C). CMS will not randomly reassign to de minimis plans.</a:t>
            </a:r>
          </a:p>
          <a:p>
            <a:endParaRPr lang="en-US" dirty="0">
              <a:cs typeface="Calibri"/>
            </a:endParaRPr>
          </a:p>
          <a:p>
            <a:endParaRPr lang="en-US" dirty="0"/>
          </a:p>
          <a:p>
            <a:r>
              <a:rPr lang="en-US" dirty="0">
                <a:hlinkClick r:id="rId3"/>
              </a:rPr>
              <a:t>https://www.cms.gov/files/document/cy2021-pdp-enrollment-and-disenrollment-guidance.pdf</a:t>
            </a:r>
            <a:r>
              <a:rPr lang="en-US" dirty="0"/>
              <a:t>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ECE324-2F4E-47EB-94AA-E41DF4A3F781}" type="slidenum">
              <a:rPr lang="en-US"/>
              <a:t>18</a:t>
            </a:fld>
            <a:endParaRPr lang="en-US"/>
          </a:p>
        </p:txBody>
      </p:sp>
    </p:spTree>
    <p:extLst>
      <p:ext uri="{BB962C8B-B14F-4D97-AF65-F5344CB8AC3E}">
        <p14:creationId xmlns:p14="http://schemas.microsoft.com/office/powerpoint/2010/main" val="181189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19</a:t>
            </a:fld>
            <a:endParaRPr lang="en-US"/>
          </a:p>
        </p:txBody>
      </p:sp>
    </p:spTree>
    <p:extLst>
      <p:ext uri="{BB962C8B-B14F-4D97-AF65-F5344CB8AC3E}">
        <p14:creationId xmlns:p14="http://schemas.microsoft.com/office/powerpoint/2010/main" val="20950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3886">
              <a:defRPr/>
            </a:pPr>
            <a:r>
              <a:rPr lang="en-US" dirty="0">
                <a:solidFill>
                  <a:prstClr val="black"/>
                </a:solidFill>
              </a:rPr>
              <a:t>SUE</a:t>
            </a:r>
            <a:br>
              <a:rPr lang="en-US" dirty="0">
                <a:solidFill>
                  <a:prstClr val="black"/>
                </a:solidFill>
              </a:rPr>
            </a:br>
            <a:r>
              <a:rPr lang="en-US" dirty="0">
                <a:solidFill>
                  <a:prstClr val="black"/>
                </a:solidFill>
              </a:rPr>
              <a:t>We’d like to welcome the SMP, SHIP, and MIPPA networks. All three programs are grantees of ACL, the Administration for Community Living, within ACL’s Office of Healthcare Information and Counseling, or OHIC.</a:t>
            </a:r>
          </a:p>
          <a:p>
            <a:pPr defTabSz="983886">
              <a:defRPr/>
            </a:pPr>
            <a:endParaRPr lang="en-US" dirty="0">
              <a:solidFill>
                <a:prstClr val="black"/>
              </a:solidFill>
            </a:endParaRPr>
          </a:p>
          <a:p>
            <a:pPr defTabSz="983886">
              <a:defRPr/>
            </a:pPr>
            <a:r>
              <a:rPr lang="en-US" dirty="0">
                <a:solidFill>
                  <a:prstClr val="black"/>
                </a:solidFill>
              </a:rPr>
              <a:t>This webinar is being recorded, and the recording will be available in both the SMP and SHIP Resource Libraries by the end of the day tomorrow. A PDF handout of the PowerPoint for today’s webinar is already available in both libraries. Resources will also be emailed to the MIPPA listserv. I’ll also make a handout of today’s presentation available for download at the end of the webinar. </a:t>
            </a:r>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3B69D2E-E0B2-4CDD-9519-9616174ACA19}" type="slidenum">
              <a:rPr kumimoji="0" lang="en-US" sz="12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94850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9288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Humana LINET page: </a:t>
            </a:r>
            <a:r>
              <a:rPr lang="en-US" dirty="0">
                <a:hlinkClick r:id="rId3"/>
              </a:rPr>
              <a:t>Resources for Medicare LINET Beneficiaries – Humana</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20</a:t>
            </a:fld>
            <a:endParaRPr lang="en-US"/>
          </a:p>
        </p:txBody>
      </p:sp>
    </p:spTree>
    <p:extLst>
      <p:ext uri="{BB962C8B-B14F-4D97-AF65-F5344CB8AC3E}">
        <p14:creationId xmlns:p14="http://schemas.microsoft.com/office/powerpoint/2010/main" val="95027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21</a:t>
            </a:fld>
            <a:endParaRPr lang="en-US"/>
          </a:p>
        </p:txBody>
      </p:sp>
    </p:spTree>
    <p:extLst>
      <p:ext uri="{BB962C8B-B14F-4D97-AF65-F5344CB8AC3E}">
        <p14:creationId xmlns:p14="http://schemas.microsoft.com/office/powerpoint/2010/main" val="329926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would have been eligible for the partial low-income premium and cost-sharing subsidies and a reduced deductible prior to this change will now be eligible for full low-income premium and cost-sharing subsidies and a $0 deductible in 2024</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22</a:t>
            </a:fld>
            <a:endParaRPr lang="en-US"/>
          </a:p>
        </p:txBody>
      </p:sp>
    </p:spTree>
    <p:extLst>
      <p:ext uri="{BB962C8B-B14F-4D97-AF65-F5344CB8AC3E}">
        <p14:creationId xmlns:p14="http://schemas.microsoft.com/office/powerpoint/2010/main" val="171554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23</a:t>
            </a:fld>
            <a:endParaRPr lang="en-US"/>
          </a:p>
        </p:txBody>
      </p:sp>
    </p:spTree>
    <p:extLst>
      <p:ext uri="{BB962C8B-B14F-4D97-AF65-F5344CB8AC3E}">
        <p14:creationId xmlns:p14="http://schemas.microsoft.com/office/powerpoint/2010/main" val="2292653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t>
            </a:r>
          </a:p>
          <a:p>
            <a:pPr marL="171450" indent="-171450">
              <a:buFont typeface="Arial" panose="020B0604020202020204" pitchFamily="34" charset="0"/>
              <a:buChar char="•"/>
            </a:pPr>
            <a:r>
              <a:rPr lang="en-US" dirty="0"/>
              <a:t>CMS Medicare Plan Enforcement Actions Job Aide for SHIPs: https://cmsnationaltrainingprogram.cms.gov/sites/default/files/shared/Plan%20Supression%20Job%20aidFinal508.pdf</a:t>
            </a:r>
          </a:p>
        </p:txBody>
      </p:sp>
      <p:sp>
        <p:nvSpPr>
          <p:cNvPr id="4" name="Slide Number Placeholder 3"/>
          <p:cNvSpPr>
            <a:spLocks noGrp="1"/>
          </p:cNvSpPr>
          <p:nvPr>
            <p:ph type="sldNum" sz="quarter" idx="5"/>
          </p:nvPr>
        </p:nvSpPr>
        <p:spPr/>
        <p:txBody>
          <a:bodyPr/>
          <a:lstStyle/>
          <a:p>
            <a:fld id="{1AECE324-2F4E-47EB-94AA-E41DF4A3F781}" type="slidenum">
              <a:rPr lang="en-US" smtClean="0"/>
              <a:t>24</a:t>
            </a:fld>
            <a:endParaRPr lang="en-US"/>
          </a:p>
        </p:txBody>
      </p:sp>
    </p:spTree>
    <p:extLst>
      <p:ext uri="{BB962C8B-B14F-4D97-AF65-F5344CB8AC3E}">
        <p14:creationId xmlns:p14="http://schemas.microsoft.com/office/powerpoint/2010/main" val="88836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https://www.cms.gov/Medicare/Compliance-and-Audits/Part-C-and-Part-D-Compliance-and-Audits/PartCandPartDEnforcementActions-</a:t>
            </a:r>
          </a:p>
          <a:p>
            <a:endParaRPr lang="en-US"/>
          </a:p>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25</a:t>
            </a:fld>
            <a:endParaRPr lang="en-US"/>
          </a:p>
        </p:txBody>
      </p:sp>
    </p:spTree>
    <p:extLst>
      <p:ext uri="{BB962C8B-B14F-4D97-AF65-F5344CB8AC3E}">
        <p14:creationId xmlns:p14="http://schemas.microsoft.com/office/powerpoint/2010/main" val="47402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p>
          <a:p>
            <a:pPr marL="0" lvl="1"/>
            <a:endParaRPr lang="en-US" dirty="0"/>
          </a:p>
          <a:p>
            <a:pPr marL="0" lvl="1"/>
            <a:endParaRPr lang="en-US" dirty="0"/>
          </a:p>
          <a:p>
            <a:pPr marL="0" lvl="1"/>
            <a:r>
              <a:rPr lang="en-US" dirty="0"/>
              <a:t>There are </a:t>
            </a:r>
            <a:r>
              <a:rPr lang="en-US" u="sng" dirty="0"/>
              <a:t>12 reasons plan info can be suppressed. Not just pricing data</a:t>
            </a:r>
            <a:r>
              <a:rPr lang="en-US" dirty="0"/>
              <a:t>. For example could be pricing data, could be a sanction, could be a formulary, could be network, or data in their plan benefit package that could lead to a suppression action. </a:t>
            </a:r>
            <a:r>
              <a:rPr lang="en-US" u="sng" dirty="0"/>
              <a:t>Pricing data is complex to resolve because it's submitted on a two week cycle.</a:t>
            </a:r>
            <a:r>
              <a:rPr lang="en-US" dirty="0"/>
              <a:t>  The Monday following the completion of the two week window is when updates are made. CMS can apply submission outside the window too. Once validated, the data shows on following Monday </a:t>
            </a:r>
          </a:p>
          <a:p>
            <a:pPr marL="342900" lvl="2" indent="-342900">
              <a:buChar char="•"/>
            </a:pPr>
            <a:r>
              <a:rPr lang="en-US" u="sng" dirty="0"/>
              <a:t>Some other reasons for suppression don't require a two week window</a:t>
            </a:r>
            <a:r>
              <a:rPr lang="en-US" dirty="0"/>
              <a:t>. They can be even overnight because the flags can be lifted and MPF is updated every evening. Impact on the user display varies based on what's wrong. With drug pricing data, N/A value will appear for pricing. If it's with the plan benefit package - copay incorrect, or inaccurate hearing coverage - then NA would appear in the detailed benefits page.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ECE324-2F4E-47EB-94AA-E41DF4A3F781}" type="slidenum">
              <a:rPr lang="en-US"/>
              <a:t>26</a:t>
            </a:fld>
            <a:endParaRPr lang="en-US"/>
          </a:p>
        </p:txBody>
      </p:sp>
    </p:spTree>
    <p:extLst>
      <p:ext uri="{BB962C8B-B14F-4D97-AF65-F5344CB8AC3E}">
        <p14:creationId xmlns:p14="http://schemas.microsoft.com/office/powerpoint/2010/main" val="1678117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28</a:t>
            </a:fld>
            <a:endParaRPr lang="en-US"/>
          </a:p>
        </p:txBody>
      </p:sp>
    </p:spTree>
    <p:extLst>
      <p:ext uri="{BB962C8B-B14F-4D97-AF65-F5344CB8AC3E}">
        <p14:creationId xmlns:p14="http://schemas.microsoft.com/office/powerpoint/2010/main" val="3683026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29</a:t>
            </a:fld>
            <a:endParaRPr lang="en-US"/>
          </a:p>
        </p:txBody>
      </p:sp>
    </p:spTree>
    <p:extLst>
      <p:ext uri="{BB962C8B-B14F-4D97-AF65-F5344CB8AC3E}">
        <p14:creationId xmlns:p14="http://schemas.microsoft.com/office/powerpoint/2010/main" val="2191780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SSBCI HPMS Memo: https://www.cms.gov/Medicare/Health-Plans/HealthPlansGenInfo/Downloads/Supplemental_Benefits_Chronically_Ill_HPMS_042419.pdf </a:t>
            </a:r>
          </a:p>
          <a:p>
            <a:endParaRPr lang="en-US" dirty="0">
              <a:cs typeface="Calibri"/>
            </a:endParaRPr>
          </a:p>
        </p:txBody>
      </p:sp>
      <p:sp>
        <p:nvSpPr>
          <p:cNvPr id="4" name="Slide Number Placeholder 3"/>
          <p:cNvSpPr>
            <a:spLocks noGrp="1"/>
          </p:cNvSpPr>
          <p:nvPr>
            <p:ph type="sldNum" sz="quarter" idx="5"/>
          </p:nvPr>
        </p:nvSpPr>
        <p:spPr/>
        <p:txBody>
          <a:bodyPr/>
          <a:lstStyle/>
          <a:p>
            <a:fld id="{1AECE324-2F4E-47EB-94AA-E41DF4A3F781}" type="slidenum">
              <a:rPr lang="en-US"/>
              <a:t>30</a:t>
            </a:fld>
            <a:endParaRPr lang="en-US"/>
          </a:p>
        </p:txBody>
      </p:sp>
    </p:spTree>
    <p:extLst>
      <p:ext uri="{BB962C8B-B14F-4D97-AF65-F5344CB8AC3E}">
        <p14:creationId xmlns:p14="http://schemas.microsoft.com/office/powerpoint/2010/main" val="97243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SUE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03" eaLnBrk="0" hangingPunct="0">
              <a:defRPr>
                <a:solidFill>
                  <a:schemeClr val="tx1"/>
                </a:solidFill>
                <a:latin typeface="Arial" charset="0"/>
                <a:ea typeface="ＭＳ Ｐゴシック" pitchFamily="34" charset="-128"/>
              </a:defRPr>
            </a:lvl1pPr>
            <a:lvl2pPr marL="703387" indent="-270535" defTabSz="913803" eaLnBrk="0" hangingPunct="0">
              <a:defRPr>
                <a:solidFill>
                  <a:schemeClr val="tx1"/>
                </a:solidFill>
                <a:latin typeface="Arial" charset="0"/>
                <a:ea typeface="ＭＳ Ｐゴシック" pitchFamily="34" charset="-128"/>
              </a:defRPr>
            </a:lvl2pPr>
            <a:lvl3pPr marL="1082135" indent="-216428" defTabSz="913803" eaLnBrk="0" hangingPunct="0">
              <a:defRPr>
                <a:solidFill>
                  <a:schemeClr val="tx1"/>
                </a:solidFill>
                <a:latin typeface="Arial" charset="0"/>
                <a:ea typeface="ＭＳ Ｐゴシック" pitchFamily="34" charset="-128"/>
              </a:defRPr>
            </a:lvl3pPr>
            <a:lvl4pPr marL="1514988" indent="-216428" defTabSz="913803" eaLnBrk="0" hangingPunct="0">
              <a:defRPr>
                <a:solidFill>
                  <a:schemeClr val="tx1"/>
                </a:solidFill>
                <a:latin typeface="Arial" charset="0"/>
                <a:ea typeface="ＭＳ Ｐゴシック" pitchFamily="34" charset="-128"/>
              </a:defRPr>
            </a:lvl4pPr>
            <a:lvl5pPr marL="1947842" indent="-216428" defTabSz="913803" eaLnBrk="0" hangingPunct="0">
              <a:defRPr>
                <a:solidFill>
                  <a:schemeClr val="tx1"/>
                </a:solidFill>
                <a:latin typeface="Arial" charset="0"/>
                <a:ea typeface="ＭＳ Ｐゴシック" pitchFamily="34" charset="-128"/>
              </a:defRPr>
            </a:lvl5pPr>
            <a:lvl6pPr marL="2380697" indent="-216428" defTabSz="913803" eaLnBrk="0" fontAlgn="base" hangingPunct="0">
              <a:spcBef>
                <a:spcPct val="0"/>
              </a:spcBef>
              <a:spcAft>
                <a:spcPct val="0"/>
              </a:spcAft>
              <a:defRPr>
                <a:solidFill>
                  <a:schemeClr val="tx1"/>
                </a:solidFill>
                <a:latin typeface="Arial" charset="0"/>
                <a:ea typeface="ＭＳ Ｐゴシック" pitchFamily="34" charset="-128"/>
              </a:defRPr>
            </a:lvl6pPr>
            <a:lvl7pPr marL="2813551" indent="-216428" defTabSz="913803" eaLnBrk="0" fontAlgn="base" hangingPunct="0">
              <a:spcBef>
                <a:spcPct val="0"/>
              </a:spcBef>
              <a:spcAft>
                <a:spcPct val="0"/>
              </a:spcAft>
              <a:defRPr>
                <a:solidFill>
                  <a:schemeClr val="tx1"/>
                </a:solidFill>
                <a:latin typeface="Arial" charset="0"/>
                <a:ea typeface="ＭＳ Ｐゴシック" pitchFamily="34" charset="-128"/>
              </a:defRPr>
            </a:lvl7pPr>
            <a:lvl8pPr marL="3246404" indent="-216428" defTabSz="913803" eaLnBrk="0" fontAlgn="base" hangingPunct="0">
              <a:spcBef>
                <a:spcPct val="0"/>
              </a:spcBef>
              <a:spcAft>
                <a:spcPct val="0"/>
              </a:spcAft>
              <a:defRPr>
                <a:solidFill>
                  <a:schemeClr val="tx1"/>
                </a:solidFill>
                <a:latin typeface="Arial" charset="0"/>
                <a:ea typeface="ＭＳ Ｐゴシック" pitchFamily="34" charset="-128"/>
              </a:defRPr>
            </a:lvl8pPr>
            <a:lvl9pPr marL="3679258" indent="-216428" defTabSz="91380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3803" rtl="0" eaLnBrk="1" fontAlgn="auto" latinLnBrk="0" hangingPunct="1">
              <a:lnSpc>
                <a:spcPct val="100000"/>
              </a:lnSpc>
              <a:spcBef>
                <a:spcPts val="0"/>
              </a:spcBef>
              <a:spcAft>
                <a:spcPts val="0"/>
              </a:spcAft>
              <a:buClrTx/>
              <a:buSzTx/>
              <a:buFontTx/>
              <a:buNone/>
              <a:tabLst/>
              <a:defRPr/>
            </a:pPr>
            <a:fld id="{CF7C4D6E-2694-4535-B6C9-CB068451894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380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68925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ATI page on this work: https://atiadvisory.com/advancing-non-medical-supplemental-benefits-in-medicare-advantage/</a:t>
            </a:r>
          </a:p>
          <a:p>
            <a:endParaRPr lang="en-US" dirty="0"/>
          </a:p>
          <a:p>
            <a:r>
              <a:rPr lang="en-US" dirty="0"/>
              <a:t>ATI Advisory/LTQA Data Insight Report: https://atiadvisory.com/wp-content/uploads/2022/04/Data-Insight-Growth-in-New-Non-Medical-Benefits-Since-Implementation-of-the-CHRONIC-Care-Act.pdf</a:t>
            </a:r>
          </a:p>
          <a:p>
            <a:endParaRPr lang="en-US" dirty="0"/>
          </a:p>
          <a:p>
            <a:r>
              <a:rPr lang="en-US" dirty="0"/>
              <a:t>Link to deck containing attached map: https://atiadvisory.com/resources/wp-content/uploads/2023/02/2023-New-Non-Medical-Supplemental-Benefits.pdf. </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31</a:t>
            </a:fld>
            <a:endParaRPr lang="en-US"/>
          </a:p>
        </p:txBody>
      </p:sp>
    </p:spTree>
    <p:extLst>
      <p:ext uri="{BB962C8B-B14F-4D97-AF65-F5344CB8AC3E}">
        <p14:creationId xmlns:p14="http://schemas.microsoft.com/office/powerpoint/2010/main" val="1787521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32</a:t>
            </a:fld>
            <a:endParaRPr lang="en-US"/>
          </a:p>
        </p:txBody>
      </p:sp>
    </p:spTree>
    <p:extLst>
      <p:ext uri="{BB962C8B-B14F-4D97-AF65-F5344CB8AC3E}">
        <p14:creationId xmlns:p14="http://schemas.microsoft.com/office/powerpoint/2010/main" val="1403302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33</a:t>
            </a:fld>
            <a:endParaRPr lang="en-US"/>
          </a:p>
        </p:txBody>
      </p:sp>
    </p:spTree>
    <p:extLst>
      <p:ext uri="{BB962C8B-B14F-4D97-AF65-F5344CB8AC3E}">
        <p14:creationId xmlns:p14="http://schemas.microsoft.com/office/powerpoint/2010/main" val="1651924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34</a:t>
            </a:fld>
            <a:endParaRPr lang="en-US"/>
          </a:p>
        </p:txBody>
      </p:sp>
    </p:spTree>
    <p:extLst>
      <p:ext uri="{BB962C8B-B14F-4D97-AF65-F5344CB8AC3E}">
        <p14:creationId xmlns:p14="http://schemas.microsoft.com/office/powerpoint/2010/main" val="2070114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Monthly Prescription Payment Plan FAQ: </a:t>
            </a:r>
            <a:r>
              <a:rPr lang="en-US" dirty="0">
                <a:hlinkClick r:id="rId3"/>
              </a:rPr>
              <a:t>Fact Sheet: Medicare Prescription Payment Plan (cms.gov)</a:t>
            </a:r>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36</a:t>
            </a:fld>
            <a:endParaRPr lang="en-US"/>
          </a:p>
        </p:txBody>
      </p:sp>
    </p:spTree>
    <p:extLst>
      <p:ext uri="{BB962C8B-B14F-4D97-AF65-F5344CB8AC3E}">
        <p14:creationId xmlns:p14="http://schemas.microsoft.com/office/powerpoint/2010/main" val="2048688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rPr>
              <a:t>CMS Fact Sheet on Drug Negotiations:  </a:t>
            </a:r>
            <a:r>
              <a:rPr lang="en-US" sz="2800" dirty="0">
                <a:hlinkClick r:id="rId3"/>
              </a:rPr>
              <a:t>Fact Sheet: Key Information on the Process for the First Round of Negotiations for the Medicare Drug Price Negotiation Program (cms.gov)</a:t>
            </a:r>
            <a:endParaRPr lang="en-US" sz="280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37</a:t>
            </a:fld>
            <a:endParaRPr lang="en-US"/>
          </a:p>
        </p:txBody>
      </p:sp>
    </p:spTree>
    <p:extLst>
      <p:ext uri="{BB962C8B-B14F-4D97-AF65-F5344CB8AC3E}">
        <p14:creationId xmlns:p14="http://schemas.microsoft.com/office/powerpoint/2010/main" val="4204347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SHIP TA Center Link: </a:t>
            </a:r>
            <a:r>
              <a:rPr lang="en-US" sz="1200" u="sng" dirty="0">
                <a:solidFill>
                  <a:srgbClr val="0563C1"/>
                </a:solidFill>
                <a:effectLst/>
                <a:latin typeface="Calibri" panose="020F0502020204030204" pitchFamily="34" charset="0"/>
                <a:ea typeface="Calibri" panose="020F0502020204030204" pitchFamily="34" charset="0"/>
                <a:hlinkClick r:id="rId3"/>
              </a:rPr>
              <a:t>https://portal.shiptacenter.org/Portal/Resource/Resource-Detail.aspx?ResourceGUID=BAE2BD22-EFA9-4168-8B0B-136EB171FE98</a:t>
            </a:r>
            <a:endParaRPr lang="en-US" sz="1050" dirty="0">
              <a:effectLst/>
              <a:latin typeface="Calibri" panose="020F0502020204030204" pitchFamily="34" charset="0"/>
              <a:ea typeface="Calibri" panose="020F0502020204030204" pitchFamily="34" charset="0"/>
            </a:endParaRPr>
          </a:p>
          <a:p>
            <a:endParaRPr lang="en-US" dirty="0"/>
          </a:p>
          <a:p>
            <a:endParaRPr lang="en-US" dirty="0"/>
          </a:p>
          <a:p>
            <a:r>
              <a:rPr lang="en-US" dirty="0"/>
              <a:t>CMS Link: https://www.cms.gov/inflation-reduction-act-and-medicare/resources-0 </a:t>
            </a:r>
          </a:p>
        </p:txBody>
      </p:sp>
      <p:sp>
        <p:nvSpPr>
          <p:cNvPr id="4" name="Slide Number Placeholder 3"/>
          <p:cNvSpPr>
            <a:spLocks noGrp="1"/>
          </p:cNvSpPr>
          <p:nvPr>
            <p:ph type="sldNum" sz="quarter" idx="5"/>
          </p:nvPr>
        </p:nvSpPr>
        <p:spPr/>
        <p:txBody>
          <a:bodyPr/>
          <a:lstStyle/>
          <a:p>
            <a:fld id="{1AECE324-2F4E-47EB-94AA-E41DF4A3F781}" type="slidenum">
              <a:rPr lang="en-US" smtClean="0"/>
              <a:t>38</a:t>
            </a:fld>
            <a:endParaRPr lang="en-US"/>
          </a:p>
        </p:txBody>
      </p:sp>
    </p:spTree>
    <p:extLst>
      <p:ext uri="{BB962C8B-B14F-4D97-AF65-F5344CB8AC3E}">
        <p14:creationId xmlns:p14="http://schemas.microsoft.com/office/powerpoint/2010/main" val="367721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Medicaid Unwinding website: https://www.medicaid.gov/resources-for-states/coronavirus-disease-2019-covid-19/unwinding-and-returning-regular-operations-after-covid-19/index.html</a:t>
            </a:r>
          </a:p>
        </p:txBody>
      </p:sp>
      <p:sp>
        <p:nvSpPr>
          <p:cNvPr id="4" name="Slide Number Placeholder 3"/>
          <p:cNvSpPr>
            <a:spLocks noGrp="1"/>
          </p:cNvSpPr>
          <p:nvPr>
            <p:ph type="sldNum" sz="quarter" idx="5"/>
          </p:nvPr>
        </p:nvSpPr>
        <p:spPr/>
        <p:txBody>
          <a:bodyPr/>
          <a:lstStyle/>
          <a:p>
            <a:fld id="{A95ABCCB-0DD9-4411-8A6C-E5638404B00C}" type="slidenum">
              <a:rPr lang="en-US" smtClean="0"/>
              <a:t>40</a:t>
            </a:fld>
            <a:endParaRPr lang="en-US"/>
          </a:p>
        </p:txBody>
      </p:sp>
    </p:spTree>
    <p:extLst>
      <p:ext uri="{BB962C8B-B14F-4D97-AF65-F5344CB8AC3E}">
        <p14:creationId xmlns:p14="http://schemas.microsoft.com/office/powerpoint/2010/main" val="413566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https://www.medicare.gov/basics/get-started-with-medicare/sign-up/when-does-medicare-coverage-start</a:t>
            </a:r>
          </a:p>
        </p:txBody>
      </p:sp>
      <p:sp>
        <p:nvSpPr>
          <p:cNvPr id="4" name="Slide Number Placeholder 3"/>
          <p:cNvSpPr>
            <a:spLocks noGrp="1"/>
          </p:cNvSpPr>
          <p:nvPr>
            <p:ph type="sldNum" sz="quarter" idx="5"/>
          </p:nvPr>
        </p:nvSpPr>
        <p:spPr/>
        <p:txBody>
          <a:bodyPr/>
          <a:lstStyle/>
          <a:p>
            <a:fld id="{1AECE324-2F4E-47EB-94AA-E41DF4A3F781}" type="slidenum">
              <a:rPr lang="en-US" smtClean="0"/>
              <a:t>41</a:t>
            </a:fld>
            <a:endParaRPr lang="en-US"/>
          </a:p>
        </p:txBody>
      </p:sp>
    </p:spTree>
    <p:extLst>
      <p:ext uri="{BB962C8B-B14F-4D97-AF65-F5344CB8AC3E}">
        <p14:creationId xmlns:p14="http://schemas.microsoft.com/office/powerpoint/2010/main" val="3838008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43</a:t>
            </a:fld>
            <a:endParaRPr lang="en-US"/>
          </a:p>
        </p:txBody>
      </p:sp>
    </p:spTree>
    <p:extLst>
      <p:ext uri="{BB962C8B-B14F-4D97-AF65-F5344CB8AC3E}">
        <p14:creationId xmlns:p14="http://schemas.microsoft.com/office/powerpoint/2010/main" val="201681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Rebecca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129BC-6AB8-4EDB-B76C-DAD7CF1CBC5C}"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SMP Group Education PPT, 30-min: March 2015</a:t>
            </a:r>
          </a:p>
        </p:txBody>
      </p:sp>
    </p:spTree>
    <p:extLst>
      <p:ext uri="{BB962C8B-B14F-4D97-AF65-F5344CB8AC3E}">
        <p14:creationId xmlns:p14="http://schemas.microsoft.com/office/powerpoint/2010/main" val="3949198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SHIP/SMP Center “Can They Do That” webinar link: https://nei3a-org-centers.zoom.us/webinar/register/WN_-jYHwV4XSISelnNh22tocQ </a:t>
            </a:r>
          </a:p>
          <a:p>
            <a:endParaRPr lang="en-US" dirty="0"/>
          </a:p>
          <a:p>
            <a:r>
              <a:rPr lang="en-US" dirty="0"/>
              <a:t>CMS Resources: </a:t>
            </a:r>
          </a:p>
          <a:p>
            <a:pPr marL="171450" indent="-171450">
              <a:buFont typeface="Arial" panose="020B0604020202020204" pitchFamily="34" charset="0"/>
              <a:buChar char="•"/>
            </a:pPr>
            <a:r>
              <a:rPr lang="en-US" dirty="0"/>
              <a:t>CMS Medicare Marketing Guidelines page: https://www.cms.gov/Medicare/Health-Plans/ManagedCareMarketing/FinalPartCMarketingGuidelines</a:t>
            </a:r>
          </a:p>
          <a:p>
            <a:pPr marL="171450" indent="-171450">
              <a:buFont typeface="Arial" panose="020B0604020202020204" pitchFamily="34" charset="0"/>
              <a:buChar char="•"/>
            </a:pPr>
            <a:r>
              <a:rPr lang="en-US" dirty="0"/>
              <a:t>Medicare Communications and Marketing Guidelines: https://www.cms.gov/files/document/medicare-communications-and-marketing-guidelines-3-16-2022.pdf </a:t>
            </a:r>
          </a:p>
          <a:p>
            <a:pPr marL="171450" lvl="0" indent="-171450">
              <a:buFont typeface="Arial" panose="020B0604020202020204" pitchFamily="34" charset="0"/>
              <a:buChar char="•"/>
            </a:pPr>
            <a:r>
              <a:rPr lang="en-US" dirty="0"/>
              <a:t>CFR on MA Marketing: https://www.ecfr.gov/current/title-42/chapter-IV/subchapter-B/part-422/subpart-V </a:t>
            </a:r>
          </a:p>
          <a:p>
            <a:pPr marL="171450" indent="-171450">
              <a:buFont typeface="Arial" panose="020B0604020202020204" pitchFamily="34" charset="0"/>
              <a:buChar char="•"/>
            </a:pPr>
            <a:r>
              <a:rPr lang="en-US" dirty="0"/>
              <a:t>CMS Agent/Broker Dos &amp; Don’ts: https://www.cms.gov/files/document/agentbroker-dos-donts-9-2021.pdf</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44</a:t>
            </a:fld>
            <a:endParaRPr lang="en-US"/>
          </a:p>
        </p:txBody>
      </p:sp>
    </p:spTree>
    <p:extLst>
      <p:ext uri="{BB962C8B-B14F-4D97-AF65-F5344CB8AC3E}">
        <p14:creationId xmlns:p14="http://schemas.microsoft.com/office/powerpoint/2010/main" val="898627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45</a:t>
            </a:fld>
            <a:endParaRPr lang="en-US"/>
          </a:p>
        </p:txBody>
      </p:sp>
    </p:spTree>
    <p:extLst>
      <p:ext uri="{BB962C8B-B14F-4D97-AF65-F5344CB8AC3E}">
        <p14:creationId xmlns:p14="http://schemas.microsoft.com/office/powerpoint/2010/main" val="3240893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46</a:t>
            </a:fld>
            <a:endParaRPr lang="en-US"/>
          </a:p>
        </p:txBody>
      </p:sp>
    </p:spTree>
    <p:extLst>
      <p:ext uri="{BB962C8B-B14F-4D97-AF65-F5344CB8AC3E}">
        <p14:creationId xmlns:p14="http://schemas.microsoft.com/office/powerpoint/2010/main" val="891235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resource providing overview of mailings: https://www.cms.gov/medicare/prescription-drug-coverage/limitedincomeandresources/downloads/consumer-mailings.pdf. </a:t>
            </a:r>
          </a:p>
        </p:txBody>
      </p:sp>
      <p:sp>
        <p:nvSpPr>
          <p:cNvPr id="4" name="Slide Number Placeholder 3"/>
          <p:cNvSpPr>
            <a:spLocks noGrp="1"/>
          </p:cNvSpPr>
          <p:nvPr>
            <p:ph type="sldNum" sz="quarter" idx="5"/>
          </p:nvPr>
        </p:nvSpPr>
        <p:spPr/>
        <p:txBody>
          <a:bodyPr/>
          <a:lstStyle/>
          <a:p>
            <a:fld id="{1AECE324-2F4E-47EB-94AA-E41DF4A3F781}" type="slidenum">
              <a:rPr lang="en-US" smtClean="0"/>
              <a:t>47</a:t>
            </a:fld>
            <a:endParaRPr lang="en-US"/>
          </a:p>
        </p:txBody>
      </p:sp>
    </p:spTree>
    <p:extLst>
      <p:ext uri="{BB962C8B-B14F-4D97-AF65-F5344CB8AC3E}">
        <p14:creationId xmlns:p14="http://schemas.microsoft.com/office/powerpoint/2010/main" val="2660457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Related to MIPPA revisions: (</a:t>
            </a:r>
            <a:r>
              <a:rPr lang="en-US" dirty="0">
                <a:hlinkClick r:id="rId3"/>
              </a:rPr>
              <a:t>https://www.cms.gov/Medicare/Prescription-Drug-Coverage/PrescriptionDrugCovGenIn/Downloads/mippa.pdf</a:t>
            </a:r>
            <a:r>
              <a:rPr lang="en-US" dirty="0">
                <a:cs typeface="Calibri"/>
              </a:rPr>
              <a:t>) "Section 1860-D-12(b)(6) requires that if a Part D sponsor "uses a standard for reimbursement of pharmacies based on the cost of  a drug" the sponsor must update the standard on January 1 of the year and not less frequently than once every 7 days."  423.505(b)21)  "Thus, pricing used to process Part D claims can be no older than 7 days, when a prescription drug pricing standard is used for reimbursement." "Pharmacies are not precluded from negotiating with Part D sponsors for more frequent updating" </a:t>
            </a:r>
          </a:p>
          <a:p>
            <a:endParaRPr lang="en-US" dirty="0">
              <a:cs typeface="Calibri"/>
            </a:endParaRPr>
          </a:p>
          <a:p>
            <a:r>
              <a:rPr lang="en-US" dirty="0">
                <a:cs typeface="Calibri"/>
              </a:rPr>
              <a:t>1860D-11(I)(1) of the Act - CMS is prohibited from interfering in negotiations between sponsors and network pharmacies. </a:t>
            </a:r>
          </a:p>
          <a:p>
            <a:endParaRPr lang="en-US" dirty="0">
              <a:cs typeface="Calibri"/>
            </a:endParaRPr>
          </a:p>
          <a:p>
            <a:endParaRPr lang="en-US" dirty="0">
              <a:cs typeface="Calibri"/>
            </a:endParaRPr>
          </a:p>
          <a:p>
            <a:r>
              <a:rPr lang="en-US" dirty="0">
                <a:hlinkClick r:id="rId4"/>
              </a:rPr>
              <a:t>https://www.cms.gov/Medicare/Prescription-Drug-Coverage/PrescriptionDrugCovContra/PartDManuals</a:t>
            </a:r>
            <a:r>
              <a:rPr lang="en-US" dirty="0"/>
              <a:t> </a:t>
            </a:r>
          </a:p>
          <a:p>
            <a:endParaRPr lang="en-US" dirty="0">
              <a:cs typeface="Calibri"/>
            </a:endParaRPr>
          </a:p>
          <a:p>
            <a:r>
              <a:rPr lang="en-US" dirty="0"/>
              <a:t>Pricing fluctuations – Based on changes of the drug price for those that use coinsurance.  When the plans submit their benefit packages in they identify if the medication will be charge as a copay or coinsurance.  Coinsurance is a percentage of the medication cost which leads to the fluctuation of the pricing as the price of the medication changes.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ECE324-2F4E-47EB-94AA-E41DF4A3F781}" type="slidenum">
              <a:rPr lang="en-US"/>
              <a:t>48</a:t>
            </a:fld>
            <a:endParaRPr lang="en-US"/>
          </a:p>
        </p:txBody>
      </p:sp>
    </p:spTree>
    <p:extLst>
      <p:ext uri="{BB962C8B-B14F-4D97-AF65-F5344CB8AC3E}">
        <p14:creationId xmlns:p14="http://schemas.microsoft.com/office/powerpoint/2010/main" val="1311087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for drug price inquiries include: </a:t>
            </a:r>
          </a:p>
          <a:p>
            <a:pPr lvl="1"/>
            <a:r>
              <a:rPr lang="en-US" sz="2400" dirty="0"/>
              <a:t>Drug dosage, quantity, frequency &amp; packaging or if available the NDC# (National Drug Code)</a:t>
            </a:r>
          </a:p>
          <a:p>
            <a:pPr lvl="1"/>
            <a:r>
              <a:rPr lang="en-US" sz="2400" dirty="0"/>
              <a:t>Pharmacy name and full address or if available the NPI# (National Provider Identifier)</a:t>
            </a:r>
          </a:p>
          <a:p>
            <a:pPr lvl="1"/>
            <a:r>
              <a:rPr lang="en-US" sz="2400" dirty="0"/>
              <a:t>Plan name, Plan type (i.e. PDP or MA) and Plan ID# (i.e. S6946-031-0)</a:t>
            </a:r>
          </a:p>
          <a:p>
            <a:pPr lvl="1"/>
            <a:r>
              <a:rPr lang="en-US" sz="2400" dirty="0"/>
              <a:t>Zip code used to conduct the search</a:t>
            </a:r>
          </a:p>
          <a:p>
            <a:pPr lvl="1"/>
            <a:r>
              <a:rPr lang="en-US" sz="2400" dirty="0"/>
              <a:t>Was the search anonymous or while logged into a Medicare.gov account</a:t>
            </a:r>
            <a:r>
              <a:rPr lang="en-US" dirty="0">
                <a:latin typeface="Calibri" panose="020F0502020204030204" pitchFamily="34"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49</a:t>
            </a:fld>
            <a:endParaRPr lang="en-US"/>
          </a:p>
        </p:txBody>
      </p:sp>
    </p:spTree>
    <p:extLst>
      <p:ext uri="{BB962C8B-B14F-4D97-AF65-F5344CB8AC3E}">
        <p14:creationId xmlns:p14="http://schemas.microsoft.com/office/powerpoint/2010/main" val="3628291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ID Resources can be found on SHIP TA Center’s website: </a:t>
            </a:r>
            <a:r>
              <a:rPr lang="en-US" dirty="0">
                <a:hlinkClick r:id="rId3"/>
              </a:rPr>
              <a:t>Resource Detail | SHIP TA (shiptacenter.org)</a:t>
            </a:r>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50</a:t>
            </a:fld>
            <a:endParaRPr lang="en-US"/>
          </a:p>
        </p:txBody>
      </p:sp>
    </p:spTree>
    <p:extLst>
      <p:ext uri="{BB962C8B-B14F-4D97-AF65-F5344CB8AC3E}">
        <p14:creationId xmlns:p14="http://schemas.microsoft.com/office/powerpoint/2010/main" val="2311353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CE324-2F4E-47EB-94AA-E41DF4A3F781}" type="slidenum">
              <a:rPr lang="en-US" smtClean="0"/>
              <a:t>52</a:t>
            </a:fld>
            <a:endParaRPr lang="en-US"/>
          </a:p>
        </p:txBody>
      </p:sp>
    </p:spTree>
    <p:extLst>
      <p:ext uri="{BB962C8B-B14F-4D97-AF65-F5344CB8AC3E}">
        <p14:creationId xmlns:p14="http://schemas.microsoft.com/office/powerpoint/2010/main" val="660298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Rebecca</a:t>
            </a:r>
          </a:p>
          <a:p>
            <a:r>
              <a:rPr lang="en-US" dirty="0"/>
              <a:t>Then pass ball to Ginny, who will share additional SHIP resources. </a:t>
            </a:r>
          </a:p>
        </p:txBody>
      </p:sp>
      <p:sp>
        <p:nvSpPr>
          <p:cNvPr id="4" name="Slide Number Placeholder 3"/>
          <p:cNvSpPr>
            <a:spLocks noGrp="1"/>
          </p:cNvSpPr>
          <p:nvPr>
            <p:ph type="sldNum" sz="quarter" idx="5"/>
          </p:nvPr>
        </p:nvSpPr>
        <p:spPr/>
        <p:txBody>
          <a:bodyPr/>
          <a:lstStyle/>
          <a:p>
            <a:fld id="{1AECE324-2F4E-47EB-94AA-E41DF4A3F781}" type="slidenum">
              <a:rPr lang="en-US" smtClean="0"/>
              <a:t>53</a:t>
            </a:fld>
            <a:endParaRPr lang="en-US"/>
          </a:p>
        </p:txBody>
      </p:sp>
    </p:spTree>
    <p:extLst>
      <p:ext uri="{BB962C8B-B14F-4D97-AF65-F5344CB8AC3E}">
        <p14:creationId xmlns:p14="http://schemas.microsoft.com/office/powerpoint/2010/main" val="2169084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t>Ginny will take the ball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65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a:p>
            <a:r>
              <a:rPr lang="en-US" dirty="0"/>
              <a:t>TP:</a:t>
            </a:r>
          </a:p>
          <a:p>
            <a:pPr marL="171450" indent="-171450">
              <a:buFont typeface="Arial" panose="020B0604020202020204" pitchFamily="34" charset="0"/>
              <a:buChar char="•"/>
            </a:pPr>
            <a:r>
              <a:rPr lang="en-US" dirty="0"/>
              <a:t>Will break after each section for questions relevant to what was just covered</a:t>
            </a:r>
          </a:p>
          <a:p>
            <a:pPr marL="171450" indent="-171450">
              <a:buFont typeface="Arial" panose="020B0604020202020204" pitchFamily="34" charset="0"/>
              <a:buChar char="•"/>
            </a:pPr>
            <a:r>
              <a:rPr lang="en-US" dirty="0"/>
              <a:t>Will be a lot of information.  Don’t expect you to catch it all.  Think of this as a resource that can be referenced at a later time. </a:t>
            </a:r>
          </a:p>
          <a:p>
            <a:pPr marL="171450" indent="-171450">
              <a:buFont typeface="Arial" panose="020B0604020202020204" pitchFamily="34" charset="0"/>
              <a:buChar char="•"/>
            </a:pPr>
            <a:r>
              <a:rPr lang="en-US" dirty="0"/>
              <a:t>I’ve included resource links throughout the slide deck.  Some links are to the CMS policy or regulations; others are for tip sheets or other resources providing additional information on the topic.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800" dirty="0">
                <a:solidFill>
                  <a:srgbClr val="233333"/>
                </a:solidFill>
                <a:effectLst/>
                <a:latin typeface="Calibri" panose="020F0502020204030204" pitchFamily="34" charset="0"/>
                <a:ea typeface="Times New Roman" panose="02020603050405020304" pitchFamily="18" charset="0"/>
              </a:rPr>
              <a:t>This webinar will focus on common Medicare policy questions that arise during the Medicare Open Enrollment season. Understanding the implications of Medicare policies can help you resolve many beneficiaries' needs. ACL will share details on plan marketing vs. education, how to report suspected Part C &amp; D marketing violations, drug price fluctuations, special enrollment periods for unexpected reasons (disasters, recent incarceration), changes to enrollment periods included in the Consolidated Appropriations Act 2021, updates to Medicare due to the Inflation Reduction Act, reasons beneficiaries are moved into new plans and their rights (auto, facilitated, LIS assignment, plan consolidation, </a:t>
            </a:r>
            <a:r>
              <a:rPr lang="en-US" sz="1800" dirty="0" err="1">
                <a:solidFill>
                  <a:srgbClr val="233333"/>
                </a:solidFill>
                <a:effectLst/>
                <a:latin typeface="Calibri" panose="020F0502020204030204" pitchFamily="34" charset="0"/>
                <a:ea typeface="Times New Roman" panose="02020603050405020304" pitchFamily="18" charset="0"/>
              </a:rPr>
              <a:t>nonrenewals</a:t>
            </a:r>
            <a:r>
              <a:rPr lang="en-US" sz="1800" dirty="0">
                <a:solidFill>
                  <a:srgbClr val="233333"/>
                </a:solidFill>
                <a:effectLst/>
                <a:latin typeface="Calibri" panose="020F0502020204030204" pitchFamily="34" charset="0"/>
                <a:ea typeface="Times New Roman" panose="02020603050405020304" pitchFamily="18" charset="0"/>
              </a:rPr>
              <a:t>), plan sanctions and suppressions, good cause reinstatements, and MA Supplemental Benefits.</a:t>
            </a:r>
            <a:br>
              <a:rPr lang="en-US" sz="1800" dirty="0">
                <a:solidFill>
                  <a:srgbClr val="233333"/>
                </a:solidFill>
                <a:effectLst/>
                <a:latin typeface="Calibri" panose="020F0502020204030204" pitchFamily="34" charset="0"/>
                <a:ea typeface="Times New Roman" panose="02020603050405020304" pitchFamily="18" charset="0"/>
              </a:rPr>
            </a:b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5</a:t>
            </a:fld>
            <a:endParaRPr lang="en-US"/>
          </a:p>
        </p:txBody>
      </p:sp>
    </p:spTree>
    <p:extLst>
      <p:ext uri="{BB962C8B-B14F-4D97-AF65-F5344CB8AC3E}">
        <p14:creationId xmlns:p14="http://schemas.microsoft.com/office/powerpoint/2010/main" val="950202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are all packages. Many of them cross-link to each other. You do not need to log in to read the September newsletter article.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04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our resources cross link to each other, based on themes.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435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resources mentioned earlier in the SHIP Resource Library are also in the SMP Resource Library, in addition to a variety of SMP training curricula.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369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896938"/>
            <a:ext cx="6992937" cy="3933825"/>
          </a:xfrm>
        </p:spPr>
      </p:sp>
      <p:sp>
        <p:nvSpPr>
          <p:cNvPr id="3" name="Notes Placeholder 2"/>
          <p:cNvSpPr>
            <a:spLocks noGrp="1"/>
          </p:cNvSpPr>
          <p:nvPr>
            <p:ph type="body" idx="1"/>
          </p:nvPr>
        </p:nvSpPr>
        <p:spPr>
          <a:xfrm>
            <a:off x="849614" y="5473660"/>
            <a:ext cx="6796913" cy="3935360"/>
          </a:xfrm>
        </p:spPr>
        <p:txBody>
          <a:bodyPr/>
          <a:lstStyle/>
          <a:p>
            <a:pPr defTabSz="1228309">
              <a:defRPr/>
            </a:pPr>
            <a:r>
              <a:rPr lang="en-US" i="1" dirty="0">
                <a:solidFill>
                  <a:prstClr val="black"/>
                </a:solidFill>
              </a:rPr>
              <a:t>SUE</a:t>
            </a:r>
          </a:p>
          <a:p>
            <a:pPr defTabSz="1228309">
              <a:defRPr/>
            </a:pPr>
            <a:endParaRPr lang="en-US" i="1" dirty="0">
              <a:solidFill>
                <a:prstClr val="black"/>
              </a:solidFill>
            </a:endParaRPr>
          </a:p>
          <a:p>
            <a:pPr defTabSz="1228309">
              <a:defRPr/>
            </a:pPr>
            <a:r>
              <a:rPr lang="en-US" dirty="0">
                <a:solidFill>
                  <a:prstClr val="black"/>
                </a:solidFill>
              </a:rPr>
              <a:t>The PowerPoint and other webinar resources for today’s event are already available in both the SMP and SHIP Resource Libraries. The recording of today’s webinar will be available in both libraries by the</a:t>
            </a:r>
            <a:r>
              <a:rPr lang="en-US" baseline="0" dirty="0">
                <a:solidFill>
                  <a:prstClr val="black"/>
                </a:solidFill>
              </a:rPr>
              <a:t> end of the day tomorrow.</a:t>
            </a:r>
            <a:r>
              <a:rPr lang="en-US" dirty="0">
                <a:solidFill>
                  <a:prstClr val="black"/>
                </a:solidFill>
              </a:rPr>
              <a:t> The PowerPoint and recording will also be emailed to the MIPPA listserv. </a:t>
            </a:r>
          </a:p>
          <a:p>
            <a:pPr defTabSz="1228309">
              <a:defRPr/>
            </a:pPr>
            <a:endParaRPr lang="en-US" dirty="0">
              <a:solidFill>
                <a:prstClr val="black"/>
              </a:solidFill>
            </a:endParaRPr>
          </a:p>
          <a:p>
            <a:pPr>
              <a:lnSpc>
                <a:spcPct val="107000"/>
              </a:lnSpc>
            </a:pPr>
            <a:r>
              <a:rPr lang="en-US" sz="1300" i="1" dirty="0">
                <a:latin typeface="Calibri" panose="020F0502020204030204" pitchFamily="34" charset="0"/>
                <a:ea typeface="Calibri" panose="020F0502020204030204" pitchFamily="34" charset="0"/>
                <a:cs typeface="Calibri" panose="020F0502020204030204" pitchFamily="34" charset="0"/>
              </a:rPr>
              <a:t>Heather ADD PPT TO CHAT</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002667" rtl="0" eaLnBrk="1" fontAlgn="auto" latinLnBrk="0" hangingPunct="1">
              <a:lnSpc>
                <a:spcPct val="100000"/>
              </a:lnSpc>
              <a:spcBef>
                <a:spcPts val="0"/>
              </a:spcBef>
              <a:spcAft>
                <a:spcPts val="0"/>
              </a:spcAft>
              <a:buClrTx/>
              <a:buSzTx/>
              <a:buFontTx/>
              <a:buNone/>
              <a:tabLst/>
              <a:defRPr/>
            </a:pPr>
            <a:fld id="{6ABA5383-2500-4A71-A2BB-3FB079F80FEC}" type="slidenum">
              <a:rPr kumimoji="0" lang="en-US" sz="13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1002667"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702408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229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SUE</a:t>
            </a:r>
          </a:p>
          <a:p>
            <a:endParaRPr lang="en-US" dirty="0"/>
          </a:p>
          <a:p>
            <a:r>
              <a:rPr lang="en-US" dirty="0"/>
              <a:t>Heather chat PPT</a:t>
            </a:r>
          </a:p>
          <a:p>
            <a:r>
              <a:rPr lang="en-US" dirty="0"/>
              <a:t>Rebecca requested these for download also:</a:t>
            </a:r>
          </a:p>
          <a:p>
            <a:r>
              <a:rPr lang="en-US" dirty="0"/>
              <a:t>•	CMS Plan Suppression Job Aide for SHIPs </a:t>
            </a:r>
          </a:p>
          <a:p>
            <a:r>
              <a:rPr lang="en-US" dirty="0"/>
              <a:t>•	Unique ID Job Aide for Users </a:t>
            </a:r>
          </a:p>
          <a:p>
            <a:r>
              <a:rPr lang="en-US" dirty="0"/>
              <a:t>•	Unique ID Complaint Form </a:t>
            </a:r>
          </a:p>
          <a:p>
            <a:r>
              <a:rPr lang="en-US" dirty="0"/>
              <a:t>•	Unique ID CMS Handout on CSR Capabilities </a:t>
            </a:r>
          </a:p>
          <a:p>
            <a:r>
              <a:rPr lang="en-US" dirty="0"/>
              <a:t>•	Grantee Guidance on SHIP Process for MPF Inquiries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22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 Enrollment and Disenrollment Guidance:  https://www.cms.gov/files/document/cy2021-ma-enrollment-and-disenrollment-guidance.pdf    </a:t>
            </a:r>
          </a:p>
          <a:p>
            <a:endParaRPr lang="en-US" dirty="0"/>
          </a:p>
          <a:p>
            <a:r>
              <a:rPr lang="en-US" dirty="0"/>
              <a:t>Part D Enrollment and Disenrollment Guidance: https://www.cms.gov/files/document/cy-2024-pdp-enrollment-and-disenrollment-guidance.pdf</a:t>
            </a:r>
          </a:p>
          <a:p>
            <a:endParaRPr lang="en-US" dirty="0"/>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6</a:t>
            </a:fld>
            <a:endParaRPr lang="en-US"/>
          </a:p>
        </p:txBody>
      </p:sp>
    </p:spTree>
    <p:extLst>
      <p:ext uri="{BB962C8B-B14F-4D97-AF65-F5344CB8AC3E}">
        <p14:creationId xmlns:p14="http://schemas.microsoft.com/office/powerpoint/2010/main" val="209484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Resources:</a:t>
            </a:r>
          </a:p>
          <a:p>
            <a:pPr marL="171450" indent="-171450">
              <a:buFont typeface="Arial" panose="020B0604020202020204" pitchFamily="34" charset="0"/>
              <a:buChar char="•"/>
            </a:pPr>
            <a:r>
              <a:rPr lang="en-US" dirty="0"/>
              <a:t>CMS Website resource: https://www.medicare.gov/sign-upchange-plans/when-can-i-join-a-health-or-drug-plan/5-star-special-enrollment-period https://www.cms.gov/files/document/5-starplan2011v508pdf</a:t>
            </a:r>
          </a:p>
          <a:p>
            <a:pPr marL="171450" indent="-171450">
              <a:buFont typeface="Arial" panose="020B0604020202020204" pitchFamily="34" charset="0"/>
              <a:buChar char="•"/>
            </a:pPr>
            <a:r>
              <a:rPr lang="en-US" dirty="0"/>
              <a:t>CMS Training Tip Sheet:</a:t>
            </a:r>
          </a:p>
        </p:txBody>
      </p:sp>
      <p:sp>
        <p:nvSpPr>
          <p:cNvPr id="4" name="Slide Number Placeholder 3"/>
          <p:cNvSpPr>
            <a:spLocks noGrp="1"/>
          </p:cNvSpPr>
          <p:nvPr>
            <p:ph type="sldNum" sz="quarter" idx="5"/>
          </p:nvPr>
        </p:nvSpPr>
        <p:spPr/>
        <p:txBody>
          <a:bodyPr/>
          <a:lstStyle/>
          <a:p>
            <a:fld id="{1AECE324-2F4E-47EB-94AA-E41DF4A3F781}" type="slidenum">
              <a:rPr lang="en-US" smtClean="0"/>
              <a:t>7</a:t>
            </a:fld>
            <a:endParaRPr lang="en-US"/>
          </a:p>
        </p:txBody>
      </p:sp>
    </p:spTree>
    <p:extLst>
      <p:ext uri="{BB962C8B-B14F-4D97-AF65-F5344CB8AC3E}">
        <p14:creationId xmlns:p14="http://schemas.microsoft.com/office/powerpoint/2010/main" val="72358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FEMA has a list of federal disaster declarations along with end dates on their website: https://www.fema.gov/disaster/declarations </a:t>
            </a:r>
          </a:p>
          <a:p>
            <a:pPr marL="285750" indent="-285750">
              <a:buFont typeface="Arial"/>
              <a:buChar char="•"/>
            </a:pPr>
            <a:r>
              <a:rPr lang="en-US" dirty="0"/>
              <a:t>Medicare Managed Care Manual Chapter 2 Medicare Advantage Enrollment and Disenrollment 30.4.4.18 </a:t>
            </a:r>
            <a:r>
              <a:rPr lang="en-US" dirty="0">
                <a:hlinkClick r:id="rId3"/>
              </a:rPr>
              <a:t>https://www.cms.gov/files/document/cy2021-ma-enrollment-and-disenrollment-guidance.pdf</a:t>
            </a:r>
            <a:r>
              <a:rPr lang="en-US" dirty="0"/>
              <a:t> </a:t>
            </a:r>
          </a:p>
          <a:p>
            <a:pPr marL="285750" indent="-285750">
              <a:buFont typeface="Arial"/>
              <a:buChar char="•"/>
            </a:pPr>
            <a:r>
              <a:rPr lang="en-US" dirty="0"/>
              <a:t>Medicare Prescription Drug Benefit Manual 30.3.8.16 https://www.cms.gov/files/document/cy-2024-pdp-enrollment-and-disenrollment-guidance.pdf. </a:t>
            </a:r>
          </a:p>
          <a:p>
            <a:pPr marL="742950" lvl="1" indent="-285750">
              <a:buFont typeface="Arial"/>
              <a:buChar char="•"/>
            </a:pPr>
            <a:r>
              <a:rPr lang="en-US" dirty="0"/>
              <a:t>16. SEP for Government Entity-Declared Disaster or Other Emergency 42 CFR 423.38(c)(23) (Rev. 2, Issued: August 12, 2020; Effective/Implementation: 01-01-2021) A SEP exists for individuals affected by a government entity-declared emergency or other major disaster declared by a federal, state or local government entity who were unable to, and did not make an election during another valid election period. This includes both enrollment and disenrollment elections. Individuals will be considered “affected” and eligible for this SEP if they: • Reside, or resided at the start of the incident period, in an area for which a government entity has declared an emergency or a major disaster and has designated affected counties as being eligible to apply for individual or public level assistance; • Had another valid election period at the time of incident period; and • Did not make an election during that other valid election period due to the disaster. In addition, the SEP is available to those individuals who don’t live in the affected areas but rely on help making healthcare decisions from one or more individuals who reside in the affected areas. The SEP starts as of the date the declaration is made, the incident start date or, if different, the start date identified in the declaration, whichever is earlier. The SEP ends 2 full calendar months following the end date identified in the declaration or, if different, the date the end of the incident is announced, whichever is later</a:t>
            </a:r>
            <a:endParaRPr lang="en-US" dirty="0">
              <a:cs typeface="Calibri"/>
            </a:endParaRPr>
          </a:p>
          <a:p>
            <a:endParaRPr lang="en-US" dirty="0">
              <a:cs typeface="Calibri"/>
            </a:endParaRPr>
          </a:p>
          <a:p>
            <a:r>
              <a:rPr lang="en-US" dirty="0">
                <a:cs typeface="Calibri"/>
              </a:rPr>
              <a:t>Additional point - Not intended to be a SEP because of the disaster; the intent is to allow for changes when the beneficiary wanted/needed to make a change anyway. </a:t>
            </a:r>
          </a:p>
        </p:txBody>
      </p:sp>
      <p:sp>
        <p:nvSpPr>
          <p:cNvPr id="4" name="Slide Number Placeholder 3"/>
          <p:cNvSpPr>
            <a:spLocks noGrp="1"/>
          </p:cNvSpPr>
          <p:nvPr>
            <p:ph type="sldNum" sz="quarter" idx="5"/>
          </p:nvPr>
        </p:nvSpPr>
        <p:spPr/>
        <p:txBody>
          <a:bodyPr/>
          <a:lstStyle/>
          <a:p>
            <a:fld id="{1AECE324-2F4E-47EB-94AA-E41DF4A3F781}" type="slidenum">
              <a:rPr lang="en-US"/>
              <a:t>8</a:t>
            </a:fld>
            <a:endParaRPr lang="en-US"/>
          </a:p>
        </p:txBody>
      </p:sp>
    </p:spTree>
    <p:extLst>
      <p:ext uri="{BB962C8B-B14F-4D97-AF65-F5344CB8AC3E}">
        <p14:creationId xmlns:p14="http://schemas.microsoft.com/office/powerpoint/2010/main" val="147869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SEP for Other Exceptional Circumstances 422.62(b)(26) and 423.38(c)(34)</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CMS will establish a SEP, on a case by case basis, for individuals whom CMS determines have experienced exceptional circumstances related to enrollments into or disenrollments from an MA plan/Part D plan that are not otherwise captured in regulation. Consistent with current practice, CMS will consider granting an enrollment or disenrollment opportunity in situations such as the following: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Circumstances beyond the beneficiary’s control that prevented him or her from submitting a timely request to enroll or disenroll from a plan during a valid election period. This is inclusive of, but not limited to, a serious medical emergency of the beneficiary or his or her authorized representative during an entire election period, a change in hospice status, or mailed enrollment or disenrollment requests returned as undeliverable on or after the last day of an enrollment period.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Situations in which a beneficiary provides a verbal or written allegation that his or her enrollment in a MA or Part D plan was based upon misleading or incorrect information provided by a plan representative or State Health Insurance Assistance Program (SHIP) counselor, including situations where a beneficiary states that he or she was enrolled into a plan without his or her knowledge or consent, and requests cancellation of the enrollment or disenrollment from the plan.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A SEP may be warranted to ensure beneficiary access to services and where without the approval of an enrollment exception, there could be adverse health consequences for the beneficiary. This is inclusive of, but not limited to, maintaining continuity of care for a chronic condition and preventing an interruption in treatment.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CMS will review supporting details and documentation to determine eligibility for the SEP for exceptional circumstances. CMS’s review can be in response to an individual beneficiary’s request for an exception to the current enrollment rules, as well as CMS’ determination that an exception is warranted for a group of beneficiaries.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The SEP would take effect once CMS makes its determination and the enrollee has been notified. The effective date for an enrollment or disenrollment election using an approved enrollment exception would be based on the beneficiary’s circumstances and may be either prospective or retroactive.</a:t>
            </a:r>
          </a:p>
          <a:p>
            <a:endParaRPr lang="en-US" dirty="0"/>
          </a:p>
        </p:txBody>
      </p:sp>
      <p:sp>
        <p:nvSpPr>
          <p:cNvPr id="4" name="Slide Number Placeholder 3"/>
          <p:cNvSpPr>
            <a:spLocks noGrp="1"/>
          </p:cNvSpPr>
          <p:nvPr>
            <p:ph type="sldNum" sz="quarter" idx="5"/>
          </p:nvPr>
        </p:nvSpPr>
        <p:spPr/>
        <p:txBody>
          <a:bodyPr/>
          <a:lstStyle/>
          <a:p>
            <a:fld id="{1AECE324-2F4E-47EB-94AA-E41DF4A3F781}" type="slidenum">
              <a:rPr lang="en-US" smtClean="0"/>
              <a:t>9</a:t>
            </a:fld>
            <a:endParaRPr lang="en-US"/>
          </a:p>
        </p:txBody>
      </p:sp>
    </p:spTree>
    <p:extLst>
      <p:ext uri="{BB962C8B-B14F-4D97-AF65-F5344CB8AC3E}">
        <p14:creationId xmlns:p14="http://schemas.microsoft.com/office/powerpoint/2010/main" val="1451137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a:t>Optional tagline, disclaimer, contributors, etc.</a:t>
            </a:r>
            <a:endParaRPr lang="en-US"/>
          </a:p>
        </p:txBody>
      </p:sp>
    </p:spTree>
    <p:extLst>
      <p:ext uri="{BB962C8B-B14F-4D97-AF65-F5344CB8AC3E}">
        <p14:creationId xmlns:p14="http://schemas.microsoft.com/office/powerpoint/2010/main" val="312861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5901-0A71-469F-A9CD-944FF9947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C2139F-909D-4FA0-AAC2-8163A7589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799176-C76B-47D5-99DC-85C3922A514C}"/>
              </a:ext>
            </a:extLst>
          </p:cNvPr>
          <p:cNvSpPr>
            <a:spLocks noGrp="1"/>
          </p:cNvSpPr>
          <p:nvPr>
            <p:ph type="dt" sz="half" idx="10"/>
          </p:nvPr>
        </p:nvSpPr>
        <p:spPr/>
        <p:txBody>
          <a:bodyPr/>
          <a:lstStyle/>
          <a:p>
            <a:fld id="{444FF6C8-6FBC-4202-AB36-5A6B7CA46FE5}" type="datetimeFigureOut">
              <a:rPr lang="en-US" smtClean="0"/>
              <a:t>9/26/2023</a:t>
            </a:fld>
            <a:endParaRPr lang="en-US"/>
          </a:p>
        </p:txBody>
      </p:sp>
      <p:sp>
        <p:nvSpPr>
          <p:cNvPr id="5" name="Footer Placeholder 4">
            <a:extLst>
              <a:ext uri="{FF2B5EF4-FFF2-40B4-BE49-F238E27FC236}">
                <a16:creationId xmlns:a16="http://schemas.microsoft.com/office/drawing/2014/main" id="{8A38A7A5-DAE3-46DA-B4E2-DB98AADD2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DB76D-0165-4402-A91E-2A6FC26842E1}"/>
              </a:ext>
            </a:extLst>
          </p:cNvPr>
          <p:cNvSpPr>
            <a:spLocks noGrp="1"/>
          </p:cNvSpPr>
          <p:nvPr>
            <p:ph type="sldNum" sz="quarter" idx="12"/>
          </p:nvPr>
        </p:nvSpPr>
        <p:spPr/>
        <p:txBody>
          <a:bodyPr/>
          <a:lstStyle/>
          <a:p>
            <a:fld id="{F08E9B64-CB49-4334-AEA2-ACB4067AEE25}" type="slidenum">
              <a:rPr lang="en-US" smtClean="0"/>
              <a:t>‹#›</a:t>
            </a:fld>
            <a:endParaRPr lang="en-US"/>
          </a:p>
        </p:txBody>
      </p:sp>
    </p:spTree>
    <p:extLst>
      <p:ext uri="{BB962C8B-B14F-4D97-AF65-F5344CB8AC3E}">
        <p14:creationId xmlns:p14="http://schemas.microsoft.com/office/powerpoint/2010/main" val="238406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CB3299C3-090B-42FC-9144-58AD9DBFF7E6}" type="datetime1">
              <a:rPr lang="en-US" smtClean="0"/>
              <a:t>9/26/2023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50091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669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0F2C9F-1280-4F61-9BD7-527FCA53FF7A}" type="datetime1">
              <a:rPr lang="en-US" smtClean="0"/>
              <a:t>9/26/2023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1747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9/26/2023</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87524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9/26/2023</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3427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39C81-5672-4FD8-BF84-25667A76C4E6}" type="datetime1">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91218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8619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CE7160-4657-4BFB-8E18-5EFEEFFE1A18}" type="datetime1">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6160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C88E078E-A1EA-4217-8C65-ED7D7909FF40}" type="datetime1">
              <a:rPr lang="en-US" smtClean="0"/>
              <a:t>9/26/2023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39039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a:t>Date</a:t>
            </a:r>
          </a:p>
        </p:txBody>
      </p:sp>
    </p:spTree>
    <p:extLst>
      <p:ext uri="{BB962C8B-B14F-4D97-AF65-F5344CB8AC3E}">
        <p14:creationId xmlns:p14="http://schemas.microsoft.com/office/powerpoint/2010/main" val="416697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2183399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BC3B2317-36E0-48DF-9DE1-777071A1A8DA}" type="datetime1">
              <a:rPr lang="en-US" smtClean="0"/>
              <a:t>9/26/2023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424361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3" y="0"/>
            <a:ext cx="1003300" cy="6858000"/>
          </a:xfrm>
          <a:prstGeom prst="rect">
            <a:avLst/>
          </a:prstGeom>
          <a:solidFill>
            <a:srgbClr val="DBE9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828801" y="838207"/>
            <a:ext cx="9245600" cy="800219"/>
          </a:xfrm>
          <a:noFill/>
          <a:ln>
            <a:noFill/>
          </a:ln>
        </p:spPr>
        <p:txBody>
          <a:bodyPr wrap="square" anchor="t" anchorCtr="0">
            <a:spAutoFit/>
          </a:bodyPr>
          <a:lstStyle>
            <a:lvl1pPr algn="ctr">
              <a:defRPr sz="4000" b="1" kern="0" baseline="0">
                <a:ln w="12700">
                  <a:noFill/>
                </a:ln>
                <a:solidFill>
                  <a:srgbClr val="5B8772"/>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C856FF27-77B1-50C4-4AA4-68E313B0FE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600" y="4317164"/>
            <a:ext cx="6925056" cy="1606296"/>
          </a:xfrm>
          <a:prstGeom prst="rect">
            <a:avLst/>
          </a:prstGeom>
        </p:spPr>
      </p:pic>
    </p:spTree>
    <p:custDataLst>
      <p:tags r:id="rId1"/>
    </p:custDataLst>
    <p:extLst>
      <p:ext uri="{BB962C8B-B14F-4D97-AF65-F5344CB8AC3E}">
        <p14:creationId xmlns:p14="http://schemas.microsoft.com/office/powerpoint/2010/main" val="966768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2433"/>
            <a:ext cx="12192000" cy="738664"/>
          </a:xfrm>
          <a:solidFill>
            <a:srgbClr val="DBE9CD"/>
          </a:solidFill>
          <a:ln>
            <a:noFill/>
          </a:ln>
        </p:spPr>
        <p:txBody>
          <a:bodyPr tIns="91440">
            <a:spAutoFit/>
          </a:bodyPr>
          <a:lstStyle>
            <a:lvl1pPr algn="l">
              <a:defRPr sz="3600" baseline="0">
                <a:ln w="12700">
                  <a:noFill/>
                </a:ln>
              </a:defRPr>
            </a:lvl1pPr>
          </a:lstStyle>
          <a:p>
            <a:r>
              <a:rPr lang="en-US" dirty="0"/>
              <a:t>Click to edit Master title style</a:t>
            </a:r>
          </a:p>
        </p:txBody>
      </p:sp>
      <p:sp>
        <p:nvSpPr>
          <p:cNvPr id="3" name="Content Placeholder 2"/>
          <p:cNvSpPr>
            <a:spLocks noGrp="1"/>
          </p:cNvSpPr>
          <p:nvPr>
            <p:ph idx="1"/>
          </p:nvPr>
        </p:nvSpPr>
        <p:spPr>
          <a:xfrm>
            <a:off x="609600" y="1371600"/>
            <a:ext cx="10972800" cy="4419600"/>
          </a:xfrm>
        </p:spPr>
        <p:txBody>
          <a:bodyPr>
            <a:normAutofit/>
          </a:bodyPr>
          <a:lstStyle>
            <a:lvl1pPr>
              <a:defRPr sz="2800" baseline="0">
                <a:solidFill>
                  <a:schemeClr val="tx1"/>
                </a:solidFill>
              </a:defRPr>
            </a:lvl1pPr>
            <a:lvl2pPr>
              <a:defRPr sz="2400" baseline="0">
                <a:solidFill>
                  <a:schemeClr val="tx1">
                    <a:lumMod val="50000"/>
                  </a:schemeClr>
                </a:solidFill>
              </a:defRPr>
            </a:lvl2pPr>
            <a:lvl3pPr>
              <a:defRPr sz="2200" baseline="0">
                <a:solidFill>
                  <a:schemeClr val="tx1">
                    <a:lumMod val="50000"/>
                  </a:schemeClr>
                </a:solidFill>
              </a:defRPr>
            </a:lvl3pPr>
            <a:lvl4pPr>
              <a:defRPr sz="2000" baseline="0">
                <a:solidFill>
                  <a:schemeClr val="tx1">
                    <a:lumMod val="50000"/>
                  </a:schemeClr>
                </a:solidFill>
              </a:defRPr>
            </a:lvl4pPr>
            <a:lvl5pPr>
              <a:defRPr sz="1800" baseline="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1"/>
          </p:nvPr>
        </p:nvSpPr>
        <p:spPr>
          <a:xfrm>
            <a:off x="5486400" y="6477000"/>
            <a:ext cx="1117600" cy="324634"/>
          </a:xfrm>
          <a:prstGeom prst="rect">
            <a:avLst/>
          </a:prstGeom>
        </p:spPr>
        <p:txBody>
          <a:bodyPr/>
          <a:lstStyle>
            <a:lvl1pPr>
              <a:defRPr lang="en-US" sz="2000" b="1" smtClean="0">
                <a:solidFill>
                  <a:srgbClr val="404F21"/>
                </a:solidFill>
              </a:defRPr>
            </a:lvl1pPr>
          </a:lstStyle>
          <a:p>
            <a:pPr algn="ctr"/>
            <a:fld id="{B6F15528-21DE-4FAA-801E-634DDDAF4B2B}" type="slidenum">
              <a:rPr/>
              <a:pPr algn="ctr"/>
              <a:t>‹#›</a:t>
            </a:fld>
            <a:endParaRPr dirty="0"/>
          </a:p>
        </p:txBody>
      </p:sp>
    </p:spTree>
    <p:custDataLst>
      <p:tags r:id="rId1"/>
    </p:custDataLst>
    <p:extLst>
      <p:ext uri="{BB962C8B-B14F-4D97-AF65-F5344CB8AC3E}">
        <p14:creationId xmlns:p14="http://schemas.microsoft.com/office/powerpoint/2010/main" val="3854889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Slide Number Placeholder 9">
            <a:extLst>
              <a:ext uri="{FF2B5EF4-FFF2-40B4-BE49-F238E27FC236}">
                <a16:creationId xmlns:a16="http://schemas.microsoft.com/office/drawing/2014/main" id="{FC82A37D-D04E-F951-0909-FCCD9C4328F7}"/>
              </a:ext>
            </a:extLst>
          </p:cNvPr>
          <p:cNvSpPr txBox="1">
            <a:spLocks/>
          </p:cNvSpPr>
          <p:nvPr userDrawn="1"/>
        </p:nvSpPr>
        <p:spPr>
          <a:xfrm>
            <a:off x="5486400" y="6477000"/>
            <a:ext cx="1117600" cy="324634"/>
          </a:xfrm>
          <a:prstGeom prst="rect">
            <a:avLst/>
          </a:prstGeom>
        </p:spPr>
        <p:txBody>
          <a:bodyPr/>
          <a:lstStyle>
            <a:defPPr>
              <a:defRPr lang="en-US"/>
            </a:defPPr>
            <a:lvl1pPr marL="0" algn="l" defTabSz="457200" rtl="0" eaLnBrk="1" latinLnBrk="0" hangingPunct="1">
              <a:defRPr lang="en-US" sz="2000" b="1" kern="1200" smtClean="0">
                <a:solidFill>
                  <a:srgbClr val="404F2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pPr algn="ctr"/>
              <a:t>‹#›</a:t>
            </a:fld>
            <a:endParaRPr lang="en-US" dirty="0"/>
          </a:p>
        </p:txBody>
      </p:sp>
    </p:spTree>
    <p:custDataLst>
      <p:tags r:id="rId1"/>
    </p:custDataLst>
    <p:extLst>
      <p:ext uri="{BB962C8B-B14F-4D97-AF65-F5344CB8AC3E}">
        <p14:creationId xmlns:p14="http://schemas.microsoft.com/office/powerpoint/2010/main" val="356496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865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3971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52006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77261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1880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a:t>Add slide content</a:t>
            </a:r>
          </a:p>
          <a:p>
            <a:pPr lvl="1"/>
            <a:r>
              <a:rPr lang="en-US"/>
              <a:t>Add second level</a:t>
            </a:r>
          </a:p>
          <a:p>
            <a:pPr lvl="2"/>
            <a:r>
              <a:rPr lang="en-US"/>
              <a:t>Add third level</a:t>
            </a:r>
          </a:p>
          <a:p>
            <a:pPr lvl="3"/>
            <a:r>
              <a:rPr lang="en-US"/>
              <a:t>Add fourth level</a:t>
            </a:r>
          </a:p>
          <a:p>
            <a:pPr lvl="4"/>
            <a:r>
              <a:rPr lang="en-US"/>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2975864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820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3086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9268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21423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32221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6690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dirty="0"/>
          </a:p>
        </p:txBody>
      </p:sp>
    </p:spTree>
    <p:custDataLst>
      <p:tags r:id="rId1"/>
    </p:custDataLst>
    <p:extLst>
      <p:ext uri="{BB962C8B-B14F-4D97-AF65-F5344CB8AC3E}">
        <p14:creationId xmlns:p14="http://schemas.microsoft.com/office/powerpoint/2010/main" val="648427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ctr"/>
            <a:fld id="{B6F15528-21DE-4FAA-801E-634DDDAF4B2B}" type="slidenum">
              <a:rPr lang="en-US" smtClean="0"/>
              <a:pPr algn="ct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Slide Number Placeholder 9">
            <a:extLst>
              <a:ext uri="{FF2B5EF4-FFF2-40B4-BE49-F238E27FC236}">
                <a16:creationId xmlns:a16="http://schemas.microsoft.com/office/drawing/2014/main" id="{2C8DF19C-D9CE-93CA-CE00-A75E2EEF3ABE}"/>
              </a:ext>
            </a:extLst>
          </p:cNvPr>
          <p:cNvSpPr txBox="1">
            <a:spLocks/>
          </p:cNvSpPr>
          <p:nvPr userDrawn="1"/>
        </p:nvSpPr>
        <p:spPr>
          <a:xfrm>
            <a:off x="5486400" y="6477000"/>
            <a:ext cx="1117600" cy="324634"/>
          </a:xfrm>
          <a:prstGeom prst="rect">
            <a:avLst/>
          </a:prstGeom>
        </p:spPr>
        <p:txBody>
          <a:bodyPr/>
          <a:lstStyle>
            <a:defPPr>
              <a:defRPr lang="en-US"/>
            </a:defPPr>
            <a:lvl1pPr marL="0" algn="l" defTabSz="457200" rtl="0" eaLnBrk="1" latinLnBrk="0" hangingPunct="1">
              <a:defRPr lang="en-US" sz="2000" b="1" kern="1200" smtClean="0">
                <a:solidFill>
                  <a:srgbClr val="404F2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latin typeface="Calibri"/>
              </a:rPr>
              <a:pPr algn="ctr"/>
              <a:t>‹#›</a:t>
            </a:fld>
            <a:endParaRPr lang="en-US" dirty="0">
              <a:latin typeface="Calibri"/>
            </a:endParaRPr>
          </a:p>
        </p:txBody>
      </p:sp>
    </p:spTree>
    <p:custDataLst>
      <p:tags r:id="rId1"/>
    </p:custDataLst>
    <p:extLst>
      <p:ext uri="{BB962C8B-B14F-4D97-AF65-F5344CB8AC3E}">
        <p14:creationId xmlns:p14="http://schemas.microsoft.com/office/powerpoint/2010/main" val="1292643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5569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7965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1220215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3413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994618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451038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07219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00801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3755750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80577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129881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287285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388324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159745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a:t>Add closing slide title</a:t>
            </a:r>
          </a:p>
        </p:txBody>
      </p:sp>
      <p:sp>
        <p:nvSpPr>
          <p:cNvPr id="9" name="Title 1"/>
          <p:cNvSpPr txBox="1">
            <a:spLocks/>
          </p:cNvSpPr>
          <p:nvPr userDrawn="1"/>
        </p:nvSpPr>
        <p:spPr>
          <a:xfrm>
            <a:off x="2389717" y="3429000"/>
            <a:ext cx="73152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294909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ags" Target="../tags/tag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extLst>
      <p:ext uri="{BB962C8B-B14F-4D97-AF65-F5344CB8AC3E}">
        <p14:creationId xmlns:p14="http://schemas.microsoft.com/office/powerpoint/2010/main" val="40708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9/26/2023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10374973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82434"/>
            <a:ext cx="12192000" cy="738664"/>
          </a:xfrm>
          <a:prstGeom prst="rect">
            <a:avLst/>
          </a:prstGeom>
          <a:solidFill>
            <a:srgbClr val="DBE9CD"/>
          </a:solidFill>
          <a:ln>
            <a:noFill/>
          </a:ln>
        </p:spPr>
        <p:txBody>
          <a:bodyPr vert="horz" lIns="274320" tIns="91440" rIns="91440" bIns="91440" rtlCol="0" anchor="ctr" anchorCtr="0">
            <a:spAutoFit/>
          </a:bodyPr>
          <a:lstStyle/>
          <a:p>
            <a:endParaRPr lang="en-US" dirty="0"/>
          </a:p>
        </p:txBody>
      </p:sp>
      <p:sp>
        <p:nvSpPr>
          <p:cNvPr id="3" name="Text Placeholder 2"/>
          <p:cNvSpPr>
            <a:spLocks noGrp="1"/>
          </p:cNvSpPr>
          <p:nvPr>
            <p:ph type="body" idx="1"/>
          </p:nvPr>
        </p:nvSpPr>
        <p:spPr>
          <a:xfrm>
            <a:off x="508003" y="1295400"/>
            <a:ext cx="11083036" cy="4495800"/>
          </a:xfrm>
          <a:prstGeom prst="rect">
            <a:avLst/>
          </a:prstGeom>
          <a:solidFill>
            <a:schemeClr val="bg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5"/>
    </p:custDataLst>
    <p:extLst>
      <p:ext uri="{BB962C8B-B14F-4D97-AF65-F5344CB8AC3E}">
        <p14:creationId xmlns:p14="http://schemas.microsoft.com/office/powerpoint/2010/main" val="25698749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l" defTabSz="914354" rtl="0" eaLnBrk="1" latinLnBrk="0" hangingPunct="1">
        <a:spcBef>
          <a:spcPct val="0"/>
        </a:spcBef>
        <a:buNone/>
        <a:defRPr sz="3600" b="0" kern="0" baseline="0">
          <a:ln w="12700">
            <a:noFill/>
          </a:ln>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882" indent="-342882" algn="l" defTabSz="914354" rtl="0" eaLnBrk="1" latinLnBrk="0" hangingPunct="1">
        <a:spcBef>
          <a:spcPts val="600"/>
        </a:spcBef>
        <a:spcAft>
          <a:spcPts val="600"/>
        </a:spcAft>
        <a:buFont typeface="Arial" pitchFamily="34" charset="0"/>
        <a:buChar char="•"/>
        <a:defRPr sz="2800" kern="0" baseline="0">
          <a:solidFill>
            <a:schemeClr val="tx1"/>
          </a:solidFill>
          <a:latin typeface="+mn-lt"/>
          <a:ea typeface="+mn-ea"/>
          <a:cs typeface="+mn-cs"/>
        </a:defRPr>
      </a:lvl1pPr>
      <a:lvl2pPr marL="742913" indent="-285737" algn="l" defTabSz="914354" rtl="0" eaLnBrk="1" latinLnBrk="0" hangingPunct="1">
        <a:spcBef>
          <a:spcPts val="600"/>
        </a:spcBef>
        <a:spcAft>
          <a:spcPts val="600"/>
        </a:spcAft>
        <a:buFont typeface="Courier New" panose="02070309020205020404" pitchFamily="49" charset="0"/>
        <a:buChar char="o"/>
        <a:defRPr sz="2400" kern="0" baseline="0">
          <a:solidFill>
            <a:schemeClr val="tx1"/>
          </a:solidFill>
          <a:latin typeface="+mn-lt"/>
          <a:ea typeface="+mn-ea"/>
          <a:cs typeface="+mn-cs"/>
        </a:defRPr>
      </a:lvl2pPr>
      <a:lvl3pPr marL="1142942" indent="-228589" algn="l" defTabSz="914354" rtl="0" eaLnBrk="1" latinLnBrk="0" hangingPunct="1">
        <a:spcBef>
          <a:spcPts val="600"/>
        </a:spcBef>
        <a:spcAft>
          <a:spcPts val="600"/>
        </a:spcAft>
        <a:buFont typeface="Wingdings" panose="05000000000000000000" pitchFamily="2" charset="2"/>
        <a:buChar char="§"/>
        <a:defRPr sz="2200" kern="0" baseline="0">
          <a:solidFill>
            <a:schemeClr val="tx1"/>
          </a:solidFill>
          <a:latin typeface="+mn-lt"/>
          <a:ea typeface="+mn-ea"/>
          <a:cs typeface="+mn-cs"/>
        </a:defRPr>
      </a:lvl3pPr>
      <a:lvl4pPr marL="1600120" indent="-228589" algn="l" defTabSz="914354" rtl="0" eaLnBrk="1" latinLnBrk="0" hangingPunct="1">
        <a:spcBef>
          <a:spcPts val="600"/>
        </a:spcBef>
        <a:spcAft>
          <a:spcPts val="600"/>
        </a:spcAft>
        <a:buFont typeface="Arial" pitchFamily="34" charset="0"/>
        <a:buChar char="–"/>
        <a:defRPr sz="2000" kern="0" baseline="0">
          <a:solidFill>
            <a:schemeClr val="tx1"/>
          </a:solidFill>
          <a:latin typeface="+mn-lt"/>
          <a:ea typeface="+mn-ea"/>
          <a:cs typeface="+mn-cs"/>
        </a:defRPr>
      </a:lvl4pPr>
      <a:lvl5pPr marL="2057298" indent="-228589" algn="l" defTabSz="914354" rtl="0" eaLnBrk="1" latinLnBrk="0" hangingPunct="1">
        <a:spcBef>
          <a:spcPts val="600"/>
        </a:spcBef>
        <a:spcAft>
          <a:spcPts val="600"/>
        </a:spcAft>
        <a:buFont typeface="Arial" pitchFamily="34" charset="0"/>
        <a:buChar char="»"/>
        <a:defRPr sz="1800" kern="0" baseline="0">
          <a:solidFill>
            <a:schemeClr val="tx1"/>
          </a:solidFill>
          <a:latin typeface="+mn-lt"/>
          <a:ea typeface="+mn-ea"/>
          <a:cs typeface="+mn-cs"/>
        </a:defRPr>
      </a:lvl5pPr>
      <a:lvl6pPr marL="2514474" indent="-228589" algn="l" defTabSz="914354"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9/26/2023</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44076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4A7517-E5FF-4083-9A96-F51222F84DCF}" type="slidenum">
              <a:rPr lang="en-US" smtClean="0"/>
              <a:t>‹#›</a:t>
            </a:fld>
            <a:endParaRPr lang="en-US" dirty="0"/>
          </a:p>
        </p:txBody>
      </p:sp>
    </p:spTree>
    <p:custDataLst>
      <p:tags r:id="rId13"/>
    </p:custDataLst>
    <p:extLst>
      <p:ext uri="{BB962C8B-B14F-4D97-AF65-F5344CB8AC3E}">
        <p14:creationId xmlns:p14="http://schemas.microsoft.com/office/powerpoint/2010/main" val="31764722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files/document/regional-rates-and-benchmarks-2024-pdf.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jpeg"/><Relationship Id="rId2" Type="http://schemas.openxmlformats.org/officeDocument/2006/relationships/slideLayout" Target="../slideLayouts/slideLayout26.xml"/><Relationship Id="rId1" Type="http://schemas.openxmlformats.org/officeDocument/2006/relationships/tags" Target="../tags/tag9.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www.humana.com/member/medicare-linet-beneficiary-resourc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enelynk.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changehealthcare.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covid.gov/test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portal.shiptacenter.org/Portal/Resource/Resource-Detail.aspx?ResourceGUID=BAE2BD22-EFA9-4168-8B0B-136EB171FE98"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www.cms.gov/inflation-reduction-act-and-medicare/resources-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hyperlink" Target="https://www.medicaid.gov/resources-for-states/coronavirus-disease-2019-covid-19/unwinding-and-returning-regular-operations-after-covid-19/index.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acl.gov/covid19/unwinding-medicaid-continuous-coverage-public-health-emergency-declaration-and-major"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mpresource.org/medicare-fraud/smp-consumer-fraud-alerts/medicaid-renewal/"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nei3a-org-centers.zoom.us/webinar/register/WN_-jYHwV4XSISelnNh22tocQ"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SHIP@acl.hhs.gov"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gcc02.safelinks.protection.outlook.com/?url=https%3A%2F%2Flnks.gd%2Fl%2FeyJhbGciOiJIUzI1NiJ9.eyJidWxsZXRpbl9saW5rX2lkIjoxMDAsInVyaSI6ImJwMjpjbGljayIsInVybCI6Imh0dHBzOi8vZ2NjMDIuc2FmZWxpbmtzLnByb3RlY3Rpb24ub3V0bG9vay5jb20vP3VybD1odHRwcyUzQSUyRiUyRmNtc25hdGlvbmFsdHJhaW5pbmdwcm9ncmFtLmNtcy5nb3YlMkZtb29kbGUlMkZjb3Vyc2UlMkZ2aWV3LnBocCUzRmlkJTNEMjg0JmRhdGE9MDUlN0MwMSU3Q01lbGlzc2EuTW9yZW5vJTQwY21zLmhocy5nb3YlN0MzYWZjMzMyYWNlMWY0NDhkNDY3MTA4ZGJiNDhmNzM0ZiU3Q2ZiZGNlZGMxNzBhOTQxNGJiZmE1YzMwNjNmYzMzOTVlJTdDMCU3QzAlN0M2MzgzMDIzMDA0MTkyNjUzMTQlN0NVbmtub3duJTdDVFdGcGJHWnNiM2Q4ZXlKV0lqb2lNQzR3TGpBd01EQWlMQ0pRSWpvaVYybHVNeklpTENKQlRpSTZJazFoYVd3aUxDSlhWQ0k2TW4wJTNEJTdDMzAwMCU3QyU3QyU3QyZzZGF0YT05TkFhZUhxMHJuMVREV0R3eFlvaDZETDhGeklydlU4YkVQaU5GajJ3S1A0JTNEJnJlc2VydmVkPTAiLCJidWxsZXRpbl9pZCI6IjIwMjMwOTEzLjgyNTU2NTMxIn0.Q8J5Vgrlpjge-nUj0SdN3iP2Jyb0-IUcBUs5ukxFoVk%2Fs%2F1097952741%2Fbr%2F225869413967-l&amp;data=05%7C01%7Crebecca.kinney%40acl.hhs.gov%7Cc1cfbdb7eec74349243408dbb6196a8f%7Cd58addea50534a808499ba4d944910df%7C0%7C0%7C638303992502520544%7CUnknown%7CTWFpbGZsb3d8eyJWIjoiMC4wLjAwMDAiLCJQIjoiV2luMzIiLCJBTiI6Ik1haWwiLCJXVCI6Mn0%3D%7C3000%7C%7C%7C&amp;sdata=HBN8VQQEIRdbNoA0ZX4LrXX7XrH%2FtSYCNfkA1%2BQfio8%3D&amp;reserved=0"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gcc02.safelinks.protection.outlook.com/?url=https%3A%2F%2Flnks.gd%2Fl%2FeyJhbGciOiJIUzI1NiJ9.eyJidWxsZXRpbl9saW5rX2lkIjoxMDEsInVyaSI6ImJwMjpjbGljayIsInVybCI6Imh0dHBzOi8vZ2NjMDIuc2FmZWxpbmtzLnByb3RlY3Rpb24ub3V0bG9vay5jb20vP3VybD1odHRwcyUzQSUyRiUyRmNtc25hdGlvbmFsdHJhaW5pbmdwcm9ncmFtLmNtcy5nb3YlMkZtb29kbGUlMkZjb3Vyc2UlMkZ2aWV3LnBocCUzRmlkJTNEMjg1JmRhdGE9MDUlN0MwMSU3Q01lbGlzc2EuTW9yZW5vJTQwY21zLmhocy5nb3YlN0MzYWZjMzMyYWNlMWY0NDhkNDY3MTA4ZGJiNDhmNzM0ZiU3Q2ZiZGNlZGMxNzBhOTQxNGJiZmE1YzMwNjNmYzMzOTVlJTdDMCU3QzAlN0M2MzgzMDIzMDA0MTkyNjUzMTQlN0NVbmtub3duJTdDVFdGcGJHWnNiM2Q4ZXlKV0lqb2lNQzR3TGpBd01EQWlMQ0pRSWpvaVYybHVNeklpTENKQlRpSTZJazFoYVd3aUxDSlhWQ0k2TW4wJTNEJTdDMzAwMCU3QyU3QyU3QyZzZGF0YT1pakFPQVdkRHBlekZwSGF3SUNjemtSbTdKb1E3MHZjWndiSUo0OUsyaTBzJTNEJnJlc2VydmVkPTAiLCJidWxsZXRpbl9pZCI6IjIwMjMwOTEzLjgyNTU2NTMxIn0.tIZAqRpnd3rdv4bCIlajhqJ3yU5oYP24ENAEdaw5oPE%2Fs%2F1097952741%2Fbr%2F225869413967-l&amp;data=05%7C01%7Crebecca.kinney%40acl.hhs.gov%7Cc1cfbdb7eec74349243408dbb6196a8f%7Cd58addea50534a808499ba4d944910df%7C0%7C0%7C638303992502520544%7CUnknown%7CTWFpbGZsb3d8eyJWIjoiMC4wLjAwMDAiLCJQIjoiV2luMzIiLCJBTiI6Ik1haWwiLCJXVCI6Mn0%3D%7C3000%7C%7C%7C&amp;sdata=XqFKm9uLB6YLPAqFlizNzzkCmNiyI5%2BewQdO4WP%2FH%2FA%3D&amp;reserved=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SHIP@acl.hhs.gov"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SHIP@acl.gov"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portal.shiptacenter.org/Handler.ashx?ItemType=File&amp;ItemGuId=63cbde45-5e00-4b4e-ab74-4ec920ede957"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mailto:SHIP@acl.hhs.gov"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shiphelp.org/ship-resources/covid-19/toolkit" TargetMode="External"/><Relationship Id="rId5" Type="http://schemas.openxmlformats.org/officeDocument/2006/relationships/hyperlink" Target="https://portal.shiptacenter.org/Portal/Resource/Admin/Upload-Resource/Default.aspx?ResourceGUID=90020dec-5b3e-44ca-8a5a-302daf7ae832" TargetMode="External"/><Relationship Id="rId4" Type="http://schemas.openxmlformats.org/officeDocument/2006/relationships/hyperlink" Target="https://portal.shiptacenter.org/Portal/Resource/Admin/Upload-Resource/Default.aspx?ResourceGUID=43159617-71AD-46F7-A2AB-8378E6C1FE29"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8" Type="http://schemas.openxmlformats.org/officeDocument/2006/relationships/hyperlink" Target="https://portal.shiptacenter.org/Portal/Resource/Admin/Upload-Resource/Default.aspx?ResourceGUID=43159617-71AD-46F7-A2AB-8378E6C1FE29" TargetMode="External"/><Relationship Id="rId3" Type="http://schemas.openxmlformats.org/officeDocument/2006/relationships/hyperlink" Target="https://portal.shiptacenter.org/Portal/Resource/Resource-Detail.aspx?ResourceGUID=7891AD8F-8451-4DD3-A1C4-764E01E4FE23" TargetMode="External"/><Relationship Id="rId7" Type="http://schemas.openxmlformats.org/officeDocument/2006/relationships/hyperlink" Target="https://portal.shiptacenter.org/Portal/Resource/Resource-Detail.aspx?ResourceGUID=43159617-71AD-46F7-A2AB-8378E6C1FE29"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s://portal.shiptacenter.org/Portal/Resource/Resource-Detail.aspx?ResourceGUID=0CE47A2F-4C00-4FD9-A934-DBFB793B9BB6" TargetMode="External"/><Relationship Id="rId5" Type="http://schemas.openxmlformats.org/officeDocument/2006/relationships/hyperlink" Target="https://www.shiphelp.org/application/files/6816/9464/0287/2023.09.Lipschutz.pdf" TargetMode="External"/><Relationship Id="rId10" Type="http://schemas.openxmlformats.org/officeDocument/2006/relationships/hyperlink" Target="https://portal.shiptacenter.org/Portal/Resource/Resource-Detail.aspx?ResourceGUID=56F29557-CF28-4E8F-932D-EA309CE18FBC" TargetMode="External"/><Relationship Id="rId4" Type="http://schemas.openxmlformats.org/officeDocument/2006/relationships/hyperlink" Target="https://portal.shiptacenter.org/Portal/Resource/Resource-Detail.aspx?ResourceGUID=C358FB8E-767E-4D5F-8021-FBA7F4323B67" TargetMode="External"/><Relationship Id="rId9" Type="http://schemas.openxmlformats.org/officeDocument/2006/relationships/hyperlink" Target="https://portal.shiptacenter.org/Portal/Resource/Resource-Detail.aspx?ResourceGUID=007FB037-0B89-43B5-944D-FAA5D7E7D464"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smpresource.org/lessons/smp-foundations-training/" TargetMode="External"/><Relationship Id="rId3" Type="http://schemas.openxmlformats.org/officeDocument/2006/relationships/notesSlide" Target="../notesSlides/notesSlide52.xml"/><Relationship Id="rId7" Type="http://schemas.openxmlformats.org/officeDocument/2006/relationships/hyperlink" Target="https://nei3a-org-centers.zoom.us/webinar/register/WN_-jYHwV4XSISelnNh22tocQ#/registration" TargetMode="External"/><Relationship Id="rId12" Type="http://schemas.openxmlformats.org/officeDocument/2006/relationships/hyperlink" Target="https://smpresource.org/lessons/cms-unique-id-training/" TargetMode="Externa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hyperlink" Target="https://smpresource.org/topics/creating-and-using-medicare-accounts/" TargetMode="External"/><Relationship Id="rId11" Type="http://schemas.openxmlformats.org/officeDocument/2006/relationships/hyperlink" Target="https://smpresource.org/lessons/smp-complex-interactions-training/" TargetMode="External"/><Relationship Id="rId5" Type="http://schemas.openxmlformats.org/officeDocument/2006/relationships/hyperlink" Target="https://smpresource.org/topics/cms-unique-id-user-resources/" TargetMode="External"/><Relationship Id="rId10" Type="http://schemas.openxmlformats.org/officeDocument/2006/relationships/hyperlink" Target="https://smpresource.org/lessons/smp-counselor-training-2/" TargetMode="External"/><Relationship Id="rId4" Type="http://schemas.openxmlformats.org/officeDocument/2006/relationships/hyperlink" Target="http://www.smpresource.org/" TargetMode="External"/><Relationship Id="rId9" Type="http://schemas.openxmlformats.org/officeDocument/2006/relationships/hyperlink" Target="https://smpresource.org/lessons/smp-foundations-training-3/" TargetMode="External"/></Relationships>
</file>

<file path=ppt/slides/_rels/slide5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4.jpeg"/><Relationship Id="rId3" Type="http://schemas.openxmlformats.org/officeDocument/2006/relationships/notesSlide" Target="../notesSlides/notesSlide53.xml"/><Relationship Id="rId7" Type="http://schemas.openxmlformats.org/officeDocument/2006/relationships/diagramColors" Target="../diagrams/colors2.xml"/><Relationship Id="rId12" Type="http://schemas.openxmlformats.org/officeDocument/2006/relationships/image" Target="../media/image33.jpeg"/><Relationship Id="rId2" Type="http://schemas.openxmlformats.org/officeDocument/2006/relationships/slideLayout" Target="../slideLayouts/slideLayout37.xml"/><Relationship Id="rId1" Type="http://schemas.openxmlformats.org/officeDocument/2006/relationships/tags" Target="../tags/tag12.xml"/><Relationship Id="rId6" Type="http://schemas.openxmlformats.org/officeDocument/2006/relationships/diagramQuickStyle" Target="../diagrams/quickStyle2.xml"/><Relationship Id="rId11" Type="http://schemas.openxmlformats.org/officeDocument/2006/relationships/image" Target="../media/image32.png"/><Relationship Id="rId5" Type="http://schemas.openxmlformats.org/officeDocument/2006/relationships/diagramLayout" Target="../diagrams/layout2.xml"/><Relationship Id="rId10" Type="http://schemas.openxmlformats.org/officeDocument/2006/relationships/image" Target="../media/image31.png"/><Relationship Id="rId4" Type="http://schemas.openxmlformats.org/officeDocument/2006/relationships/diagramData" Target="../diagrams/data2.xml"/><Relationship Id="rId9"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221"/>
            <a:ext cx="12192000" cy="677108"/>
          </a:xfrm>
          <a:solidFill>
            <a:srgbClr val="075291"/>
          </a:solidFill>
          <a:ln>
            <a:noFill/>
          </a:ln>
        </p:spPr>
        <p:txBody>
          <a:bodyPr vert="horz" lIns="274320" tIns="91440" rIns="91440" bIns="91440" rtlCol="0" anchor="ctr" anchorCtr="0">
            <a:spAutoFit/>
          </a:bodyPr>
          <a:lstStyle/>
          <a:p>
            <a:pPr algn="ctr"/>
            <a:r>
              <a:rPr lang="en-US" sz="3200" dirty="0">
                <a:solidFill>
                  <a:schemeClr val="bg1"/>
                </a:solidFill>
              </a:rPr>
              <a:t>Welcome to today’s webinar</a:t>
            </a:r>
          </a:p>
        </p:txBody>
      </p:sp>
      <p:sp>
        <p:nvSpPr>
          <p:cNvPr id="3" name="Content Placeholder 2"/>
          <p:cNvSpPr>
            <a:spLocks noGrp="1"/>
          </p:cNvSpPr>
          <p:nvPr>
            <p:ph idx="1"/>
          </p:nvPr>
        </p:nvSpPr>
        <p:spPr>
          <a:xfrm>
            <a:off x="460296" y="2966137"/>
            <a:ext cx="11445954" cy="3810000"/>
          </a:xfrm>
        </p:spPr>
        <p:txBody>
          <a:bodyPr>
            <a:noAutofit/>
          </a:bodyPr>
          <a:lstStyle/>
          <a:p>
            <a:pPr marL="257175" indent="-257175" defTabSz="685800">
              <a:spcBef>
                <a:spcPts val="225"/>
              </a:spcBef>
              <a:spcAft>
                <a:spcPts val="225"/>
              </a:spcAft>
              <a:defRPr/>
            </a:pPr>
            <a:r>
              <a:rPr lang="en-US" sz="2600" b="1" dirty="0">
                <a:cs typeface="Calibri" panose="020F0502020204030204" pitchFamily="34" charset="0"/>
              </a:rPr>
              <a:t>Chat: </a:t>
            </a:r>
            <a:r>
              <a:rPr lang="en-US" sz="2600" dirty="0">
                <a:cs typeface="Calibri" panose="020F0502020204030204" pitchFamily="34" charset="0"/>
              </a:rPr>
              <a:t>Watch for information and resources from the event hosts. Chat questions or technical issues to all panelists.</a:t>
            </a:r>
          </a:p>
          <a:p>
            <a:pPr marL="257175" indent="-257175" defTabSz="685800">
              <a:spcBef>
                <a:spcPts val="225"/>
              </a:spcBef>
              <a:spcAft>
                <a:spcPts val="225"/>
              </a:spcAft>
              <a:defRPr/>
            </a:pPr>
            <a:r>
              <a:rPr lang="en-US" sz="2600" b="1" dirty="0">
                <a:cs typeface="Calibri" panose="020F0502020204030204" pitchFamily="34" charset="0"/>
              </a:rPr>
              <a:t>Reactions: </a:t>
            </a:r>
            <a:r>
              <a:rPr lang="en-US" sz="2600" dirty="0">
                <a:cs typeface="Calibri" panose="020F0502020204030204" pitchFamily="34" charset="0"/>
              </a:rPr>
              <a:t>Click the button to react to the presentation. Click the arrow to change reaction intensity or hide reactions shared by others.</a:t>
            </a:r>
          </a:p>
          <a:p>
            <a:pPr marL="257175" indent="-257175" defTabSz="685800">
              <a:spcBef>
                <a:spcPts val="225"/>
              </a:spcBef>
              <a:spcAft>
                <a:spcPts val="225"/>
              </a:spcAft>
              <a:defRPr/>
            </a:pPr>
            <a:r>
              <a:rPr lang="en-US" sz="2600" b="1" dirty="0">
                <a:cs typeface="Calibri" panose="020F0502020204030204" pitchFamily="34" charset="0"/>
              </a:rPr>
              <a:t>Show Captions: </a:t>
            </a:r>
            <a:r>
              <a:rPr lang="en-US" sz="2600" dirty="0">
                <a:cs typeface="Calibri" panose="020F0502020204030204" pitchFamily="34" charset="0"/>
              </a:rPr>
              <a:t>Show or hide subtitles or view a transcript in a separate Zoom window.</a:t>
            </a:r>
          </a:p>
          <a:p>
            <a:pPr marL="257175" indent="-257175" defTabSz="685800">
              <a:spcBef>
                <a:spcPts val="225"/>
              </a:spcBef>
              <a:spcAft>
                <a:spcPts val="225"/>
              </a:spcAft>
              <a:defRPr/>
            </a:pPr>
            <a:r>
              <a:rPr lang="en-US" sz="2600" b="1" dirty="0">
                <a:cs typeface="Calibri" panose="020F0502020204030204" pitchFamily="34" charset="0"/>
              </a:rPr>
              <a:t>Interpretation: </a:t>
            </a:r>
            <a:r>
              <a:rPr lang="en-US" sz="2600" dirty="0">
                <a:cs typeface="Calibri" panose="020F0502020204030204" pitchFamily="34" charset="0"/>
              </a:rPr>
              <a:t>To watch the American Sign Language (ASL) </a:t>
            </a:r>
            <a:br>
              <a:rPr lang="en-US" sz="2600" dirty="0">
                <a:cs typeface="Calibri" panose="020F0502020204030204" pitchFamily="34" charset="0"/>
              </a:rPr>
            </a:br>
            <a:r>
              <a:rPr lang="en-US" sz="2600" dirty="0">
                <a:cs typeface="Calibri" panose="020F0502020204030204" pitchFamily="34" charset="0"/>
              </a:rPr>
              <a:t>interpreter video, select Watch&gt;ASL.</a:t>
            </a:r>
          </a:p>
        </p:txBody>
      </p:sp>
      <p:sp>
        <p:nvSpPr>
          <p:cNvPr id="6" name="TextBox 5">
            <a:extLst>
              <a:ext uri="{FF2B5EF4-FFF2-40B4-BE49-F238E27FC236}">
                <a16:creationId xmlns:a16="http://schemas.microsoft.com/office/drawing/2014/main" id="{B0AB2B2C-FFA4-4DE3-A6EA-D646EB0B8CBF}"/>
              </a:ext>
            </a:extLst>
          </p:cNvPr>
          <p:cNvSpPr txBox="1"/>
          <p:nvPr/>
        </p:nvSpPr>
        <p:spPr>
          <a:xfrm>
            <a:off x="190501" y="1113752"/>
            <a:ext cx="12001499" cy="7771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your menu options on the bottom of the screen (desktop) or tap the screen (tablet/smartphone).</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Tip: If you don’t see the menu, move your cursor (desktop) or tap the screen (tablet/smartphone).</a:t>
            </a:r>
          </a:p>
        </p:txBody>
      </p:sp>
      <p:pic>
        <p:nvPicPr>
          <p:cNvPr id="5" name="Picture 4" descr="A picture containing text, clipart&#10;&#10;Description automatically generated">
            <a:extLst>
              <a:ext uri="{FF2B5EF4-FFF2-40B4-BE49-F238E27FC236}">
                <a16:creationId xmlns:a16="http://schemas.microsoft.com/office/drawing/2014/main" id="{8F4BF7B7-A285-12DE-7A46-27A02044E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3373" y="5948480"/>
            <a:ext cx="2978331" cy="690837"/>
          </a:xfrm>
          <a:prstGeom prst="rect">
            <a:avLst/>
          </a:prstGeom>
        </p:spPr>
      </p:pic>
      <p:sp>
        <p:nvSpPr>
          <p:cNvPr id="7" name="Slide Number Placeholder 6">
            <a:extLst>
              <a:ext uri="{FF2B5EF4-FFF2-40B4-BE49-F238E27FC236}">
                <a16:creationId xmlns:a16="http://schemas.microsoft.com/office/drawing/2014/main" id="{FFE4699C-A5CA-078B-38D8-41F4C53D399D}"/>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933430E6-87C9-7926-0DE9-D123BA0EC2C8}"/>
              </a:ext>
            </a:extLst>
          </p:cNvPr>
          <p:cNvGrpSpPr/>
          <p:nvPr/>
        </p:nvGrpSpPr>
        <p:grpSpPr>
          <a:xfrm>
            <a:off x="1123626" y="1998176"/>
            <a:ext cx="9440999" cy="777136"/>
            <a:chOff x="685364" y="2110618"/>
            <a:chExt cx="9440999" cy="777136"/>
          </a:xfrm>
        </p:grpSpPr>
        <p:pic>
          <p:nvPicPr>
            <p:cNvPr id="9" name="Picture 1">
              <a:extLst>
                <a:ext uri="{FF2B5EF4-FFF2-40B4-BE49-F238E27FC236}">
                  <a16:creationId xmlns:a16="http://schemas.microsoft.com/office/drawing/2014/main" id="{1DD7EFBC-B895-916A-367E-D5FAAB8820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070" t="85674" r="56047" b="6302"/>
            <a:stretch/>
          </p:blipFill>
          <p:spPr bwMode="auto">
            <a:xfrm>
              <a:off x="685364" y="2111022"/>
              <a:ext cx="2046475" cy="7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84DF0EBD-46B0-3EBF-0422-96CE7FFE81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733" t="85780" r="675" b="6070"/>
            <a:stretch/>
          </p:blipFill>
          <p:spPr bwMode="auto">
            <a:xfrm>
              <a:off x="2731839" y="2110618"/>
              <a:ext cx="7394524"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55043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6965-BB76-7AA6-D404-066634C61478}"/>
              </a:ext>
            </a:extLst>
          </p:cNvPr>
          <p:cNvSpPr>
            <a:spLocks noGrp="1"/>
          </p:cNvSpPr>
          <p:nvPr>
            <p:ph type="title"/>
          </p:nvPr>
        </p:nvSpPr>
        <p:spPr/>
        <p:txBody>
          <a:bodyPr/>
          <a:lstStyle/>
          <a:p>
            <a:r>
              <a:rPr lang="en-US" dirty="0"/>
              <a:t>NEW! – SEP for Those Enrolling in Part B</a:t>
            </a:r>
          </a:p>
        </p:txBody>
      </p:sp>
      <p:sp>
        <p:nvSpPr>
          <p:cNvPr id="3" name="Content Placeholder 2">
            <a:extLst>
              <a:ext uri="{FF2B5EF4-FFF2-40B4-BE49-F238E27FC236}">
                <a16:creationId xmlns:a16="http://schemas.microsoft.com/office/drawing/2014/main" id="{71995B67-013F-7479-49FE-C915F0454BBA}"/>
              </a:ext>
            </a:extLst>
          </p:cNvPr>
          <p:cNvSpPr>
            <a:spLocks noGrp="1"/>
          </p:cNvSpPr>
          <p:nvPr>
            <p:ph idx="1"/>
          </p:nvPr>
        </p:nvSpPr>
        <p:spPr>
          <a:xfrm>
            <a:off x="609600" y="1600201"/>
            <a:ext cx="10972800" cy="4025684"/>
          </a:xfrm>
        </p:spPr>
        <p:txBody>
          <a:bodyPr>
            <a:normAutofit fontScale="85000" lnSpcReduction="10000"/>
          </a:bodyPr>
          <a:lstStyle/>
          <a:p>
            <a:r>
              <a:rPr lang="en-US" b="1" dirty="0"/>
              <a:t>Effective 1/1/2024</a:t>
            </a:r>
          </a:p>
          <a:p>
            <a:r>
              <a:rPr lang="en-US" dirty="0"/>
              <a:t>SEP will be available to those not entitled to premium-free Part A and enroll in Part B during the Part B General Enrollment Period (Jan-March). </a:t>
            </a:r>
          </a:p>
          <a:p>
            <a:r>
              <a:rPr lang="en-US" dirty="0"/>
              <a:t>SEP begins when the bene submits their Part B application and lasts through the first two months of Part B enrollment. </a:t>
            </a:r>
          </a:p>
          <a:p>
            <a:r>
              <a:rPr lang="en-US" dirty="0"/>
              <a:t>Part D coverage starts the first of the month following plan enrollment request. </a:t>
            </a:r>
          </a:p>
          <a:p>
            <a:r>
              <a:rPr lang="en-US" dirty="0"/>
              <a:t>Can be used for PDP or MA-PD (if also enrolled in Part A) enrollment. </a:t>
            </a:r>
          </a:p>
        </p:txBody>
      </p:sp>
      <p:sp>
        <p:nvSpPr>
          <p:cNvPr id="4" name="Slide Number Placeholder 3">
            <a:extLst>
              <a:ext uri="{FF2B5EF4-FFF2-40B4-BE49-F238E27FC236}">
                <a16:creationId xmlns:a16="http://schemas.microsoft.com/office/drawing/2014/main" id="{12C978A4-B85A-7E1B-2ABD-87E8EA5B0E38}"/>
              </a:ext>
            </a:extLst>
          </p:cNvPr>
          <p:cNvSpPr>
            <a:spLocks noGrp="1"/>
          </p:cNvSpPr>
          <p:nvPr>
            <p:ph type="sldNum" sz="quarter" idx="12"/>
          </p:nvPr>
        </p:nvSpPr>
        <p:spPr/>
        <p:txBody>
          <a:bodyPr/>
          <a:lstStyle/>
          <a:p>
            <a:fld id="{7AA28999-D008-419E-9628-EE1C64F81F4C}" type="slidenum">
              <a:rPr lang="en-US" smtClean="0"/>
              <a:pPr/>
              <a:t>10</a:t>
            </a:fld>
            <a:endParaRPr lang="en-US"/>
          </a:p>
        </p:txBody>
      </p:sp>
    </p:spTree>
    <p:extLst>
      <p:ext uri="{BB962C8B-B14F-4D97-AF65-F5344CB8AC3E}">
        <p14:creationId xmlns:p14="http://schemas.microsoft.com/office/powerpoint/2010/main" val="55663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D50F-AA1C-BCAF-89BC-4F7DB324FEFF}"/>
              </a:ext>
            </a:extLst>
          </p:cNvPr>
          <p:cNvSpPr>
            <a:spLocks noGrp="1"/>
          </p:cNvSpPr>
          <p:nvPr>
            <p:ph type="title"/>
          </p:nvPr>
        </p:nvSpPr>
        <p:spPr/>
        <p:txBody>
          <a:bodyPr>
            <a:normAutofit fontScale="90000"/>
          </a:bodyPr>
          <a:lstStyle/>
          <a:p>
            <a:r>
              <a:rPr lang="en-US" dirty="0"/>
              <a:t>MA SEP for Significant Change in Provider Network</a:t>
            </a:r>
          </a:p>
        </p:txBody>
      </p:sp>
      <p:sp>
        <p:nvSpPr>
          <p:cNvPr id="3" name="Content Placeholder 2">
            <a:extLst>
              <a:ext uri="{FF2B5EF4-FFF2-40B4-BE49-F238E27FC236}">
                <a16:creationId xmlns:a16="http://schemas.microsoft.com/office/drawing/2014/main" id="{2E04F99E-FA16-D5F8-1594-C1D45F43B421}"/>
              </a:ext>
            </a:extLst>
          </p:cNvPr>
          <p:cNvSpPr>
            <a:spLocks noGrp="1"/>
          </p:cNvSpPr>
          <p:nvPr>
            <p:ph idx="1"/>
          </p:nvPr>
        </p:nvSpPr>
        <p:spPr>
          <a:xfrm>
            <a:off x="609600" y="1600200"/>
            <a:ext cx="10972800" cy="4258159"/>
          </a:xfrm>
        </p:spPr>
        <p:txBody>
          <a:bodyPr>
            <a:normAutofit lnSpcReduction="10000"/>
          </a:bodyPr>
          <a:lstStyle/>
          <a:p>
            <a:r>
              <a:rPr lang="en-US" dirty="0"/>
              <a:t>CMS will establish a SEP, on a </a:t>
            </a:r>
            <a:r>
              <a:rPr lang="en-US" b="1" dirty="0"/>
              <a:t>case-by-case basis</a:t>
            </a:r>
            <a:r>
              <a:rPr lang="en-US" dirty="0"/>
              <a:t>, for situations in which </a:t>
            </a:r>
            <a:r>
              <a:rPr lang="en-US" u="sng" dirty="0"/>
              <a:t>CMS determines that changes to an MA plan’s provider network are significant</a:t>
            </a:r>
            <a:r>
              <a:rPr lang="en-US" dirty="0"/>
              <a:t> based potential impact on the enrollee. </a:t>
            </a:r>
          </a:p>
          <a:p>
            <a:r>
              <a:rPr lang="en-US" dirty="0"/>
              <a:t>Can be used only once per significant change in provider network. </a:t>
            </a:r>
          </a:p>
          <a:p>
            <a:r>
              <a:rPr lang="en-US" dirty="0"/>
              <a:t>SEP begins the month enrollees are notified of eligibility for the SEP and continues for an additional two calendar months thereafter. </a:t>
            </a:r>
          </a:p>
        </p:txBody>
      </p:sp>
      <p:sp>
        <p:nvSpPr>
          <p:cNvPr id="4" name="Slide Number Placeholder 3">
            <a:extLst>
              <a:ext uri="{FF2B5EF4-FFF2-40B4-BE49-F238E27FC236}">
                <a16:creationId xmlns:a16="http://schemas.microsoft.com/office/drawing/2014/main" id="{8111C5E1-BE48-F6F7-ECA5-1EF84CFD11CC}"/>
              </a:ext>
            </a:extLst>
          </p:cNvPr>
          <p:cNvSpPr>
            <a:spLocks noGrp="1"/>
          </p:cNvSpPr>
          <p:nvPr>
            <p:ph type="sldNum" sz="quarter" idx="12"/>
          </p:nvPr>
        </p:nvSpPr>
        <p:spPr/>
        <p:txBody>
          <a:bodyPr/>
          <a:lstStyle/>
          <a:p>
            <a:fld id="{7AA28999-D008-419E-9628-EE1C64F81F4C}" type="slidenum">
              <a:rPr lang="en-US" smtClean="0"/>
              <a:pPr/>
              <a:t>11</a:t>
            </a:fld>
            <a:endParaRPr lang="en-US"/>
          </a:p>
        </p:txBody>
      </p:sp>
    </p:spTree>
    <p:extLst>
      <p:ext uri="{BB962C8B-B14F-4D97-AF65-F5344CB8AC3E}">
        <p14:creationId xmlns:p14="http://schemas.microsoft.com/office/powerpoint/2010/main" val="391536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632C-2C66-48C6-A502-4B8383D3B6BA}"/>
              </a:ext>
            </a:extLst>
          </p:cNvPr>
          <p:cNvSpPr>
            <a:spLocks noGrp="1"/>
          </p:cNvSpPr>
          <p:nvPr>
            <p:ph type="title"/>
          </p:nvPr>
        </p:nvSpPr>
        <p:spPr/>
        <p:txBody>
          <a:bodyPr/>
          <a:lstStyle/>
          <a:p>
            <a:r>
              <a:rPr lang="en-US"/>
              <a:t>SEP for Non-Renewals or Terminations</a:t>
            </a:r>
          </a:p>
        </p:txBody>
      </p:sp>
      <p:sp>
        <p:nvSpPr>
          <p:cNvPr id="3" name="Content Placeholder 2">
            <a:extLst>
              <a:ext uri="{FF2B5EF4-FFF2-40B4-BE49-F238E27FC236}">
                <a16:creationId xmlns:a16="http://schemas.microsoft.com/office/drawing/2014/main" id="{44B7E30B-2F5E-42CA-9009-CF5CB617AB9E}"/>
              </a:ext>
            </a:extLst>
          </p:cNvPr>
          <p:cNvSpPr>
            <a:spLocks noGrp="1"/>
          </p:cNvSpPr>
          <p:nvPr>
            <p:ph idx="1"/>
          </p:nvPr>
        </p:nvSpPr>
        <p:spPr>
          <a:xfrm>
            <a:off x="609600" y="1600200"/>
            <a:ext cx="10972800" cy="4178807"/>
          </a:xfrm>
        </p:spPr>
        <p:txBody>
          <a:bodyPr>
            <a:normAutofit fontScale="85000" lnSpcReduction="10000"/>
          </a:bodyPr>
          <a:lstStyle/>
          <a:p>
            <a:r>
              <a:rPr lang="en-US" b="1"/>
              <a:t>Non-Renewals</a:t>
            </a:r>
            <a:r>
              <a:rPr lang="en-US"/>
              <a:t>: SEP begins December 8 and ends on the last day of February of the following year</a:t>
            </a:r>
          </a:p>
          <a:p>
            <a:pPr lvl="1"/>
            <a:r>
              <a:rPr lang="en-US"/>
              <a:t>New plan begins 1</a:t>
            </a:r>
            <a:r>
              <a:rPr lang="en-US" baseline="30000"/>
              <a:t>st</a:t>
            </a:r>
            <a:r>
              <a:rPr lang="en-US"/>
              <a:t> of the month following enrollment</a:t>
            </a:r>
          </a:p>
          <a:p>
            <a:r>
              <a:rPr lang="en-US" b="1"/>
              <a:t>PDP Sponsor Termination</a:t>
            </a:r>
            <a:r>
              <a:rPr lang="en-US"/>
              <a:t>: SEP begins two months before the proposed termination effective date and ends one month after the month of termination. </a:t>
            </a:r>
          </a:p>
          <a:p>
            <a:r>
              <a:rPr lang="en-US" b="1"/>
              <a:t>CMS Termination</a:t>
            </a:r>
            <a:r>
              <a:rPr lang="en-US"/>
              <a:t>: SEP begins 1 month before the termination effective date and ends 2 months after the termination. </a:t>
            </a:r>
          </a:p>
          <a:p>
            <a:r>
              <a:rPr lang="en-US" b="1"/>
              <a:t>Immediate Terminations by CMS</a:t>
            </a:r>
            <a:r>
              <a:rPr lang="en-US"/>
              <a:t>: CMS will establish the SEP during the termination process for immediate terminations by CMS. </a:t>
            </a:r>
          </a:p>
        </p:txBody>
      </p:sp>
      <p:sp>
        <p:nvSpPr>
          <p:cNvPr id="4" name="Slide Number Placeholder 3">
            <a:extLst>
              <a:ext uri="{FF2B5EF4-FFF2-40B4-BE49-F238E27FC236}">
                <a16:creationId xmlns:a16="http://schemas.microsoft.com/office/drawing/2014/main" id="{9F4DB1ED-7303-43BC-9DF4-08A46430D9BF}"/>
              </a:ext>
            </a:extLst>
          </p:cNvPr>
          <p:cNvSpPr>
            <a:spLocks noGrp="1"/>
          </p:cNvSpPr>
          <p:nvPr>
            <p:ph type="sldNum" sz="quarter" idx="12"/>
          </p:nvPr>
        </p:nvSpPr>
        <p:spPr/>
        <p:txBody>
          <a:bodyPr/>
          <a:lstStyle/>
          <a:p>
            <a:fld id="{7AA28999-D008-419E-9628-EE1C64F81F4C}" type="slidenum">
              <a:rPr lang="en-US" smtClean="0"/>
              <a:pPr/>
              <a:t>12</a:t>
            </a:fld>
            <a:endParaRPr lang="en-US"/>
          </a:p>
        </p:txBody>
      </p:sp>
    </p:spTree>
    <p:extLst>
      <p:ext uri="{BB962C8B-B14F-4D97-AF65-F5344CB8AC3E}">
        <p14:creationId xmlns:p14="http://schemas.microsoft.com/office/powerpoint/2010/main" val="106328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5567-6108-43DC-9E60-FFC232A93A9B}"/>
              </a:ext>
            </a:extLst>
          </p:cNvPr>
          <p:cNvSpPr>
            <a:spLocks noGrp="1"/>
          </p:cNvSpPr>
          <p:nvPr>
            <p:ph type="title"/>
          </p:nvPr>
        </p:nvSpPr>
        <p:spPr/>
        <p:txBody>
          <a:bodyPr/>
          <a:lstStyle/>
          <a:p>
            <a:r>
              <a:rPr lang="en-US" dirty="0">
                <a:cs typeface="Calibri Light"/>
              </a:rPr>
              <a:t>Plan Consolidations    SEP</a:t>
            </a:r>
            <a:endParaRPr lang="en-US" dirty="0"/>
          </a:p>
        </p:txBody>
      </p:sp>
      <p:sp>
        <p:nvSpPr>
          <p:cNvPr id="3" name="Content Placeholder 2">
            <a:extLst>
              <a:ext uri="{FF2B5EF4-FFF2-40B4-BE49-F238E27FC236}">
                <a16:creationId xmlns:a16="http://schemas.microsoft.com/office/drawing/2014/main" id="{0A056E6B-DBB0-4AF8-8C66-5A27EFE448A2}"/>
              </a:ext>
            </a:extLst>
          </p:cNvPr>
          <p:cNvSpPr>
            <a:spLocks noGrp="1"/>
          </p:cNvSpPr>
          <p:nvPr>
            <p:ph idx="1"/>
          </p:nvPr>
        </p:nvSpPr>
        <p:spPr/>
        <p:txBody>
          <a:bodyPr vert="horz" lIns="91440" tIns="45720" rIns="91440" bIns="45720" rtlCol="0" anchor="t">
            <a:normAutofit lnSpcReduction="10000"/>
          </a:bodyPr>
          <a:lstStyle/>
          <a:p>
            <a:r>
              <a:rPr lang="en-US" dirty="0">
                <a:cs typeface="Calibri"/>
              </a:rPr>
              <a:t>Plan Consolidations occur when Plan Sponsors merge two or more benefit packages (i.e., plans) offered in the current contract year into a single renewal plan for the following contract year. </a:t>
            </a:r>
          </a:p>
          <a:p>
            <a:r>
              <a:rPr lang="en-US" dirty="0">
                <a:cs typeface="Calibri"/>
              </a:rPr>
              <a:t>These are not enrollment changes: </a:t>
            </a:r>
          </a:p>
          <a:p>
            <a:pPr lvl="1"/>
            <a:r>
              <a:rPr lang="en-US" dirty="0">
                <a:cs typeface="Calibri"/>
              </a:rPr>
              <a:t>Plan consolidations are neither terminations nor non-renewals. Thus, </a:t>
            </a:r>
            <a:r>
              <a:rPr lang="en-US" u="sng" dirty="0">
                <a:cs typeface="Calibri"/>
              </a:rPr>
              <a:t>individuals impacted by consolidations are not eligible for a SEP</a:t>
            </a:r>
            <a:r>
              <a:rPr lang="en-US" dirty="0">
                <a:cs typeface="Calibri"/>
              </a:rPr>
              <a:t>. </a:t>
            </a:r>
          </a:p>
          <a:p>
            <a:endParaRPr lang="en-US" dirty="0">
              <a:cs typeface="Calibri"/>
            </a:endParaRPr>
          </a:p>
        </p:txBody>
      </p:sp>
      <p:sp>
        <p:nvSpPr>
          <p:cNvPr id="4" name="Slide Number Placeholder 3">
            <a:extLst>
              <a:ext uri="{FF2B5EF4-FFF2-40B4-BE49-F238E27FC236}">
                <a16:creationId xmlns:a16="http://schemas.microsoft.com/office/drawing/2014/main" id="{9BA16F13-37B2-4520-9CE4-8FDB5B4F8406}"/>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13</a:t>
            </a:fld>
            <a:endParaRPr lang="en-US"/>
          </a:p>
        </p:txBody>
      </p:sp>
      <p:sp>
        <p:nvSpPr>
          <p:cNvPr id="5" name="Not Equal 4" descr="Red does not equal sign. ">
            <a:extLst>
              <a:ext uri="{FF2B5EF4-FFF2-40B4-BE49-F238E27FC236}">
                <a16:creationId xmlns:a16="http://schemas.microsoft.com/office/drawing/2014/main" id="{4A08406E-383C-CA56-7866-83F858037360}"/>
              </a:ext>
            </a:extLst>
          </p:cNvPr>
          <p:cNvSpPr/>
          <p:nvPr/>
        </p:nvSpPr>
        <p:spPr>
          <a:xfrm>
            <a:off x="7781871" y="559594"/>
            <a:ext cx="494224" cy="573087"/>
          </a:xfrm>
          <a:prstGeom prst="mathNotEqual">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8775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1E14-005D-484C-B317-CE7F5A945822}"/>
              </a:ext>
            </a:extLst>
          </p:cNvPr>
          <p:cNvSpPr>
            <a:spLocks noGrp="1"/>
          </p:cNvSpPr>
          <p:nvPr>
            <p:ph type="title"/>
          </p:nvPr>
        </p:nvSpPr>
        <p:spPr/>
        <p:txBody>
          <a:bodyPr>
            <a:normAutofit/>
          </a:bodyPr>
          <a:lstStyle/>
          <a:p>
            <a:r>
              <a:rPr lang="en-US" sz="4000"/>
              <a:t>Plan Consolidations - Details</a:t>
            </a:r>
          </a:p>
        </p:txBody>
      </p:sp>
      <p:sp>
        <p:nvSpPr>
          <p:cNvPr id="3" name="Content Placeholder 2">
            <a:extLst>
              <a:ext uri="{FF2B5EF4-FFF2-40B4-BE49-F238E27FC236}">
                <a16:creationId xmlns:a16="http://schemas.microsoft.com/office/drawing/2014/main" id="{CD460E02-CD68-41E3-AF12-62F9A0729224}"/>
              </a:ext>
            </a:extLst>
          </p:cNvPr>
          <p:cNvSpPr>
            <a:spLocks noGrp="1"/>
          </p:cNvSpPr>
          <p:nvPr>
            <p:ph idx="1"/>
          </p:nvPr>
        </p:nvSpPr>
        <p:spPr>
          <a:xfrm>
            <a:off x="609600" y="1600200"/>
            <a:ext cx="11230895" cy="4171949"/>
          </a:xfrm>
        </p:spPr>
        <p:txBody>
          <a:bodyPr vert="horz" lIns="91440" tIns="45720" rIns="91440" bIns="45720" rtlCol="0" anchor="t">
            <a:normAutofit/>
          </a:bodyPr>
          <a:lstStyle/>
          <a:p>
            <a:r>
              <a:rPr lang="en-US" sz="2400" dirty="0"/>
              <a:t>Sponsors may not divide the plan enrollees among more than one consolidated plan in the new contract year. </a:t>
            </a:r>
            <a:endParaRPr lang="en-US" sz="2400" dirty="0">
              <a:cs typeface="Arial"/>
            </a:endParaRPr>
          </a:p>
          <a:p>
            <a:r>
              <a:rPr lang="en-US" sz="2400" dirty="0"/>
              <a:t>Sponsors may consolidate: </a:t>
            </a:r>
            <a:endParaRPr lang="en-US" sz="2400" dirty="0">
              <a:cs typeface="Arial"/>
            </a:endParaRPr>
          </a:p>
          <a:p>
            <a:pPr lvl="1"/>
            <a:r>
              <a:rPr lang="en-US" sz="2000" dirty="0"/>
              <a:t>Basic benefit design plans into another basic benefit design</a:t>
            </a:r>
            <a:endParaRPr lang="en-US" sz="2000" dirty="0">
              <a:cs typeface="Arial"/>
            </a:endParaRPr>
          </a:p>
          <a:p>
            <a:pPr lvl="1"/>
            <a:r>
              <a:rPr lang="en-US" sz="2000" dirty="0"/>
              <a:t>An enhanced alternative benefit design to a basic benefit design</a:t>
            </a:r>
            <a:endParaRPr lang="en-US" sz="2000" dirty="0">
              <a:cs typeface="Arial"/>
            </a:endParaRPr>
          </a:p>
          <a:p>
            <a:pPr lvl="1"/>
            <a:r>
              <a:rPr lang="en-US" sz="2000" dirty="0"/>
              <a:t>An enhanced alternative benefit design to another enhanced alternative design</a:t>
            </a:r>
            <a:endParaRPr lang="en-US" sz="2000" dirty="0">
              <a:cs typeface="Arial"/>
            </a:endParaRPr>
          </a:p>
          <a:p>
            <a:r>
              <a:rPr lang="en-US" sz="2400" dirty="0"/>
              <a:t>Sponsors must make certain that the consolidated renewal plan ID is the same as one of the original consolidating plan IDs to reduce beneficiary confusion. </a:t>
            </a:r>
            <a:endParaRPr lang="en-US" sz="2400" dirty="0">
              <a:cs typeface="Arial"/>
            </a:endParaRPr>
          </a:p>
          <a:p>
            <a:r>
              <a:rPr lang="en-US" sz="2400" dirty="0"/>
              <a:t>Changes are communicated via the ANOC. </a:t>
            </a:r>
            <a:endParaRPr lang="en-US" sz="2400" dirty="0">
              <a:cs typeface="Arial"/>
            </a:endParaRPr>
          </a:p>
        </p:txBody>
      </p:sp>
      <p:sp>
        <p:nvSpPr>
          <p:cNvPr id="4" name="Slide Number Placeholder 3">
            <a:extLst>
              <a:ext uri="{FF2B5EF4-FFF2-40B4-BE49-F238E27FC236}">
                <a16:creationId xmlns:a16="http://schemas.microsoft.com/office/drawing/2014/main" id="{37E7CCAE-688C-4CE5-A910-4516E9A02294}"/>
              </a:ext>
            </a:extLst>
          </p:cNvPr>
          <p:cNvSpPr>
            <a:spLocks noGrp="1"/>
          </p:cNvSpPr>
          <p:nvPr>
            <p:ph type="sldNum" sz="quarter" idx="12"/>
          </p:nvPr>
        </p:nvSpPr>
        <p:spPr/>
        <p:txBody>
          <a:bodyPr/>
          <a:lstStyle/>
          <a:p>
            <a:fld id="{7AA28999-D008-419E-9628-EE1C64F81F4C}" type="slidenum">
              <a:rPr lang="en-US" smtClean="0"/>
              <a:pPr/>
              <a:t>14</a:t>
            </a:fld>
            <a:endParaRPr lang="en-US"/>
          </a:p>
        </p:txBody>
      </p:sp>
    </p:spTree>
    <p:extLst>
      <p:ext uri="{BB962C8B-B14F-4D97-AF65-F5344CB8AC3E}">
        <p14:creationId xmlns:p14="http://schemas.microsoft.com/office/powerpoint/2010/main" val="171330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BE248-BA89-49C0-8930-83A1E79A1D51}"/>
              </a:ext>
            </a:extLst>
          </p:cNvPr>
          <p:cNvSpPr>
            <a:spLocks noGrp="1"/>
          </p:cNvSpPr>
          <p:nvPr>
            <p:ph type="title"/>
          </p:nvPr>
        </p:nvSpPr>
        <p:spPr/>
        <p:txBody>
          <a:bodyPr/>
          <a:lstStyle/>
          <a:p>
            <a:r>
              <a:rPr lang="en-US" dirty="0"/>
              <a:t>SEP questions? </a:t>
            </a:r>
          </a:p>
        </p:txBody>
      </p:sp>
      <p:sp>
        <p:nvSpPr>
          <p:cNvPr id="4" name="Slide Number Placeholder 3">
            <a:extLst>
              <a:ext uri="{FF2B5EF4-FFF2-40B4-BE49-F238E27FC236}">
                <a16:creationId xmlns:a16="http://schemas.microsoft.com/office/drawing/2014/main" id="{62F21EE3-DAD4-4C46-A037-0338A65D24D7}"/>
              </a:ext>
            </a:extLst>
          </p:cNvPr>
          <p:cNvSpPr>
            <a:spLocks noGrp="1"/>
          </p:cNvSpPr>
          <p:nvPr>
            <p:ph type="sldNum" sz="quarter" idx="12"/>
          </p:nvPr>
        </p:nvSpPr>
        <p:spPr/>
        <p:txBody>
          <a:bodyPr/>
          <a:lstStyle/>
          <a:p>
            <a:fld id="{7AA28999-D008-419E-9628-EE1C64F81F4C}" type="slidenum">
              <a:rPr lang="en-US" smtClean="0"/>
              <a:pPr/>
              <a:t>15</a:t>
            </a:fld>
            <a:endParaRPr lang="en-US"/>
          </a:p>
        </p:txBody>
      </p:sp>
    </p:spTree>
    <p:extLst>
      <p:ext uri="{BB962C8B-B14F-4D97-AF65-F5344CB8AC3E}">
        <p14:creationId xmlns:p14="http://schemas.microsoft.com/office/powerpoint/2010/main" val="308704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DACEA-7B75-4C8F-A3CC-7214D79028D8}"/>
              </a:ext>
            </a:extLst>
          </p:cNvPr>
          <p:cNvSpPr>
            <a:spLocks noGrp="1"/>
          </p:cNvSpPr>
          <p:nvPr>
            <p:ph type="body" idx="1"/>
          </p:nvPr>
        </p:nvSpPr>
        <p:spPr/>
        <p:txBody>
          <a:bodyPr/>
          <a:lstStyle/>
          <a:p>
            <a:r>
              <a:rPr lang="en-US" dirty="0"/>
              <a:t>Benchmarks, </a:t>
            </a:r>
            <a:r>
              <a:rPr lang="en-US" i="1" dirty="0"/>
              <a:t>de minimis, </a:t>
            </a:r>
            <a:r>
              <a:rPr lang="en-US" dirty="0"/>
              <a:t>and enrollment </a:t>
            </a:r>
          </a:p>
        </p:txBody>
      </p:sp>
      <p:sp>
        <p:nvSpPr>
          <p:cNvPr id="3" name="Title 2">
            <a:extLst>
              <a:ext uri="{FF2B5EF4-FFF2-40B4-BE49-F238E27FC236}">
                <a16:creationId xmlns:a16="http://schemas.microsoft.com/office/drawing/2014/main" id="{71161DAE-FC52-4AFF-89D6-AEA121A09861}"/>
              </a:ext>
            </a:extLst>
          </p:cNvPr>
          <p:cNvSpPr>
            <a:spLocks noGrp="1"/>
          </p:cNvSpPr>
          <p:nvPr>
            <p:ph type="title"/>
          </p:nvPr>
        </p:nvSpPr>
        <p:spPr/>
        <p:txBody>
          <a:bodyPr/>
          <a:lstStyle/>
          <a:p>
            <a:r>
              <a:rPr lang="en-US" dirty="0"/>
              <a:t>Low-Income Subsidy </a:t>
            </a:r>
          </a:p>
        </p:txBody>
      </p:sp>
      <p:sp>
        <p:nvSpPr>
          <p:cNvPr id="4" name="Slide Number Placeholder 3">
            <a:extLst>
              <a:ext uri="{FF2B5EF4-FFF2-40B4-BE49-F238E27FC236}">
                <a16:creationId xmlns:a16="http://schemas.microsoft.com/office/drawing/2014/main" id="{71882F9F-21A7-4B5F-B089-012093AF7A61}"/>
              </a:ext>
            </a:extLst>
          </p:cNvPr>
          <p:cNvSpPr>
            <a:spLocks noGrp="1"/>
          </p:cNvSpPr>
          <p:nvPr>
            <p:ph type="sldNum" sz="quarter" idx="12"/>
          </p:nvPr>
        </p:nvSpPr>
        <p:spPr/>
        <p:txBody>
          <a:bodyPr/>
          <a:lstStyle/>
          <a:p>
            <a:fld id="{7AA28999-D008-419E-9628-EE1C64F81F4C}" type="slidenum">
              <a:rPr lang="en-US" smtClean="0"/>
              <a:pPr/>
              <a:t>16</a:t>
            </a:fld>
            <a:endParaRPr lang="en-US"/>
          </a:p>
        </p:txBody>
      </p:sp>
    </p:spTree>
    <p:extLst>
      <p:ext uri="{BB962C8B-B14F-4D97-AF65-F5344CB8AC3E}">
        <p14:creationId xmlns:p14="http://schemas.microsoft.com/office/powerpoint/2010/main" val="276919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E15B-C7E5-4A9E-8BDC-8DE74F7AD54D}"/>
              </a:ext>
            </a:extLst>
          </p:cNvPr>
          <p:cNvSpPr>
            <a:spLocks noGrp="1"/>
          </p:cNvSpPr>
          <p:nvPr>
            <p:ph type="title"/>
          </p:nvPr>
        </p:nvSpPr>
        <p:spPr/>
        <p:txBody>
          <a:bodyPr/>
          <a:lstStyle/>
          <a:p>
            <a:r>
              <a:rPr lang="en-US" dirty="0"/>
              <a:t>LIS Subsidy Benchmark &amp; </a:t>
            </a:r>
            <a:r>
              <a:rPr lang="en-US" i="1" dirty="0"/>
              <a:t>de minimis</a:t>
            </a:r>
          </a:p>
        </p:txBody>
      </p:sp>
      <p:sp>
        <p:nvSpPr>
          <p:cNvPr id="3" name="Content Placeholder 2">
            <a:extLst>
              <a:ext uri="{FF2B5EF4-FFF2-40B4-BE49-F238E27FC236}">
                <a16:creationId xmlns:a16="http://schemas.microsoft.com/office/drawing/2014/main" id="{AF82B99B-7676-46FC-BD04-809C49013AE8}"/>
              </a:ext>
            </a:extLst>
          </p:cNvPr>
          <p:cNvSpPr>
            <a:spLocks noGrp="1"/>
          </p:cNvSpPr>
          <p:nvPr>
            <p:ph idx="1"/>
          </p:nvPr>
        </p:nvSpPr>
        <p:spPr>
          <a:xfrm>
            <a:off x="609600" y="1517904"/>
            <a:ext cx="10972800" cy="4306823"/>
          </a:xfrm>
        </p:spPr>
        <p:txBody>
          <a:bodyPr>
            <a:normAutofit fontScale="77500" lnSpcReduction="20000"/>
          </a:bodyPr>
          <a:lstStyle/>
          <a:p>
            <a:r>
              <a:rPr lang="en-US" b="1" dirty="0"/>
              <a:t>LIS Benchmark: </a:t>
            </a:r>
            <a:r>
              <a:rPr lang="en-US" dirty="0"/>
              <a:t>Low-income premium subsidy amount</a:t>
            </a:r>
            <a:endParaRPr lang="en-US" b="1" dirty="0"/>
          </a:p>
          <a:p>
            <a:pPr lvl="1"/>
            <a:r>
              <a:rPr lang="en-US" dirty="0"/>
              <a:t>Used to determine the premium amount covered for those full LIS</a:t>
            </a:r>
          </a:p>
          <a:p>
            <a:pPr lvl="1"/>
            <a:r>
              <a:rPr lang="en-US" dirty="0"/>
              <a:t>Plans below the benchmark will be available to full LIS eligible beneficiaries for $0/month</a:t>
            </a:r>
          </a:p>
          <a:p>
            <a:pPr lvl="1"/>
            <a:r>
              <a:rPr lang="en-US" dirty="0"/>
              <a:t>Weighted average monthly standard plan premium broken down by region/state</a:t>
            </a:r>
          </a:p>
          <a:p>
            <a:pPr lvl="1"/>
            <a:r>
              <a:rPr lang="en-US" dirty="0">
                <a:hlinkClick r:id="rId3"/>
              </a:rPr>
              <a:t>2024 Benchmarks</a:t>
            </a:r>
            <a:r>
              <a:rPr lang="en-US" dirty="0"/>
              <a:t> </a:t>
            </a:r>
          </a:p>
          <a:p>
            <a:r>
              <a:rPr lang="en-US" b="1" i="1" dirty="0"/>
              <a:t>De minimis</a:t>
            </a:r>
            <a:r>
              <a:rPr lang="en-US" dirty="0"/>
              <a:t>: </a:t>
            </a:r>
          </a:p>
          <a:p>
            <a:pPr lvl="1"/>
            <a:r>
              <a:rPr lang="en-US" dirty="0"/>
              <a:t>Plans may volunteer to waive the portion of their monthly premium that is a </a:t>
            </a:r>
            <a:r>
              <a:rPr lang="en-US" i="1" dirty="0"/>
              <a:t>de minim</a:t>
            </a:r>
            <a:r>
              <a:rPr lang="en-US" dirty="0"/>
              <a:t>is amount above the LIS benchmark</a:t>
            </a:r>
          </a:p>
          <a:p>
            <a:pPr lvl="1"/>
            <a:r>
              <a:rPr lang="en-US" dirty="0"/>
              <a:t>Plans that waive the </a:t>
            </a:r>
            <a:r>
              <a:rPr lang="en-US" i="1" dirty="0"/>
              <a:t>de minimis </a:t>
            </a:r>
            <a:r>
              <a:rPr lang="en-US" dirty="0"/>
              <a:t>will not have LIS members reassigned away from their plan</a:t>
            </a:r>
          </a:p>
          <a:p>
            <a:pPr lvl="1"/>
            <a:r>
              <a:rPr lang="en-US" dirty="0"/>
              <a:t>Full LIS beneficiaries enrolled in these plans will not be charged the </a:t>
            </a:r>
            <a:r>
              <a:rPr lang="en-US" i="1" dirty="0"/>
              <a:t>de minimis </a:t>
            </a:r>
          </a:p>
          <a:p>
            <a:pPr lvl="1"/>
            <a:r>
              <a:rPr lang="en-US" dirty="0"/>
              <a:t>2024 </a:t>
            </a:r>
            <a:r>
              <a:rPr lang="en-US" i="1" dirty="0"/>
              <a:t>de minimis </a:t>
            </a:r>
            <a:r>
              <a:rPr lang="en-US" dirty="0"/>
              <a:t>= $2</a:t>
            </a:r>
          </a:p>
        </p:txBody>
      </p:sp>
      <p:sp>
        <p:nvSpPr>
          <p:cNvPr id="4" name="Slide Number Placeholder 3">
            <a:extLst>
              <a:ext uri="{FF2B5EF4-FFF2-40B4-BE49-F238E27FC236}">
                <a16:creationId xmlns:a16="http://schemas.microsoft.com/office/drawing/2014/main" id="{66ACB943-365B-444E-B91F-F7B9814B0E33}"/>
              </a:ext>
            </a:extLst>
          </p:cNvPr>
          <p:cNvSpPr>
            <a:spLocks noGrp="1"/>
          </p:cNvSpPr>
          <p:nvPr>
            <p:ph type="sldNum" sz="quarter" idx="12"/>
          </p:nvPr>
        </p:nvSpPr>
        <p:spPr/>
        <p:txBody>
          <a:bodyPr/>
          <a:lstStyle/>
          <a:p>
            <a:fld id="{7AA28999-D008-419E-9628-EE1C64F81F4C}" type="slidenum">
              <a:rPr lang="en-US" smtClean="0"/>
              <a:pPr/>
              <a:t>17</a:t>
            </a:fld>
            <a:endParaRPr lang="en-US"/>
          </a:p>
        </p:txBody>
      </p:sp>
      <p:sp>
        <p:nvSpPr>
          <p:cNvPr id="5" name="TextBox 4" descr="NOTE: LIS Benchmark is not the same as the national average monthly Part D bid amount (which is $34.70 in 2024).&#10;">
            <a:extLst>
              <a:ext uri="{FF2B5EF4-FFF2-40B4-BE49-F238E27FC236}">
                <a16:creationId xmlns:a16="http://schemas.microsoft.com/office/drawing/2014/main" id="{C2240D0D-79CD-477C-BC1F-D5BB2E0A40D2}"/>
              </a:ext>
            </a:extLst>
          </p:cNvPr>
          <p:cNvSpPr txBox="1"/>
          <p:nvPr/>
        </p:nvSpPr>
        <p:spPr>
          <a:xfrm>
            <a:off x="6967728" y="5581753"/>
            <a:ext cx="4974336" cy="1015663"/>
          </a:xfrm>
          <a:prstGeom prst="rect">
            <a:avLst/>
          </a:prstGeom>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dirty="0"/>
              <a:t>NOTE: </a:t>
            </a:r>
            <a:r>
              <a:rPr lang="en-US" sz="2000" dirty="0"/>
              <a:t>LIS Benchmark is not the same as the national average monthly Part D bid amount (which is $34.70 in 2024).</a:t>
            </a:r>
            <a:endParaRPr lang="en-US" sz="2000" b="1" dirty="0"/>
          </a:p>
        </p:txBody>
      </p:sp>
    </p:spTree>
    <p:extLst>
      <p:ext uri="{BB962C8B-B14F-4D97-AF65-F5344CB8AC3E}">
        <p14:creationId xmlns:p14="http://schemas.microsoft.com/office/powerpoint/2010/main" val="300609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EB34-851F-4BF2-BBDC-D388FEE8D066}"/>
              </a:ext>
            </a:extLst>
          </p:cNvPr>
          <p:cNvSpPr>
            <a:spLocks noGrp="1"/>
          </p:cNvSpPr>
          <p:nvPr>
            <p:ph type="title"/>
          </p:nvPr>
        </p:nvSpPr>
        <p:spPr/>
        <p:txBody>
          <a:bodyPr>
            <a:normAutofit/>
          </a:bodyPr>
          <a:lstStyle/>
          <a:p>
            <a:r>
              <a:rPr lang="en-US" sz="4000" dirty="0">
                <a:cs typeface="Calibri Light"/>
              </a:rPr>
              <a:t>LIS Auto &amp; Facilitated Enrollment</a:t>
            </a:r>
            <a:endParaRPr lang="en-US" sz="4000" dirty="0"/>
          </a:p>
        </p:txBody>
      </p:sp>
      <p:sp>
        <p:nvSpPr>
          <p:cNvPr id="4" name="Content Placeholder 3">
            <a:extLst>
              <a:ext uri="{FF2B5EF4-FFF2-40B4-BE49-F238E27FC236}">
                <a16:creationId xmlns:a16="http://schemas.microsoft.com/office/drawing/2014/main" id="{C3A80162-DF4F-43B5-BA39-FD79E27928C6}"/>
              </a:ext>
            </a:extLst>
          </p:cNvPr>
          <p:cNvSpPr>
            <a:spLocks noGrp="1"/>
          </p:cNvSpPr>
          <p:nvPr>
            <p:ph idx="1"/>
          </p:nvPr>
        </p:nvSpPr>
        <p:spPr>
          <a:xfrm>
            <a:off x="5430731" y="1566101"/>
            <a:ext cx="6627433" cy="4641786"/>
          </a:xfrm>
        </p:spPr>
        <p:txBody>
          <a:bodyPr vert="horz" lIns="91440" tIns="45720" rIns="91440" bIns="45720" rtlCol="0" anchor="t">
            <a:noAutofit/>
          </a:bodyPr>
          <a:lstStyle/>
          <a:p>
            <a:r>
              <a:rPr lang="en-US" sz="2000" dirty="0"/>
              <a:t>PDPs qualify for auto/facilitated enrollments if they: </a:t>
            </a:r>
            <a:endParaRPr lang="en-US" sz="2000" dirty="0">
              <a:cs typeface="Arial"/>
            </a:endParaRPr>
          </a:p>
          <a:p>
            <a:pPr lvl="1"/>
            <a:r>
              <a:rPr lang="en-US" sz="1800" dirty="0"/>
              <a:t>Offer basic prescription drug coverage, and</a:t>
            </a:r>
            <a:endParaRPr lang="en-US" sz="1800" dirty="0">
              <a:cs typeface="Arial"/>
            </a:endParaRPr>
          </a:p>
          <a:p>
            <a:pPr lvl="1"/>
            <a:r>
              <a:rPr lang="en-US" sz="1800" dirty="0"/>
              <a:t>Have a premium at or below the LIS benchmark</a:t>
            </a:r>
            <a:endParaRPr lang="en-US" sz="1800" dirty="0">
              <a:cs typeface="Arial"/>
            </a:endParaRPr>
          </a:p>
          <a:p>
            <a:r>
              <a:rPr lang="en-US" sz="2000" dirty="0"/>
              <a:t>Qualifying PDPs must accept all individuals assigned by CMS who had been previously involuntarily disenrolled due to non-payment. </a:t>
            </a:r>
            <a:endParaRPr lang="en-US" sz="2000" dirty="0">
              <a:cs typeface="Arial"/>
            </a:endParaRPr>
          </a:p>
          <a:p>
            <a:r>
              <a:rPr lang="en-US" sz="2000" dirty="0"/>
              <a:t>Only plans with standard or basic alternative benefit packages will be included. </a:t>
            </a:r>
            <a:endParaRPr lang="en-US" sz="2000" dirty="0">
              <a:cs typeface="Arial" panose="020B0604020202020204"/>
            </a:endParaRPr>
          </a:p>
          <a:p>
            <a:pPr lvl="1"/>
            <a:r>
              <a:rPr lang="en-US" sz="1800" dirty="0"/>
              <a:t>CMS will not auto/facilitate enrollment into enhanced packages even if they are below the benchmark.</a:t>
            </a:r>
            <a:endParaRPr lang="en-US" sz="1800" dirty="0">
              <a:cs typeface="Arial"/>
            </a:endParaRPr>
          </a:p>
          <a:p>
            <a:pPr lvl="1"/>
            <a:r>
              <a:rPr lang="en-US" sz="1800" dirty="0"/>
              <a:t>CMS will not auto/facilitate enrollment into PDPs that waive the “de minimis” amount.</a:t>
            </a:r>
            <a:endParaRPr lang="en-US" sz="1800" dirty="0">
              <a:cs typeface="Arial"/>
            </a:endParaRPr>
          </a:p>
        </p:txBody>
      </p:sp>
      <p:sp>
        <p:nvSpPr>
          <p:cNvPr id="5" name="TextBox 4" descr="Auto Enrollment = Full-benefit dual eligible individuals who have not elected a Part D plan will be auto-enrolled into one by CMS.&#10;&#10;Facilitated Enrollment = Non-Dual beneficiaries eligible for LIS but not enrolled in a Part D plan will be enrolled into a plan by CMS. &#10;">
            <a:extLst>
              <a:ext uri="{FF2B5EF4-FFF2-40B4-BE49-F238E27FC236}">
                <a16:creationId xmlns:a16="http://schemas.microsoft.com/office/drawing/2014/main" id="{A1868E03-C811-438B-8915-3FF63A1BE350}"/>
              </a:ext>
            </a:extLst>
          </p:cNvPr>
          <p:cNvSpPr txBox="1"/>
          <p:nvPr/>
        </p:nvSpPr>
        <p:spPr>
          <a:xfrm>
            <a:off x="609600" y="1988636"/>
            <a:ext cx="4560570" cy="2862322"/>
          </a:xfrm>
          <a:prstGeom prst="rect">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b="1" dirty="0"/>
              <a:t>Auto Enrollment </a:t>
            </a:r>
            <a:r>
              <a:rPr lang="en-US" sz="2000" dirty="0"/>
              <a:t>= </a:t>
            </a:r>
            <a:r>
              <a:rPr lang="en-US" sz="2000" u="sng" dirty="0"/>
              <a:t>Full-benefit dual eligible individuals </a:t>
            </a:r>
            <a:r>
              <a:rPr lang="en-US" sz="2000" dirty="0"/>
              <a:t>who have not elected a Part D plan will be auto-enrolled into one by CMS.</a:t>
            </a:r>
          </a:p>
          <a:p>
            <a:endParaRPr lang="en-US" sz="2000" dirty="0"/>
          </a:p>
          <a:p>
            <a:r>
              <a:rPr lang="en-US" sz="2000" b="1" dirty="0"/>
              <a:t>Facilitated Enrollment </a:t>
            </a:r>
            <a:r>
              <a:rPr lang="en-US" sz="2000" dirty="0"/>
              <a:t>= </a:t>
            </a:r>
            <a:r>
              <a:rPr lang="en-US" sz="2000" u="sng" dirty="0"/>
              <a:t>Non-Dual beneficiaries eligible for LIS </a:t>
            </a:r>
            <a:r>
              <a:rPr lang="en-US" sz="2000" dirty="0"/>
              <a:t>but not enrolled in a Part D plan will be enrolled into a plan by CMS. </a:t>
            </a:r>
          </a:p>
        </p:txBody>
      </p:sp>
      <p:sp>
        <p:nvSpPr>
          <p:cNvPr id="6" name="Slide Number Placeholder 3">
            <a:extLst>
              <a:ext uri="{FF2B5EF4-FFF2-40B4-BE49-F238E27FC236}">
                <a16:creationId xmlns:a16="http://schemas.microsoft.com/office/drawing/2014/main" id="{F4D3D33A-785D-4D9F-BB14-52C8B87ACFD8}"/>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18</a:t>
            </a:fld>
            <a:endParaRPr lang="en-US"/>
          </a:p>
        </p:txBody>
      </p:sp>
    </p:spTree>
    <p:extLst>
      <p:ext uri="{BB962C8B-B14F-4D97-AF65-F5344CB8AC3E}">
        <p14:creationId xmlns:p14="http://schemas.microsoft.com/office/powerpoint/2010/main" val="159272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1CB7-4542-4063-BCDD-0DF9507F3B0A}"/>
              </a:ext>
            </a:extLst>
          </p:cNvPr>
          <p:cNvSpPr>
            <a:spLocks noGrp="1"/>
          </p:cNvSpPr>
          <p:nvPr>
            <p:ph type="title"/>
          </p:nvPr>
        </p:nvSpPr>
        <p:spPr/>
        <p:txBody>
          <a:bodyPr>
            <a:normAutofit/>
          </a:bodyPr>
          <a:lstStyle/>
          <a:p>
            <a:r>
              <a:rPr lang="en-US" sz="4000"/>
              <a:t>Duals/LIS Reassignment &amp; SEP</a:t>
            </a:r>
          </a:p>
        </p:txBody>
      </p:sp>
      <p:sp>
        <p:nvSpPr>
          <p:cNvPr id="3" name="Content Placeholder 2">
            <a:extLst>
              <a:ext uri="{FF2B5EF4-FFF2-40B4-BE49-F238E27FC236}">
                <a16:creationId xmlns:a16="http://schemas.microsoft.com/office/drawing/2014/main" id="{F4B9E0B6-7E10-4C48-97C9-DE596E775CD1}"/>
              </a:ext>
            </a:extLst>
          </p:cNvPr>
          <p:cNvSpPr>
            <a:spLocks noGrp="1"/>
          </p:cNvSpPr>
          <p:nvPr>
            <p:ph idx="1"/>
          </p:nvPr>
        </p:nvSpPr>
        <p:spPr/>
        <p:txBody>
          <a:bodyPr>
            <a:normAutofit fontScale="92500" lnSpcReduction="20000"/>
          </a:bodyPr>
          <a:lstStyle/>
          <a:p>
            <a:r>
              <a:rPr lang="en-US"/>
              <a:t>CMS will reassign Duals &amp; LIS beneficiaries if: </a:t>
            </a:r>
          </a:p>
          <a:p>
            <a:pPr lvl="1"/>
            <a:r>
              <a:rPr lang="en-US"/>
              <a:t>They were auto/facilitated enrolled in their current plan and that plan will be above the benchmark amount in the next contract year, or</a:t>
            </a:r>
          </a:p>
          <a:p>
            <a:pPr lvl="1"/>
            <a:r>
              <a:rPr lang="en-US"/>
              <a:t>If the current plan is non-renewing (terminating). </a:t>
            </a:r>
          </a:p>
          <a:p>
            <a:r>
              <a:rPr lang="en-US"/>
              <a:t>SEP: Duals and LIS beneficiaries are allowed to enroll or disenroll from a Part D plan once per calendar quarter during the first 9 months of the year (Jan- March; April – June; July – Sept). </a:t>
            </a:r>
          </a:p>
          <a:p>
            <a:pPr lvl="1"/>
            <a:r>
              <a:rPr lang="en-US"/>
              <a:t>Enrollment change is effective the first of the next month. </a:t>
            </a:r>
          </a:p>
        </p:txBody>
      </p:sp>
      <p:sp>
        <p:nvSpPr>
          <p:cNvPr id="4" name="Slide Number Placeholder 3">
            <a:extLst>
              <a:ext uri="{FF2B5EF4-FFF2-40B4-BE49-F238E27FC236}">
                <a16:creationId xmlns:a16="http://schemas.microsoft.com/office/drawing/2014/main" id="{890E6E99-8C47-4C64-9387-0771984A616A}"/>
              </a:ext>
            </a:extLst>
          </p:cNvPr>
          <p:cNvSpPr>
            <a:spLocks noGrp="1"/>
          </p:cNvSpPr>
          <p:nvPr>
            <p:ph type="sldNum" sz="quarter" idx="12"/>
          </p:nvPr>
        </p:nvSpPr>
        <p:spPr/>
        <p:txBody>
          <a:bodyPr/>
          <a:lstStyle/>
          <a:p>
            <a:fld id="{7AA28999-D008-419E-9628-EE1C64F81F4C}" type="slidenum">
              <a:rPr lang="en-US" smtClean="0"/>
              <a:pPr/>
              <a:t>19</a:t>
            </a:fld>
            <a:endParaRPr lang="en-US"/>
          </a:p>
        </p:txBody>
      </p:sp>
    </p:spTree>
    <p:extLst>
      <p:ext uri="{BB962C8B-B14F-4D97-AF65-F5344CB8AC3E}">
        <p14:creationId xmlns:p14="http://schemas.microsoft.com/office/powerpoint/2010/main" val="212768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BFF4B0B-76CE-4FBF-A97E-9634B214AEED}"/>
              </a:ext>
            </a:extLst>
          </p:cNvPr>
          <p:cNvCxnSpPr>
            <a:cxnSpLocks/>
          </p:cNvCxnSpPr>
          <p:nvPr/>
        </p:nvCxnSpPr>
        <p:spPr>
          <a:xfrm>
            <a:off x="-248478" y="3588026"/>
            <a:ext cx="12523304" cy="0"/>
          </a:xfrm>
          <a:prstGeom prst="line">
            <a:avLst/>
          </a:prstGeom>
          <a:ln w="63500">
            <a:solidFill>
              <a:schemeClr val="accent6"/>
            </a:solidFill>
          </a:ln>
        </p:spPr>
        <p:style>
          <a:lnRef idx="1">
            <a:schemeClr val="dk1"/>
          </a:lnRef>
          <a:fillRef idx="0">
            <a:schemeClr val="dk1"/>
          </a:fillRef>
          <a:effectRef idx="0">
            <a:schemeClr val="dk1"/>
          </a:effectRef>
          <a:fontRef idx="minor">
            <a:schemeClr val="tx1"/>
          </a:fontRef>
        </p:style>
      </p:cxnSp>
      <p:sp>
        <p:nvSpPr>
          <p:cNvPr id="9" name="Slide Number Placeholder 3">
            <a:extLst>
              <a:ext uri="{FF2B5EF4-FFF2-40B4-BE49-F238E27FC236}">
                <a16:creationId xmlns:a16="http://schemas.microsoft.com/office/drawing/2014/main" id="{1D7B6593-A847-4EAC-BB41-EBCAD7C46C96}"/>
              </a:ext>
            </a:extLst>
          </p:cNvPr>
          <p:cNvSpPr>
            <a:spLocks noGrp="1"/>
          </p:cNvSpPr>
          <p:nvPr>
            <p:ph type="sldNum" sz="quarter" idx="12"/>
          </p:nvPr>
        </p:nvSpPr>
        <p:spPr>
          <a:xfrm>
            <a:off x="5638800" y="6477000"/>
            <a:ext cx="838200" cy="324634"/>
          </a:xfrm>
        </p:spPr>
        <p:txBody>
          <a:bodyPr>
            <a:normAutofit fontScale="85000" lnSpcReduction="10000"/>
          </a:bodyPr>
          <a:lstStyle/>
          <a:p>
            <a:pPr marL="0" marR="0" lvl="0" indent="0" algn="ctr" defTabSz="91444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a:ln>
                  <a:noFill/>
                </a:ln>
                <a:solidFill>
                  <a:srgbClr val="404F21"/>
                </a:solidFill>
                <a:effectLst/>
                <a:uLnTx/>
                <a:uFillTx/>
                <a:latin typeface="Calibri"/>
                <a:ea typeface="+mn-ea"/>
                <a:cs typeface="Arial"/>
                <a:sym typeface="Arial"/>
              </a:rPr>
              <a:pPr marL="0" marR="0" lvl="0" indent="0" algn="ctr" defTabSz="914446"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dirty="0">
              <a:ln>
                <a:noFill/>
              </a:ln>
              <a:solidFill>
                <a:srgbClr val="404F21"/>
              </a:solidFill>
              <a:effectLst/>
              <a:uLnTx/>
              <a:uFillTx/>
              <a:latin typeface="Calibri"/>
              <a:ea typeface="+mn-ea"/>
              <a:cs typeface="Arial"/>
              <a:sym typeface="Arial"/>
            </a:endParaRPr>
          </a:p>
        </p:txBody>
      </p:sp>
      <p:sp>
        <p:nvSpPr>
          <p:cNvPr id="3" name="Slide Number Placeholder 2">
            <a:extLst>
              <a:ext uri="{FF2B5EF4-FFF2-40B4-BE49-F238E27FC236}">
                <a16:creationId xmlns:a16="http://schemas.microsoft.com/office/drawing/2014/main" id="{2C167188-AA7D-4B4D-B5BF-7A9F5896D17D}"/>
              </a:ext>
            </a:extLst>
          </p:cNvPr>
          <p:cNvSpPr>
            <a:spLocks noGrp="1"/>
          </p:cNvSpPr>
          <p:nvPr>
            <p:ph type="sldNum" sz="quarter" idx="4294967295"/>
          </p:nvPr>
        </p:nvSpPr>
        <p:spPr>
          <a:xfrm>
            <a:off x="0" y="1271589"/>
            <a:ext cx="533400" cy="244475"/>
          </a:xfrm>
          <a:prstGeom prst="rect">
            <a:avLst/>
          </a:prstGeom>
        </p:spPr>
        <p:txBody>
          <a:bodyPr vert="horz" anchor="ctr" anchorCtr="0">
            <a:normAutofit fontScale="85000" lnSpcReduction="20000"/>
          </a:bodyPr>
          <a:lstStyle>
            <a:defPPr>
              <a:defRPr lang="en-US"/>
            </a:defPPr>
            <a:lvl1pPr marL="0" algn="ctr" defTabSz="914446" rtl="0" eaLnBrk="1" latinLnBrk="0" hangingPunct="1">
              <a:defRPr kumimoji="0" sz="1400" b="1" kern="1200">
                <a:solidFill>
                  <a:srgbClr val="FFFFFF"/>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fld id="{07C46885-3B61-4FA5-865B-6F824E528C1C}" type="slidenum">
              <a:rPr kumimoji="0" lang="en-US" sz="1400" b="1" i="0" u="none" strike="noStrike" kern="1200" cap="none" spc="0" normalizeH="0" baseline="0" noProof="0">
                <a:ln>
                  <a:noFill/>
                </a:ln>
                <a:solidFill>
                  <a:srgbClr val="FFFFFF"/>
                </a:solidFill>
                <a:effectLst/>
                <a:uLnTx/>
                <a:uFillTx/>
                <a:latin typeface="Calibri"/>
                <a:ea typeface="+mn-ea"/>
                <a:cs typeface="+mn-cs"/>
                <a:sym typeface="Arial"/>
              </a:rPr>
              <a:pPr marL="0" marR="0" lvl="0" indent="0" algn="ctr" defTabSz="914446"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13" name="Oval 12">
            <a:extLst>
              <a:ext uri="{FF2B5EF4-FFF2-40B4-BE49-F238E27FC236}">
                <a16:creationId xmlns:a16="http://schemas.microsoft.com/office/drawing/2014/main" id="{B33119BE-C99B-49FA-B788-9C677EBD2C99}"/>
              </a:ext>
            </a:extLst>
          </p:cNvPr>
          <p:cNvSpPr/>
          <p:nvPr/>
        </p:nvSpPr>
        <p:spPr>
          <a:xfrm>
            <a:off x="8282768" y="2020973"/>
            <a:ext cx="2962765" cy="2962765"/>
          </a:xfrm>
          <a:prstGeom prst="ellipse">
            <a:avLst/>
          </a:prstGeom>
          <a:solidFill>
            <a:schemeClr val="bg1"/>
          </a:solidFill>
          <a:ln w="63500">
            <a:solidFill>
              <a:srgbClr val="F9B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sym typeface="Arial"/>
            </a:endParaRPr>
          </a:p>
        </p:txBody>
      </p:sp>
      <p:sp>
        <p:nvSpPr>
          <p:cNvPr id="4" name="Oval 3">
            <a:extLst>
              <a:ext uri="{FF2B5EF4-FFF2-40B4-BE49-F238E27FC236}">
                <a16:creationId xmlns:a16="http://schemas.microsoft.com/office/drawing/2014/main" id="{0B746628-7AE6-457F-A803-30A872FE64D5}"/>
              </a:ext>
            </a:extLst>
          </p:cNvPr>
          <p:cNvSpPr/>
          <p:nvPr/>
        </p:nvSpPr>
        <p:spPr>
          <a:xfrm>
            <a:off x="4483858" y="2020973"/>
            <a:ext cx="2962765" cy="2962765"/>
          </a:xfrm>
          <a:prstGeom prst="ellipse">
            <a:avLst/>
          </a:prstGeom>
          <a:solidFill>
            <a:schemeClr val="bg1"/>
          </a:solidFill>
          <a:ln w="63500">
            <a:solidFill>
              <a:srgbClr val="00A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sym typeface="Arial"/>
            </a:endParaRPr>
          </a:p>
        </p:txBody>
      </p:sp>
      <p:sp>
        <p:nvSpPr>
          <p:cNvPr id="12" name="Oval 11">
            <a:extLst>
              <a:ext uri="{FF2B5EF4-FFF2-40B4-BE49-F238E27FC236}">
                <a16:creationId xmlns:a16="http://schemas.microsoft.com/office/drawing/2014/main" id="{9B91A36C-A30D-4D7F-B8EC-F309F679281A}"/>
              </a:ext>
            </a:extLst>
          </p:cNvPr>
          <p:cNvSpPr/>
          <p:nvPr/>
        </p:nvSpPr>
        <p:spPr>
          <a:xfrm>
            <a:off x="568910" y="2020973"/>
            <a:ext cx="2962765" cy="2962765"/>
          </a:xfrm>
          <a:prstGeom prst="ellipse">
            <a:avLst/>
          </a:prstGeom>
          <a:solidFill>
            <a:schemeClr val="bg1"/>
          </a:solidFill>
          <a:ln w="63500">
            <a:solidFill>
              <a:srgbClr val="045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sym typeface="Arial"/>
            </a:endParaRPr>
          </a:p>
        </p:txBody>
      </p:sp>
      <p:pic>
        <p:nvPicPr>
          <p:cNvPr id="16" name="Picture 15" descr="Text, website&#10;&#10;Description automatically generated">
            <a:extLst>
              <a:ext uri="{FF2B5EF4-FFF2-40B4-BE49-F238E27FC236}">
                <a16:creationId xmlns:a16="http://schemas.microsoft.com/office/drawing/2014/main" id="{226D073C-C29A-4A6A-9939-94F15C16FE62}"/>
              </a:ext>
            </a:extLst>
          </p:cNvPr>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6099" t="17216" r="12563" b="22182"/>
          <a:stretch/>
        </p:blipFill>
        <p:spPr>
          <a:xfrm>
            <a:off x="266700" y="-144966"/>
            <a:ext cx="3129366" cy="2331583"/>
          </a:xfrm>
          <a:prstGeom prst="rect">
            <a:avLst/>
          </a:prstGeom>
        </p:spPr>
      </p:pic>
      <p:pic>
        <p:nvPicPr>
          <p:cNvPr id="5" name="Picture 4">
            <a:extLst>
              <a:ext uri="{FF2B5EF4-FFF2-40B4-BE49-F238E27FC236}">
                <a16:creationId xmlns:a16="http://schemas.microsoft.com/office/drawing/2014/main" id="{B698F017-20E1-4A8A-B688-09E1740D08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93477" y="2759948"/>
            <a:ext cx="2325459" cy="1135263"/>
          </a:xfrm>
          <a:prstGeom prst="rect">
            <a:avLst/>
          </a:prstGeom>
        </p:spPr>
      </p:pic>
      <p:pic>
        <p:nvPicPr>
          <p:cNvPr id="14" name="Picture 13">
            <a:extLst>
              <a:ext uri="{FF2B5EF4-FFF2-40B4-BE49-F238E27FC236}">
                <a16:creationId xmlns:a16="http://schemas.microsoft.com/office/drawing/2014/main" id="{F0DC5884-89F8-4C57-A3C3-6AEF067039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8282" y="2741789"/>
            <a:ext cx="2388221" cy="1171580"/>
          </a:xfrm>
          <a:prstGeom prst="rect">
            <a:avLst/>
          </a:prstGeom>
        </p:spPr>
      </p:pic>
      <p:sp>
        <p:nvSpPr>
          <p:cNvPr id="2" name="TextBox 1">
            <a:extLst>
              <a:ext uri="{FF2B5EF4-FFF2-40B4-BE49-F238E27FC236}">
                <a16:creationId xmlns:a16="http://schemas.microsoft.com/office/drawing/2014/main" id="{70A806BE-001F-ED0A-0B0F-99DDA7EF7390}"/>
              </a:ext>
            </a:extLst>
          </p:cNvPr>
          <p:cNvSpPr txBox="1"/>
          <p:nvPr/>
        </p:nvSpPr>
        <p:spPr>
          <a:xfrm>
            <a:off x="8484974" y="2941695"/>
            <a:ext cx="2558353" cy="101059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75190"/>
                </a:solidFill>
                <a:effectLst/>
                <a:uLnTx/>
                <a:uFillTx/>
                <a:latin typeface="Acumin Pro Wide" panose="020B0505020202020204" pitchFamily="34" charset="0"/>
                <a:ea typeface="+mn-ea"/>
                <a:cs typeface="+mn-cs"/>
              </a:rPr>
              <a:t>MIPPA</a:t>
            </a:r>
            <a:r>
              <a:rPr kumimoji="0" lang="en-US" sz="4000" b="1" i="0" u="none" strike="noStrike" kern="1200" cap="none" spc="0" normalizeH="0" baseline="0" noProof="0" dirty="0">
                <a:ln>
                  <a:noFill/>
                </a:ln>
                <a:solidFill>
                  <a:srgbClr val="4F81BD">
                    <a:lumMod val="75000"/>
                  </a:srgbClr>
                </a:solidFill>
                <a:effectLst/>
                <a:uLnTx/>
                <a:uFillTx/>
                <a:latin typeface="Arial Black" panose="020B0A04020102020204" pitchFamily="34" charset="0"/>
                <a:ea typeface="+mn-ea"/>
                <a:cs typeface="+mn-cs"/>
              </a:rPr>
              <a:t> </a:t>
            </a:r>
            <a:endParaRPr kumimoji="0" lang="en-US" sz="667" b="1" i="0" u="none" strike="noStrike" kern="1200" cap="none" spc="0" normalizeH="0" baseline="0" noProof="0" dirty="0">
              <a:ln>
                <a:noFill/>
              </a:ln>
              <a:solidFill>
                <a:srgbClr val="4F81BD">
                  <a:lumMod val="75000"/>
                </a:srgbClr>
              </a:solidFill>
              <a:effectLst/>
              <a:uLnTx/>
              <a:uFillTx/>
              <a:latin typeface="Arial Black" panose="020B0A04020102020204" pitchFamily="34" charset="0"/>
              <a:ea typeface="+mn-ea"/>
              <a:cs typeface="+mn-cs"/>
            </a:endParaRPr>
          </a:p>
          <a:p>
            <a:pPr marL="342917" marR="0" lvl="0" indent="0" algn="l" defTabSz="609630" rtl="0" eaLnBrk="1" fontAlgn="auto" latinLnBrk="0" hangingPunct="1">
              <a:lnSpc>
                <a:spcPct val="100000"/>
              </a:lnSpc>
              <a:spcBef>
                <a:spcPts val="0"/>
              </a:spcBef>
              <a:spcAft>
                <a:spcPts val="600"/>
              </a:spcAft>
              <a:buClrTx/>
              <a:buSzTx/>
              <a:buFontTx/>
              <a:buNone/>
              <a:tabLst/>
              <a:defRPr/>
            </a:pPr>
            <a:r>
              <a:rPr kumimoji="0" lang="en-US" sz="1467" b="0" i="0" u="none" strike="noStrike" kern="1200" cap="none" spc="100" normalizeH="0" baseline="0" noProof="0" dirty="0">
                <a:ln>
                  <a:noFill/>
                </a:ln>
                <a:solidFill>
                  <a:srgbClr val="075190"/>
                </a:solidFill>
                <a:effectLst/>
                <a:uLnTx/>
                <a:uFillTx/>
                <a:latin typeface="Acumin Pro Medium" panose="020B0604020202020204" pitchFamily="34" charset="0"/>
                <a:ea typeface="+mn-ea"/>
                <a:cs typeface="+mn-cs"/>
              </a:rPr>
              <a:t>Grantees</a:t>
            </a:r>
          </a:p>
        </p:txBody>
      </p:sp>
      <p:cxnSp>
        <p:nvCxnSpPr>
          <p:cNvPr id="8" name="Straight Connector 7">
            <a:extLst>
              <a:ext uri="{FF2B5EF4-FFF2-40B4-BE49-F238E27FC236}">
                <a16:creationId xmlns:a16="http://schemas.microsoft.com/office/drawing/2014/main" id="{FBEE376A-BC16-93CE-D01F-2901EE4D8BB3}"/>
              </a:ext>
            </a:extLst>
          </p:cNvPr>
          <p:cNvCxnSpPr/>
          <p:nvPr/>
        </p:nvCxnSpPr>
        <p:spPr>
          <a:xfrm>
            <a:off x="8788400" y="3588026"/>
            <a:ext cx="2082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378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8DC9-F753-4013-871E-9C7AE65607B1}"/>
              </a:ext>
            </a:extLst>
          </p:cNvPr>
          <p:cNvSpPr>
            <a:spLocks noGrp="1"/>
          </p:cNvSpPr>
          <p:nvPr>
            <p:ph type="title"/>
          </p:nvPr>
        </p:nvSpPr>
        <p:spPr/>
        <p:txBody>
          <a:bodyPr/>
          <a:lstStyle/>
          <a:p>
            <a:r>
              <a:rPr lang="en-US" dirty="0"/>
              <a:t>LINET</a:t>
            </a:r>
          </a:p>
        </p:txBody>
      </p:sp>
      <p:sp>
        <p:nvSpPr>
          <p:cNvPr id="3" name="Content Placeholder 2">
            <a:extLst>
              <a:ext uri="{FF2B5EF4-FFF2-40B4-BE49-F238E27FC236}">
                <a16:creationId xmlns:a16="http://schemas.microsoft.com/office/drawing/2014/main" id="{D8E796F5-40A8-4122-8C5F-7AD32E7F6FD8}"/>
              </a:ext>
            </a:extLst>
          </p:cNvPr>
          <p:cNvSpPr>
            <a:spLocks noGrp="1"/>
          </p:cNvSpPr>
          <p:nvPr>
            <p:ph idx="1"/>
          </p:nvPr>
        </p:nvSpPr>
        <p:spPr/>
        <p:txBody>
          <a:bodyPr>
            <a:normAutofit fontScale="92500" lnSpcReduction="10000"/>
          </a:bodyPr>
          <a:lstStyle/>
          <a:p>
            <a:r>
              <a:rPr lang="en-US" dirty="0"/>
              <a:t>Provides immediate prescription coverage for Medicare beneficiaries that qualify for Medicaid or LIS </a:t>
            </a:r>
            <a:r>
              <a:rPr lang="en-US" u="sng" dirty="0"/>
              <a:t>and have no other prescription drug coverage. </a:t>
            </a:r>
          </a:p>
          <a:p>
            <a:r>
              <a:rPr lang="en-US" dirty="0"/>
              <a:t>Pharmacist can submit the medication claim directly to LINET</a:t>
            </a:r>
          </a:p>
          <a:p>
            <a:pPr lvl="1"/>
            <a:r>
              <a:rPr lang="en-US" dirty="0"/>
              <a:t>Will ask for evidence of eligibility </a:t>
            </a:r>
          </a:p>
          <a:p>
            <a:r>
              <a:rPr lang="en-US" dirty="0"/>
              <a:t>LI NET SHIP Line: 1-866-934-2019</a:t>
            </a:r>
          </a:p>
          <a:p>
            <a:pPr lvl="1"/>
            <a:r>
              <a:rPr lang="en-US" dirty="0"/>
              <a:t>Dedicated for SHIPs, Caseworkers &amp; Medicaid Ombudsman Offices </a:t>
            </a:r>
          </a:p>
          <a:p>
            <a:r>
              <a:rPr lang="en-US" dirty="0"/>
              <a:t>CMS contract for LINET is managed by </a:t>
            </a:r>
            <a:r>
              <a:rPr lang="en-US" dirty="0">
                <a:hlinkClick r:id="rId3"/>
              </a:rPr>
              <a:t>Humana</a:t>
            </a: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279725D-3ED2-42F3-9636-7F702B31E2ED}"/>
              </a:ext>
            </a:extLst>
          </p:cNvPr>
          <p:cNvSpPr>
            <a:spLocks noGrp="1"/>
          </p:cNvSpPr>
          <p:nvPr>
            <p:ph type="sldNum" sz="quarter" idx="12"/>
          </p:nvPr>
        </p:nvSpPr>
        <p:spPr/>
        <p:txBody>
          <a:bodyPr/>
          <a:lstStyle/>
          <a:p>
            <a:fld id="{7AA28999-D008-419E-9628-EE1C64F81F4C}" type="slidenum">
              <a:rPr lang="en-US" smtClean="0"/>
              <a:pPr/>
              <a:t>20</a:t>
            </a:fld>
            <a:endParaRPr lang="en-US"/>
          </a:p>
        </p:txBody>
      </p:sp>
    </p:spTree>
    <p:extLst>
      <p:ext uri="{BB962C8B-B14F-4D97-AF65-F5344CB8AC3E}">
        <p14:creationId xmlns:p14="http://schemas.microsoft.com/office/powerpoint/2010/main" val="321567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E50A-61AB-4CB2-A4B8-42B3735FA103}"/>
              </a:ext>
            </a:extLst>
          </p:cNvPr>
          <p:cNvSpPr>
            <a:spLocks noGrp="1"/>
          </p:cNvSpPr>
          <p:nvPr>
            <p:ph type="title"/>
          </p:nvPr>
        </p:nvSpPr>
        <p:spPr/>
        <p:txBody>
          <a:bodyPr/>
          <a:lstStyle/>
          <a:p>
            <a:r>
              <a:rPr lang="en-US" dirty="0"/>
              <a:t>MA Contractors Helping with LIS/MSP</a:t>
            </a:r>
          </a:p>
        </p:txBody>
      </p:sp>
      <p:sp>
        <p:nvSpPr>
          <p:cNvPr id="3" name="Content Placeholder 2">
            <a:extLst>
              <a:ext uri="{FF2B5EF4-FFF2-40B4-BE49-F238E27FC236}">
                <a16:creationId xmlns:a16="http://schemas.microsoft.com/office/drawing/2014/main" id="{BC5CE0FE-F5F7-4BA9-B891-6B532716DD5C}"/>
              </a:ext>
            </a:extLst>
          </p:cNvPr>
          <p:cNvSpPr>
            <a:spLocks noGrp="1"/>
          </p:cNvSpPr>
          <p:nvPr>
            <p:ph idx="1"/>
          </p:nvPr>
        </p:nvSpPr>
        <p:spPr>
          <a:xfrm>
            <a:off x="609600" y="1600200"/>
            <a:ext cx="10972800" cy="3986783"/>
          </a:xfrm>
        </p:spPr>
        <p:txBody>
          <a:bodyPr>
            <a:normAutofit lnSpcReduction="10000"/>
          </a:bodyPr>
          <a:lstStyle/>
          <a:p>
            <a:r>
              <a:rPr lang="en-US" sz="2800" dirty="0"/>
              <a:t>CMS encourages Plans to assist enrollees gain access to benefits or programs in which they may be eligible or entitled (LIS, MSP, VA, SNAP, etc.)</a:t>
            </a:r>
          </a:p>
          <a:p>
            <a:r>
              <a:rPr lang="en-US" sz="2800" dirty="0"/>
              <a:t>Many plans contract with third-party experts to manage these caseloads</a:t>
            </a:r>
          </a:p>
          <a:p>
            <a:pPr lvl="1"/>
            <a:r>
              <a:rPr lang="en-US" sz="2400" dirty="0"/>
              <a:t>Examples include: </a:t>
            </a:r>
            <a:r>
              <a:rPr lang="en-US" sz="2400" dirty="0">
                <a:hlinkClick r:id="rId3"/>
              </a:rPr>
              <a:t>Benelynk</a:t>
            </a:r>
            <a:r>
              <a:rPr lang="en-US" sz="2400" dirty="0"/>
              <a:t>, </a:t>
            </a:r>
            <a:r>
              <a:rPr lang="en-US" sz="2400" dirty="0">
                <a:hlinkClick r:id="rId4"/>
              </a:rPr>
              <a:t>Change Healthcare </a:t>
            </a:r>
            <a:r>
              <a:rPr lang="en-US" sz="2400" dirty="0"/>
              <a:t>(</a:t>
            </a:r>
            <a:r>
              <a:rPr lang="en-US" sz="2000" dirty="0"/>
              <a:t>formerly Social Service Coordinators</a:t>
            </a:r>
            <a:r>
              <a:rPr lang="en-US" sz="2400" dirty="0"/>
              <a:t>)</a:t>
            </a:r>
          </a:p>
          <a:p>
            <a:pPr lvl="1"/>
            <a:r>
              <a:rPr lang="en-US" sz="2400" dirty="0"/>
              <a:t>Contractors </a:t>
            </a:r>
            <a:r>
              <a:rPr lang="en-US" sz="2400" b="1" dirty="0"/>
              <a:t>do not do any MA or Part D enrollment </a:t>
            </a:r>
          </a:p>
          <a:p>
            <a:pPr lvl="1"/>
            <a:r>
              <a:rPr lang="en-US" sz="2400" dirty="0"/>
              <a:t>Plans will provide the contractor with enrollee lists so that they can contract beneficiaries to provide services </a:t>
            </a:r>
          </a:p>
        </p:txBody>
      </p:sp>
      <p:sp>
        <p:nvSpPr>
          <p:cNvPr id="4" name="Slide Number Placeholder 3">
            <a:extLst>
              <a:ext uri="{FF2B5EF4-FFF2-40B4-BE49-F238E27FC236}">
                <a16:creationId xmlns:a16="http://schemas.microsoft.com/office/drawing/2014/main" id="{0CE5288F-1E8A-48C7-83D3-3162B2F1144E}"/>
              </a:ext>
            </a:extLst>
          </p:cNvPr>
          <p:cNvSpPr>
            <a:spLocks noGrp="1"/>
          </p:cNvSpPr>
          <p:nvPr>
            <p:ph type="sldNum" sz="quarter" idx="12"/>
          </p:nvPr>
        </p:nvSpPr>
        <p:spPr/>
        <p:txBody>
          <a:bodyPr/>
          <a:lstStyle/>
          <a:p>
            <a:fld id="{7AA28999-D008-419E-9628-EE1C64F81F4C}" type="slidenum">
              <a:rPr lang="en-US" smtClean="0"/>
              <a:pPr/>
              <a:t>21</a:t>
            </a:fld>
            <a:endParaRPr lang="en-US"/>
          </a:p>
        </p:txBody>
      </p:sp>
    </p:spTree>
    <p:extLst>
      <p:ext uri="{BB962C8B-B14F-4D97-AF65-F5344CB8AC3E}">
        <p14:creationId xmlns:p14="http://schemas.microsoft.com/office/powerpoint/2010/main" val="238790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CCEA-5909-D4B9-1E98-AE380676580E}"/>
              </a:ext>
            </a:extLst>
          </p:cNvPr>
          <p:cNvSpPr>
            <a:spLocks noGrp="1"/>
          </p:cNvSpPr>
          <p:nvPr>
            <p:ph type="title"/>
          </p:nvPr>
        </p:nvSpPr>
        <p:spPr/>
        <p:txBody>
          <a:bodyPr/>
          <a:lstStyle/>
          <a:p>
            <a:r>
              <a:rPr lang="en-US" dirty="0"/>
              <a:t>IRA Changes to LIS in 2024</a:t>
            </a:r>
          </a:p>
        </p:txBody>
      </p:sp>
      <p:sp>
        <p:nvSpPr>
          <p:cNvPr id="3" name="Content Placeholder 2">
            <a:extLst>
              <a:ext uri="{FF2B5EF4-FFF2-40B4-BE49-F238E27FC236}">
                <a16:creationId xmlns:a16="http://schemas.microsoft.com/office/drawing/2014/main" id="{92A72614-78D5-4920-7A77-A1284C9864DA}"/>
              </a:ext>
            </a:extLst>
          </p:cNvPr>
          <p:cNvSpPr>
            <a:spLocks noGrp="1"/>
          </p:cNvSpPr>
          <p:nvPr>
            <p:ph idx="1"/>
          </p:nvPr>
        </p:nvSpPr>
        <p:spPr/>
        <p:txBody>
          <a:bodyPr>
            <a:normAutofit/>
          </a:bodyPr>
          <a:lstStyle/>
          <a:p>
            <a:r>
              <a:rPr lang="en-US" dirty="0"/>
              <a:t>Starting January 1, 2024, the full LIS income limit will increase from 135% FPL to 150% FPL </a:t>
            </a:r>
          </a:p>
          <a:p>
            <a:pPr lvl="1"/>
            <a:r>
              <a:rPr lang="en-US" dirty="0"/>
              <a:t>Anyone receiving partial help will now be eligible for full help</a:t>
            </a:r>
          </a:p>
          <a:p>
            <a:r>
              <a:rPr lang="en-US" dirty="0"/>
              <a:t>Everyone that qualifies for LIS will: </a:t>
            </a:r>
          </a:p>
          <a:p>
            <a:pPr lvl="1"/>
            <a:r>
              <a:rPr lang="en-US" dirty="0"/>
              <a:t>Have $0 monthly premium</a:t>
            </a:r>
          </a:p>
          <a:p>
            <a:pPr lvl="1"/>
            <a:r>
              <a:rPr lang="en-US" dirty="0"/>
              <a:t>Have $0 annual deductible</a:t>
            </a:r>
          </a:p>
          <a:p>
            <a:pPr lvl="1"/>
            <a:r>
              <a:rPr lang="en-US" dirty="0"/>
              <a:t>Pay reduced prescription copays at the pharmacy </a:t>
            </a:r>
          </a:p>
        </p:txBody>
      </p:sp>
      <p:sp>
        <p:nvSpPr>
          <p:cNvPr id="4" name="Slide Number Placeholder 3">
            <a:extLst>
              <a:ext uri="{FF2B5EF4-FFF2-40B4-BE49-F238E27FC236}">
                <a16:creationId xmlns:a16="http://schemas.microsoft.com/office/drawing/2014/main" id="{FC061C19-49FA-CD2C-C803-A43A456C0E03}"/>
              </a:ext>
            </a:extLst>
          </p:cNvPr>
          <p:cNvSpPr>
            <a:spLocks noGrp="1"/>
          </p:cNvSpPr>
          <p:nvPr>
            <p:ph type="sldNum" sz="quarter" idx="12"/>
          </p:nvPr>
        </p:nvSpPr>
        <p:spPr/>
        <p:txBody>
          <a:bodyPr/>
          <a:lstStyle/>
          <a:p>
            <a:fld id="{7AA28999-D008-419E-9628-EE1C64F81F4C}" type="slidenum">
              <a:rPr lang="en-US" smtClean="0"/>
              <a:pPr/>
              <a:t>22</a:t>
            </a:fld>
            <a:endParaRPr lang="en-US"/>
          </a:p>
        </p:txBody>
      </p:sp>
    </p:spTree>
    <p:extLst>
      <p:ext uri="{BB962C8B-B14F-4D97-AF65-F5344CB8AC3E}">
        <p14:creationId xmlns:p14="http://schemas.microsoft.com/office/powerpoint/2010/main" val="203366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BE248-BA89-49C0-8930-83A1E79A1D51}"/>
              </a:ext>
            </a:extLst>
          </p:cNvPr>
          <p:cNvSpPr>
            <a:spLocks noGrp="1"/>
          </p:cNvSpPr>
          <p:nvPr>
            <p:ph type="title"/>
          </p:nvPr>
        </p:nvSpPr>
        <p:spPr/>
        <p:txBody>
          <a:bodyPr/>
          <a:lstStyle/>
          <a:p>
            <a:r>
              <a:rPr lang="en-US" dirty="0"/>
              <a:t>LIS questions? </a:t>
            </a:r>
          </a:p>
        </p:txBody>
      </p:sp>
      <p:sp>
        <p:nvSpPr>
          <p:cNvPr id="4" name="Slide Number Placeholder 3">
            <a:extLst>
              <a:ext uri="{FF2B5EF4-FFF2-40B4-BE49-F238E27FC236}">
                <a16:creationId xmlns:a16="http://schemas.microsoft.com/office/drawing/2014/main" id="{62F21EE3-DAD4-4C46-A037-0338A65D24D7}"/>
              </a:ext>
            </a:extLst>
          </p:cNvPr>
          <p:cNvSpPr>
            <a:spLocks noGrp="1"/>
          </p:cNvSpPr>
          <p:nvPr>
            <p:ph type="sldNum" sz="quarter" idx="12"/>
          </p:nvPr>
        </p:nvSpPr>
        <p:spPr/>
        <p:txBody>
          <a:bodyPr/>
          <a:lstStyle/>
          <a:p>
            <a:fld id="{7AA28999-D008-419E-9628-EE1C64F81F4C}" type="slidenum">
              <a:rPr lang="en-US" smtClean="0"/>
              <a:pPr/>
              <a:t>23</a:t>
            </a:fld>
            <a:endParaRPr lang="en-US"/>
          </a:p>
        </p:txBody>
      </p:sp>
    </p:spTree>
    <p:extLst>
      <p:ext uri="{BB962C8B-B14F-4D97-AF65-F5344CB8AC3E}">
        <p14:creationId xmlns:p14="http://schemas.microsoft.com/office/powerpoint/2010/main" val="285761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10E4F8-AFD8-4292-854B-07ED9AAB065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3AE0E1A-6644-414C-819B-B2EAE434964E}"/>
              </a:ext>
            </a:extLst>
          </p:cNvPr>
          <p:cNvSpPr>
            <a:spLocks noGrp="1"/>
          </p:cNvSpPr>
          <p:nvPr>
            <p:ph type="title"/>
          </p:nvPr>
        </p:nvSpPr>
        <p:spPr/>
        <p:txBody>
          <a:bodyPr/>
          <a:lstStyle/>
          <a:p>
            <a:r>
              <a:rPr lang="en-US" dirty="0"/>
              <a:t>Plan Sanctions and Suppressions</a:t>
            </a:r>
          </a:p>
        </p:txBody>
      </p:sp>
      <p:sp>
        <p:nvSpPr>
          <p:cNvPr id="4" name="Slide Number Placeholder 3">
            <a:extLst>
              <a:ext uri="{FF2B5EF4-FFF2-40B4-BE49-F238E27FC236}">
                <a16:creationId xmlns:a16="http://schemas.microsoft.com/office/drawing/2014/main" id="{5433011A-85CA-42DF-8EBF-311F5FE446C3}"/>
              </a:ext>
            </a:extLst>
          </p:cNvPr>
          <p:cNvSpPr>
            <a:spLocks noGrp="1"/>
          </p:cNvSpPr>
          <p:nvPr>
            <p:ph type="sldNum" sz="quarter" idx="12"/>
          </p:nvPr>
        </p:nvSpPr>
        <p:spPr/>
        <p:txBody>
          <a:bodyPr/>
          <a:lstStyle/>
          <a:p>
            <a:fld id="{7AA28999-D008-419E-9628-EE1C64F81F4C}" type="slidenum">
              <a:rPr lang="en-US" smtClean="0"/>
              <a:pPr/>
              <a:t>24</a:t>
            </a:fld>
            <a:endParaRPr lang="en-US"/>
          </a:p>
        </p:txBody>
      </p:sp>
    </p:spTree>
    <p:extLst>
      <p:ext uri="{BB962C8B-B14F-4D97-AF65-F5344CB8AC3E}">
        <p14:creationId xmlns:p14="http://schemas.microsoft.com/office/powerpoint/2010/main" val="37508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D703-0725-4657-B545-D42FCEE4C981}"/>
              </a:ext>
            </a:extLst>
          </p:cNvPr>
          <p:cNvSpPr>
            <a:spLocks noGrp="1"/>
          </p:cNvSpPr>
          <p:nvPr>
            <p:ph type="title"/>
          </p:nvPr>
        </p:nvSpPr>
        <p:spPr/>
        <p:txBody>
          <a:bodyPr/>
          <a:lstStyle/>
          <a:p>
            <a:r>
              <a:rPr lang="en-US">
                <a:cs typeface="Calibri Light"/>
              </a:rPr>
              <a:t>Plan Sanctions</a:t>
            </a:r>
            <a:endParaRPr lang="en-US"/>
          </a:p>
        </p:txBody>
      </p:sp>
      <p:sp>
        <p:nvSpPr>
          <p:cNvPr id="4" name="Content Placeholder 3">
            <a:extLst>
              <a:ext uri="{FF2B5EF4-FFF2-40B4-BE49-F238E27FC236}">
                <a16:creationId xmlns:a16="http://schemas.microsoft.com/office/drawing/2014/main" id="{20DB6B24-6A34-4834-B156-ED252CC35037}"/>
              </a:ext>
            </a:extLst>
          </p:cNvPr>
          <p:cNvSpPr>
            <a:spLocks noGrp="1"/>
          </p:cNvSpPr>
          <p:nvPr>
            <p:ph idx="1"/>
          </p:nvPr>
        </p:nvSpPr>
        <p:spPr/>
        <p:txBody>
          <a:bodyPr vert="horz" lIns="91440" tIns="45720" rIns="91440" bIns="45720" rtlCol="0" anchor="t">
            <a:normAutofit fontScale="85000" lnSpcReduction="20000"/>
          </a:bodyPr>
          <a:lstStyle/>
          <a:p>
            <a:pPr>
              <a:spcBef>
                <a:spcPts val="0"/>
              </a:spcBef>
              <a:spcAft>
                <a:spcPts val="100"/>
              </a:spcAft>
            </a:pPr>
            <a:r>
              <a:rPr lang="en-US"/>
              <a:t>CMS has the authority to take enforcement action or contract actions when it determines that a Medicare Plan Sponsor: </a:t>
            </a:r>
            <a:endParaRPr lang="en-US">
              <a:cs typeface="Arial" panose="020B0604020202020204"/>
            </a:endParaRPr>
          </a:p>
          <a:p>
            <a:pPr lvl="1">
              <a:spcBef>
                <a:spcPts val="0"/>
              </a:spcBef>
              <a:spcAft>
                <a:spcPts val="100"/>
              </a:spcAft>
            </a:pPr>
            <a:r>
              <a:rPr lang="en-US"/>
              <a:t>Substantially fails to comply with program and/or contract requirements, </a:t>
            </a:r>
            <a:endParaRPr lang="en-US">
              <a:cs typeface="Arial" panose="020B0604020202020204"/>
            </a:endParaRPr>
          </a:p>
          <a:p>
            <a:pPr lvl="1">
              <a:spcBef>
                <a:spcPts val="0"/>
              </a:spcBef>
              <a:spcAft>
                <a:spcPts val="100"/>
              </a:spcAft>
            </a:pPr>
            <a:r>
              <a:rPr lang="en-US"/>
              <a:t>Is carrying out its contract with CMS in a manner inconsistent with program requirements, or</a:t>
            </a:r>
            <a:endParaRPr lang="en-US">
              <a:cs typeface="Arial" panose="020B0604020202020204"/>
            </a:endParaRPr>
          </a:p>
          <a:p>
            <a:pPr lvl="1">
              <a:spcBef>
                <a:spcPts val="0"/>
              </a:spcBef>
              <a:spcAft>
                <a:spcPts val="100"/>
              </a:spcAft>
            </a:pPr>
            <a:r>
              <a:rPr lang="en-US"/>
              <a:t>No longer substantially meets the applicable conditions of the Medicare C or D program. </a:t>
            </a:r>
            <a:endParaRPr lang="en-US">
              <a:cs typeface="Arial" panose="020B0604020202020204"/>
            </a:endParaRPr>
          </a:p>
          <a:p>
            <a:pPr>
              <a:spcBef>
                <a:spcPts val="0"/>
              </a:spcBef>
              <a:spcAft>
                <a:spcPts val="100"/>
              </a:spcAft>
            </a:pPr>
            <a:r>
              <a:rPr lang="en-US"/>
              <a:t>Enforcement actions include: </a:t>
            </a:r>
            <a:endParaRPr lang="en-US">
              <a:cs typeface="Arial" panose="020B0604020202020204"/>
            </a:endParaRPr>
          </a:p>
          <a:p>
            <a:pPr lvl="1">
              <a:spcBef>
                <a:spcPts val="0"/>
              </a:spcBef>
              <a:spcAft>
                <a:spcPts val="100"/>
              </a:spcAft>
            </a:pPr>
            <a:r>
              <a:rPr lang="en-US"/>
              <a:t>Civil monetary penalties</a:t>
            </a:r>
            <a:endParaRPr lang="en-US">
              <a:cs typeface="Arial" panose="020B0604020202020204"/>
            </a:endParaRPr>
          </a:p>
          <a:p>
            <a:pPr lvl="1">
              <a:spcBef>
                <a:spcPts val="0"/>
              </a:spcBef>
              <a:spcAft>
                <a:spcPts val="100"/>
              </a:spcAft>
            </a:pPr>
            <a:r>
              <a:rPr lang="en-US"/>
              <a:t>Immediate sanctions (i.e., suspension of marketing, enrollment, payment), and</a:t>
            </a:r>
            <a:endParaRPr lang="en-US">
              <a:cs typeface="Arial" panose="020B0604020202020204"/>
            </a:endParaRPr>
          </a:p>
          <a:p>
            <a:pPr lvl="1">
              <a:spcBef>
                <a:spcPts val="0"/>
              </a:spcBef>
              <a:spcAft>
                <a:spcPts val="100"/>
              </a:spcAft>
            </a:pPr>
            <a:r>
              <a:rPr lang="en-US"/>
              <a:t>Terminations. </a:t>
            </a:r>
            <a:endParaRPr lang="en-US">
              <a:cs typeface="Arial" panose="020B0604020202020204"/>
            </a:endParaRPr>
          </a:p>
        </p:txBody>
      </p:sp>
      <p:sp>
        <p:nvSpPr>
          <p:cNvPr id="6" name="Slide Number Placeholder 3">
            <a:extLst>
              <a:ext uri="{FF2B5EF4-FFF2-40B4-BE49-F238E27FC236}">
                <a16:creationId xmlns:a16="http://schemas.microsoft.com/office/drawing/2014/main" id="{E5496562-6532-4DFD-84C9-749AAB1C8DCD}"/>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25</a:t>
            </a:fld>
            <a:endParaRPr lang="en-US"/>
          </a:p>
        </p:txBody>
      </p:sp>
    </p:spTree>
    <p:extLst>
      <p:ext uri="{BB962C8B-B14F-4D97-AF65-F5344CB8AC3E}">
        <p14:creationId xmlns:p14="http://schemas.microsoft.com/office/powerpoint/2010/main" val="50221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FDB8-AE79-43B7-8745-51992F3DE37E}"/>
              </a:ext>
            </a:extLst>
          </p:cNvPr>
          <p:cNvSpPr>
            <a:spLocks noGrp="1"/>
          </p:cNvSpPr>
          <p:nvPr>
            <p:ph type="title"/>
          </p:nvPr>
        </p:nvSpPr>
        <p:spPr/>
        <p:txBody>
          <a:bodyPr>
            <a:normAutofit fontScale="90000"/>
          </a:bodyPr>
          <a:lstStyle/>
          <a:p>
            <a:r>
              <a:rPr lang="en-US" dirty="0">
                <a:cs typeface="Arial"/>
              </a:rPr>
              <a:t>Suppressions, Frozen Enrollment, and MPF</a:t>
            </a:r>
            <a:endParaRPr lang="en-US" dirty="0"/>
          </a:p>
        </p:txBody>
      </p:sp>
      <p:sp>
        <p:nvSpPr>
          <p:cNvPr id="3" name="Content Placeholder 2">
            <a:extLst>
              <a:ext uri="{FF2B5EF4-FFF2-40B4-BE49-F238E27FC236}">
                <a16:creationId xmlns:a16="http://schemas.microsoft.com/office/drawing/2014/main" id="{6800D4B1-9594-4906-A349-117C02FC5288}"/>
              </a:ext>
            </a:extLst>
          </p:cNvPr>
          <p:cNvSpPr>
            <a:spLocks noGrp="1"/>
          </p:cNvSpPr>
          <p:nvPr>
            <p:ph idx="1"/>
          </p:nvPr>
        </p:nvSpPr>
        <p:spPr>
          <a:xfrm>
            <a:off x="609600" y="1600201"/>
            <a:ext cx="10972800" cy="4759036"/>
          </a:xfrm>
        </p:spPr>
        <p:txBody>
          <a:bodyPr vert="horz" lIns="91440" tIns="45720" rIns="91440" bIns="45720" rtlCol="0" anchor="t">
            <a:normAutofit/>
          </a:bodyPr>
          <a:lstStyle/>
          <a:p>
            <a:r>
              <a:rPr lang="en-US" sz="2800" b="1" dirty="0">
                <a:cs typeface="Arial"/>
              </a:rPr>
              <a:t>Suppressions </a:t>
            </a:r>
            <a:r>
              <a:rPr lang="en-US" sz="2800" dirty="0">
                <a:cs typeface="Arial"/>
              </a:rPr>
              <a:t>(Can impact star ratings)</a:t>
            </a:r>
            <a:r>
              <a:rPr lang="en-US" sz="2800" b="1" dirty="0">
                <a:cs typeface="Arial"/>
              </a:rPr>
              <a:t>: </a:t>
            </a:r>
            <a:r>
              <a:rPr lang="en-US" sz="2800" dirty="0">
                <a:cs typeface="Arial"/>
              </a:rPr>
              <a:t>Plans that have supplied incomplete or incorrect data to CMS; </a:t>
            </a:r>
          </a:p>
          <a:p>
            <a:pPr lvl="1"/>
            <a:r>
              <a:rPr lang="en-US" sz="2400" dirty="0">
                <a:cs typeface="Arial"/>
              </a:rPr>
              <a:t>Typically, temporary and will display as “N/A” on MPF</a:t>
            </a:r>
          </a:p>
          <a:p>
            <a:r>
              <a:rPr lang="en-US" sz="2800" b="1" dirty="0">
                <a:cs typeface="Arial"/>
              </a:rPr>
              <a:t>Frozen Enrollment: </a:t>
            </a:r>
            <a:r>
              <a:rPr lang="en-US" sz="2800" dirty="0">
                <a:cs typeface="Arial"/>
              </a:rPr>
              <a:t>Plans that have been suspended from accepting enrollments by CMS</a:t>
            </a:r>
          </a:p>
          <a:p>
            <a:pPr lvl="1"/>
            <a:r>
              <a:rPr lang="en-US" sz="2400" dirty="0">
                <a:cs typeface="Arial"/>
              </a:rPr>
              <a:t>Current enrollees will continue to see this as their current plan</a:t>
            </a:r>
          </a:p>
          <a:p>
            <a:pPr lvl="1"/>
            <a:r>
              <a:rPr lang="en-US" sz="2400" dirty="0">
                <a:cs typeface="Arial"/>
              </a:rPr>
              <a:t>Plan displays as normal in MPF searches</a:t>
            </a:r>
          </a:p>
          <a:p>
            <a:pPr lvl="1"/>
            <a:r>
              <a:rPr lang="en-US" sz="2400" dirty="0">
                <a:cs typeface="Arial"/>
              </a:rPr>
              <a:t>Enrollment button is disabled and replaced with “contact plan to enroll” message</a:t>
            </a:r>
          </a:p>
        </p:txBody>
      </p:sp>
      <p:sp>
        <p:nvSpPr>
          <p:cNvPr id="4" name="Slide Number Placeholder 3">
            <a:extLst>
              <a:ext uri="{FF2B5EF4-FFF2-40B4-BE49-F238E27FC236}">
                <a16:creationId xmlns:a16="http://schemas.microsoft.com/office/drawing/2014/main" id="{97C3BDA0-2F75-400F-A235-095CF7656AD5}"/>
              </a:ext>
            </a:extLst>
          </p:cNvPr>
          <p:cNvSpPr>
            <a:spLocks noGrp="1"/>
          </p:cNvSpPr>
          <p:nvPr>
            <p:ph type="sldNum" sz="quarter" idx="12"/>
          </p:nvPr>
        </p:nvSpPr>
        <p:spPr/>
        <p:txBody>
          <a:bodyPr/>
          <a:lstStyle/>
          <a:p>
            <a:fld id="{7AA28999-D008-419E-9628-EE1C64F81F4C}" type="slidenum">
              <a:rPr lang="en-US" smtClean="0"/>
              <a:pPr/>
              <a:t>26</a:t>
            </a:fld>
            <a:endParaRPr lang="en-US"/>
          </a:p>
        </p:txBody>
      </p:sp>
    </p:spTree>
    <p:extLst>
      <p:ext uri="{BB962C8B-B14F-4D97-AF65-F5344CB8AC3E}">
        <p14:creationId xmlns:p14="http://schemas.microsoft.com/office/powerpoint/2010/main" val="207090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4E4E-CE53-DBCF-3FDF-D1EBB5CEB85C}"/>
              </a:ext>
            </a:extLst>
          </p:cNvPr>
          <p:cNvSpPr>
            <a:spLocks noGrp="1"/>
          </p:cNvSpPr>
          <p:nvPr>
            <p:ph type="title"/>
          </p:nvPr>
        </p:nvSpPr>
        <p:spPr/>
        <p:txBody>
          <a:bodyPr/>
          <a:lstStyle/>
          <a:p>
            <a:r>
              <a:rPr lang="en-US" dirty="0"/>
              <a:t>Sanctions, Exclusions and MPF</a:t>
            </a:r>
          </a:p>
        </p:txBody>
      </p:sp>
      <p:sp>
        <p:nvSpPr>
          <p:cNvPr id="3" name="Content Placeholder 2">
            <a:extLst>
              <a:ext uri="{FF2B5EF4-FFF2-40B4-BE49-F238E27FC236}">
                <a16:creationId xmlns:a16="http://schemas.microsoft.com/office/drawing/2014/main" id="{A8E67AA5-A5E7-6572-1B99-413DDD9B2F48}"/>
              </a:ext>
            </a:extLst>
          </p:cNvPr>
          <p:cNvSpPr>
            <a:spLocks noGrp="1"/>
          </p:cNvSpPr>
          <p:nvPr>
            <p:ph idx="1"/>
          </p:nvPr>
        </p:nvSpPr>
        <p:spPr/>
        <p:txBody>
          <a:bodyPr>
            <a:normAutofit fontScale="92500"/>
          </a:bodyPr>
          <a:lstStyle/>
          <a:p>
            <a:r>
              <a:rPr lang="en-US" sz="2800" b="1" dirty="0">
                <a:cs typeface="Arial"/>
              </a:rPr>
              <a:t>Sanctions</a:t>
            </a:r>
            <a:r>
              <a:rPr lang="en-US" sz="2800" dirty="0">
                <a:cs typeface="Arial"/>
              </a:rPr>
              <a:t>: Plans that have had an enforcement action applied by CMS</a:t>
            </a:r>
          </a:p>
          <a:p>
            <a:pPr lvl="1"/>
            <a:r>
              <a:rPr lang="en-US" sz="2400" dirty="0">
                <a:cs typeface="Arial"/>
              </a:rPr>
              <a:t>Current enrollees will continue to see this as their current plan</a:t>
            </a:r>
          </a:p>
          <a:p>
            <a:pPr lvl="1"/>
            <a:r>
              <a:rPr lang="en-US" sz="2400" dirty="0">
                <a:cs typeface="Arial"/>
              </a:rPr>
              <a:t>Sanctions plans won’t display in Plan Finder search results</a:t>
            </a:r>
          </a:p>
          <a:p>
            <a:pPr lvl="1"/>
            <a:r>
              <a:rPr lang="en-US" sz="2400" dirty="0">
                <a:cs typeface="Arial"/>
              </a:rPr>
              <a:t>A link to sanctioned plans will display at the bottom of the search results page</a:t>
            </a:r>
          </a:p>
          <a:p>
            <a:pPr lvl="1"/>
            <a:r>
              <a:rPr lang="en-US" sz="2400" dirty="0">
                <a:cs typeface="Arial"/>
              </a:rPr>
              <a:t>Sanctioned plans will only display plan contact info and links to sanction letters </a:t>
            </a:r>
          </a:p>
          <a:p>
            <a:r>
              <a:rPr lang="en-US" sz="2800" b="1" dirty="0">
                <a:cs typeface="Arial"/>
              </a:rPr>
              <a:t>Exclusions: </a:t>
            </a:r>
            <a:r>
              <a:rPr lang="en-US" sz="2800" dirty="0">
                <a:cs typeface="Arial"/>
              </a:rPr>
              <a:t>Plans that have been terminated by CMS</a:t>
            </a:r>
          </a:p>
          <a:p>
            <a:pPr lvl="1"/>
            <a:r>
              <a:rPr lang="en-US" sz="2400" dirty="0">
                <a:cs typeface="Arial"/>
              </a:rPr>
              <a:t>Current enrollees will continue to see as their current plan</a:t>
            </a:r>
          </a:p>
          <a:p>
            <a:pPr lvl="1"/>
            <a:r>
              <a:rPr lang="en-US" sz="2400" dirty="0">
                <a:cs typeface="Arial"/>
              </a:rPr>
              <a:t>Excluded plans will not show in MPF search results</a:t>
            </a:r>
          </a:p>
          <a:p>
            <a:endParaRPr lang="en-US" dirty="0"/>
          </a:p>
        </p:txBody>
      </p:sp>
      <p:sp>
        <p:nvSpPr>
          <p:cNvPr id="4" name="Slide Number Placeholder 3">
            <a:extLst>
              <a:ext uri="{FF2B5EF4-FFF2-40B4-BE49-F238E27FC236}">
                <a16:creationId xmlns:a16="http://schemas.microsoft.com/office/drawing/2014/main" id="{AEA20749-D16C-0C15-0F58-877C8D88DE77}"/>
              </a:ext>
            </a:extLst>
          </p:cNvPr>
          <p:cNvSpPr>
            <a:spLocks noGrp="1"/>
          </p:cNvSpPr>
          <p:nvPr>
            <p:ph type="sldNum" sz="quarter" idx="12"/>
          </p:nvPr>
        </p:nvSpPr>
        <p:spPr/>
        <p:txBody>
          <a:bodyPr/>
          <a:lstStyle/>
          <a:p>
            <a:fld id="{7AA28999-D008-419E-9628-EE1C64F81F4C}" type="slidenum">
              <a:rPr lang="en-US" smtClean="0"/>
              <a:pPr/>
              <a:t>27</a:t>
            </a:fld>
            <a:endParaRPr lang="en-US"/>
          </a:p>
        </p:txBody>
      </p:sp>
      <p:sp>
        <p:nvSpPr>
          <p:cNvPr id="5" name="TextBox 4" descr="ACL emails the SHIP Listserv list of suppressions and exclusions when we receive notifications from CMS. &#10;">
            <a:extLst>
              <a:ext uri="{FF2B5EF4-FFF2-40B4-BE49-F238E27FC236}">
                <a16:creationId xmlns:a16="http://schemas.microsoft.com/office/drawing/2014/main" id="{F01CDB9E-57BF-344C-60DF-98FD07D4BB51}"/>
              </a:ext>
            </a:extLst>
          </p:cNvPr>
          <p:cNvSpPr txBox="1"/>
          <p:nvPr/>
        </p:nvSpPr>
        <p:spPr>
          <a:xfrm>
            <a:off x="8194019" y="5106413"/>
            <a:ext cx="3694176" cy="1432500"/>
          </a:xfrm>
          <a:prstGeom prst="snip2DiagRect">
            <a:avLst/>
          </a:prstGeom>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ACL emails the SHIP Listserv list of suppressions and exclusions when we receive notifications from CMS. </a:t>
            </a:r>
          </a:p>
        </p:txBody>
      </p:sp>
    </p:spTree>
    <p:extLst>
      <p:ext uri="{BB962C8B-B14F-4D97-AF65-F5344CB8AC3E}">
        <p14:creationId xmlns:p14="http://schemas.microsoft.com/office/powerpoint/2010/main" val="239553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26306-B18E-4DD4-B851-BB41C4716B9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F9BFFAE-E293-4155-A136-CD4611D0CD77}"/>
              </a:ext>
            </a:extLst>
          </p:cNvPr>
          <p:cNvSpPr>
            <a:spLocks noGrp="1"/>
          </p:cNvSpPr>
          <p:nvPr>
            <p:ph type="title"/>
          </p:nvPr>
        </p:nvSpPr>
        <p:spPr/>
        <p:txBody>
          <a:bodyPr/>
          <a:lstStyle/>
          <a:p>
            <a:r>
              <a:rPr lang="en-US" dirty="0"/>
              <a:t>Medicare Advantage Supplemental Benefits</a:t>
            </a:r>
          </a:p>
        </p:txBody>
      </p:sp>
      <p:sp>
        <p:nvSpPr>
          <p:cNvPr id="4" name="Slide Number Placeholder 3">
            <a:extLst>
              <a:ext uri="{FF2B5EF4-FFF2-40B4-BE49-F238E27FC236}">
                <a16:creationId xmlns:a16="http://schemas.microsoft.com/office/drawing/2014/main" id="{CFE9620C-9FC3-4636-9C49-067BA8C392A5}"/>
              </a:ext>
            </a:extLst>
          </p:cNvPr>
          <p:cNvSpPr>
            <a:spLocks noGrp="1"/>
          </p:cNvSpPr>
          <p:nvPr>
            <p:ph type="sldNum" sz="quarter" idx="12"/>
          </p:nvPr>
        </p:nvSpPr>
        <p:spPr/>
        <p:txBody>
          <a:bodyPr/>
          <a:lstStyle/>
          <a:p>
            <a:fld id="{7AA28999-D008-419E-9628-EE1C64F81F4C}" type="slidenum">
              <a:rPr lang="en-US" smtClean="0"/>
              <a:pPr/>
              <a:t>28</a:t>
            </a:fld>
            <a:endParaRPr lang="en-US"/>
          </a:p>
        </p:txBody>
      </p:sp>
    </p:spTree>
    <p:extLst>
      <p:ext uri="{BB962C8B-B14F-4D97-AF65-F5344CB8AC3E}">
        <p14:creationId xmlns:p14="http://schemas.microsoft.com/office/powerpoint/2010/main" val="229564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1D6C-DCBC-42BB-9B09-DF340B282E38}"/>
              </a:ext>
            </a:extLst>
          </p:cNvPr>
          <p:cNvSpPr>
            <a:spLocks noGrp="1"/>
          </p:cNvSpPr>
          <p:nvPr>
            <p:ph type="title"/>
          </p:nvPr>
        </p:nvSpPr>
        <p:spPr/>
        <p:txBody>
          <a:bodyPr/>
          <a:lstStyle/>
          <a:p>
            <a:r>
              <a:rPr lang="en-US"/>
              <a:t>MA Supplemental Benefits</a:t>
            </a:r>
          </a:p>
        </p:txBody>
      </p:sp>
      <p:sp>
        <p:nvSpPr>
          <p:cNvPr id="3" name="Content Placeholder 2">
            <a:extLst>
              <a:ext uri="{FF2B5EF4-FFF2-40B4-BE49-F238E27FC236}">
                <a16:creationId xmlns:a16="http://schemas.microsoft.com/office/drawing/2014/main" id="{AAE58A1C-1F81-45FE-93A0-264A4285147A}"/>
              </a:ext>
            </a:extLst>
          </p:cNvPr>
          <p:cNvSpPr>
            <a:spLocks noGrp="1"/>
          </p:cNvSpPr>
          <p:nvPr>
            <p:ph idx="1"/>
          </p:nvPr>
        </p:nvSpPr>
        <p:spPr/>
        <p:txBody>
          <a:bodyPr>
            <a:normAutofit fontScale="92500"/>
          </a:bodyPr>
          <a:lstStyle/>
          <a:p>
            <a:r>
              <a:rPr lang="en-US"/>
              <a:t>MA plans may choose to offer benefits not covered by Original Medicare.  </a:t>
            </a:r>
          </a:p>
          <a:p>
            <a:r>
              <a:rPr lang="en-US"/>
              <a:t>Most supplemental benefits must be primarily health-related and can either be: </a:t>
            </a:r>
          </a:p>
          <a:p>
            <a:pPr lvl="1"/>
            <a:r>
              <a:rPr lang="en-US"/>
              <a:t>Optional: Offered to everyone who is enrolled in a plan and enrollees can choose to purchase the additional benefits, or</a:t>
            </a:r>
          </a:p>
          <a:p>
            <a:pPr lvl="1"/>
            <a:r>
              <a:rPr lang="en-US"/>
              <a:t>Mandatory: All enrollees have access to the covered supplemental benefits and there is no option to decline the coverage. </a:t>
            </a:r>
          </a:p>
        </p:txBody>
      </p:sp>
      <p:sp>
        <p:nvSpPr>
          <p:cNvPr id="4" name="Slide Number Placeholder 3">
            <a:extLst>
              <a:ext uri="{FF2B5EF4-FFF2-40B4-BE49-F238E27FC236}">
                <a16:creationId xmlns:a16="http://schemas.microsoft.com/office/drawing/2014/main" id="{B4B7C8B0-5EC0-4B2E-9389-1472DA0221FB}"/>
              </a:ext>
            </a:extLst>
          </p:cNvPr>
          <p:cNvSpPr>
            <a:spLocks noGrp="1"/>
          </p:cNvSpPr>
          <p:nvPr>
            <p:ph type="sldNum" sz="quarter" idx="12"/>
          </p:nvPr>
        </p:nvSpPr>
        <p:spPr/>
        <p:txBody>
          <a:bodyPr/>
          <a:lstStyle/>
          <a:p>
            <a:fld id="{7AA28999-D008-419E-9628-EE1C64F81F4C}" type="slidenum">
              <a:rPr lang="en-US" smtClean="0"/>
              <a:pPr/>
              <a:t>29</a:t>
            </a:fld>
            <a:endParaRPr lang="en-US"/>
          </a:p>
        </p:txBody>
      </p:sp>
      <p:sp>
        <p:nvSpPr>
          <p:cNvPr id="5" name="TextBox 4" descr="NOTE: These supplemental benefits are included in the MA benefit packages shared via the MPF. &#10;">
            <a:extLst>
              <a:ext uri="{FF2B5EF4-FFF2-40B4-BE49-F238E27FC236}">
                <a16:creationId xmlns:a16="http://schemas.microsoft.com/office/drawing/2014/main" id="{FC22AEDE-D968-46B0-AEB4-C07108E8A5F9}"/>
              </a:ext>
            </a:extLst>
          </p:cNvPr>
          <p:cNvSpPr txBox="1"/>
          <p:nvPr/>
        </p:nvSpPr>
        <p:spPr>
          <a:xfrm>
            <a:off x="7193280" y="5508419"/>
            <a:ext cx="4632960" cy="1123712"/>
          </a:xfrm>
          <a:prstGeom prst="roundRect">
            <a:avLst/>
          </a:prstGeom>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a:t>NOTE: These supplemental benefits are included in the MA benefit packages shared via the MPF. </a:t>
            </a:r>
          </a:p>
        </p:txBody>
      </p:sp>
    </p:spTree>
    <p:extLst>
      <p:ext uri="{BB962C8B-B14F-4D97-AF65-F5344CB8AC3E}">
        <p14:creationId xmlns:p14="http://schemas.microsoft.com/office/powerpoint/2010/main" val="65455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type="body" idx="1"/>
          </p:nvPr>
        </p:nvSpPr>
        <p:spPr>
          <a:xfrm>
            <a:off x="2593451" y="3235170"/>
            <a:ext cx="7005098" cy="3032279"/>
          </a:xfrm>
        </p:spPr>
        <p:txBody>
          <a:bodyPr>
            <a:normAutofit/>
          </a:bodyPr>
          <a:lstStyle/>
          <a:p>
            <a:pPr marL="0" indent="0" algn="ctr">
              <a:spcBef>
                <a:spcPts val="0"/>
              </a:spcBef>
              <a:buNone/>
            </a:pPr>
            <a:r>
              <a:rPr lang="en-US" sz="3600" b="1" dirty="0"/>
              <a:t>Rebecca Kinney</a:t>
            </a:r>
          </a:p>
          <a:p>
            <a:pPr marL="0" indent="0" algn="ctr">
              <a:spcBef>
                <a:spcPts val="0"/>
              </a:spcBef>
              <a:buNone/>
            </a:pPr>
            <a:r>
              <a:rPr lang="en-US" sz="3200" dirty="0"/>
              <a:t>Director, Office of Healthcare Information and Counseling (OHIC)</a:t>
            </a:r>
          </a:p>
          <a:p>
            <a:pPr marL="0" indent="0" algn="ctr">
              <a:spcBef>
                <a:spcPts val="0"/>
              </a:spcBef>
              <a:buNone/>
            </a:pPr>
            <a:r>
              <a:rPr lang="en-US" sz="3200" dirty="0"/>
              <a:t>Administration for Community Living (ACL)</a:t>
            </a:r>
          </a:p>
        </p:txBody>
      </p:sp>
      <p:sp>
        <p:nvSpPr>
          <p:cNvPr id="2" name="Title 1"/>
          <p:cNvSpPr>
            <a:spLocks noGrp="1"/>
          </p:cNvSpPr>
          <p:nvPr>
            <p:ph type="title"/>
          </p:nvPr>
        </p:nvSpPr>
        <p:spPr/>
        <p:txBody>
          <a:bodyPr/>
          <a:lstStyle/>
          <a:p>
            <a:r>
              <a:rPr lang="en-US" dirty="0"/>
              <a:t>Today’s presenter</a:t>
            </a:r>
          </a:p>
        </p:txBody>
      </p:sp>
      <p:sp>
        <p:nvSpPr>
          <p:cNvPr id="6" name="Slide Number Placeholder 5"/>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722516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8D44-8595-4424-A5B4-23E495F627D5}"/>
              </a:ext>
            </a:extLst>
          </p:cNvPr>
          <p:cNvSpPr>
            <a:spLocks noGrp="1"/>
          </p:cNvSpPr>
          <p:nvPr>
            <p:ph type="title"/>
          </p:nvPr>
        </p:nvSpPr>
        <p:spPr>
          <a:xfrm>
            <a:off x="609600" y="274638"/>
            <a:ext cx="11195304" cy="1143000"/>
          </a:xfrm>
        </p:spPr>
        <p:txBody>
          <a:bodyPr>
            <a:normAutofit fontScale="90000"/>
          </a:bodyPr>
          <a:lstStyle/>
          <a:p>
            <a:r>
              <a:rPr lang="en-US" dirty="0">
                <a:cs typeface="Calibri Light"/>
              </a:rPr>
              <a:t>Special Supplemental Benefits for the Chronically Ill (SSBCI) </a:t>
            </a:r>
            <a:endParaRPr lang="en-US" dirty="0"/>
          </a:p>
        </p:txBody>
      </p:sp>
      <p:sp>
        <p:nvSpPr>
          <p:cNvPr id="4" name="Content Placeholder 3">
            <a:extLst>
              <a:ext uri="{FF2B5EF4-FFF2-40B4-BE49-F238E27FC236}">
                <a16:creationId xmlns:a16="http://schemas.microsoft.com/office/drawing/2014/main" id="{5B2A6D3B-D666-4C21-AE26-926566E4659F}"/>
              </a:ext>
            </a:extLst>
          </p:cNvPr>
          <p:cNvSpPr>
            <a:spLocks noGrp="1"/>
          </p:cNvSpPr>
          <p:nvPr>
            <p:ph idx="1"/>
          </p:nvPr>
        </p:nvSpPr>
        <p:spPr>
          <a:xfrm>
            <a:off x="609600" y="1600200"/>
            <a:ext cx="10972800" cy="4227575"/>
          </a:xfrm>
        </p:spPr>
        <p:txBody>
          <a:bodyPr vert="horz" lIns="91440" tIns="45720" rIns="91440" bIns="45720" rtlCol="0" anchor="t">
            <a:normAutofit fontScale="77500" lnSpcReduction="20000"/>
          </a:bodyPr>
          <a:lstStyle/>
          <a:p>
            <a:r>
              <a:rPr lang="en-US" sz="2900"/>
              <a:t>SSBCI = Expands the types of supplemental benefits that MA plans can offer to chronically ill enrollees. </a:t>
            </a:r>
            <a:endParaRPr lang="en-US" sz="2900">
              <a:cs typeface="Arial"/>
            </a:endParaRPr>
          </a:p>
          <a:p>
            <a:r>
              <a:rPr lang="en-US" sz="2900"/>
              <a:t>Chronically ill is defined as someone that: </a:t>
            </a:r>
            <a:endParaRPr lang="en-US" sz="2900">
              <a:cs typeface="Arial"/>
            </a:endParaRPr>
          </a:p>
          <a:p>
            <a:pPr lvl="1"/>
            <a:r>
              <a:rPr lang="en-US" sz="2600"/>
              <a:t>Has one or more comorbid and medically complex chronic condition that is life threatening or significantly limits the overall health or function of the enrollee; </a:t>
            </a:r>
          </a:p>
          <a:p>
            <a:pPr lvl="1"/>
            <a:r>
              <a:rPr lang="en-US" sz="2600"/>
              <a:t>Has a high risk of hospitalization or other adverse health outcomes; and </a:t>
            </a:r>
            <a:endParaRPr lang="en-US" sz="2600">
              <a:cs typeface="Arial"/>
            </a:endParaRPr>
          </a:p>
          <a:p>
            <a:pPr lvl="1"/>
            <a:r>
              <a:rPr lang="en-US" sz="2600"/>
              <a:t>Requires intensive care coordination. </a:t>
            </a:r>
            <a:endParaRPr lang="en-US" sz="2600">
              <a:cs typeface="Arial"/>
            </a:endParaRPr>
          </a:p>
          <a:p>
            <a:r>
              <a:rPr lang="en-US" sz="2900"/>
              <a:t>Expands coverage to include benefits that are not primarily health related (meals, transportation, pest control, etc.) provided that the item or service </a:t>
            </a:r>
            <a:r>
              <a:rPr lang="en-US" sz="2900" u="sng"/>
              <a:t>has a </a:t>
            </a:r>
            <a:r>
              <a:rPr lang="en-US" sz="2900" i="1" u="sng"/>
              <a:t>reasonable</a:t>
            </a:r>
            <a:r>
              <a:rPr lang="en-US" sz="2900" u="sng"/>
              <a:t> expectation of improving or maintaining the health or overall function of the enrollee</a:t>
            </a:r>
            <a:r>
              <a:rPr lang="en-US" sz="2900"/>
              <a:t>. </a:t>
            </a:r>
            <a:endParaRPr lang="en-US" sz="2900">
              <a:cs typeface="Arial"/>
            </a:endParaRPr>
          </a:p>
          <a:p>
            <a:r>
              <a:rPr lang="en-US" sz="2900"/>
              <a:t>May be offered non-uniformly (i.e., managed/offered on a case-by-case basis)</a:t>
            </a:r>
            <a:endParaRPr lang="en-US" sz="2900">
              <a:cs typeface="Arial"/>
            </a:endParaRPr>
          </a:p>
          <a:p>
            <a:pPr lvl="1"/>
            <a:r>
              <a:rPr lang="en-US" sz="2600"/>
              <a:t>Allows MA plans to vary, or target, SSBCI as they relate to the individual enrollee’s specific medical condition and needs</a:t>
            </a:r>
            <a:endParaRPr lang="en-US" sz="2600">
              <a:cs typeface="Arial"/>
            </a:endParaRPr>
          </a:p>
          <a:p>
            <a:endParaRPr lang="en-US"/>
          </a:p>
        </p:txBody>
      </p:sp>
      <p:sp>
        <p:nvSpPr>
          <p:cNvPr id="6" name="TextBox 5" descr="NOTE: SSBCI are not easily communicated via MPF or Plan sites because of the non-uniform nature of the benefits.  &#10;">
            <a:extLst>
              <a:ext uri="{FF2B5EF4-FFF2-40B4-BE49-F238E27FC236}">
                <a16:creationId xmlns:a16="http://schemas.microsoft.com/office/drawing/2014/main" id="{A6CC2168-FC97-497F-BAB3-E294A1C28718}"/>
              </a:ext>
            </a:extLst>
          </p:cNvPr>
          <p:cNvSpPr txBox="1"/>
          <p:nvPr/>
        </p:nvSpPr>
        <p:spPr>
          <a:xfrm>
            <a:off x="6238240" y="5611846"/>
            <a:ext cx="5779008" cy="1123712"/>
          </a:xfrm>
          <a:prstGeom prst="roundRect">
            <a:avLst/>
          </a:prstGeom>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a:t>NOTE: SSBCI are not easily communicated via MPF or Plan sites because of the non-uniform nature of the benefits. </a:t>
            </a:r>
            <a:r>
              <a:rPr lang="en-US" dirty="0"/>
              <a:t> </a:t>
            </a:r>
          </a:p>
        </p:txBody>
      </p:sp>
      <p:sp>
        <p:nvSpPr>
          <p:cNvPr id="8" name="Slide Number Placeholder 3">
            <a:extLst>
              <a:ext uri="{FF2B5EF4-FFF2-40B4-BE49-F238E27FC236}">
                <a16:creationId xmlns:a16="http://schemas.microsoft.com/office/drawing/2014/main" id="{DF0902C0-8134-4D49-BE69-A91C8586F94F}"/>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30</a:t>
            </a:fld>
            <a:endParaRPr lang="en-US"/>
          </a:p>
        </p:txBody>
      </p:sp>
    </p:spTree>
    <p:extLst>
      <p:ext uri="{BB962C8B-B14F-4D97-AF65-F5344CB8AC3E}">
        <p14:creationId xmlns:p14="http://schemas.microsoft.com/office/powerpoint/2010/main" val="160674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 of the United States divided by county.  Map shows that supplemental benefits are available in most places nationally.  The following states have some counties without MA plans with supplemental benefits: AK (no plans available with supplemental benefits statewide), OR, CA, NV, ID, MT, WY, CO, SD, NE, KS, OK, and TX. ">
            <a:extLst>
              <a:ext uri="{FF2B5EF4-FFF2-40B4-BE49-F238E27FC236}">
                <a16:creationId xmlns:a16="http://schemas.microsoft.com/office/drawing/2014/main" id="{8098CAE6-6C8B-BC47-40A0-3AD059758AE0}"/>
              </a:ext>
            </a:extLst>
          </p:cNvPr>
          <p:cNvPicPr>
            <a:picLocks noChangeAspect="1"/>
          </p:cNvPicPr>
          <p:nvPr/>
        </p:nvPicPr>
        <p:blipFill rotWithShape="1">
          <a:blip r:embed="rId3"/>
          <a:srcRect t="9289"/>
          <a:stretch/>
        </p:blipFill>
        <p:spPr>
          <a:xfrm>
            <a:off x="0" y="1391887"/>
            <a:ext cx="9484963" cy="5466113"/>
          </a:xfrm>
          <a:prstGeom prst="rect">
            <a:avLst/>
          </a:prstGeom>
          <a:effectLst>
            <a:outerShdw blurRad="50800" dist="38100" dir="5400000" algn="t" rotWithShape="0">
              <a:prstClr val="black">
                <a:alpha val="40000"/>
              </a:prstClr>
            </a:outerShdw>
          </a:effectLst>
        </p:spPr>
      </p:pic>
      <p:sp>
        <p:nvSpPr>
          <p:cNvPr id="7" name="Title 6">
            <a:extLst>
              <a:ext uri="{FF2B5EF4-FFF2-40B4-BE49-F238E27FC236}">
                <a16:creationId xmlns:a16="http://schemas.microsoft.com/office/drawing/2014/main" id="{83AD2FD6-232B-4D87-9726-60995D19EF13}"/>
              </a:ext>
            </a:extLst>
          </p:cNvPr>
          <p:cNvSpPr>
            <a:spLocks noGrp="1"/>
          </p:cNvSpPr>
          <p:nvPr>
            <p:ph type="title"/>
          </p:nvPr>
        </p:nvSpPr>
        <p:spPr>
          <a:xfrm>
            <a:off x="609599" y="274638"/>
            <a:ext cx="11122617" cy="1143000"/>
          </a:xfrm>
        </p:spPr>
        <p:txBody>
          <a:bodyPr>
            <a:normAutofit/>
          </a:bodyPr>
          <a:lstStyle/>
          <a:p>
            <a:r>
              <a:rPr lang="en-US" dirty="0"/>
              <a:t>Supplemental Benefit Growth in 2023</a:t>
            </a:r>
          </a:p>
        </p:txBody>
      </p:sp>
      <p:sp>
        <p:nvSpPr>
          <p:cNvPr id="8" name="Content Placeholder 7">
            <a:extLst>
              <a:ext uri="{FF2B5EF4-FFF2-40B4-BE49-F238E27FC236}">
                <a16:creationId xmlns:a16="http://schemas.microsoft.com/office/drawing/2014/main" id="{A5A1B430-1BC3-4B92-BC14-D5F0C0AE7039}"/>
              </a:ext>
            </a:extLst>
          </p:cNvPr>
          <p:cNvSpPr>
            <a:spLocks noGrp="1"/>
          </p:cNvSpPr>
          <p:nvPr>
            <p:ph sz="half" idx="2"/>
          </p:nvPr>
        </p:nvSpPr>
        <p:spPr>
          <a:xfrm>
            <a:off x="9484963" y="2459429"/>
            <a:ext cx="2707037" cy="6655747"/>
          </a:xfrm>
        </p:spPr>
        <p:txBody>
          <a:bodyPr>
            <a:normAutofit/>
          </a:bodyPr>
          <a:lstStyle/>
          <a:p>
            <a:pPr marL="0" indent="0" algn="ctr">
              <a:buNone/>
            </a:pPr>
            <a:r>
              <a:rPr lang="en-US" sz="2400" dirty="0"/>
              <a:t>In 2023 </a:t>
            </a:r>
            <a:r>
              <a:rPr lang="en-US" sz="2400" b="1" dirty="0"/>
              <a:t>2,207 MA plans </a:t>
            </a:r>
            <a:r>
              <a:rPr lang="en-US" sz="2400" dirty="0"/>
              <a:t>offered some form of supplemental benefit in </a:t>
            </a:r>
            <a:r>
              <a:rPr lang="en-US" sz="2400" b="1" dirty="0"/>
              <a:t>3,162 counties </a:t>
            </a:r>
            <a:r>
              <a:rPr lang="en-US" sz="2400" dirty="0"/>
              <a:t>(including PR). </a:t>
            </a:r>
          </a:p>
        </p:txBody>
      </p:sp>
      <p:sp>
        <p:nvSpPr>
          <p:cNvPr id="4" name="Slide Number Placeholder 3">
            <a:extLst>
              <a:ext uri="{FF2B5EF4-FFF2-40B4-BE49-F238E27FC236}">
                <a16:creationId xmlns:a16="http://schemas.microsoft.com/office/drawing/2014/main" id="{61DE1371-F523-4C05-9F0D-15C5F1137CDE}"/>
              </a:ext>
            </a:extLst>
          </p:cNvPr>
          <p:cNvSpPr>
            <a:spLocks noGrp="1"/>
          </p:cNvSpPr>
          <p:nvPr>
            <p:ph type="sldNum" sz="quarter" idx="12"/>
          </p:nvPr>
        </p:nvSpPr>
        <p:spPr/>
        <p:txBody>
          <a:bodyPr/>
          <a:lstStyle/>
          <a:p>
            <a:fld id="{7AA28999-D008-419E-9628-EE1C64F81F4C}" type="slidenum">
              <a:rPr lang="en-US" smtClean="0"/>
              <a:pPr/>
              <a:t>31</a:t>
            </a:fld>
            <a:endParaRPr lang="en-US"/>
          </a:p>
        </p:txBody>
      </p:sp>
      <p:sp>
        <p:nvSpPr>
          <p:cNvPr id="10" name="TextBox 9">
            <a:extLst>
              <a:ext uri="{FF2B5EF4-FFF2-40B4-BE49-F238E27FC236}">
                <a16:creationId xmlns:a16="http://schemas.microsoft.com/office/drawing/2014/main" id="{F513CAD1-7822-98C6-D61A-5D5F8A467ADB}"/>
              </a:ext>
            </a:extLst>
          </p:cNvPr>
          <p:cNvSpPr txBox="1"/>
          <p:nvPr/>
        </p:nvSpPr>
        <p:spPr>
          <a:xfrm>
            <a:off x="276386" y="1070697"/>
            <a:ext cx="11639227" cy="369332"/>
          </a:xfrm>
          <a:prstGeom prst="rect">
            <a:avLst/>
          </a:prstGeom>
          <a:noFill/>
        </p:spPr>
        <p:txBody>
          <a:bodyPr wrap="square" rtlCol="0">
            <a:spAutoFit/>
          </a:bodyPr>
          <a:lstStyle/>
          <a:p>
            <a:pPr marL="0" indent="0" algn="ctr">
              <a:buNone/>
            </a:pPr>
            <a:r>
              <a:rPr lang="en-US" sz="1800"/>
              <a:t>From the Long-Term Quality Alliance and ATI Advisory  conducted research to better understand these benefits. </a:t>
            </a:r>
            <a:endParaRPr lang="en-US" sz="1800" dirty="0"/>
          </a:p>
        </p:txBody>
      </p:sp>
    </p:spTree>
    <p:extLst>
      <p:ext uri="{BB962C8B-B14F-4D97-AF65-F5344CB8AC3E}">
        <p14:creationId xmlns:p14="http://schemas.microsoft.com/office/powerpoint/2010/main" val="177727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BE248-BA89-49C0-8930-83A1E79A1D51}"/>
              </a:ext>
            </a:extLst>
          </p:cNvPr>
          <p:cNvSpPr>
            <a:spLocks noGrp="1"/>
          </p:cNvSpPr>
          <p:nvPr>
            <p:ph type="title"/>
          </p:nvPr>
        </p:nvSpPr>
        <p:spPr/>
        <p:txBody>
          <a:bodyPr/>
          <a:lstStyle/>
          <a:p>
            <a:r>
              <a:rPr lang="en-US" dirty="0"/>
              <a:t>Sanctions or SSBCI questions? </a:t>
            </a:r>
          </a:p>
        </p:txBody>
      </p:sp>
      <p:sp>
        <p:nvSpPr>
          <p:cNvPr id="4" name="Slide Number Placeholder 3">
            <a:extLst>
              <a:ext uri="{FF2B5EF4-FFF2-40B4-BE49-F238E27FC236}">
                <a16:creationId xmlns:a16="http://schemas.microsoft.com/office/drawing/2014/main" id="{62F21EE3-DAD4-4C46-A037-0338A65D24D7}"/>
              </a:ext>
            </a:extLst>
          </p:cNvPr>
          <p:cNvSpPr>
            <a:spLocks noGrp="1"/>
          </p:cNvSpPr>
          <p:nvPr>
            <p:ph type="sldNum" sz="quarter" idx="12"/>
          </p:nvPr>
        </p:nvSpPr>
        <p:spPr/>
        <p:txBody>
          <a:bodyPr/>
          <a:lstStyle/>
          <a:p>
            <a:fld id="{7AA28999-D008-419E-9628-EE1C64F81F4C}" type="slidenum">
              <a:rPr lang="en-US" smtClean="0"/>
              <a:pPr/>
              <a:t>32</a:t>
            </a:fld>
            <a:endParaRPr lang="en-US"/>
          </a:p>
        </p:txBody>
      </p:sp>
    </p:spTree>
    <p:extLst>
      <p:ext uri="{BB962C8B-B14F-4D97-AF65-F5344CB8AC3E}">
        <p14:creationId xmlns:p14="http://schemas.microsoft.com/office/powerpoint/2010/main" val="393108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CC09B-BA44-4A17-8475-7869A4DB99A8}"/>
              </a:ext>
            </a:extLst>
          </p:cNvPr>
          <p:cNvSpPr>
            <a:spLocks noGrp="1"/>
          </p:cNvSpPr>
          <p:nvPr>
            <p:ph type="body" idx="1"/>
          </p:nvPr>
        </p:nvSpPr>
        <p:spPr/>
        <p:txBody>
          <a:bodyPr/>
          <a:lstStyle/>
          <a:p>
            <a:r>
              <a:rPr lang="en-US" dirty="0"/>
              <a:t>New Coverage for Insulin</a:t>
            </a:r>
          </a:p>
        </p:txBody>
      </p:sp>
      <p:sp>
        <p:nvSpPr>
          <p:cNvPr id="3" name="Title 2">
            <a:extLst>
              <a:ext uri="{FF2B5EF4-FFF2-40B4-BE49-F238E27FC236}">
                <a16:creationId xmlns:a16="http://schemas.microsoft.com/office/drawing/2014/main" id="{5CAA9B54-B7A2-4A8C-A9E2-9C425EF0E2BA}"/>
              </a:ext>
            </a:extLst>
          </p:cNvPr>
          <p:cNvSpPr>
            <a:spLocks noGrp="1"/>
          </p:cNvSpPr>
          <p:nvPr>
            <p:ph type="title"/>
          </p:nvPr>
        </p:nvSpPr>
        <p:spPr/>
        <p:txBody>
          <a:bodyPr/>
          <a:lstStyle/>
          <a:p>
            <a:r>
              <a:rPr lang="en-US" dirty="0"/>
              <a:t>Inflation Reduction Act</a:t>
            </a:r>
          </a:p>
        </p:txBody>
      </p:sp>
      <p:sp>
        <p:nvSpPr>
          <p:cNvPr id="4" name="Slide Number Placeholder 3">
            <a:extLst>
              <a:ext uri="{FF2B5EF4-FFF2-40B4-BE49-F238E27FC236}">
                <a16:creationId xmlns:a16="http://schemas.microsoft.com/office/drawing/2014/main" id="{4D02B2A9-D17F-4C4B-8AA0-01B78036A8A7}"/>
              </a:ext>
            </a:extLst>
          </p:cNvPr>
          <p:cNvSpPr>
            <a:spLocks noGrp="1"/>
          </p:cNvSpPr>
          <p:nvPr>
            <p:ph type="sldNum" sz="quarter" idx="12"/>
          </p:nvPr>
        </p:nvSpPr>
        <p:spPr/>
        <p:txBody>
          <a:bodyPr/>
          <a:lstStyle/>
          <a:p>
            <a:fld id="{7AA28999-D008-419E-9628-EE1C64F81F4C}" type="slidenum">
              <a:rPr lang="en-US" smtClean="0"/>
              <a:pPr/>
              <a:t>33</a:t>
            </a:fld>
            <a:endParaRPr lang="en-US"/>
          </a:p>
        </p:txBody>
      </p:sp>
    </p:spTree>
    <p:extLst>
      <p:ext uri="{BB962C8B-B14F-4D97-AF65-F5344CB8AC3E}">
        <p14:creationId xmlns:p14="http://schemas.microsoft.com/office/powerpoint/2010/main" val="4035899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E750-8100-4815-8616-B792AB1E9A95}"/>
              </a:ext>
            </a:extLst>
          </p:cNvPr>
          <p:cNvSpPr>
            <a:spLocks noGrp="1"/>
          </p:cNvSpPr>
          <p:nvPr>
            <p:ph type="title"/>
          </p:nvPr>
        </p:nvSpPr>
        <p:spPr/>
        <p:txBody>
          <a:bodyPr/>
          <a:lstStyle/>
          <a:p>
            <a:r>
              <a:rPr lang="en-US" dirty="0"/>
              <a:t>IRA &amp; Insulin</a:t>
            </a:r>
          </a:p>
        </p:txBody>
      </p:sp>
      <p:sp>
        <p:nvSpPr>
          <p:cNvPr id="3" name="Content Placeholder 2">
            <a:extLst>
              <a:ext uri="{FF2B5EF4-FFF2-40B4-BE49-F238E27FC236}">
                <a16:creationId xmlns:a16="http://schemas.microsoft.com/office/drawing/2014/main" id="{5E14292B-DB8C-45B5-8C65-FE7D6E8E2750}"/>
              </a:ext>
            </a:extLst>
          </p:cNvPr>
          <p:cNvSpPr>
            <a:spLocks noGrp="1"/>
          </p:cNvSpPr>
          <p:nvPr>
            <p:ph idx="1"/>
          </p:nvPr>
        </p:nvSpPr>
        <p:spPr>
          <a:xfrm>
            <a:off x="609600" y="1600200"/>
            <a:ext cx="10972800" cy="4233671"/>
          </a:xfrm>
        </p:spPr>
        <p:txBody>
          <a:bodyPr>
            <a:normAutofit fontScale="92500" lnSpcReduction="20000"/>
          </a:bodyPr>
          <a:lstStyle/>
          <a:p>
            <a:r>
              <a:rPr lang="en-US" dirty="0"/>
              <a:t>Beneficiaries will pay no more than $35 for a one-month supply of each covered insulin: </a:t>
            </a:r>
          </a:p>
          <a:p>
            <a:pPr lvl="1"/>
            <a:r>
              <a:rPr lang="en-US" dirty="0"/>
              <a:t>For Part D covered insulin change was effective January 1, 2023</a:t>
            </a:r>
          </a:p>
          <a:p>
            <a:pPr lvl="2"/>
            <a:r>
              <a:rPr lang="en-US" dirty="0"/>
              <a:t>It doesn’t matter which tier the insulin is on</a:t>
            </a:r>
          </a:p>
          <a:p>
            <a:pPr lvl="1"/>
            <a:r>
              <a:rPr lang="en-US" dirty="0"/>
              <a:t>For Part B covered insulin change was effective July 1, 2023</a:t>
            </a:r>
          </a:p>
          <a:p>
            <a:pPr lvl="2"/>
            <a:r>
              <a:rPr lang="en-US" dirty="0"/>
              <a:t>Part B covers insulin when it is taken via a pump which is considered durable medical equipment (DME)</a:t>
            </a:r>
          </a:p>
          <a:p>
            <a:r>
              <a:rPr lang="en-US" dirty="0"/>
              <a:t>Plan deductible (if the plan has one) will not apply to covered insulin</a:t>
            </a:r>
          </a:p>
          <a:p>
            <a:r>
              <a:rPr lang="en-US" dirty="0"/>
              <a:t>For Part D – </a:t>
            </a:r>
            <a:r>
              <a:rPr lang="en-US" u="sng" dirty="0"/>
              <a:t>Insulin still must be on the plan’s formulary</a:t>
            </a:r>
          </a:p>
        </p:txBody>
      </p:sp>
      <p:sp>
        <p:nvSpPr>
          <p:cNvPr id="4" name="Slide Number Placeholder 3">
            <a:extLst>
              <a:ext uri="{FF2B5EF4-FFF2-40B4-BE49-F238E27FC236}">
                <a16:creationId xmlns:a16="http://schemas.microsoft.com/office/drawing/2014/main" id="{0518FBF7-A2FC-486F-9C46-0F6F56E601D5}"/>
              </a:ext>
            </a:extLst>
          </p:cNvPr>
          <p:cNvSpPr>
            <a:spLocks noGrp="1"/>
          </p:cNvSpPr>
          <p:nvPr>
            <p:ph type="sldNum" sz="quarter" idx="12"/>
          </p:nvPr>
        </p:nvSpPr>
        <p:spPr/>
        <p:txBody>
          <a:bodyPr/>
          <a:lstStyle/>
          <a:p>
            <a:fld id="{7AA28999-D008-419E-9628-EE1C64F81F4C}" type="slidenum">
              <a:rPr lang="en-US" smtClean="0"/>
              <a:pPr/>
              <a:t>34</a:t>
            </a:fld>
            <a:endParaRPr lang="en-US"/>
          </a:p>
        </p:txBody>
      </p:sp>
      <p:sp>
        <p:nvSpPr>
          <p:cNvPr id="5" name="TextBox 4" descr="Insulin copays will show correctly on MPF for 2024 plans! &#10;">
            <a:extLst>
              <a:ext uri="{FF2B5EF4-FFF2-40B4-BE49-F238E27FC236}">
                <a16:creationId xmlns:a16="http://schemas.microsoft.com/office/drawing/2014/main" id="{1F9DA477-3C0F-B014-F43C-17945CA562EE}"/>
              </a:ext>
            </a:extLst>
          </p:cNvPr>
          <p:cNvSpPr txBox="1"/>
          <p:nvPr/>
        </p:nvSpPr>
        <p:spPr>
          <a:xfrm>
            <a:off x="2877519" y="5556502"/>
            <a:ext cx="6436962" cy="1077218"/>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t>Insulin copays will show correctly on MPF for 2024 plans! </a:t>
            </a:r>
          </a:p>
        </p:txBody>
      </p:sp>
    </p:spTree>
    <p:extLst>
      <p:ext uri="{BB962C8B-B14F-4D97-AF65-F5344CB8AC3E}">
        <p14:creationId xmlns:p14="http://schemas.microsoft.com/office/powerpoint/2010/main" val="29799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9EAB-FA43-2048-0262-69E1E7C73C5D}"/>
              </a:ext>
            </a:extLst>
          </p:cNvPr>
          <p:cNvSpPr>
            <a:spLocks noGrp="1"/>
          </p:cNvSpPr>
          <p:nvPr>
            <p:ph type="title"/>
          </p:nvPr>
        </p:nvSpPr>
        <p:spPr/>
        <p:txBody>
          <a:bodyPr/>
          <a:lstStyle/>
          <a:p>
            <a:r>
              <a:rPr lang="en-US" dirty="0"/>
              <a:t>IRA &amp; Vaccines</a:t>
            </a:r>
          </a:p>
        </p:txBody>
      </p:sp>
      <p:sp>
        <p:nvSpPr>
          <p:cNvPr id="3" name="Content Placeholder 2">
            <a:extLst>
              <a:ext uri="{FF2B5EF4-FFF2-40B4-BE49-F238E27FC236}">
                <a16:creationId xmlns:a16="http://schemas.microsoft.com/office/drawing/2014/main" id="{83A85E95-CAB3-8649-34F6-855ADEAA8EE6}"/>
              </a:ext>
            </a:extLst>
          </p:cNvPr>
          <p:cNvSpPr>
            <a:spLocks noGrp="1"/>
          </p:cNvSpPr>
          <p:nvPr>
            <p:ph idx="1"/>
          </p:nvPr>
        </p:nvSpPr>
        <p:spPr>
          <a:xfrm>
            <a:off x="609600" y="1600200"/>
            <a:ext cx="10972800" cy="4097867"/>
          </a:xfrm>
        </p:spPr>
        <p:txBody>
          <a:bodyPr>
            <a:normAutofit fontScale="92500" lnSpcReduction="10000"/>
          </a:bodyPr>
          <a:lstStyle/>
          <a:p>
            <a:r>
              <a:rPr lang="en-US" dirty="0"/>
              <a:t>Vaccines are now exempt from all cost-sharing</a:t>
            </a:r>
          </a:p>
          <a:p>
            <a:pPr lvl="1"/>
            <a:r>
              <a:rPr lang="en-US" dirty="0"/>
              <a:t>Applies to any adult vaccine recommended by the Advisory Committee on Immunization Practices (ACIP)</a:t>
            </a:r>
          </a:p>
          <a:p>
            <a:pPr lvl="1"/>
            <a:r>
              <a:rPr lang="en-US" dirty="0"/>
              <a:t>Includes cost sharing for vaccine administration and dispensing fees, when administered in accordance with ACIP’s recommendation, during the initial coverage and coverage gap phases</a:t>
            </a:r>
          </a:p>
          <a:p>
            <a:r>
              <a:rPr lang="en-US" dirty="0"/>
              <a:t>COVID vaccines are covered by Medicare </a:t>
            </a:r>
          </a:p>
          <a:p>
            <a:pPr lvl="1"/>
            <a:r>
              <a:rPr lang="en-US" dirty="0"/>
              <a:t>OTC tests are not covered by Medicare; however, more free tests are available here: </a:t>
            </a:r>
            <a:r>
              <a:rPr lang="en-US" dirty="0">
                <a:hlinkClick r:id="rId2"/>
              </a:rPr>
              <a:t>https://www.covid.gov/tests</a:t>
            </a:r>
            <a:r>
              <a:rPr lang="en-US" dirty="0"/>
              <a:t> </a:t>
            </a:r>
          </a:p>
        </p:txBody>
      </p:sp>
      <p:sp>
        <p:nvSpPr>
          <p:cNvPr id="4" name="Slide Number Placeholder 3">
            <a:extLst>
              <a:ext uri="{FF2B5EF4-FFF2-40B4-BE49-F238E27FC236}">
                <a16:creationId xmlns:a16="http://schemas.microsoft.com/office/drawing/2014/main" id="{A46FDF46-7B0A-6AE9-8511-5B0F318A1225}"/>
              </a:ext>
            </a:extLst>
          </p:cNvPr>
          <p:cNvSpPr>
            <a:spLocks noGrp="1"/>
          </p:cNvSpPr>
          <p:nvPr>
            <p:ph type="sldNum" sz="quarter" idx="12"/>
          </p:nvPr>
        </p:nvSpPr>
        <p:spPr/>
        <p:txBody>
          <a:bodyPr/>
          <a:lstStyle/>
          <a:p>
            <a:fld id="{7AA28999-D008-419E-9628-EE1C64F81F4C}" type="slidenum">
              <a:rPr lang="en-US" smtClean="0"/>
              <a:pPr/>
              <a:t>35</a:t>
            </a:fld>
            <a:endParaRPr lang="en-US"/>
          </a:p>
        </p:txBody>
      </p:sp>
    </p:spTree>
    <p:extLst>
      <p:ext uri="{BB962C8B-B14F-4D97-AF65-F5344CB8AC3E}">
        <p14:creationId xmlns:p14="http://schemas.microsoft.com/office/powerpoint/2010/main" val="2035853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3477-0C52-71D5-4257-AD1823241581}"/>
              </a:ext>
            </a:extLst>
          </p:cNvPr>
          <p:cNvSpPr>
            <a:spLocks noGrp="1"/>
          </p:cNvSpPr>
          <p:nvPr>
            <p:ph type="title"/>
          </p:nvPr>
        </p:nvSpPr>
        <p:spPr/>
        <p:txBody>
          <a:bodyPr/>
          <a:lstStyle/>
          <a:p>
            <a:r>
              <a:rPr lang="en-US" dirty="0"/>
              <a:t>IRA Part D Redesign</a:t>
            </a:r>
          </a:p>
        </p:txBody>
      </p:sp>
      <p:sp>
        <p:nvSpPr>
          <p:cNvPr id="3" name="Content Placeholder 2">
            <a:extLst>
              <a:ext uri="{FF2B5EF4-FFF2-40B4-BE49-F238E27FC236}">
                <a16:creationId xmlns:a16="http://schemas.microsoft.com/office/drawing/2014/main" id="{73C6D603-5651-6F3F-AA21-FBF1DBE6F04E}"/>
              </a:ext>
            </a:extLst>
          </p:cNvPr>
          <p:cNvSpPr>
            <a:spLocks noGrp="1"/>
          </p:cNvSpPr>
          <p:nvPr>
            <p:ph idx="1"/>
          </p:nvPr>
        </p:nvSpPr>
        <p:spPr>
          <a:xfrm>
            <a:off x="609600" y="1600200"/>
            <a:ext cx="10972800" cy="4583624"/>
          </a:xfrm>
        </p:spPr>
        <p:txBody>
          <a:bodyPr>
            <a:normAutofit fontScale="92500" lnSpcReduction="20000"/>
          </a:bodyPr>
          <a:lstStyle/>
          <a:p>
            <a:r>
              <a:rPr lang="en-US" dirty="0"/>
              <a:t>In 2024: </a:t>
            </a:r>
          </a:p>
          <a:p>
            <a:pPr lvl="1"/>
            <a:r>
              <a:rPr lang="en-US" dirty="0"/>
              <a:t>Cost sharing during catastrophic level is eliminated</a:t>
            </a:r>
          </a:p>
          <a:p>
            <a:pPr lvl="1"/>
            <a:r>
              <a:rPr lang="en-US" dirty="0"/>
              <a:t>Plan premium increases cannot exceed 6% from one year to next </a:t>
            </a:r>
          </a:p>
          <a:p>
            <a:r>
              <a:rPr lang="en-US" dirty="0"/>
              <a:t>In 2025:</a:t>
            </a:r>
          </a:p>
          <a:p>
            <a:pPr lvl="1"/>
            <a:r>
              <a:rPr lang="en-US" dirty="0"/>
              <a:t>Part D will be fully redesigned moving liability to plans</a:t>
            </a:r>
          </a:p>
          <a:p>
            <a:pPr lvl="2"/>
            <a:r>
              <a:rPr lang="en-US" dirty="0"/>
              <a:t>Government subsidy during catastrophic level will go from 80% to 20%</a:t>
            </a:r>
          </a:p>
          <a:p>
            <a:pPr lvl="2"/>
            <a:r>
              <a:rPr lang="en-US" dirty="0"/>
              <a:t>Out of pocket limit will be $2000</a:t>
            </a:r>
          </a:p>
          <a:p>
            <a:pPr lvl="1"/>
            <a:r>
              <a:rPr lang="en-US" b="1" dirty="0"/>
              <a:t>Monthly Prescription Payment Plan </a:t>
            </a:r>
            <a:r>
              <a:rPr lang="en-US" dirty="0"/>
              <a:t>(aka “smoothing”) will be available</a:t>
            </a:r>
          </a:p>
          <a:p>
            <a:pPr lvl="1"/>
            <a:r>
              <a:rPr lang="en-US" dirty="0"/>
              <a:t>M</a:t>
            </a:r>
            <a:r>
              <a:rPr lang="en-US" sz="2800" dirty="0"/>
              <a:t>uch more detail  on these changes will be provided ahead of OEP next year</a:t>
            </a:r>
            <a:endParaRPr lang="en-US" dirty="0"/>
          </a:p>
        </p:txBody>
      </p:sp>
      <p:sp>
        <p:nvSpPr>
          <p:cNvPr id="4" name="Slide Number Placeholder 3">
            <a:extLst>
              <a:ext uri="{FF2B5EF4-FFF2-40B4-BE49-F238E27FC236}">
                <a16:creationId xmlns:a16="http://schemas.microsoft.com/office/drawing/2014/main" id="{6F7C8C32-FE1C-9F8D-CD01-36A180923B89}"/>
              </a:ext>
            </a:extLst>
          </p:cNvPr>
          <p:cNvSpPr>
            <a:spLocks noGrp="1"/>
          </p:cNvSpPr>
          <p:nvPr>
            <p:ph type="sldNum" sz="quarter" idx="12"/>
          </p:nvPr>
        </p:nvSpPr>
        <p:spPr/>
        <p:txBody>
          <a:bodyPr/>
          <a:lstStyle/>
          <a:p>
            <a:fld id="{7AA28999-D008-419E-9628-EE1C64F81F4C}" type="slidenum">
              <a:rPr lang="en-US" smtClean="0"/>
              <a:pPr/>
              <a:t>36</a:t>
            </a:fld>
            <a:endParaRPr lang="en-US"/>
          </a:p>
        </p:txBody>
      </p:sp>
    </p:spTree>
    <p:extLst>
      <p:ext uri="{BB962C8B-B14F-4D97-AF65-F5344CB8AC3E}">
        <p14:creationId xmlns:p14="http://schemas.microsoft.com/office/powerpoint/2010/main" val="2130054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2DE3-0EC2-D67A-3FF2-B1E8D1AD9D57}"/>
              </a:ext>
            </a:extLst>
          </p:cNvPr>
          <p:cNvSpPr>
            <a:spLocks noGrp="1"/>
          </p:cNvSpPr>
          <p:nvPr>
            <p:ph type="title"/>
          </p:nvPr>
        </p:nvSpPr>
        <p:spPr/>
        <p:txBody>
          <a:bodyPr/>
          <a:lstStyle/>
          <a:p>
            <a:r>
              <a:rPr lang="en-US" dirty="0"/>
              <a:t>IRA &amp; Medicare Drug Negotiations</a:t>
            </a:r>
          </a:p>
        </p:txBody>
      </p:sp>
      <p:sp>
        <p:nvSpPr>
          <p:cNvPr id="3" name="Content Placeholder 2">
            <a:extLst>
              <a:ext uri="{FF2B5EF4-FFF2-40B4-BE49-F238E27FC236}">
                <a16:creationId xmlns:a16="http://schemas.microsoft.com/office/drawing/2014/main" id="{5C15AC47-2A67-E2A8-9230-538A36D188ED}"/>
              </a:ext>
            </a:extLst>
          </p:cNvPr>
          <p:cNvSpPr>
            <a:spLocks noGrp="1"/>
          </p:cNvSpPr>
          <p:nvPr>
            <p:ph sz="half" idx="1"/>
          </p:nvPr>
        </p:nvSpPr>
        <p:spPr>
          <a:xfrm>
            <a:off x="609599" y="1600201"/>
            <a:ext cx="10843647" cy="1716436"/>
          </a:xfrm>
        </p:spPr>
        <p:txBody>
          <a:bodyPr>
            <a:normAutofit fontScale="25000" lnSpcReduction="20000"/>
          </a:bodyPr>
          <a:lstStyle/>
          <a:p>
            <a:r>
              <a:rPr lang="en-US" sz="12800" dirty="0">
                <a:solidFill>
                  <a:srgbClr val="333333"/>
                </a:solidFill>
                <a:effectLst/>
                <a:latin typeface="Arial" panose="020B0604020202020204" pitchFamily="34" charset="0"/>
                <a:ea typeface="Calibri" panose="020F0502020204030204" pitchFamily="34" charset="0"/>
              </a:rPr>
              <a:t>First round of negotiations for the Medicare Drug Price Negotiation Program will occur during 2023 and 2024 and result in </a:t>
            </a:r>
            <a:r>
              <a:rPr lang="en-US" sz="12800" b="1" u="sng" dirty="0">
                <a:solidFill>
                  <a:srgbClr val="333333"/>
                </a:solidFill>
                <a:effectLst/>
                <a:latin typeface="Arial" panose="020B0604020202020204" pitchFamily="34" charset="0"/>
                <a:ea typeface="Calibri" panose="020F0502020204030204" pitchFamily="34" charset="0"/>
              </a:rPr>
              <a:t>prices that will be effective beginning in 2026</a:t>
            </a:r>
          </a:p>
          <a:p>
            <a:r>
              <a:rPr lang="en-US" sz="12800" dirty="0">
                <a:solidFill>
                  <a:srgbClr val="333333"/>
                </a:solidFill>
                <a:latin typeface="Arial" panose="020B0604020202020204" pitchFamily="34" charset="0"/>
              </a:rPr>
              <a:t>The first 10 mediations impacted include: </a:t>
            </a:r>
          </a:p>
          <a:p>
            <a:pPr lvl="1"/>
            <a:endParaRPr lang="en-US" sz="2400" b="1" dirty="0"/>
          </a:p>
        </p:txBody>
      </p:sp>
      <p:sp>
        <p:nvSpPr>
          <p:cNvPr id="4" name="Slide Number Placeholder 3">
            <a:extLst>
              <a:ext uri="{FF2B5EF4-FFF2-40B4-BE49-F238E27FC236}">
                <a16:creationId xmlns:a16="http://schemas.microsoft.com/office/drawing/2014/main" id="{36CD6FC1-CE62-85B3-36B4-A68EDFDCFF6B}"/>
              </a:ext>
            </a:extLst>
          </p:cNvPr>
          <p:cNvSpPr>
            <a:spLocks noGrp="1"/>
          </p:cNvSpPr>
          <p:nvPr>
            <p:ph type="sldNum" sz="quarter" idx="12"/>
          </p:nvPr>
        </p:nvSpPr>
        <p:spPr/>
        <p:txBody>
          <a:bodyPr/>
          <a:lstStyle/>
          <a:p>
            <a:fld id="{7AA28999-D008-419E-9628-EE1C64F81F4C}" type="slidenum">
              <a:rPr lang="en-US" smtClean="0"/>
              <a:pPr/>
              <a:t>37</a:t>
            </a:fld>
            <a:endParaRPr lang="en-US"/>
          </a:p>
        </p:txBody>
      </p:sp>
      <p:sp>
        <p:nvSpPr>
          <p:cNvPr id="7" name="TextBox 6">
            <a:extLst>
              <a:ext uri="{FF2B5EF4-FFF2-40B4-BE49-F238E27FC236}">
                <a16:creationId xmlns:a16="http://schemas.microsoft.com/office/drawing/2014/main" id="{40101341-79FF-006F-1071-C85E5E04FF5B}"/>
              </a:ext>
            </a:extLst>
          </p:cNvPr>
          <p:cNvSpPr txBox="1"/>
          <p:nvPr/>
        </p:nvSpPr>
        <p:spPr>
          <a:xfrm>
            <a:off x="955344" y="3429000"/>
            <a:ext cx="3718256" cy="1569660"/>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t>Eliquis</a:t>
            </a:r>
          </a:p>
          <a:p>
            <a:pPr marL="285750" indent="-285750">
              <a:buFont typeface="Arial" panose="020B0604020202020204" pitchFamily="34" charset="0"/>
              <a:buChar char="•"/>
            </a:pPr>
            <a:r>
              <a:rPr lang="en-US" sz="2400" dirty="0"/>
              <a:t>Jardiance</a:t>
            </a:r>
          </a:p>
          <a:p>
            <a:pPr marL="285750" indent="-285750">
              <a:buFont typeface="Arial" panose="020B0604020202020204" pitchFamily="34" charset="0"/>
              <a:buChar char="•"/>
            </a:pPr>
            <a:r>
              <a:rPr lang="en-US" sz="2400" dirty="0"/>
              <a:t>Xarelto</a:t>
            </a:r>
          </a:p>
          <a:p>
            <a:pPr marL="285750" indent="-285750">
              <a:buFont typeface="Arial" panose="020B0604020202020204" pitchFamily="34" charset="0"/>
              <a:buChar char="•"/>
            </a:pPr>
            <a:r>
              <a:rPr lang="en-US" sz="2400" dirty="0"/>
              <a:t>Januvia</a:t>
            </a:r>
          </a:p>
        </p:txBody>
      </p:sp>
      <p:sp>
        <p:nvSpPr>
          <p:cNvPr id="8" name="TextBox 7">
            <a:extLst>
              <a:ext uri="{FF2B5EF4-FFF2-40B4-BE49-F238E27FC236}">
                <a16:creationId xmlns:a16="http://schemas.microsoft.com/office/drawing/2014/main" id="{A5ED2306-1E35-50F8-E744-3E7326209C11}"/>
              </a:ext>
            </a:extLst>
          </p:cNvPr>
          <p:cNvSpPr txBox="1"/>
          <p:nvPr/>
        </p:nvSpPr>
        <p:spPr>
          <a:xfrm>
            <a:off x="4521200" y="3499200"/>
            <a:ext cx="3718256" cy="1569660"/>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err="1"/>
              <a:t>Farxiga</a:t>
            </a:r>
            <a:endParaRPr lang="en-US" sz="2400" dirty="0"/>
          </a:p>
          <a:p>
            <a:pPr marL="285750" indent="-285750">
              <a:buFont typeface="Arial" panose="020B0604020202020204" pitchFamily="34" charset="0"/>
              <a:buChar char="•"/>
            </a:pPr>
            <a:r>
              <a:rPr lang="en-US" sz="2400" dirty="0"/>
              <a:t>Entresto</a:t>
            </a:r>
          </a:p>
          <a:p>
            <a:pPr marL="285750" indent="-285750">
              <a:buFont typeface="Arial" panose="020B0604020202020204" pitchFamily="34" charset="0"/>
              <a:buChar char="•"/>
            </a:pPr>
            <a:r>
              <a:rPr lang="en-US" sz="2400" dirty="0" err="1"/>
              <a:t>Enbral</a:t>
            </a:r>
            <a:endParaRPr lang="en-US" sz="2400" dirty="0"/>
          </a:p>
          <a:p>
            <a:pPr marL="285750" indent="-285750">
              <a:buFont typeface="Arial" panose="020B0604020202020204" pitchFamily="34" charset="0"/>
              <a:buChar char="•"/>
            </a:pPr>
            <a:r>
              <a:rPr lang="en-US" sz="2400" dirty="0"/>
              <a:t>Imbruvica</a:t>
            </a:r>
            <a:endParaRPr lang="en-US" sz="1800" dirty="0"/>
          </a:p>
        </p:txBody>
      </p:sp>
      <p:sp>
        <p:nvSpPr>
          <p:cNvPr id="9" name="TextBox 8">
            <a:extLst>
              <a:ext uri="{FF2B5EF4-FFF2-40B4-BE49-F238E27FC236}">
                <a16:creationId xmlns:a16="http://schemas.microsoft.com/office/drawing/2014/main" id="{43525887-17BB-F05A-4729-C47A34CFA5FB}"/>
              </a:ext>
            </a:extLst>
          </p:cNvPr>
          <p:cNvSpPr txBox="1"/>
          <p:nvPr/>
        </p:nvSpPr>
        <p:spPr>
          <a:xfrm>
            <a:off x="8239456" y="3429000"/>
            <a:ext cx="3718256" cy="1938992"/>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t>Stelara</a:t>
            </a:r>
          </a:p>
          <a:p>
            <a:pPr marL="285750" indent="-285750">
              <a:buFont typeface="Arial" panose="020B0604020202020204" pitchFamily="34" charset="0"/>
              <a:buChar char="•"/>
            </a:pPr>
            <a:r>
              <a:rPr lang="en-US" sz="2400" dirty="0" err="1"/>
              <a:t>Fiasp</a:t>
            </a:r>
            <a:r>
              <a:rPr lang="en-US" sz="2400" dirty="0"/>
              <a:t>; </a:t>
            </a:r>
            <a:r>
              <a:rPr lang="en-US" sz="2400" dirty="0" err="1"/>
              <a:t>Fiasp</a:t>
            </a:r>
            <a:r>
              <a:rPr lang="en-US" sz="2400" dirty="0"/>
              <a:t> FlexTouch; </a:t>
            </a:r>
            <a:r>
              <a:rPr lang="en-US" sz="2400" dirty="0" err="1"/>
              <a:t>Fiasp</a:t>
            </a:r>
            <a:r>
              <a:rPr lang="en-US" sz="2400" dirty="0"/>
              <a:t> </a:t>
            </a:r>
            <a:r>
              <a:rPr lang="en-US" sz="2400" dirty="0" err="1"/>
              <a:t>PenFill</a:t>
            </a:r>
            <a:r>
              <a:rPr lang="en-US" sz="2400" dirty="0"/>
              <a:t>; NovoLog; Novolog </a:t>
            </a:r>
            <a:r>
              <a:rPr lang="en-US" sz="2400" dirty="0" err="1"/>
              <a:t>FlexPen</a:t>
            </a:r>
            <a:r>
              <a:rPr lang="en-US" sz="2400" dirty="0"/>
              <a:t>; NovoLog </a:t>
            </a:r>
            <a:r>
              <a:rPr lang="en-US" sz="2400" dirty="0" err="1"/>
              <a:t>PenFill</a:t>
            </a:r>
            <a:endParaRPr lang="en-US" sz="2400" dirty="0"/>
          </a:p>
        </p:txBody>
      </p:sp>
    </p:spTree>
    <p:extLst>
      <p:ext uri="{BB962C8B-B14F-4D97-AF65-F5344CB8AC3E}">
        <p14:creationId xmlns:p14="http://schemas.microsoft.com/office/powerpoint/2010/main" val="457947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2932-6D60-A2FE-86D2-9BCFC58C2FB0}"/>
              </a:ext>
            </a:extLst>
          </p:cNvPr>
          <p:cNvSpPr>
            <a:spLocks noGrp="1"/>
          </p:cNvSpPr>
          <p:nvPr>
            <p:ph type="title"/>
          </p:nvPr>
        </p:nvSpPr>
        <p:spPr>
          <a:xfrm>
            <a:off x="4538748" y="382384"/>
            <a:ext cx="7043651" cy="1035253"/>
          </a:xfrm>
        </p:spPr>
        <p:txBody>
          <a:bodyPr/>
          <a:lstStyle/>
          <a:p>
            <a:r>
              <a:rPr lang="en-US" dirty="0"/>
              <a:t>IRA Materials</a:t>
            </a:r>
          </a:p>
        </p:txBody>
      </p:sp>
      <p:sp>
        <p:nvSpPr>
          <p:cNvPr id="4" name="Content Placeholder 3">
            <a:extLst>
              <a:ext uri="{FF2B5EF4-FFF2-40B4-BE49-F238E27FC236}">
                <a16:creationId xmlns:a16="http://schemas.microsoft.com/office/drawing/2014/main" id="{17374D15-C466-B40F-1101-2A4CB7FD6192}"/>
              </a:ext>
            </a:extLst>
          </p:cNvPr>
          <p:cNvSpPr>
            <a:spLocks noGrp="1"/>
          </p:cNvSpPr>
          <p:nvPr>
            <p:ph sz="half" idx="2"/>
          </p:nvPr>
        </p:nvSpPr>
        <p:spPr>
          <a:xfrm>
            <a:off x="4673600" y="1600201"/>
            <a:ext cx="6908800" cy="4038600"/>
          </a:xfrm>
        </p:spPr>
        <p:txBody>
          <a:bodyPr/>
          <a:lstStyle/>
          <a:p>
            <a:r>
              <a:rPr lang="en-US" dirty="0"/>
              <a:t>IRA related outreach materials are available on </a:t>
            </a:r>
            <a:r>
              <a:rPr lang="en-US" dirty="0">
                <a:hlinkClick r:id="rId3"/>
              </a:rPr>
              <a:t>SHIP TA Center</a:t>
            </a:r>
            <a:r>
              <a:rPr lang="en-US" dirty="0"/>
              <a:t>. </a:t>
            </a:r>
          </a:p>
          <a:p>
            <a:pPr lvl="1"/>
            <a:r>
              <a:rPr lang="en-US" dirty="0"/>
              <a:t>Materials available in English and Spanish</a:t>
            </a:r>
          </a:p>
          <a:p>
            <a:r>
              <a:rPr lang="en-US" dirty="0"/>
              <a:t>CMS webpage on IRA: </a:t>
            </a:r>
            <a:r>
              <a:rPr lang="en-US" dirty="0">
                <a:hlinkClick r:id="rId4"/>
              </a:rPr>
              <a:t>Resources | CMS</a:t>
            </a:r>
            <a:endParaRPr lang="en-US" dirty="0"/>
          </a:p>
          <a:p>
            <a:pPr lvl="1"/>
            <a:r>
              <a:rPr lang="en-US" dirty="0"/>
              <a:t>Includes FAQs, drop-in articles, postcards, and other outreach materials </a:t>
            </a:r>
          </a:p>
        </p:txBody>
      </p:sp>
      <p:sp>
        <p:nvSpPr>
          <p:cNvPr id="5" name="Slide Number Placeholder 4">
            <a:extLst>
              <a:ext uri="{FF2B5EF4-FFF2-40B4-BE49-F238E27FC236}">
                <a16:creationId xmlns:a16="http://schemas.microsoft.com/office/drawing/2014/main" id="{11459316-91E1-9142-8B13-C3DAA8B0F972}"/>
              </a:ext>
            </a:extLst>
          </p:cNvPr>
          <p:cNvSpPr>
            <a:spLocks noGrp="1"/>
          </p:cNvSpPr>
          <p:nvPr>
            <p:ph type="sldNum" sz="quarter" idx="12"/>
          </p:nvPr>
        </p:nvSpPr>
        <p:spPr/>
        <p:txBody>
          <a:bodyPr/>
          <a:lstStyle/>
          <a:p>
            <a:fld id="{7AA28999-D008-419E-9628-EE1C64F81F4C}" type="slidenum">
              <a:rPr lang="en-US" smtClean="0"/>
              <a:pPr/>
              <a:t>38</a:t>
            </a:fld>
            <a:endParaRPr lang="en-US"/>
          </a:p>
        </p:txBody>
      </p:sp>
      <p:pic>
        <p:nvPicPr>
          <p:cNvPr id="7" name="Picture 6" descr="Screenshot of IRA pdf available to SHIPs for outreach on the benefit changes.  Document is available at the SHIP TA Center website here: https://portal.shiptacenter.org/Portal/Resource/Resource-Detail.aspx?ResourceGUID=BAE2BD22-EFA9-4168-8B0B-136EB171FE98 ">
            <a:extLst>
              <a:ext uri="{FF2B5EF4-FFF2-40B4-BE49-F238E27FC236}">
                <a16:creationId xmlns:a16="http://schemas.microsoft.com/office/drawing/2014/main" id="{AAF2690B-813A-ED73-DDD9-D0CB523D8B68}"/>
              </a:ext>
            </a:extLst>
          </p:cNvPr>
          <p:cNvPicPr>
            <a:picLocks noChangeAspect="1"/>
          </p:cNvPicPr>
          <p:nvPr/>
        </p:nvPicPr>
        <p:blipFill rotWithShape="1">
          <a:blip r:embed="rId5"/>
          <a:srcRect l="2624" t="1374"/>
          <a:stretch/>
        </p:blipFill>
        <p:spPr>
          <a:xfrm>
            <a:off x="249382" y="382385"/>
            <a:ext cx="4044490" cy="62009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65764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D5C8F-FDDD-8BFF-DC49-EAEDDC327E86}"/>
              </a:ext>
            </a:extLst>
          </p:cNvPr>
          <p:cNvSpPr>
            <a:spLocks noGrp="1"/>
          </p:cNvSpPr>
          <p:nvPr>
            <p:ph type="body" idx="1"/>
          </p:nvPr>
        </p:nvSpPr>
        <p:spPr/>
        <p:txBody>
          <a:bodyPr/>
          <a:lstStyle/>
          <a:p>
            <a:r>
              <a:rPr lang="en-US" dirty="0"/>
              <a:t>Medicaid Renewal </a:t>
            </a:r>
          </a:p>
        </p:txBody>
      </p:sp>
      <p:sp>
        <p:nvSpPr>
          <p:cNvPr id="3" name="Title 2">
            <a:extLst>
              <a:ext uri="{FF2B5EF4-FFF2-40B4-BE49-F238E27FC236}">
                <a16:creationId xmlns:a16="http://schemas.microsoft.com/office/drawing/2014/main" id="{FD934D73-285E-5355-B5F4-9AA122B6EB48}"/>
              </a:ext>
            </a:extLst>
          </p:cNvPr>
          <p:cNvSpPr>
            <a:spLocks noGrp="1"/>
          </p:cNvSpPr>
          <p:nvPr>
            <p:ph type="title"/>
          </p:nvPr>
        </p:nvSpPr>
        <p:spPr/>
        <p:txBody>
          <a:bodyPr/>
          <a:lstStyle/>
          <a:p>
            <a:r>
              <a:rPr lang="en-US" dirty="0"/>
              <a:t>Unwinding</a:t>
            </a:r>
          </a:p>
        </p:txBody>
      </p:sp>
      <p:sp>
        <p:nvSpPr>
          <p:cNvPr id="4" name="Slide Number Placeholder 3">
            <a:extLst>
              <a:ext uri="{FF2B5EF4-FFF2-40B4-BE49-F238E27FC236}">
                <a16:creationId xmlns:a16="http://schemas.microsoft.com/office/drawing/2014/main" id="{30913DDC-DFC3-ACC1-577E-EEF184E0DE4F}"/>
              </a:ext>
            </a:extLst>
          </p:cNvPr>
          <p:cNvSpPr>
            <a:spLocks noGrp="1"/>
          </p:cNvSpPr>
          <p:nvPr>
            <p:ph type="sldNum" sz="quarter" idx="12"/>
          </p:nvPr>
        </p:nvSpPr>
        <p:spPr/>
        <p:txBody>
          <a:bodyPr/>
          <a:lstStyle/>
          <a:p>
            <a:fld id="{7AA28999-D008-419E-9628-EE1C64F81F4C}" type="slidenum">
              <a:rPr lang="en-US" smtClean="0"/>
              <a:pPr/>
              <a:t>39</a:t>
            </a:fld>
            <a:endParaRPr lang="en-US"/>
          </a:p>
        </p:txBody>
      </p:sp>
    </p:spTree>
    <p:extLst>
      <p:ext uri="{BB962C8B-B14F-4D97-AF65-F5344CB8AC3E}">
        <p14:creationId xmlns:p14="http://schemas.microsoft.com/office/powerpoint/2010/main" val="262931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680A30-D6E9-4451-93D6-C9D945990C3B}"/>
              </a:ext>
            </a:extLst>
          </p:cNvPr>
          <p:cNvSpPr txBox="1">
            <a:spLocks noChangeArrowheads="1"/>
          </p:cNvSpPr>
          <p:nvPr/>
        </p:nvSpPr>
        <p:spPr>
          <a:xfrm>
            <a:off x="2438401" y="457201"/>
            <a:ext cx="7494963" cy="1168089"/>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altLang="en-US" sz="3600" b="0" i="0" u="none" strike="noStrike" kern="1200" cap="none" spc="-50" normalizeH="0" baseline="0" noProof="0">
              <a:ln>
                <a:noFill/>
              </a:ln>
              <a:solidFill>
                <a:srgbClr val="339966"/>
              </a:solidFill>
              <a:effectLst/>
              <a:uLnTx/>
              <a:uFillTx/>
              <a:latin typeface="Arial" charset="0"/>
              <a:ea typeface="+mj-ea"/>
              <a:cs typeface="Arial" charset="0"/>
            </a:endParaRPr>
          </a:p>
        </p:txBody>
      </p:sp>
      <p:sp>
        <p:nvSpPr>
          <p:cNvPr id="6" name="Text Placeholder 5">
            <a:extLst>
              <a:ext uri="{FF2B5EF4-FFF2-40B4-BE49-F238E27FC236}">
                <a16:creationId xmlns:a16="http://schemas.microsoft.com/office/drawing/2014/main" id="{DD6D99E1-A744-4C73-A454-255EADDC5E5D}"/>
              </a:ext>
            </a:extLst>
          </p:cNvPr>
          <p:cNvSpPr>
            <a:spLocks noGrp="1"/>
          </p:cNvSpPr>
          <p:nvPr>
            <p:ph type="body" sz="quarter" idx="14"/>
          </p:nvPr>
        </p:nvSpPr>
        <p:spPr>
          <a:xfrm>
            <a:off x="4165600" y="2743199"/>
            <a:ext cx="8026400" cy="1214476"/>
          </a:xfrm>
        </p:spPr>
        <p:txBody>
          <a:bodyPr vert="horz" lIns="91440" tIns="45720" rIns="91440" bIns="45720" rtlCol="0" anchor="t">
            <a:normAutofit/>
          </a:bodyPr>
          <a:lstStyle/>
          <a:p>
            <a:r>
              <a:rPr lang="en-US" dirty="0"/>
              <a:t>Getting Ready for Medicare OEP: Common Questions</a:t>
            </a:r>
          </a:p>
        </p:txBody>
      </p:sp>
      <p:sp>
        <p:nvSpPr>
          <p:cNvPr id="7" name="Text Placeholder 6">
            <a:extLst>
              <a:ext uri="{FF2B5EF4-FFF2-40B4-BE49-F238E27FC236}">
                <a16:creationId xmlns:a16="http://schemas.microsoft.com/office/drawing/2014/main" id="{B75243D0-D69A-487A-BFA8-8FCBBBB1F1F5}"/>
              </a:ext>
            </a:extLst>
          </p:cNvPr>
          <p:cNvSpPr>
            <a:spLocks noGrp="1"/>
          </p:cNvSpPr>
          <p:nvPr>
            <p:ph type="body" sz="quarter" idx="15"/>
          </p:nvPr>
        </p:nvSpPr>
        <p:spPr>
          <a:xfrm>
            <a:off x="4165600" y="4109016"/>
            <a:ext cx="8026400" cy="1109370"/>
          </a:xfrm>
        </p:spPr>
        <p:txBody>
          <a:bodyPr vert="horz" lIns="91440" tIns="45720" rIns="91440" bIns="45720" rtlCol="0" anchor="t">
            <a:normAutofit fontScale="77500" lnSpcReduction="20000"/>
          </a:bodyPr>
          <a:lstStyle/>
          <a:p>
            <a:r>
              <a:rPr lang="en-US" dirty="0">
                <a:cs typeface="Arial"/>
              </a:rPr>
              <a:t>Rebecca Kinney, Director</a:t>
            </a:r>
          </a:p>
          <a:p>
            <a:r>
              <a:rPr lang="en-US" dirty="0">
                <a:cs typeface="Arial"/>
              </a:rPr>
              <a:t>Office of Healthcare Information and Counseling</a:t>
            </a:r>
          </a:p>
          <a:p>
            <a:r>
              <a:rPr lang="en-US" dirty="0">
                <a:cs typeface="Arial"/>
              </a:rPr>
              <a:t>Administration for Community Living </a:t>
            </a:r>
          </a:p>
        </p:txBody>
      </p:sp>
      <p:sp>
        <p:nvSpPr>
          <p:cNvPr id="4" name="Text Placeholder 3">
            <a:extLst>
              <a:ext uri="{FF2B5EF4-FFF2-40B4-BE49-F238E27FC236}">
                <a16:creationId xmlns:a16="http://schemas.microsoft.com/office/drawing/2014/main" id="{D5438EB7-25FB-49F8-8200-C4EB6C43BCA1}"/>
              </a:ext>
            </a:extLst>
          </p:cNvPr>
          <p:cNvSpPr>
            <a:spLocks noGrp="1"/>
          </p:cNvSpPr>
          <p:nvPr>
            <p:ph type="body" sz="quarter" idx="12"/>
          </p:nvPr>
        </p:nvSpPr>
        <p:spPr>
          <a:xfrm>
            <a:off x="4165600" y="5155870"/>
            <a:ext cx="5283200" cy="457200"/>
          </a:xfrm>
        </p:spPr>
        <p:txBody>
          <a:bodyPr/>
          <a:lstStyle/>
          <a:p>
            <a:r>
              <a:rPr lang="en-US" sz="1800" dirty="0"/>
              <a:t>September 26, 2023</a:t>
            </a:r>
          </a:p>
        </p:txBody>
      </p:sp>
      <p:pic>
        <p:nvPicPr>
          <p:cNvPr id="13" name="Content Placeholder 11" descr="New State Health Insurance Assistance Program (SHIP) Logo">
            <a:extLst>
              <a:ext uri="{FF2B5EF4-FFF2-40B4-BE49-F238E27FC236}">
                <a16:creationId xmlns:a16="http://schemas.microsoft.com/office/drawing/2014/main" id="{D984EA79-4D8F-43F1-A990-6A50F5B32FBC}"/>
              </a:ext>
            </a:extLst>
          </p:cNvPr>
          <p:cNvPicPr>
            <a:picLocks noGrp="1" noChangeAspect="1"/>
          </p:cNvPicPr>
          <p:nvPr/>
        </p:nvPicPr>
        <p:blipFill>
          <a:blip r:embed="rId3"/>
          <a:stretch>
            <a:fillRect/>
          </a:stretch>
        </p:blipFill>
        <p:spPr>
          <a:xfrm>
            <a:off x="9640154" y="5867400"/>
            <a:ext cx="2279001" cy="717126"/>
          </a:xfrm>
          <a:prstGeom prst="rect">
            <a:avLst/>
          </a:prstGeom>
        </p:spPr>
      </p:pic>
      <p:pic>
        <p:nvPicPr>
          <p:cNvPr id="3" name="Picture 2" descr="Logo&#10;&#10;Description automatically generated">
            <a:extLst>
              <a:ext uri="{FF2B5EF4-FFF2-40B4-BE49-F238E27FC236}">
                <a16:creationId xmlns:a16="http://schemas.microsoft.com/office/drawing/2014/main" id="{B50173F2-8B69-4591-8707-ACDF2776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499" y="5761391"/>
            <a:ext cx="2279001" cy="941522"/>
          </a:xfrm>
          <a:prstGeom prst="rect">
            <a:avLst/>
          </a:prstGeom>
        </p:spPr>
      </p:pic>
      <p:pic>
        <p:nvPicPr>
          <p:cNvPr id="11" name="Picture 10">
            <a:extLst>
              <a:ext uri="{FF2B5EF4-FFF2-40B4-BE49-F238E27FC236}">
                <a16:creationId xmlns:a16="http://schemas.microsoft.com/office/drawing/2014/main" id="{7B7CA7B5-BEA1-407D-BD3F-6EEC7626D869}"/>
              </a:ext>
            </a:extLst>
          </p:cNvPr>
          <p:cNvPicPr>
            <a:picLocks noChangeAspect="1"/>
          </p:cNvPicPr>
          <p:nvPr/>
        </p:nvPicPr>
        <p:blipFill>
          <a:blip r:embed="rId5"/>
          <a:stretch>
            <a:fillRect/>
          </a:stretch>
        </p:blipFill>
        <p:spPr>
          <a:xfrm>
            <a:off x="1" y="5703011"/>
            <a:ext cx="2372710" cy="1154042"/>
          </a:xfrm>
          <a:prstGeom prst="rect">
            <a:avLst/>
          </a:prstGeom>
        </p:spPr>
      </p:pic>
    </p:spTree>
    <p:extLst>
      <p:ext uri="{BB962C8B-B14F-4D97-AF65-F5344CB8AC3E}">
        <p14:creationId xmlns:p14="http://schemas.microsoft.com/office/powerpoint/2010/main" val="1638370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158F-D799-4250-8D2B-89BA27E31CE9}"/>
              </a:ext>
            </a:extLst>
          </p:cNvPr>
          <p:cNvSpPr>
            <a:spLocks noGrp="1"/>
          </p:cNvSpPr>
          <p:nvPr>
            <p:ph type="title"/>
          </p:nvPr>
        </p:nvSpPr>
        <p:spPr/>
        <p:txBody>
          <a:bodyPr/>
          <a:lstStyle/>
          <a:p>
            <a:r>
              <a:rPr lang="en-US" dirty="0"/>
              <a:t>PHE Ending = Unwinding</a:t>
            </a:r>
          </a:p>
        </p:txBody>
      </p:sp>
      <p:sp>
        <p:nvSpPr>
          <p:cNvPr id="3" name="Content Placeholder 2">
            <a:extLst>
              <a:ext uri="{FF2B5EF4-FFF2-40B4-BE49-F238E27FC236}">
                <a16:creationId xmlns:a16="http://schemas.microsoft.com/office/drawing/2014/main" id="{623ED48F-68DD-4CAE-A737-BB2B5B1E0653}"/>
              </a:ext>
            </a:extLst>
          </p:cNvPr>
          <p:cNvSpPr>
            <a:spLocks noGrp="1"/>
          </p:cNvSpPr>
          <p:nvPr>
            <p:ph idx="1"/>
          </p:nvPr>
        </p:nvSpPr>
        <p:spPr>
          <a:xfrm>
            <a:off x="838200" y="1409351"/>
            <a:ext cx="10515600" cy="4305650"/>
          </a:xfrm>
        </p:spPr>
        <p:txBody>
          <a:bodyPr>
            <a:normAutofit lnSpcReduction="10000"/>
          </a:bodyPr>
          <a:lstStyle/>
          <a:p>
            <a:r>
              <a:rPr lang="en-US" dirty="0"/>
              <a:t>Medicaid continuous enrollment ended with the end of the Public Health Emergency (PHE) on March 31, 2023</a:t>
            </a:r>
          </a:p>
          <a:p>
            <a:r>
              <a:rPr lang="en-US" dirty="0"/>
              <a:t>Medicaid agencies have a 12-month period starting April 1</a:t>
            </a:r>
            <a:r>
              <a:rPr lang="en-US" baseline="30000" dirty="0"/>
              <a:t>st</a:t>
            </a:r>
            <a:r>
              <a:rPr lang="en-US" dirty="0"/>
              <a:t> to begin Medicaid renewal process </a:t>
            </a:r>
          </a:p>
          <a:p>
            <a:pPr lvl="1"/>
            <a:r>
              <a:rPr lang="en-US" dirty="0"/>
              <a:t>Everyone receiving Medicaid will be impacted</a:t>
            </a:r>
          </a:p>
          <a:p>
            <a:r>
              <a:rPr lang="en-US" dirty="0">
                <a:hlinkClick r:id="rId3"/>
              </a:rPr>
              <a:t>Medicaid.gov Unwinding Website </a:t>
            </a:r>
            <a:endParaRPr lang="en-US" dirty="0"/>
          </a:p>
          <a:p>
            <a:r>
              <a:rPr lang="en-US" sz="3200" dirty="0">
                <a:hlinkClick r:id="rId4"/>
              </a:rPr>
              <a:t>ACL Unwinding Page</a:t>
            </a:r>
            <a:r>
              <a:rPr lang="en-US" sz="3200" dirty="0"/>
              <a:t>: Compiled information available on Unwinding in one place</a:t>
            </a:r>
          </a:p>
          <a:p>
            <a:endParaRPr lang="en-US" dirty="0"/>
          </a:p>
        </p:txBody>
      </p:sp>
    </p:spTree>
    <p:extLst>
      <p:ext uri="{BB962C8B-B14F-4D97-AF65-F5344CB8AC3E}">
        <p14:creationId xmlns:p14="http://schemas.microsoft.com/office/powerpoint/2010/main" val="3826391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CA6A-F9CE-5273-1FDC-575518C826F9}"/>
              </a:ext>
            </a:extLst>
          </p:cNvPr>
          <p:cNvSpPr>
            <a:spLocks noGrp="1"/>
          </p:cNvSpPr>
          <p:nvPr>
            <p:ph type="title"/>
          </p:nvPr>
        </p:nvSpPr>
        <p:spPr/>
        <p:txBody>
          <a:bodyPr/>
          <a:lstStyle/>
          <a:p>
            <a:r>
              <a:rPr lang="en-US" dirty="0"/>
              <a:t>Unwinding Medicare SEP</a:t>
            </a:r>
          </a:p>
        </p:txBody>
      </p:sp>
      <p:sp>
        <p:nvSpPr>
          <p:cNvPr id="3" name="Content Placeholder 2">
            <a:extLst>
              <a:ext uri="{FF2B5EF4-FFF2-40B4-BE49-F238E27FC236}">
                <a16:creationId xmlns:a16="http://schemas.microsoft.com/office/drawing/2014/main" id="{DB494A8B-B93E-F3D8-88AD-1B9757422744}"/>
              </a:ext>
            </a:extLst>
          </p:cNvPr>
          <p:cNvSpPr>
            <a:spLocks noGrp="1"/>
          </p:cNvSpPr>
          <p:nvPr>
            <p:ph idx="1"/>
          </p:nvPr>
        </p:nvSpPr>
        <p:spPr>
          <a:xfrm>
            <a:off x="609600" y="1600201"/>
            <a:ext cx="10972800" cy="4261756"/>
          </a:xfrm>
        </p:spPr>
        <p:txBody>
          <a:bodyPr>
            <a:normAutofit fontScale="85000" lnSpcReduction="20000"/>
          </a:bodyPr>
          <a:lstStyle/>
          <a:p>
            <a:r>
              <a:rPr lang="en-US" dirty="0"/>
              <a:t>Anyone that delayed enrolling in Medicare during the PHE due to Medicaid continuous enrollment may be eligible for a SEP for Original Medicare. </a:t>
            </a:r>
          </a:p>
          <a:p>
            <a:r>
              <a:rPr lang="en-US" dirty="0"/>
              <a:t>SEP is available to those that lost Medicaid coverage on or after 1/1/2023. </a:t>
            </a:r>
          </a:p>
          <a:p>
            <a:r>
              <a:rPr lang="en-US" dirty="0"/>
              <a:t>SEP:</a:t>
            </a:r>
          </a:p>
          <a:p>
            <a:pPr lvl="1"/>
            <a:r>
              <a:rPr lang="en-US" dirty="0"/>
              <a:t>Starts the day the individuals is notified that Medicaid coverage is ending and </a:t>
            </a:r>
          </a:p>
          <a:p>
            <a:pPr lvl="1"/>
            <a:r>
              <a:rPr lang="en-US" dirty="0"/>
              <a:t>Ends 6 months after Medicaid ends. </a:t>
            </a:r>
          </a:p>
          <a:p>
            <a:r>
              <a:rPr lang="en-US" dirty="0"/>
              <a:t>Coverage begins the month after sign up or the date Medicaid coverage ends (start date up to beneficiary)</a:t>
            </a:r>
          </a:p>
          <a:p>
            <a:pPr lvl="1"/>
            <a:endParaRPr lang="en-US" dirty="0"/>
          </a:p>
        </p:txBody>
      </p:sp>
      <p:sp>
        <p:nvSpPr>
          <p:cNvPr id="4" name="Slide Number Placeholder 3">
            <a:extLst>
              <a:ext uri="{FF2B5EF4-FFF2-40B4-BE49-F238E27FC236}">
                <a16:creationId xmlns:a16="http://schemas.microsoft.com/office/drawing/2014/main" id="{93CDC7A1-7A82-A18B-E9F0-0687980B504E}"/>
              </a:ext>
            </a:extLst>
          </p:cNvPr>
          <p:cNvSpPr>
            <a:spLocks noGrp="1"/>
          </p:cNvSpPr>
          <p:nvPr>
            <p:ph type="sldNum" sz="quarter" idx="12"/>
          </p:nvPr>
        </p:nvSpPr>
        <p:spPr/>
        <p:txBody>
          <a:bodyPr/>
          <a:lstStyle/>
          <a:p>
            <a:fld id="{7AA28999-D008-419E-9628-EE1C64F81F4C}" type="slidenum">
              <a:rPr lang="en-US" smtClean="0"/>
              <a:pPr/>
              <a:t>41</a:t>
            </a:fld>
            <a:endParaRPr lang="en-US"/>
          </a:p>
        </p:txBody>
      </p:sp>
    </p:spTree>
    <p:extLst>
      <p:ext uri="{BB962C8B-B14F-4D97-AF65-F5344CB8AC3E}">
        <p14:creationId xmlns:p14="http://schemas.microsoft.com/office/powerpoint/2010/main" val="2397800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626F-7BD2-2427-BE35-3A4288CEC9D1}"/>
              </a:ext>
            </a:extLst>
          </p:cNvPr>
          <p:cNvSpPr>
            <a:spLocks noGrp="1"/>
          </p:cNvSpPr>
          <p:nvPr>
            <p:ph type="title"/>
          </p:nvPr>
        </p:nvSpPr>
        <p:spPr/>
        <p:txBody>
          <a:bodyPr/>
          <a:lstStyle/>
          <a:p>
            <a:r>
              <a:rPr lang="en-US" dirty="0"/>
              <a:t>Unwinding Fraud</a:t>
            </a:r>
          </a:p>
        </p:txBody>
      </p:sp>
      <p:sp>
        <p:nvSpPr>
          <p:cNvPr id="3" name="Content Placeholder 2">
            <a:extLst>
              <a:ext uri="{FF2B5EF4-FFF2-40B4-BE49-F238E27FC236}">
                <a16:creationId xmlns:a16="http://schemas.microsoft.com/office/drawing/2014/main" id="{C3E353F8-4C6D-6003-10E0-48F5B0424989}"/>
              </a:ext>
            </a:extLst>
          </p:cNvPr>
          <p:cNvSpPr>
            <a:spLocks noGrp="1"/>
          </p:cNvSpPr>
          <p:nvPr>
            <p:ph idx="1"/>
          </p:nvPr>
        </p:nvSpPr>
        <p:spPr>
          <a:xfrm>
            <a:off x="6473952" y="1510350"/>
            <a:ext cx="5108448" cy="3976051"/>
          </a:xfrm>
        </p:spPr>
        <p:txBody>
          <a:bodyPr/>
          <a:lstStyle/>
          <a:p>
            <a:r>
              <a:rPr lang="en-US" sz="2000" dirty="0"/>
              <a:t>Scammers are taking advantage of the confusion around Unwinding</a:t>
            </a:r>
          </a:p>
          <a:p>
            <a:pPr lvl="1"/>
            <a:r>
              <a:rPr lang="en-US" sz="1600" dirty="0"/>
              <a:t>Reports of PHI/PII fraud</a:t>
            </a:r>
          </a:p>
          <a:p>
            <a:pPr lvl="1"/>
            <a:r>
              <a:rPr lang="en-US" sz="1600" dirty="0"/>
              <a:t>Reports of scammers claiming </a:t>
            </a:r>
            <a:r>
              <a:rPr lang="en-US" sz="1600" dirty="0" err="1"/>
              <a:t>benes</a:t>
            </a:r>
            <a:r>
              <a:rPr lang="en-US" sz="1600" dirty="0"/>
              <a:t> need to pay to keep their Medicaid</a:t>
            </a:r>
          </a:p>
          <a:p>
            <a:r>
              <a:rPr lang="en-US" sz="2000" dirty="0"/>
              <a:t>SMP Consumer Alert – </a:t>
            </a:r>
          </a:p>
          <a:p>
            <a:pPr lvl="1"/>
            <a:r>
              <a:rPr lang="en-US" sz="1700" dirty="0"/>
              <a:t>Targeted release within the week and found on </a:t>
            </a:r>
            <a:r>
              <a:rPr lang="en-US" sz="1700" dirty="0">
                <a:hlinkClick r:id="rId2"/>
              </a:rPr>
              <a:t>SMP Resource Center Consumer Alert Page</a:t>
            </a:r>
            <a:endParaRPr lang="en-US" sz="1700" dirty="0"/>
          </a:p>
        </p:txBody>
      </p:sp>
      <p:sp>
        <p:nvSpPr>
          <p:cNvPr id="4" name="Slide Number Placeholder 3">
            <a:extLst>
              <a:ext uri="{FF2B5EF4-FFF2-40B4-BE49-F238E27FC236}">
                <a16:creationId xmlns:a16="http://schemas.microsoft.com/office/drawing/2014/main" id="{692D9E45-C58E-6626-1454-A9A9682F9ECE}"/>
              </a:ext>
            </a:extLst>
          </p:cNvPr>
          <p:cNvSpPr>
            <a:spLocks noGrp="1"/>
          </p:cNvSpPr>
          <p:nvPr>
            <p:ph type="sldNum" sz="quarter" idx="12"/>
          </p:nvPr>
        </p:nvSpPr>
        <p:spPr/>
        <p:txBody>
          <a:bodyPr/>
          <a:lstStyle/>
          <a:p>
            <a:fld id="{7AA28999-D008-419E-9628-EE1C64F81F4C}" type="slidenum">
              <a:rPr lang="en-US" smtClean="0"/>
              <a:pPr/>
              <a:t>42</a:t>
            </a:fld>
            <a:endParaRPr lang="en-US"/>
          </a:p>
        </p:txBody>
      </p:sp>
      <p:pic>
        <p:nvPicPr>
          <p:cNvPr id="6" name="Picture 5" descr="SMP infographic on Medicaid renewal fraud.  States &quot;Do not pay to sign up for Medicare or Medicaid. Signing up does not cost anything.&quot; and includes information on contacting SHIP for help.  ">
            <a:extLst>
              <a:ext uri="{FF2B5EF4-FFF2-40B4-BE49-F238E27FC236}">
                <a16:creationId xmlns:a16="http://schemas.microsoft.com/office/drawing/2014/main" id="{A5CBB8E8-F6FC-771D-BBD3-864CA0B59112}"/>
              </a:ext>
            </a:extLst>
          </p:cNvPr>
          <p:cNvPicPr>
            <a:picLocks noChangeAspect="1"/>
          </p:cNvPicPr>
          <p:nvPr/>
        </p:nvPicPr>
        <p:blipFill rotWithShape="1">
          <a:blip r:embed="rId3"/>
          <a:srcRect l="527" t="941" r="576" b="1868"/>
          <a:stretch/>
        </p:blipFill>
        <p:spPr>
          <a:xfrm>
            <a:off x="310896" y="1417637"/>
            <a:ext cx="5751576" cy="4754563"/>
          </a:xfrm>
          <a:prstGeom prst="rect">
            <a:avLst/>
          </a:prstGeom>
          <a:effectLst>
            <a:outerShdw blurRad="50800" dist="38100" dir="5400000" algn="t" rotWithShape="0">
              <a:prstClr val="black">
                <a:alpha val="40000"/>
              </a:prstClr>
            </a:outerShdw>
          </a:effectLst>
        </p:spPr>
      </p:pic>
      <p:pic>
        <p:nvPicPr>
          <p:cNvPr id="8" name="Picture 7" descr="CMS infographic on Medicaid renewal fraud.  States &quot;Say no to scams. Don't share your personal information or give money to anyone who contacts you saying you have to pay them to keep Medicaid or CHIP coverage.&quot; ">
            <a:extLst>
              <a:ext uri="{FF2B5EF4-FFF2-40B4-BE49-F238E27FC236}">
                <a16:creationId xmlns:a16="http://schemas.microsoft.com/office/drawing/2014/main" id="{AE8131A6-DE5C-9534-8546-C8C82F5EE7AD}"/>
              </a:ext>
            </a:extLst>
          </p:cNvPr>
          <p:cNvPicPr>
            <a:picLocks noChangeAspect="1"/>
          </p:cNvPicPr>
          <p:nvPr/>
        </p:nvPicPr>
        <p:blipFill>
          <a:blip r:embed="rId4"/>
          <a:stretch>
            <a:fillRect/>
          </a:stretch>
        </p:blipFill>
        <p:spPr>
          <a:xfrm>
            <a:off x="6941102" y="4365508"/>
            <a:ext cx="4525474" cy="224178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9849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4E975-A50C-46CB-B66B-18ADC594B589}"/>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9FDF466C-0684-4A8D-837B-DC59062129BA}"/>
              </a:ext>
            </a:extLst>
          </p:cNvPr>
          <p:cNvSpPr>
            <a:spLocks noGrp="1"/>
          </p:cNvSpPr>
          <p:nvPr>
            <p:ph type="title"/>
          </p:nvPr>
        </p:nvSpPr>
        <p:spPr/>
        <p:txBody>
          <a:bodyPr/>
          <a:lstStyle/>
          <a:p>
            <a:r>
              <a:rPr lang="en-US" dirty="0"/>
              <a:t>Other Reminders &amp; Resources </a:t>
            </a:r>
          </a:p>
        </p:txBody>
      </p:sp>
      <p:sp>
        <p:nvSpPr>
          <p:cNvPr id="4" name="Slide Number Placeholder 3">
            <a:extLst>
              <a:ext uri="{FF2B5EF4-FFF2-40B4-BE49-F238E27FC236}">
                <a16:creationId xmlns:a16="http://schemas.microsoft.com/office/drawing/2014/main" id="{04318DDE-05B0-4626-BF29-B897FDAA3944}"/>
              </a:ext>
            </a:extLst>
          </p:cNvPr>
          <p:cNvSpPr>
            <a:spLocks noGrp="1"/>
          </p:cNvSpPr>
          <p:nvPr>
            <p:ph type="sldNum" sz="quarter" idx="12"/>
          </p:nvPr>
        </p:nvSpPr>
        <p:spPr/>
        <p:txBody>
          <a:bodyPr/>
          <a:lstStyle/>
          <a:p>
            <a:fld id="{7AA28999-D008-419E-9628-EE1C64F81F4C}" type="slidenum">
              <a:rPr lang="en-US" smtClean="0"/>
              <a:pPr/>
              <a:t>43</a:t>
            </a:fld>
            <a:endParaRPr lang="en-US"/>
          </a:p>
        </p:txBody>
      </p:sp>
    </p:spTree>
    <p:extLst>
      <p:ext uri="{BB962C8B-B14F-4D97-AF65-F5344CB8AC3E}">
        <p14:creationId xmlns:p14="http://schemas.microsoft.com/office/powerpoint/2010/main" val="3581348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86AF-A912-5EEF-FE9B-89C009FA91DB}"/>
              </a:ext>
            </a:extLst>
          </p:cNvPr>
          <p:cNvSpPr>
            <a:spLocks noGrp="1"/>
          </p:cNvSpPr>
          <p:nvPr>
            <p:ph type="title"/>
          </p:nvPr>
        </p:nvSpPr>
        <p:spPr/>
        <p:txBody>
          <a:bodyPr/>
          <a:lstStyle/>
          <a:p>
            <a:r>
              <a:rPr lang="en-US" dirty="0"/>
              <a:t>Can They Do That? Webinar -10/11</a:t>
            </a:r>
          </a:p>
        </p:txBody>
      </p:sp>
      <p:sp>
        <p:nvSpPr>
          <p:cNvPr id="3" name="Content Placeholder 2">
            <a:extLst>
              <a:ext uri="{FF2B5EF4-FFF2-40B4-BE49-F238E27FC236}">
                <a16:creationId xmlns:a16="http://schemas.microsoft.com/office/drawing/2014/main" id="{F7B4512D-3327-8887-3698-17CE39A5AF18}"/>
              </a:ext>
            </a:extLst>
          </p:cNvPr>
          <p:cNvSpPr>
            <a:spLocks noGrp="1"/>
          </p:cNvSpPr>
          <p:nvPr>
            <p:ph idx="1"/>
          </p:nvPr>
        </p:nvSpPr>
        <p:spPr/>
        <p:txBody>
          <a:bodyPr>
            <a:normAutofit fontScale="92500" lnSpcReduction="10000"/>
          </a:bodyPr>
          <a:lstStyle/>
          <a:p>
            <a:r>
              <a:rPr lang="en-US" sz="2800" dirty="0"/>
              <a:t>This a plan marketing webinar hosted by the SMP Resource Center will cover: </a:t>
            </a:r>
          </a:p>
          <a:p>
            <a:pPr lvl="1"/>
            <a:r>
              <a:rPr lang="en-US" sz="2400" dirty="0"/>
              <a:t>Overview of MA and PDP marketing guidelines </a:t>
            </a:r>
          </a:p>
          <a:p>
            <a:pPr lvl="1"/>
            <a:r>
              <a:rPr lang="en-US" sz="2400" dirty="0"/>
              <a:t>Includes what plans and agents/brokers can and cannot do</a:t>
            </a:r>
          </a:p>
          <a:p>
            <a:pPr lvl="1"/>
            <a:r>
              <a:rPr lang="en-US" sz="2400" dirty="0"/>
              <a:t>Overview on what to do if you come across marketing issues</a:t>
            </a:r>
          </a:p>
          <a:p>
            <a:r>
              <a:rPr lang="en-US" sz="2800" dirty="0"/>
              <a:t>It is scheduled for October 11, 2023, at 2pm (ET).  </a:t>
            </a:r>
          </a:p>
          <a:p>
            <a:r>
              <a:rPr lang="en-US" sz="2800" dirty="0"/>
              <a:t>Link: </a:t>
            </a:r>
            <a:r>
              <a:rPr lang="en-US" sz="2800" dirty="0">
                <a:hlinkClick r:id="rId3"/>
              </a:rPr>
              <a:t>Can They Do That Webinar </a:t>
            </a:r>
            <a:endParaRPr lang="en-US" sz="2800" dirty="0"/>
          </a:p>
          <a:p>
            <a:pPr lvl="1"/>
            <a:r>
              <a:rPr lang="en-US" sz="2400" dirty="0"/>
              <a:t>Materials and recording will be available after the event.</a:t>
            </a:r>
          </a:p>
          <a:p>
            <a:r>
              <a:rPr lang="en-US" sz="2800" dirty="0"/>
              <a:t>Additional resources/links available in chat</a:t>
            </a:r>
          </a:p>
          <a:p>
            <a:endParaRPr lang="en-US" dirty="0"/>
          </a:p>
        </p:txBody>
      </p:sp>
      <p:sp>
        <p:nvSpPr>
          <p:cNvPr id="5" name="Slide Number Placeholder 4">
            <a:extLst>
              <a:ext uri="{FF2B5EF4-FFF2-40B4-BE49-F238E27FC236}">
                <a16:creationId xmlns:a16="http://schemas.microsoft.com/office/drawing/2014/main" id="{5B0B0976-D3A0-2EE4-AF83-FFE38F577FA0}"/>
              </a:ext>
            </a:extLst>
          </p:cNvPr>
          <p:cNvSpPr>
            <a:spLocks noGrp="1"/>
          </p:cNvSpPr>
          <p:nvPr>
            <p:ph type="sldNum" sz="quarter" idx="12"/>
          </p:nvPr>
        </p:nvSpPr>
        <p:spPr/>
        <p:txBody>
          <a:bodyPr/>
          <a:lstStyle/>
          <a:p>
            <a:fld id="{7AA28999-D008-419E-9628-EE1C64F81F4C}" type="slidenum">
              <a:rPr lang="en-US" smtClean="0"/>
              <a:pPr/>
              <a:t>44</a:t>
            </a:fld>
            <a:endParaRPr lang="en-US"/>
          </a:p>
        </p:txBody>
      </p:sp>
    </p:spTree>
    <p:extLst>
      <p:ext uri="{BB962C8B-B14F-4D97-AF65-F5344CB8AC3E}">
        <p14:creationId xmlns:p14="http://schemas.microsoft.com/office/powerpoint/2010/main" val="320124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3E-42AE-9228-70E7-FD548FA5F144}"/>
              </a:ext>
            </a:extLst>
          </p:cNvPr>
          <p:cNvSpPr>
            <a:spLocks noGrp="1"/>
          </p:cNvSpPr>
          <p:nvPr>
            <p:ph type="title"/>
          </p:nvPr>
        </p:nvSpPr>
        <p:spPr/>
        <p:txBody>
          <a:bodyPr/>
          <a:lstStyle/>
          <a:p>
            <a:r>
              <a:rPr lang="en-US" dirty="0"/>
              <a:t>Open Enrollment Prep: MPF </a:t>
            </a:r>
          </a:p>
        </p:txBody>
      </p:sp>
      <p:sp>
        <p:nvSpPr>
          <p:cNvPr id="3" name="Content Placeholder 2">
            <a:extLst>
              <a:ext uri="{FF2B5EF4-FFF2-40B4-BE49-F238E27FC236}">
                <a16:creationId xmlns:a16="http://schemas.microsoft.com/office/drawing/2014/main" id="{F4C07F92-A0CD-DD37-5E12-F8C5A627368C}"/>
              </a:ext>
            </a:extLst>
          </p:cNvPr>
          <p:cNvSpPr>
            <a:spLocks noGrp="1"/>
          </p:cNvSpPr>
          <p:nvPr>
            <p:ph idx="1"/>
          </p:nvPr>
        </p:nvSpPr>
        <p:spPr/>
        <p:txBody>
          <a:bodyPr>
            <a:normAutofit fontScale="92500" lnSpcReduction="20000"/>
          </a:bodyPr>
          <a:lstStyle/>
          <a:p>
            <a:r>
              <a:rPr lang="en-US" dirty="0"/>
              <a:t>Two Part Series: </a:t>
            </a:r>
          </a:p>
          <a:p>
            <a:pPr lvl="1"/>
            <a:r>
              <a:rPr lang="en-US" dirty="0"/>
              <a:t>Part 1: Self-paced study using on-demand, recorded video demos on MPF.  Videos will be available in the SHIP TA Center library around October 9, 2023 (announcement will be made when it becomes available). </a:t>
            </a:r>
          </a:p>
          <a:p>
            <a:pPr lvl="1"/>
            <a:r>
              <a:rPr lang="en-US" dirty="0"/>
              <a:t>Part 2: Live webinar on October 12, 2023, at 2pm (ET).  Will address best practices for OEP sessions, using MPF, overview on ACL guidance, and “Stump the Chump” section based on questions received prior to event. </a:t>
            </a:r>
          </a:p>
          <a:p>
            <a:pPr lvl="2"/>
            <a:r>
              <a:rPr lang="en-US" b="1" dirty="0"/>
              <a:t>Have MPF questions?  Please send them in to ACL at </a:t>
            </a:r>
            <a:r>
              <a:rPr lang="en-US" b="1" dirty="0">
                <a:hlinkClick r:id="rId3"/>
              </a:rPr>
              <a:t>SHIP@acl.hhs.gov</a:t>
            </a:r>
            <a:r>
              <a:rPr lang="en-US" b="1" dirty="0"/>
              <a:t> by 10/9/12.</a:t>
            </a:r>
          </a:p>
        </p:txBody>
      </p:sp>
      <p:sp>
        <p:nvSpPr>
          <p:cNvPr id="4" name="Slide Number Placeholder 3">
            <a:extLst>
              <a:ext uri="{FF2B5EF4-FFF2-40B4-BE49-F238E27FC236}">
                <a16:creationId xmlns:a16="http://schemas.microsoft.com/office/drawing/2014/main" id="{0072DD3B-501D-9E56-EED6-EE416AB8B818}"/>
              </a:ext>
            </a:extLst>
          </p:cNvPr>
          <p:cNvSpPr>
            <a:spLocks noGrp="1"/>
          </p:cNvSpPr>
          <p:nvPr>
            <p:ph type="sldNum" sz="quarter" idx="12"/>
          </p:nvPr>
        </p:nvSpPr>
        <p:spPr/>
        <p:txBody>
          <a:bodyPr/>
          <a:lstStyle/>
          <a:p>
            <a:fld id="{7AA28999-D008-419E-9628-EE1C64F81F4C}" type="slidenum">
              <a:rPr lang="en-US" smtClean="0"/>
              <a:pPr/>
              <a:t>45</a:t>
            </a:fld>
            <a:endParaRPr lang="en-US"/>
          </a:p>
        </p:txBody>
      </p:sp>
    </p:spTree>
    <p:extLst>
      <p:ext uri="{BB962C8B-B14F-4D97-AF65-F5344CB8AC3E}">
        <p14:creationId xmlns:p14="http://schemas.microsoft.com/office/powerpoint/2010/main" val="2012829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D0F9-879B-B82A-2444-431898A0B305}"/>
              </a:ext>
            </a:extLst>
          </p:cNvPr>
          <p:cNvSpPr>
            <a:spLocks noGrp="1"/>
          </p:cNvSpPr>
          <p:nvPr>
            <p:ph type="title"/>
          </p:nvPr>
        </p:nvSpPr>
        <p:spPr/>
        <p:txBody>
          <a:bodyPr/>
          <a:lstStyle/>
          <a:p>
            <a:r>
              <a:rPr lang="en-US" dirty="0"/>
              <a:t>CMS OEP Bootcamp</a:t>
            </a:r>
          </a:p>
        </p:txBody>
      </p:sp>
      <p:sp>
        <p:nvSpPr>
          <p:cNvPr id="3" name="Content Placeholder 2">
            <a:extLst>
              <a:ext uri="{FF2B5EF4-FFF2-40B4-BE49-F238E27FC236}">
                <a16:creationId xmlns:a16="http://schemas.microsoft.com/office/drawing/2014/main" id="{41EAED35-F5D4-A33E-E48C-EF8B300E4141}"/>
              </a:ext>
            </a:extLst>
          </p:cNvPr>
          <p:cNvSpPr>
            <a:spLocks noGrp="1"/>
          </p:cNvSpPr>
          <p:nvPr>
            <p:ph idx="1"/>
          </p:nvPr>
        </p:nvSpPr>
        <p:spPr/>
        <p:txBody>
          <a:bodyPr>
            <a:normAutofit fontScale="92500"/>
          </a:bodyPr>
          <a:lstStyle/>
          <a:p>
            <a:r>
              <a:rPr lang="en-US" dirty="0"/>
              <a:t>9/27/23 @ 1pm (ET): MPF basics, updates and user tips; information on IRA; and Q&amp;A. </a:t>
            </a:r>
          </a:p>
          <a:p>
            <a:pPr lvl="1"/>
            <a:r>
              <a:rPr lang="en-US" dirty="0"/>
              <a:t>To register: </a:t>
            </a:r>
            <a:r>
              <a:rPr lang="en-US" sz="2200" u="sng" dirty="0">
                <a:solidFill>
                  <a:srgbClr val="0000FF"/>
                </a:solidFill>
                <a:effectLst/>
                <a:latin typeface="Arial" panose="020B0604020202020204" pitchFamily="34" charset="0"/>
                <a:ea typeface="Calibri" panose="020F0502020204030204" pitchFamily="34" charset="0"/>
                <a:hlinkClick r:id="rId3"/>
              </a:rPr>
              <a:t>CMSnationaltrainingprogram.cms.gov/</a:t>
            </a:r>
            <a:r>
              <a:rPr lang="en-US" sz="2200" u="sng" dirty="0" err="1">
                <a:solidFill>
                  <a:srgbClr val="0000FF"/>
                </a:solidFill>
                <a:effectLst/>
                <a:latin typeface="Arial" panose="020B0604020202020204" pitchFamily="34" charset="0"/>
                <a:ea typeface="Calibri" panose="020F0502020204030204" pitchFamily="34" charset="0"/>
                <a:hlinkClick r:id="rId3"/>
              </a:rPr>
              <a:t>moodle</a:t>
            </a:r>
            <a:r>
              <a:rPr lang="en-US" sz="2200" u="sng" dirty="0">
                <a:solidFill>
                  <a:srgbClr val="0000FF"/>
                </a:solidFill>
                <a:effectLst/>
                <a:latin typeface="Arial" panose="020B0604020202020204" pitchFamily="34" charset="0"/>
                <a:ea typeface="Calibri" panose="020F0502020204030204" pitchFamily="34" charset="0"/>
                <a:hlinkClick r:id="rId3"/>
              </a:rPr>
              <a:t>/course/</a:t>
            </a:r>
            <a:r>
              <a:rPr lang="en-US" sz="2200" u="sng" dirty="0" err="1">
                <a:solidFill>
                  <a:srgbClr val="0000FF"/>
                </a:solidFill>
                <a:effectLst/>
                <a:latin typeface="Arial" panose="020B0604020202020204" pitchFamily="34" charset="0"/>
                <a:ea typeface="Calibri" panose="020F0502020204030204" pitchFamily="34" charset="0"/>
                <a:hlinkClick r:id="rId3"/>
              </a:rPr>
              <a:t>view.php?id</a:t>
            </a:r>
            <a:r>
              <a:rPr lang="en-US" sz="2200" u="sng" dirty="0">
                <a:solidFill>
                  <a:srgbClr val="0000FF"/>
                </a:solidFill>
                <a:effectLst/>
                <a:latin typeface="Arial" panose="020B0604020202020204" pitchFamily="34" charset="0"/>
                <a:ea typeface="Calibri" panose="020F0502020204030204" pitchFamily="34" charset="0"/>
                <a:hlinkClick r:id="rId3"/>
              </a:rPr>
              <a:t>=284</a:t>
            </a:r>
            <a:r>
              <a:rPr lang="en-US" sz="2200" u="sng" dirty="0">
                <a:solidFill>
                  <a:srgbClr val="0000FF"/>
                </a:solidFill>
                <a:effectLst/>
                <a:latin typeface="Arial" panose="020B0604020202020204" pitchFamily="34" charset="0"/>
                <a:ea typeface="Calibri" panose="020F0502020204030204" pitchFamily="34" charset="0"/>
              </a:rPr>
              <a:t>. </a:t>
            </a:r>
            <a:endParaRPr lang="en-US" sz="2200" dirty="0"/>
          </a:p>
          <a:p>
            <a:r>
              <a:rPr lang="en-US" dirty="0"/>
              <a:t>9/28/23 @ 1pm (ET): Medicare OEP overview and general program updates, 1-800-Medicare overview and activities, OEP outreach campaigns, SHIP overview, Medicare account demo, fraud awareness, and Q&amp;A. </a:t>
            </a:r>
          </a:p>
          <a:p>
            <a:pPr lvl="1"/>
            <a:r>
              <a:rPr lang="en-US" dirty="0"/>
              <a:t>To register: </a:t>
            </a:r>
            <a:r>
              <a:rPr lang="en-US" sz="1800" u="sng" dirty="0">
                <a:solidFill>
                  <a:srgbClr val="0000FF"/>
                </a:solidFill>
                <a:effectLst/>
                <a:latin typeface="Arial" panose="020B0604020202020204" pitchFamily="34" charset="0"/>
                <a:ea typeface="Calibri" panose="020F0502020204030204" pitchFamily="34" charset="0"/>
                <a:hlinkClick r:id="rId4"/>
              </a:rPr>
              <a:t>CMSnationaltrainingprogram.cms.gov/</a:t>
            </a:r>
            <a:r>
              <a:rPr lang="en-US" sz="1800" u="sng" dirty="0" err="1">
                <a:solidFill>
                  <a:srgbClr val="0000FF"/>
                </a:solidFill>
                <a:effectLst/>
                <a:latin typeface="Arial" panose="020B0604020202020204" pitchFamily="34" charset="0"/>
                <a:ea typeface="Calibri" panose="020F0502020204030204" pitchFamily="34" charset="0"/>
                <a:hlinkClick r:id="rId4"/>
              </a:rPr>
              <a:t>moodle</a:t>
            </a:r>
            <a:r>
              <a:rPr lang="en-US" sz="1800" u="sng" dirty="0">
                <a:solidFill>
                  <a:srgbClr val="0000FF"/>
                </a:solidFill>
                <a:effectLst/>
                <a:latin typeface="Arial" panose="020B0604020202020204" pitchFamily="34" charset="0"/>
                <a:ea typeface="Calibri" panose="020F0502020204030204" pitchFamily="34" charset="0"/>
                <a:hlinkClick r:id="rId4"/>
              </a:rPr>
              <a:t>/course/</a:t>
            </a:r>
            <a:r>
              <a:rPr lang="en-US" sz="1800" u="sng" dirty="0" err="1">
                <a:solidFill>
                  <a:srgbClr val="0000FF"/>
                </a:solidFill>
                <a:effectLst/>
                <a:latin typeface="Arial" panose="020B0604020202020204" pitchFamily="34" charset="0"/>
                <a:ea typeface="Calibri" panose="020F0502020204030204" pitchFamily="34" charset="0"/>
                <a:hlinkClick r:id="rId4"/>
              </a:rPr>
              <a:t>view.php?id</a:t>
            </a:r>
            <a:r>
              <a:rPr lang="en-US" sz="1800" u="sng" dirty="0">
                <a:solidFill>
                  <a:srgbClr val="0000FF"/>
                </a:solidFill>
                <a:effectLst/>
                <a:latin typeface="Arial" panose="020B0604020202020204" pitchFamily="34" charset="0"/>
                <a:ea typeface="Calibri" panose="020F0502020204030204" pitchFamily="34" charset="0"/>
                <a:hlinkClick r:id="rId4"/>
              </a:rPr>
              <a:t>=285</a:t>
            </a:r>
            <a:endParaRPr lang="en-US" dirty="0"/>
          </a:p>
        </p:txBody>
      </p:sp>
      <p:sp>
        <p:nvSpPr>
          <p:cNvPr id="4" name="Slide Number Placeholder 3">
            <a:extLst>
              <a:ext uri="{FF2B5EF4-FFF2-40B4-BE49-F238E27FC236}">
                <a16:creationId xmlns:a16="http://schemas.microsoft.com/office/drawing/2014/main" id="{56B58434-FB3E-0F24-415D-0911898198F9}"/>
              </a:ext>
            </a:extLst>
          </p:cNvPr>
          <p:cNvSpPr>
            <a:spLocks noGrp="1"/>
          </p:cNvSpPr>
          <p:nvPr>
            <p:ph type="sldNum" sz="quarter" idx="12"/>
          </p:nvPr>
        </p:nvSpPr>
        <p:spPr/>
        <p:txBody>
          <a:bodyPr/>
          <a:lstStyle/>
          <a:p>
            <a:fld id="{7AA28999-D008-419E-9628-EE1C64F81F4C}" type="slidenum">
              <a:rPr lang="en-US" smtClean="0"/>
              <a:pPr/>
              <a:t>46</a:t>
            </a:fld>
            <a:endParaRPr lang="en-US"/>
          </a:p>
        </p:txBody>
      </p:sp>
    </p:spTree>
    <p:extLst>
      <p:ext uri="{BB962C8B-B14F-4D97-AF65-F5344CB8AC3E}">
        <p14:creationId xmlns:p14="http://schemas.microsoft.com/office/powerpoint/2010/main" val="2423172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0A95-B002-4557-8520-41A822FA3E50}"/>
              </a:ext>
            </a:extLst>
          </p:cNvPr>
          <p:cNvSpPr>
            <a:spLocks noGrp="1"/>
          </p:cNvSpPr>
          <p:nvPr>
            <p:ph type="title"/>
          </p:nvPr>
        </p:nvSpPr>
        <p:spPr/>
        <p:txBody>
          <a:bodyPr/>
          <a:lstStyle/>
          <a:p>
            <a:r>
              <a:rPr lang="en-US" dirty="0"/>
              <a:t>Mailings from CMS &amp; SSA</a:t>
            </a:r>
          </a:p>
        </p:txBody>
      </p:sp>
      <p:graphicFrame>
        <p:nvGraphicFramePr>
          <p:cNvPr id="5" name="Table 5" descr="Chart showing high level reminders on CMS and SSA mailings listed by date.  Full details can be found here: https://www.cms.gov/medicare/prescription-drug-coverage/limitedincomeandresources/downloads/consumer-mailings.pdf. ">
            <a:extLst>
              <a:ext uri="{FF2B5EF4-FFF2-40B4-BE49-F238E27FC236}">
                <a16:creationId xmlns:a16="http://schemas.microsoft.com/office/drawing/2014/main" id="{4B7CF31E-C944-4977-8282-0E72D87ED323}"/>
              </a:ext>
            </a:extLst>
          </p:cNvPr>
          <p:cNvGraphicFramePr>
            <a:graphicFrameLocks noGrp="1"/>
          </p:cNvGraphicFramePr>
          <p:nvPr>
            <p:ph idx="1"/>
            <p:extLst>
              <p:ext uri="{D42A27DB-BD31-4B8C-83A1-F6EECF244321}">
                <p14:modId xmlns:p14="http://schemas.microsoft.com/office/powerpoint/2010/main" val="549605517"/>
              </p:ext>
            </p:extLst>
          </p:nvPr>
        </p:nvGraphicFramePr>
        <p:xfrm>
          <a:off x="609600" y="1344168"/>
          <a:ext cx="10972797" cy="5059680"/>
        </p:xfrm>
        <a:graphic>
          <a:graphicData uri="http://schemas.openxmlformats.org/drawingml/2006/table">
            <a:tbl>
              <a:tblPr firstRow="1" bandRow="1">
                <a:tableStyleId>{5C22544A-7EE6-4342-B048-85BDC9FD1C3A}</a:tableStyleId>
              </a:tblPr>
              <a:tblGrid>
                <a:gridCol w="1475232">
                  <a:extLst>
                    <a:ext uri="{9D8B030D-6E8A-4147-A177-3AD203B41FA5}">
                      <a16:colId xmlns:a16="http://schemas.microsoft.com/office/drawing/2014/main" val="2639063300"/>
                    </a:ext>
                  </a:extLst>
                </a:gridCol>
                <a:gridCol w="1380744">
                  <a:extLst>
                    <a:ext uri="{9D8B030D-6E8A-4147-A177-3AD203B41FA5}">
                      <a16:colId xmlns:a16="http://schemas.microsoft.com/office/drawing/2014/main" val="1587609084"/>
                    </a:ext>
                  </a:extLst>
                </a:gridCol>
                <a:gridCol w="8116821">
                  <a:extLst>
                    <a:ext uri="{9D8B030D-6E8A-4147-A177-3AD203B41FA5}">
                      <a16:colId xmlns:a16="http://schemas.microsoft.com/office/drawing/2014/main" val="1118559036"/>
                    </a:ext>
                  </a:extLst>
                </a:gridCol>
              </a:tblGrid>
              <a:tr h="370840">
                <a:tc>
                  <a:txBody>
                    <a:bodyPr/>
                    <a:lstStyle/>
                    <a:p>
                      <a:r>
                        <a:rPr lang="en-US" dirty="0"/>
                        <a:t>Mail Date</a:t>
                      </a:r>
                    </a:p>
                  </a:txBody>
                  <a:tcPr/>
                </a:tc>
                <a:tc>
                  <a:txBody>
                    <a:bodyPr/>
                    <a:lstStyle/>
                    <a:p>
                      <a:r>
                        <a:rPr lang="en-US" dirty="0"/>
                        <a:t>Sender</a:t>
                      </a:r>
                    </a:p>
                  </a:txBody>
                  <a:tcPr/>
                </a:tc>
                <a:tc>
                  <a:txBody>
                    <a:bodyPr/>
                    <a:lstStyle/>
                    <a:p>
                      <a:r>
                        <a:rPr lang="en-US" dirty="0"/>
                        <a:t>Mailing</a:t>
                      </a:r>
                    </a:p>
                  </a:txBody>
                  <a:tcPr/>
                </a:tc>
                <a:extLst>
                  <a:ext uri="{0D108BD9-81ED-4DB2-BD59-A6C34878D82A}">
                    <a16:rowId xmlns:a16="http://schemas.microsoft.com/office/drawing/2014/main" val="3616440634"/>
                  </a:ext>
                </a:extLst>
              </a:tr>
              <a:tr h="370840">
                <a:tc>
                  <a:txBody>
                    <a:bodyPr/>
                    <a:lstStyle/>
                    <a:p>
                      <a:r>
                        <a:rPr lang="en-US" dirty="0"/>
                        <a:t>By Sept 30</a:t>
                      </a:r>
                    </a:p>
                  </a:txBody>
                  <a:tcPr>
                    <a:solidFill>
                      <a:schemeClr val="bg1">
                        <a:lumMod val="95000"/>
                      </a:schemeClr>
                    </a:solidFill>
                  </a:tcPr>
                </a:tc>
                <a:tc>
                  <a:txBody>
                    <a:bodyPr/>
                    <a:lstStyle/>
                    <a:p>
                      <a:r>
                        <a:rPr lang="en-US" dirty="0"/>
                        <a:t>Plan</a:t>
                      </a:r>
                    </a:p>
                  </a:txBody>
                  <a:tcPr>
                    <a:solidFill>
                      <a:schemeClr val="bg1">
                        <a:lumMod val="95000"/>
                      </a:schemeClr>
                    </a:solidFill>
                  </a:tcPr>
                </a:tc>
                <a:tc>
                  <a:txBody>
                    <a:bodyPr/>
                    <a:lstStyle/>
                    <a:p>
                      <a:r>
                        <a:rPr lang="en-US" dirty="0"/>
                        <a:t>Annual Notice of Change (ANOC) and Evidence of Coverage (EOC)</a:t>
                      </a:r>
                    </a:p>
                  </a:txBody>
                  <a:tcPr>
                    <a:solidFill>
                      <a:schemeClr val="bg1">
                        <a:lumMod val="95000"/>
                      </a:schemeClr>
                    </a:solidFill>
                  </a:tcPr>
                </a:tc>
                <a:extLst>
                  <a:ext uri="{0D108BD9-81ED-4DB2-BD59-A6C34878D82A}">
                    <a16:rowId xmlns:a16="http://schemas.microsoft.com/office/drawing/2014/main" val="4029850328"/>
                  </a:ext>
                </a:extLst>
              </a:tr>
              <a:tr h="370840">
                <a:tc>
                  <a:txBody>
                    <a:bodyPr/>
                    <a:lstStyle/>
                    <a:p>
                      <a:r>
                        <a:rPr lang="en-US" dirty="0"/>
                        <a:t>By Sept 30</a:t>
                      </a:r>
                    </a:p>
                  </a:txBody>
                  <a:tcPr>
                    <a:solidFill>
                      <a:schemeClr val="bg1">
                        <a:lumMod val="95000"/>
                      </a:schemeClr>
                    </a:solidFill>
                  </a:tcPr>
                </a:tc>
                <a:tc>
                  <a:txBody>
                    <a:bodyPr/>
                    <a:lstStyle/>
                    <a:p>
                      <a:r>
                        <a:rPr lang="en-US" dirty="0"/>
                        <a:t>Plan</a:t>
                      </a:r>
                    </a:p>
                  </a:txBody>
                  <a:tcPr>
                    <a:solidFill>
                      <a:schemeClr val="bg1">
                        <a:lumMod val="95000"/>
                      </a:schemeClr>
                    </a:solidFill>
                  </a:tcPr>
                </a:tc>
                <a:tc>
                  <a:txBody>
                    <a:bodyPr/>
                    <a:lstStyle/>
                    <a:p>
                      <a:r>
                        <a:rPr lang="en-US" dirty="0"/>
                        <a:t>Plan LIS Rider – For people who qualify for LIS indicating how much help they’ll get in the next year towards their Part D costs</a:t>
                      </a:r>
                    </a:p>
                  </a:txBody>
                  <a:tcPr>
                    <a:solidFill>
                      <a:schemeClr val="bg1">
                        <a:lumMod val="95000"/>
                      </a:schemeClr>
                    </a:solidFill>
                  </a:tcPr>
                </a:tc>
                <a:extLst>
                  <a:ext uri="{0D108BD9-81ED-4DB2-BD59-A6C34878D82A}">
                    <a16:rowId xmlns:a16="http://schemas.microsoft.com/office/drawing/2014/main" val="1171202341"/>
                  </a:ext>
                </a:extLst>
              </a:tr>
              <a:tr h="370840">
                <a:tc>
                  <a:txBody>
                    <a:bodyPr/>
                    <a:lstStyle/>
                    <a:p>
                      <a:r>
                        <a:rPr lang="en-US" dirty="0"/>
                        <a:t>September</a:t>
                      </a:r>
                    </a:p>
                  </a:txBody>
                  <a:tcPr>
                    <a:solidFill>
                      <a:schemeClr val="accent5"/>
                    </a:solidFill>
                  </a:tcPr>
                </a:tc>
                <a:tc>
                  <a:txBody>
                    <a:bodyPr/>
                    <a:lstStyle/>
                    <a:p>
                      <a:r>
                        <a:rPr lang="en-US" dirty="0"/>
                        <a:t>CMS</a:t>
                      </a:r>
                    </a:p>
                  </a:txBody>
                  <a:tcPr>
                    <a:solidFill>
                      <a:schemeClr val="accent5"/>
                    </a:solidFill>
                  </a:tcPr>
                </a:tc>
                <a:tc>
                  <a:txBody>
                    <a:bodyPr/>
                    <a:lstStyle/>
                    <a:p>
                      <a:r>
                        <a:rPr lang="en-US" dirty="0"/>
                        <a:t>Loss of Deemed Status Notice (GREY NOTICE)</a:t>
                      </a:r>
                    </a:p>
                  </a:txBody>
                  <a:tcPr>
                    <a:solidFill>
                      <a:schemeClr val="accent5"/>
                    </a:solidFill>
                  </a:tcPr>
                </a:tc>
                <a:extLst>
                  <a:ext uri="{0D108BD9-81ED-4DB2-BD59-A6C34878D82A}">
                    <a16:rowId xmlns:a16="http://schemas.microsoft.com/office/drawing/2014/main" val="4281501350"/>
                  </a:ext>
                </a:extLst>
              </a:tr>
              <a:tr h="370840">
                <a:tc>
                  <a:txBody>
                    <a:bodyPr/>
                    <a:lstStyle/>
                    <a:p>
                      <a:r>
                        <a:rPr lang="en-US" dirty="0"/>
                        <a:t>Late Sept</a:t>
                      </a:r>
                    </a:p>
                  </a:txBody>
                  <a:tcPr>
                    <a:solidFill>
                      <a:schemeClr val="bg1">
                        <a:lumMod val="95000"/>
                      </a:schemeClr>
                    </a:solidFill>
                  </a:tcPr>
                </a:tc>
                <a:tc>
                  <a:txBody>
                    <a:bodyPr/>
                    <a:lstStyle/>
                    <a:p>
                      <a:r>
                        <a:rPr lang="en-US" dirty="0"/>
                        <a:t>CMS</a:t>
                      </a:r>
                    </a:p>
                  </a:txBody>
                  <a:tcPr>
                    <a:solidFill>
                      <a:schemeClr val="bg1">
                        <a:lumMod val="95000"/>
                      </a:schemeClr>
                    </a:solidFill>
                  </a:tcPr>
                </a:tc>
                <a:tc>
                  <a:txBody>
                    <a:bodyPr/>
                    <a:lstStyle/>
                    <a:p>
                      <a:r>
                        <a:rPr lang="en-US" dirty="0"/>
                        <a:t>Medicare &amp; You</a:t>
                      </a:r>
                    </a:p>
                  </a:txBody>
                  <a:tcPr>
                    <a:solidFill>
                      <a:schemeClr val="bg1">
                        <a:lumMod val="95000"/>
                      </a:schemeClr>
                    </a:solidFill>
                  </a:tcPr>
                </a:tc>
                <a:extLst>
                  <a:ext uri="{0D108BD9-81ED-4DB2-BD59-A6C34878D82A}">
                    <a16:rowId xmlns:a16="http://schemas.microsoft.com/office/drawing/2014/main" val="1314482411"/>
                  </a:ext>
                </a:extLst>
              </a:tr>
              <a:tr h="370840">
                <a:tc>
                  <a:txBody>
                    <a:bodyPr/>
                    <a:lstStyle/>
                    <a:p>
                      <a:r>
                        <a:rPr lang="en-US" dirty="0"/>
                        <a:t>Early Oct</a:t>
                      </a:r>
                    </a:p>
                  </a:txBody>
                  <a:tcPr>
                    <a:solidFill>
                      <a:schemeClr val="bg1">
                        <a:lumMod val="95000"/>
                      </a:schemeClr>
                    </a:solidFill>
                  </a:tcPr>
                </a:tc>
                <a:tc>
                  <a:txBody>
                    <a:bodyPr/>
                    <a:lstStyle/>
                    <a:p>
                      <a:r>
                        <a:rPr lang="en-US" dirty="0"/>
                        <a:t>Employer/</a:t>
                      </a:r>
                    </a:p>
                    <a:p>
                      <a:r>
                        <a:rPr lang="en-US" dirty="0"/>
                        <a:t>Union</a:t>
                      </a:r>
                    </a:p>
                  </a:txBody>
                  <a:tcPr>
                    <a:solidFill>
                      <a:schemeClr val="bg1">
                        <a:lumMod val="95000"/>
                      </a:schemeClr>
                    </a:solidFill>
                  </a:tcPr>
                </a:tc>
                <a:tc>
                  <a:txBody>
                    <a:bodyPr/>
                    <a:lstStyle/>
                    <a:p>
                      <a:r>
                        <a:rPr lang="en-US" dirty="0"/>
                        <a:t>Notice of Creditable coverage </a:t>
                      </a:r>
                    </a:p>
                  </a:txBody>
                  <a:tcPr>
                    <a:solidFill>
                      <a:schemeClr val="bg1">
                        <a:lumMod val="95000"/>
                      </a:schemeClr>
                    </a:solidFill>
                  </a:tcPr>
                </a:tc>
                <a:extLst>
                  <a:ext uri="{0D108BD9-81ED-4DB2-BD59-A6C34878D82A}">
                    <a16:rowId xmlns:a16="http://schemas.microsoft.com/office/drawing/2014/main" val="64181955"/>
                  </a:ext>
                </a:extLst>
              </a:tr>
              <a:tr h="370840">
                <a:tc>
                  <a:txBody>
                    <a:bodyPr/>
                    <a:lstStyle/>
                    <a:p>
                      <a:r>
                        <a:rPr lang="en-US" dirty="0"/>
                        <a:t>October</a:t>
                      </a:r>
                    </a:p>
                  </a:txBody>
                  <a:tcPr>
                    <a:solidFill>
                      <a:schemeClr val="bg2"/>
                    </a:solidFill>
                  </a:tcPr>
                </a:tc>
                <a:tc>
                  <a:txBody>
                    <a:bodyPr/>
                    <a:lstStyle/>
                    <a:p>
                      <a:r>
                        <a:rPr lang="en-US" dirty="0"/>
                        <a:t>CMS</a:t>
                      </a:r>
                    </a:p>
                  </a:txBody>
                  <a:tcPr>
                    <a:solidFill>
                      <a:schemeClr val="bg2"/>
                    </a:solidFill>
                  </a:tcPr>
                </a:tc>
                <a:tc>
                  <a:txBody>
                    <a:bodyPr/>
                    <a:lstStyle/>
                    <a:p>
                      <a:r>
                        <a:rPr lang="en-US" dirty="0"/>
                        <a:t>Change in Extra Help Co-payment Notice (ORANGE Notice)</a:t>
                      </a:r>
                    </a:p>
                  </a:txBody>
                  <a:tcPr>
                    <a:solidFill>
                      <a:schemeClr val="bg2"/>
                    </a:solidFill>
                  </a:tcPr>
                </a:tc>
                <a:extLst>
                  <a:ext uri="{0D108BD9-81ED-4DB2-BD59-A6C34878D82A}">
                    <a16:rowId xmlns:a16="http://schemas.microsoft.com/office/drawing/2014/main" val="2527412946"/>
                  </a:ext>
                </a:extLst>
              </a:tr>
              <a:tr h="370840">
                <a:tc>
                  <a:txBody>
                    <a:bodyPr/>
                    <a:lstStyle/>
                    <a:p>
                      <a:r>
                        <a:rPr lang="en-US" dirty="0"/>
                        <a:t>November</a:t>
                      </a:r>
                    </a:p>
                  </a:txBody>
                  <a:tcPr>
                    <a:solidFill>
                      <a:schemeClr val="accent4">
                        <a:lumMod val="40000"/>
                        <a:lumOff val="60000"/>
                      </a:schemeClr>
                    </a:solidFill>
                  </a:tcPr>
                </a:tc>
                <a:tc>
                  <a:txBody>
                    <a:bodyPr/>
                    <a:lstStyle/>
                    <a:p>
                      <a:r>
                        <a:rPr lang="en-US" dirty="0"/>
                        <a:t>CMS</a:t>
                      </a:r>
                    </a:p>
                  </a:txBody>
                  <a:tcPr>
                    <a:solidFill>
                      <a:schemeClr val="accent4">
                        <a:lumMod val="40000"/>
                        <a:lumOff val="60000"/>
                      </a:schemeClr>
                    </a:solidFill>
                  </a:tcPr>
                </a:tc>
                <a:tc>
                  <a:txBody>
                    <a:bodyPr/>
                    <a:lstStyle/>
                    <a:p>
                      <a:r>
                        <a:rPr lang="en-US" dirty="0"/>
                        <a:t>Reassignment Notices (BLUE Notice) </a:t>
                      </a:r>
                    </a:p>
                  </a:txBody>
                  <a:tcPr>
                    <a:solidFill>
                      <a:schemeClr val="accent4">
                        <a:lumMod val="40000"/>
                        <a:lumOff val="60000"/>
                      </a:schemeClr>
                    </a:solidFill>
                  </a:tcPr>
                </a:tc>
                <a:extLst>
                  <a:ext uri="{0D108BD9-81ED-4DB2-BD59-A6C34878D82A}">
                    <a16:rowId xmlns:a16="http://schemas.microsoft.com/office/drawing/2014/main" val="1225690190"/>
                  </a:ext>
                </a:extLst>
              </a:tr>
              <a:tr h="370840">
                <a:tc>
                  <a:txBody>
                    <a:bodyPr/>
                    <a:lstStyle/>
                    <a:p>
                      <a:r>
                        <a:rPr lang="en-US" dirty="0"/>
                        <a:t>Early Nov</a:t>
                      </a:r>
                    </a:p>
                  </a:txBody>
                  <a:tcPr>
                    <a:solidFill>
                      <a:schemeClr val="bg2">
                        <a:lumMod val="20000"/>
                        <a:lumOff val="80000"/>
                      </a:schemeClr>
                    </a:solidFill>
                  </a:tcPr>
                </a:tc>
                <a:tc>
                  <a:txBody>
                    <a:bodyPr/>
                    <a:lstStyle/>
                    <a:p>
                      <a:r>
                        <a:rPr lang="en-US" dirty="0"/>
                        <a:t>CMS</a:t>
                      </a:r>
                    </a:p>
                  </a:txBody>
                  <a:tcPr>
                    <a:solidFill>
                      <a:schemeClr val="bg2">
                        <a:lumMod val="20000"/>
                        <a:lumOff val="80000"/>
                      </a:schemeClr>
                    </a:solidFill>
                  </a:tcPr>
                </a:tc>
                <a:tc>
                  <a:txBody>
                    <a:bodyPr/>
                    <a:lstStyle/>
                    <a:p>
                      <a:r>
                        <a:rPr lang="en-US" dirty="0"/>
                        <a:t>LIS Choosers Notice (TAN Notice) – Informs people who chose their plan that their plan’s premium is changing, and they’ll have to pay a different premium in the next year unless they pick a new $0 premium plan. </a:t>
                      </a:r>
                    </a:p>
                  </a:txBody>
                  <a:tcPr>
                    <a:solidFill>
                      <a:schemeClr val="bg2">
                        <a:lumMod val="20000"/>
                        <a:lumOff val="80000"/>
                      </a:schemeClr>
                    </a:solidFill>
                  </a:tcPr>
                </a:tc>
                <a:extLst>
                  <a:ext uri="{0D108BD9-81ED-4DB2-BD59-A6C34878D82A}">
                    <a16:rowId xmlns:a16="http://schemas.microsoft.com/office/drawing/2014/main" val="3809741076"/>
                  </a:ext>
                </a:extLst>
              </a:tr>
              <a:tr h="370840">
                <a:tc>
                  <a:txBody>
                    <a:bodyPr/>
                    <a:lstStyle/>
                    <a:p>
                      <a:r>
                        <a:rPr lang="en-US" dirty="0"/>
                        <a:t>Daily-Ongoing</a:t>
                      </a:r>
                    </a:p>
                  </a:txBody>
                  <a:tcPr>
                    <a:solidFill>
                      <a:srgbClr val="DACFE5"/>
                    </a:solidFill>
                  </a:tcPr>
                </a:tc>
                <a:tc>
                  <a:txBody>
                    <a:bodyPr/>
                    <a:lstStyle/>
                    <a:p>
                      <a:r>
                        <a:rPr lang="en-US" dirty="0"/>
                        <a:t>CMS</a:t>
                      </a:r>
                    </a:p>
                  </a:txBody>
                  <a:tcPr>
                    <a:solidFill>
                      <a:srgbClr val="DACFE5"/>
                    </a:solidFill>
                  </a:tcPr>
                </a:tc>
                <a:tc>
                  <a:txBody>
                    <a:bodyPr/>
                    <a:lstStyle/>
                    <a:p>
                      <a:r>
                        <a:rPr lang="en-US" dirty="0"/>
                        <a:t>Deemed Status Notice (PURPLE Notice) – Informs people that they’ll automatically get LIS</a:t>
                      </a:r>
                    </a:p>
                  </a:txBody>
                  <a:tcPr>
                    <a:solidFill>
                      <a:srgbClr val="DACFE5"/>
                    </a:solidFill>
                  </a:tcPr>
                </a:tc>
                <a:extLst>
                  <a:ext uri="{0D108BD9-81ED-4DB2-BD59-A6C34878D82A}">
                    <a16:rowId xmlns:a16="http://schemas.microsoft.com/office/drawing/2014/main" val="1753077473"/>
                  </a:ext>
                </a:extLst>
              </a:tr>
            </a:tbl>
          </a:graphicData>
        </a:graphic>
      </p:graphicFrame>
      <p:sp>
        <p:nvSpPr>
          <p:cNvPr id="4" name="Slide Number Placeholder 3">
            <a:extLst>
              <a:ext uri="{FF2B5EF4-FFF2-40B4-BE49-F238E27FC236}">
                <a16:creationId xmlns:a16="http://schemas.microsoft.com/office/drawing/2014/main" id="{53CC1A67-C767-4ECE-9D27-E4F9D0A9E0B3}"/>
              </a:ext>
            </a:extLst>
          </p:cNvPr>
          <p:cNvSpPr>
            <a:spLocks noGrp="1"/>
          </p:cNvSpPr>
          <p:nvPr>
            <p:ph type="sldNum" sz="quarter" idx="12"/>
          </p:nvPr>
        </p:nvSpPr>
        <p:spPr/>
        <p:txBody>
          <a:bodyPr/>
          <a:lstStyle/>
          <a:p>
            <a:fld id="{7AA28999-D008-419E-9628-EE1C64F81F4C}" type="slidenum">
              <a:rPr lang="en-US" smtClean="0"/>
              <a:pPr/>
              <a:t>47</a:t>
            </a:fld>
            <a:endParaRPr lang="en-US"/>
          </a:p>
        </p:txBody>
      </p:sp>
    </p:spTree>
    <p:extLst>
      <p:ext uri="{BB962C8B-B14F-4D97-AF65-F5344CB8AC3E}">
        <p14:creationId xmlns:p14="http://schemas.microsoft.com/office/powerpoint/2010/main" val="3676000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A1A7-7498-40BB-81E2-80442EEFDCD2}"/>
              </a:ext>
            </a:extLst>
          </p:cNvPr>
          <p:cNvSpPr>
            <a:spLocks noGrp="1"/>
          </p:cNvSpPr>
          <p:nvPr>
            <p:ph type="title"/>
          </p:nvPr>
        </p:nvSpPr>
        <p:spPr/>
        <p:txBody>
          <a:bodyPr>
            <a:normAutofit/>
          </a:bodyPr>
          <a:lstStyle/>
          <a:p>
            <a:r>
              <a:rPr lang="en-US" sz="4000">
                <a:cs typeface="Calibri Light"/>
              </a:rPr>
              <a:t>Drug Pricing Fluctuations</a:t>
            </a:r>
            <a:endParaRPr lang="en-US" sz="4000"/>
          </a:p>
        </p:txBody>
      </p:sp>
      <p:sp>
        <p:nvSpPr>
          <p:cNvPr id="3" name="Content Placeholder 2">
            <a:extLst>
              <a:ext uri="{FF2B5EF4-FFF2-40B4-BE49-F238E27FC236}">
                <a16:creationId xmlns:a16="http://schemas.microsoft.com/office/drawing/2014/main" id="{04BB9FCE-56A1-45AE-A5F4-F40E92301134}"/>
              </a:ext>
            </a:extLst>
          </p:cNvPr>
          <p:cNvSpPr>
            <a:spLocks noGrp="1"/>
          </p:cNvSpPr>
          <p:nvPr>
            <p:ph idx="1"/>
          </p:nvPr>
        </p:nvSpPr>
        <p:spPr>
          <a:xfrm>
            <a:off x="6096000" y="1737360"/>
            <a:ext cx="5642610" cy="4171950"/>
          </a:xfrm>
        </p:spPr>
        <p:txBody>
          <a:bodyPr>
            <a:normAutofit fontScale="85000" lnSpcReduction="20000"/>
          </a:bodyPr>
          <a:lstStyle/>
          <a:p>
            <a:r>
              <a:rPr lang="en-US" dirty="0"/>
              <a:t>Most of drug pricing changes will be minor fluctuations based on market rates. </a:t>
            </a:r>
          </a:p>
          <a:p>
            <a:r>
              <a:rPr lang="en-US" dirty="0"/>
              <a:t>MPF improvements allow for more frequent updates on medication pricing to more accurately reflect cost.</a:t>
            </a:r>
          </a:p>
          <a:p>
            <a:r>
              <a:rPr lang="en-US" dirty="0"/>
              <a:t>Marked differences in pricing could be errors – Report these (with screen shots) to ACL via </a:t>
            </a:r>
            <a:r>
              <a:rPr lang="en-US" dirty="0">
                <a:hlinkClick r:id="rId3"/>
              </a:rPr>
              <a:t>SHIP@acl.hhs.gov</a:t>
            </a:r>
            <a:r>
              <a:rPr lang="en-US" dirty="0"/>
              <a:t>. </a:t>
            </a:r>
          </a:p>
          <a:p>
            <a:endParaRPr lang="en-US" dirty="0"/>
          </a:p>
        </p:txBody>
      </p:sp>
      <p:sp>
        <p:nvSpPr>
          <p:cNvPr id="4" name="TextBox 3" descr="Federal law:&#10;Prohibits CMS from interfering in negotiations between plan sponsors and network pharmacies&#10;Requires plan sponsors that use a standard for pharmacy reimbursement based on the cost of a drug to update that standard “not less frequently than once every 7 days”&#10;States pharmacies are not precluded from negotiating more frequent cost updates from plans. &#10;">
            <a:extLst>
              <a:ext uri="{FF2B5EF4-FFF2-40B4-BE49-F238E27FC236}">
                <a16:creationId xmlns:a16="http://schemas.microsoft.com/office/drawing/2014/main" id="{85BD5075-52F7-4331-A438-DE4A61608394}"/>
              </a:ext>
            </a:extLst>
          </p:cNvPr>
          <p:cNvSpPr txBox="1"/>
          <p:nvPr/>
        </p:nvSpPr>
        <p:spPr>
          <a:xfrm>
            <a:off x="490261" y="1454683"/>
            <a:ext cx="5120640" cy="4893647"/>
          </a:xfrm>
          <a:prstGeom prst="rect">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p>
            <a:pPr>
              <a:spcAft>
                <a:spcPts val="100"/>
              </a:spcAft>
            </a:pPr>
            <a:r>
              <a:rPr lang="en-US" sz="2400" dirty="0"/>
              <a:t>Federal law:</a:t>
            </a:r>
            <a:endParaRPr lang="en-US" sz="2400" dirty="0">
              <a:cs typeface="Arial"/>
            </a:endParaRPr>
          </a:p>
          <a:p>
            <a:pPr marL="285750" indent="-285750">
              <a:spcAft>
                <a:spcPts val="100"/>
              </a:spcAft>
              <a:buFont typeface="Arial" panose="020B0604020202020204" pitchFamily="34" charset="0"/>
              <a:buChar char="•"/>
            </a:pPr>
            <a:r>
              <a:rPr lang="en-US" sz="2400" dirty="0"/>
              <a:t>Prohibits CMS from interfering in negotiations between plan sponsors and network pharmacies</a:t>
            </a:r>
            <a:endParaRPr lang="en-US" sz="2400" dirty="0">
              <a:cs typeface="Arial"/>
            </a:endParaRPr>
          </a:p>
          <a:p>
            <a:pPr marL="285750" indent="-285750">
              <a:spcAft>
                <a:spcPts val="100"/>
              </a:spcAft>
              <a:buFont typeface="Arial" panose="020B0604020202020204" pitchFamily="34" charset="0"/>
              <a:buChar char="•"/>
            </a:pPr>
            <a:r>
              <a:rPr lang="en-US" sz="2400" dirty="0"/>
              <a:t>Requires plan sponsors that use a standard for pharmacy reimbursement based on the cost of a drug to update that standard “</a:t>
            </a:r>
            <a:r>
              <a:rPr lang="en-US" sz="2400" b="1" dirty="0"/>
              <a:t>not less frequently than once every 7 days</a:t>
            </a:r>
            <a:r>
              <a:rPr lang="en-US" sz="2400" dirty="0"/>
              <a:t>”</a:t>
            </a:r>
            <a:endParaRPr lang="en-US" sz="2400" dirty="0">
              <a:cs typeface="Arial"/>
            </a:endParaRPr>
          </a:p>
          <a:p>
            <a:pPr marL="285750" indent="-285750">
              <a:spcAft>
                <a:spcPts val="100"/>
              </a:spcAft>
              <a:buFont typeface="Arial" panose="020B0604020202020204" pitchFamily="34" charset="0"/>
              <a:buChar char="•"/>
            </a:pPr>
            <a:r>
              <a:rPr lang="en-US" sz="2400" dirty="0"/>
              <a:t>States pharmacies are not precluded from negotiating more frequent cost updates from plans. </a:t>
            </a:r>
            <a:endParaRPr lang="en-US" sz="2400" dirty="0">
              <a:cs typeface="Arial"/>
            </a:endParaRPr>
          </a:p>
        </p:txBody>
      </p:sp>
      <p:sp>
        <p:nvSpPr>
          <p:cNvPr id="6" name="Slide Number Placeholder 3">
            <a:extLst>
              <a:ext uri="{FF2B5EF4-FFF2-40B4-BE49-F238E27FC236}">
                <a16:creationId xmlns:a16="http://schemas.microsoft.com/office/drawing/2014/main" id="{411E86FB-A1FF-4D1D-83AB-EA152FCC0457}"/>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48</a:t>
            </a:fld>
            <a:endParaRPr lang="en-US"/>
          </a:p>
        </p:txBody>
      </p:sp>
    </p:spTree>
    <p:extLst>
      <p:ext uri="{BB962C8B-B14F-4D97-AF65-F5344CB8AC3E}">
        <p14:creationId xmlns:p14="http://schemas.microsoft.com/office/powerpoint/2010/main" val="3837382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B12E-C284-4E03-91A7-53F425F32F71}"/>
              </a:ext>
            </a:extLst>
          </p:cNvPr>
          <p:cNvSpPr>
            <a:spLocks noGrp="1"/>
          </p:cNvSpPr>
          <p:nvPr>
            <p:ph type="title"/>
          </p:nvPr>
        </p:nvSpPr>
        <p:spPr/>
        <p:txBody>
          <a:bodyPr>
            <a:normAutofit/>
          </a:bodyPr>
          <a:lstStyle/>
          <a:p>
            <a:r>
              <a:rPr lang="en-US" sz="4000" dirty="0"/>
              <a:t>MPF and Medicare.gov Inquiries</a:t>
            </a:r>
          </a:p>
        </p:txBody>
      </p:sp>
      <p:sp>
        <p:nvSpPr>
          <p:cNvPr id="3" name="Content Placeholder 2">
            <a:extLst>
              <a:ext uri="{FF2B5EF4-FFF2-40B4-BE49-F238E27FC236}">
                <a16:creationId xmlns:a16="http://schemas.microsoft.com/office/drawing/2014/main" id="{84A8FD95-66BF-4923-9682-BB8B5FAE081F}"/>
              </a:ext>
            </a:extLst>
          </p:cNvPr>
          <p:cNvSpPr>
            <a:spLocks noGrp="1"/>
          </p:cNvSpPr>
          <p:nvPr>
            <p:ph idx="1"/>
          </p:nvPr>
        </p:nvSpPr>
        <p:spPr>
          <a:xfrm>
            <a:off x="838200" y="1417638"/>
            <a:ext cx="10515600" cy="4314535"/>
          </a:xfrm>
        </p:spPr>
        <p:txBody>
          <a:bodyPr vert="horz" lIns="91440" tIns="45720" rIns="91440" bIns="45720" rtlCol="0" anchor="t">
            <a:normAutofit/>
          </a:bodyPr>
          <a:lstStyle/>
          <a:p>
            <a:r>
              <a:rPr lang="en-US" dirty="0"/>
              <a:t>Please follow ACL &amp; CMS Guidance on sharing inquiries related to MPF and Medicare.gov. </a:t>
            </a:r>
          </a:p>
          <a:p>
            <a:r>
              <a:rPr lang="en-US" dirty="0"/>
              <a:t>Contact CMS with questions on pricing using 1-800-Medicare. </a:t>
            </a:r>
          </a:p>
          <a:p>
            <a:r>
              <a:rPr lang="en-US" dirty="0"/>
              <a:t>May also send to ACL via </a:t>
            </a:r>
            <a:r>
              <a:rPr lang="en-US" dirty="0">
                <a:solidFill>
                  <a:srgbClr val="FF0000"/>
                </a:solidFill>
                <a:hlinkClick r:id="rId3"/>
              </a:rPr>
              <a:t>SHIP@acl.gov</a:t>
            </a:r>
            <a:r>
              <a:rPr lang="en-US" dirty="0"/>
              <a:t>.</a:t>
            </a:r>
            <a:r>
              <a:rPr lang="en-US" dirty="0">
                <a:solidFill>
                  <a:srgbClr val="FF0000"/>
                </a:solidFill>
              </a:rPr>
              <a:t> </a:t>
            </a:r>
          </a:p>
          <a:p>
            <a:pPr marL="1371600" lvl="3" indent="0">
              <a:buNone/>
            </a:pPr>
            <a:endParaRPr lang="en-US" dirty="0"/>
          </a:p>
          <a:p>
            <a:pPr lvl="3"/>
            <a:endParaRPr lang="en-US" dirty="0"/>
          </a:p>
        </p:txBody>
      </p:sp>
    </p:spTree>
    <p:extLst>
      <p:ext uri="{BB962C8B-B14F-4D97-AF65-F5344CB8AC3E}">
        <p14:creationId xmlns:p14="http://schemas.microsoft.com/office/powerpoint/2010/main" val="65712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CFCF-EBEE-4583-9CEC-4FE0F70F92B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DA94CE6-DF4E-426E-AE46-1D8CDF03EBA7}"/>
              </a:ext>
            </a:extLst>
          </p:cNvPr>
          <p:cNvSpPr>
            <a:spLocks noGrp="1"/>
          </p:cNvSpPr>
          <p:nvPr>
            <p:ph idx="1"/>
          </p:nvPr>
        </p:nvSpPr>
        <p:spPr/>
        <p:txBody>
          <a:bodyPr>
            <a:normAutofit lnSpcReduction="10000"/>
          </a:bodyPr>
          <a:lstStyle/>
          <a:p>
            <a:r>
              <a:rPr lang="en-US" dirty="0"/>
              <a:t>Special Enrollment Periods &amp; Conditions</a:t>
            </a:r>
          </a:p>
          <a:p>
            <a:r>
              <a:rPr lang="en-US" dirty="0"/>
              <a:t>Low Income Subsidy</a:t>
            </a:r>
          </a:p>
          <a:p>
            <a:r>
              <a:rPr lang="en-US" dirty="0"/>
              <a:t>Plan Sanctions &amp; Suppressions</a:t>
            </a:r>
          </a:p>
          <a:p>
            <a:r>
              <a:rPr lang="en-US" dirty="0"/>
              <a:t>Medicare Advantage Supplemental Benefits</a:t>
            </a:r>
          </a:p>
          <a:p>
            <a:r>
              <a:rPr lang="en-US" dirty="0"/>
              <a:t>Inflation Reduction Act</a:t>
            </a:r>
          </a:p>
          <a:p>
            <a:r>
              <a:rPr lang="en-US" dirty="0"/>
              <a:t>Unwinding – Medicaid Renewal</a:t>
            </a:r>
          </a:p>
          <a:p>
            <a:r>
              <a:rPr lang="en-US" dirty="0"/>
              <a:t>Other Reminders and Resources </a:t>
            </a:r>
          </a:p>
        </p:txBody>
      </p:sp>
      <p:sp>
        <p:nvSpPr>
          <p:cNvPr id="4" name="Slide Number Placeholder 3">
            <a:extLst>
              <a:ext uri="{FF2B5EF4-FFF2-40B4-BE49-F238E27FC236}">
                <a16:creationId xmlns:a16="http://schemas.microsoft.com/office/drawing/2014/main" id="{F4DC7082-F58F-4468-8D75-7968F2B9B5EE}"/>
              </a:ext>
            </a:extLst>
          </p:cNvPr>
          <p:cNvSpPr>
            <a:spLocks noGrp="1"/>
          </p:cNvSpPr>
          <p:nvPr>
            <p:ph type="sldNum" sz="quarter" idx="12"/>
          </p:nvPr>
        </p:nvSpPr>
        <p:spPr/>
        <p:txBody>
          <a:bodyPr/>
          <a:lstStyle/>
          <a:p>
            <a:fld id="{7AA28999-D008-419E-9628-EE1C64F81F4C}" type="slidenum">
              <a:rPr lang="en-US" smtClean="0"/>
              <a:pPr/>
              <a:t>5</a:t>
            </a:fld>
            <a:endParaRPr lang="en-US"/>
          </a:p>
        </p:txBody>
      </p:sp>
    </p:spTree>
    <p:extLst>
      <p:ext uri="{BB962C8B-B14F-4D97-AF65-F5344CB8AC3E}">
        <p14:creationId xmlns:p14="http://schemas.microsoft.com/office/powerpoint/2010/main" val="2264448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B80A-9C7F-9993-789E-301944DA73F9}"/>
              </a:ext>
            </a:extLst>
          </p:cNvPr>
          <p:cNvSpPr>
            <a:spLocks noGrp="1"/>
          </p:cNvSpPr>
          <p:nvPr>
            <p:ph type="title"/>
          </p:nvPr>
        </p:nvSpPr>
        <p:spPr/>
        <p:txBody>
          <a:bodyPr/>
          <a:lstStyle/>
          <a:p>
            <a:r>
              <a:rPr lang="en-US" dirty="0"/>
              <a:t>Using CMS Unique IDs</a:t>
            </a:r>
          </a:p>
        </p:txBody>
      </p:sp>
      <p:sp>
        <p:nvSpPr>
          <p:cNvPr id="3" name="Content Placeholder 2">
            <a:extLst>
              <a:ext uri="{FF2B5EF4-FFF2-40B4-BE49-F238E27FC236}">
                <a16:creationId xmlns:a16="http://schemas.microsoft.com/office/drawing/2014/main" id="{EF74515B-F2B4-B303-424C-3B0641668665}"/>
              </a:ext>
            </a:extLst>
          </p:cNvPr>
          <p:cNvSpPr>
            <a:spLocks noGrp="1"/>
          </p:cNvSpPr>
          <p:nvPr>
            <p:ph idx="1"/>
          </p:nvPr>
        </p:nvSpPr>
        <p:spPr/>
        <p:txBody>
          <a:bodyPr>
            <a:normAutofit lnSpcReduction="10000"/>
          </a:bodyPr>
          <a:lstStyle/>
          <a:p>
            <a:r>
              <a:rPr lang="en-US" dirty="0"/>
              <a:t>Designated SHIP/SMP #: 1-888-647-6701</a:t>
            </a:r>
          </a:p>
          <a:p>
            <a:r>
              <a:rPr lang="en-US" dirty="0"/>
              <a:t>Unique ID list is sent to CMS on the last Thursday of the month; it take a few days for the list to be uploaded fully on CMS’s side</a:t>
            </a:r>
          </a:p>
          <a:p>
            <a:r>
              <a:rPr lang="en-US" dirty="0"/>
              <a:t>Reminders: </a:t>
            </a:r>
          </a:p>
          <a:p>
            <a:pPr lvl="1"/>
            <a:r>
              <a:rPr lang="en-US" dirty="0"/>
              <a:t>Review the CMS </a:t>
            </a:r>
            <a:r>
              <a:rPr lang="en-US" dirty="0">
                <a:hlinkClick r:id="rId3"/>
              </a:rPr>
              <a:t>1-800-Medicare CSR Capabilities document </a:t>
            </a:r>
            <a:endParaRPr lang="en-US" dirty="0"/>
          </a:p>
          <a:p>
            <a:pPr lvl="1"/>
            <a:r>
              <a:rPr lang="en-US" dirty="0"/>
              <a:t>Issues need to be reported using the Unique ID Complaint form and sent to ACL via </a:t>
            </a:r>
            <a:r>
              <a:rPr lang="en-US" dirty="0">
                <a:hlinkClick r:id="rId4"/>
              </a:rPr>
              <a:t>SHIP@acl.hhs.gov</a:t>
            </a:r>
            <a:r>
              <a:rPr lang="en-US" dirty="0"/>
              <a:t> </a:t>
            </a:r>
          </a:p>
          <a:p>
            <a:pPr lvl="2"/>
            <a:endParaRPr lang="en-US" dirty="0"/>
          </a:p>
        </p:txBody>
      </p:sp>
      <p:sp>
        <p:nvSpPr>
          <p:cNvPr id="4" name="Slide Number Placeholder 3">
            <a:extLst>
              <a:ext uri="{FF2B5EF4-FFF2-40B4-BE49-F238E27FC236}">
                <a16:creationId xmlns:a16="http://schemas.microsoft.com/office/drawing/2014/main" id="{EBEE1A71-2E85-EEAA-1756-CB6E4D9B563B}"/>
              </a:ext>
            </a:extLst>
          </p:cNvPr>
          <p:cNvSpPr>
            <a:spLocks noGrp="1"/>
          </p:cNvSpPr>
          <p:nvPr>
            <p:ph type="sldNum" sz="quarter" idx="12"/>
          </p:nvPr>
        </p:nvSpPr>
        <p:spPr/>
        <p:txBody>
          <a:bodyPr/>
          <a:lstStyle/>
          <a:p>
            <a:fld id="{7AA28999-D008-419E-9628-EE1C64F81F4C}" type="slidenum">
              <a:rPr lang="en-US" smtClean="0"/>
              <a:pPr/>
              <a:t>50</a:t>
            </a:fld>
            <a:endParaRPr lang="en-US"/>
          </a:p>
        </p:txBody>
      </p:sp>
    </p:spTree>
    <p:extLst>
      <p:ext uri="{BB962C8B-B14F-4D97-AF65-F5344CB8AC3E}">
        <p14:creationId xmlns:p14="http://schemas.microsoft.com/office/powerpoint/2010/main" val="2827243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6713-B592-65A5-1F55-63777904A141}"/>
              </a:ext>
            </a:extLst>
          </p:cNvPr>
          <p:cNvSpPr>
            <a:spLocks noGrp="1"/>
          </p:cNvSpPr>
          <p:nvPr>
            <p:ph type="title"/>
          </p:nvPr>
        </p:nvSpPr>
        <p:spPr/>
        <p:txBody>
          <a:bodyPr/>
          <a:lstStyle/>
          <a:p>
            <a:r>
              <a:rPr lang="en-US" dirty="0"/>
              <a:t>Potential Impact of Fed Gov’t Shutdown</a:t>
            </a:r>
          </a:p>
        </p:txBody>
      </p:sp>
      <p:sp>
        <p:nvSpPr>
          <p:cNvPr id="3" name="Content Placeholder 2">
            <a:extLst>
              <a:ext uri="{FF2B5EF4-FFF2-40B4-BE49-F238E27FC236}">
                <a16:creationId xmlns:a16="http://schemas.microsoft.com/office/drawing/2014/main" id="{0B96D930-9C95-68B5-82E1-9052FDCB94F8}"/>
              </a:ext>
            </a:extLst>
          </p:cNvPr>
          <p:cNvSpPr>
            <a:spLocks noGrp="1"/>
          </p:cNvSpPr>
          <p:nvPr>
            <p:ph idx="1"/>
          </p:nvPr>
        </p:nvSpPr>
        <p:spPr>
          <a:xfrm>
            <a:off x="609600" y="1600200"/>
            <a:ext cx="10972800" cy="4178807"/>
          </a:xfrm>
        </p:spPr>
        <p:txBody>
          <a:bodyPr>
            <a:normAutofit fontScale="92500" lnSpcReduction="10000"/>
          </a:bodyPr>
          <a:lstStyle/>
          <a:p>
            <a:r>
              <a:rPr lang="en-US" dirty="0"/>
              <a:t>ACL Grantees – No direct or immediate impact.  Grantees should still be able to access funding and operate as usual. </a:t>
            </a:r>
          </a:p>
          <a:p>
            <a:r>
              <a:rPr lang="en-US" dirty="0"/>
              <a:t>ACL Staff – OHIC team will be partially furloughed.  Will not be able to work on SHIP-only items. </a:t>
            </a:r>
          </a:p>
          <a:p>
            <a:r>
              <a:rPr lang="en-US" dirty="0"/>
              <a:t>CMS:</a:t>
            </a:r>
          </a:p>
          <a:p>
            <a:pPr lvl="1"/>
            <a:r>
              <a:rPr lang="en-US" dirty="0"/>
              <a:t>1-800-Medicare will continue as usual. </a:t>
            </a:r>
          </a:p>
          <a:p>
            <a:pPr lvl="1"/>
            <a:r>
              <a:rPr lang="en-US" dirty="0"/>
              <a:t>MPF will continue as usual.</a:t>
            </a:r>
          </a:p>
          <a:p>
            <a:pPr lvl="1"/>
            <a:r>
              <a:rPr lang="en-US" dirty="0"/>
              <a:t>Regional and Central staff that we typically work with will likely be furloughed. </a:t>
            </a:r>
          </a:p>
        </p:txBody>
      </p:sp>
      <p:sp>
        <p:nvSpPr>
          <p:cNvPr id="4" name="Slide Number Placeholder 3">
            <a:extLst>
              <a:ext uri="{FF2B5EF4-FFF2-40B4-BE49-F238E27FC236}">
                <a16:creationId xmlns:a16="http://schemas.microsoft.com/office/drawing/2014/main" id="{B9116D63-B176-0973-269A-3F8382DE5A4F}"/>
              </a:ext>
            </a:extLst>
          </p:cNvPr>
          <p:cNvSpPr>
            <a:spLocks noGrp="1"/>
          </p:cNvSpPr>
          <p:nvPr>
            <p:ph type="sldNum" sz="quarter" idx="12"/>
          </p:nvPr>
        </p:nvSpPr>
        <p:spPr/>
        <p:txBody>
          <a:bodyPr/>
          <a:lstStyle/>
          <a:p>
            <a:fld id="{7AA28999-D008-419E-9628-EE1C64F81F4C}" type="slidenum">
              <a:rPr lang="en-US" smtClean="0"/>
              <a:pPr/>
              <a:t>51</a:t>
            </a:fld>
            <a:endParaRPr lang="en-US"/>
          </a:p>
        </p:txBody>
      </p:sp>
    </p:spTree>
    <p:extLst>
      <p:ext uri="{BB962C8B-B14F-4D97-AF65-F5344CB8AC3E}">
        <p14:creationId xmlns:p14="http://schemas.microsoft.com/office/powerpoint/2010/main" val="187681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481ED5-DDC9-4B3F-8C5B-AED8C9EB5932}"/>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6C349C6F-459D-460E-8294-9344DF618197}"/>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1249120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AA3F-8131-4C77-B58E-91CDC7066730}"/>
              </a:ext>
            </a:extLst>
          </p:cNvPr>
          <p:cNvSpPr>
            <a:spLocks noGrp="1"/>
          </p:cNvSpPr>
          <p:nvPr>
            <p:ph type="title"/>
          </p:nvPr>
        </p:nvSpPr>
        <p:spPr/>
        <p:txBody>
          <a:bodyPr/>
          <a:lstStyle/>
          <a:p>
            <a:r>
              <a:rPr lang="en-US" dirty="0"/>
              <a:t>ACL Recommended Resources</a:t>
            </a:r>
            <a:endParaRPr lang="en-US" dirty="0">
              <a:solidFill>
                <a:srgbClr val="FF0000"/>
              </a:solidFill>
            </a:endParaRPr>
          </a:p>
        </p:txBody>
      </p:sp>
      <p:sp>
        <p:nvSpPr>
          <p:cNvPr id="3" name="Content Placeholder 2">
            <a:extLst>
              <a:ext uri="{FF2B5EF4-FFF2-40B4-BE49-F238E27FC236}">
                <a16:creationId xmlns:a16="http://schemas.microsoft.com/office/drawing/2014/main" id="{C276B5AC-94F5-41D6-BA4E-F467305BA74A}"/>
              </a:ext>
            </a:extLst>
          </p:cNvPr>
          <p:cNvSpPr>
            <a:spLocks noGrp="1"/>
          </p:cNvSpPr>
          <p:nvPr>
            <p:ph idx="1"/>
          </p:nvPr>
        </p:nvSpPr>
        <p:spPr>
          <a:xfrm>
            <a:off x="609600" y="1417638"/>
            <a:ext cx="10972800" cy="4068763"/>
          </a:xfrm>
        </p:spPr>
        <p:txBody>
          <a:bodyPr vert="horz" lIns="91440" tIns="45720" rIns="91440" bIns="45720" rtlCol="0" anchor="t">
            <a:normAutofit fontScale="92500" lnSpcReduction="10000"/>
          </a:bodyPr>
          <a:lstStyle/>
          <a:p>
            <a:r>
              <a:rPr lang="en-US" dirty="0"/>
              <a:t>Centers for Medicare and Medicaid Services</a:t>
            </a:r>
          </a:p>
          <a:p>
            <a:pPr lvl="1"/>
            <a:r>
              <a:rPr lang="en-US" dirty="0"/>
              <a:t>National Training Program </a:t>
            </a:r>
            <a:r>
              <a:rPr lang="en-US" dirty="0">
                <a:hlinkClick r:id="rId3"/>
              </a:rPr>
              <a:t>https://cmsnationaltrainingprogram.cms.gov/</a:t>
            </a:r>
            <a:r>
              <a:rPr lang="en-US" dirty="0"/>
              <a:t> </a:t>
            </a:r>
          </a:p>
          <a:p>
            <a:pPr lvl="2"/>
            <a:r>
              <a:rPr lang="en-US" dirty="0"/>
              <a:t>Recorded Train-the-trainer sessions and many Medicare topic PowerPoints and trainings</a:t>
            </a:r>
          </a:p>
          <a:p>
            <a:r>
              <a:rPr lang="en-US" dirty="0"/>
              <a:t>SHIP Technical Assistance Resource Center</a:t>
            </a:r>
          </a:p>
          <a:p>
            <a:pPr lvl="1"/>
            <a:r>
              <a:rPr lang="en-US" dirty="0">
                <a:hlinkClick r:id="rId4"/>
              </a:rPr>
              <a:t>2023 Medicare Plan Finder Resources </a:t>
            </a:r>
            <a:r>
              <a:rPr lang="en-US" dirty="0"/>
              <a:t>(log into SHIP Library)</a:t>
            </a:r>
          </a:p>
          <a:p>
            <a:pPr lvl="1"/>
            <a:r>
              <a:rPr lang="en-US" dirty="0">
                <a:hlinkClick r:id="rId5"/>
              </a:rPr>
              <a:t>Getting Ready for OEP 2023</a:t>
            </a:r>
            <a:r>
              <a:rPr lang="en-US" dirty="0"/>
              <a:t> (log into SHIP Library)</a:t>
            </a:r>
          </a:p>
          <a:p>
            <a:pPr lvl="1"/>
            <a:r>
              <a:rPr lang="en-US" dirty="0">
                <a:hlinkClick r:id="rId6"/>
              </a:rPr>
              <a:t>Toolkit for delivering services remotely </a:t>
            </a:r>
            <a:r>
              <a:rPr lang="en-US" dirty="0"/>
              <a:t>(including during OEP)</a:t>
            </a:r>
          </a:p>
          <a:p>
            <a:pPr lvl="1"/>
            <a:endParaRPr lang="en-US" dirty="0"/>
          </a:p>
          <a:p>
            <a:pPr lvl="1"/>
            <a:endParaRPr lang="en-US" dirty="0"/>
          </a:p>
        </p:txBody>
      </p:sp>
    </p:spTree>
    <p:extLst>
      <p:ext uri="{BB962C8B-B14F-4D97-AF65-F5344CB8AC3E}">
        <p14:creationId xmlns:p14="http://schemas.microsoft.com/office/powerpoint/2010/main" val="1632020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8525E2-D575-5018-FB21-120B44686033}"/>
              </a:ext>
            </a:extLst>
          </p:cNvPr>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noAutofit/>
          </a:bodyPr>
          <a:lstStyle/>
          <a:p>
            <a:r>
              <a:rPr lang="en-US" dirty="0"/>
              <a:t>OEP Resources in the SHIP Resource Library</a:t>
            </a:r>
          </a:p>
        </p:txBody>
      </p:sp>
      <p:sp>
        <p:nvSpPr>
          <p:cNvPr id="2" name="Slide Number Placeholder 1"/>
          <p:cNvSpPr>
            <a:spLocks noGrp="1"/>
          </p:cNvSpPr>
          <p:nvPr>
            <p:ph type="sldNum" sz="quarter" idx="11"/>
          </p:nvPr>
        </p:nvSpPr>
        <p:spPr>
          <a:xfrm>
            <a:off x="150368" y="4670422"/>
            <a:ext cx="1930400" cy="66357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8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28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9" name="Picture Placeholder 8">
            <a:extLst>
              <a:ext uri="{FF2B5EF4-FFF2-40B4-BE49-F238E27FC236}">
                <a16:creationId xmlns:a16="http://schemas.microsoft.com/office/drawing/2014/main" id="{54260EA7-08E9-DE80-8782-DD0151534CD8}"/>
              </a:ext>
            </a:extLst>
          </p:cNvPr>
          <p:cNvPicPr>
            <a:picLocks noGrp="1" noChangeAspect="1"/>
          </p:cNvPicPr>
          <p:nvPr>
            <p:ph type="pic" idx="1"/>
          </p:nvPr>
        </p:nvPicPr>
        <p:blipFill rotWithShape="1">
          <a:blip r:embed="rId3"/>
          <a:srcRect t="10855" b="10855"/>
          <a:stretch/>
        </p:blipFill>
        <p:spPr/>
      </p:pic>
      <p:sp>
        <p:nvSpPr>
          <p:cNvPr id="10" name="Rectangle 9">
            <a:extLst>
              <a:ext uri="{FF2B5EF4-FFF2-40B4-BE49-F238E27FC236}">
                <a16:creationId xmlns:a16="http://schemas.microsoft.com/office/drawing/2014/main" id="{A39FE7BE-2F3E-D737-3523-EF8792997487}"/>
              </a:ext>
            </a:extLst>
          </p:cNvPr>
          <p:cNvSpPr/>
          <p:nvPr/>
        </p:nvSpPr>
        <p:spPr>
          <a:xfrm>
            <a:off x="1930400" y="3308684"/>
            <a:ext cx="2785979" cy="78205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7E3CF359-5E8B-4FD1-B53F-A425A4DE084E}"/>
              </a:ext>
            </a:extLst>
          </p:cNvPr>
          <p:cNvSpPr/>
          <p:nvPr/>
        </p:nvSpPr>
        <p:spPr>
          <a:xfrm>
            <a:off x="5030537" y="188494"/>
            <a:ext cx="2296695" cy="78205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3" name="TextBox 2">
            <a:extLst>
              <a:ext uri="{FF2B5EF4-FFF2-40B4-BE49-F238E27FC236}">
                <a16:creationId xmlns:a16="http://schemas.microsoft.com/office/drawing/2014/main" id="{B3402B38-8F77-D31B-31A3-FFAE1BB74AEF}"/>
              </a:ext>
            </a:extLst>
          </p:cNvPr>
          <p:cNvSpPr txBox="1"/>
          <p:nvPr/>
        </p:nvSpPr>
        <p:spPr>
          <a:xfrm>
            <a:off x="5346032" y="528844"/>
            <a:ext cx="83017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Tw Cen MT"/>
                <a:ea typeface="+mn-ea"/>
                <a:cs typeface="+mn-cs"/>
              </a:rPr>
              <a:t>OEP</a:t>
            </a:r>
          </a:p>
        </p:txBody>
      </p:sp>
      <p:sp>
        <p:nvSpPr>
          <p:cNvPr id="5" name="TextBox 4">
            <a:extLst>
              <a:ext uri="{FF2B5EF4-FFF2-40B4-BE49-F238E27FC236}">
                <a16:creationId xmlns:a16="http://schemas.microsoft.com/office/drawing/2014/main" id="{1C2B324E-D8DA-A5ED-A61C-9A021D5C6BEE}"/>
              </a:ext>
            </a:extLst>
          </p:cNvPr>
          <p:cNvSpPr txBox="1"/>
          <p:nvPr/>
        </p:nvSpPr>
        <p:spPr>
          <a:xfrm>
            <a:off x="5137484" y="3125724"/>
            <a:ext cx="7054516" cy="145010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261195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5CE8D2-2010-4044-6C0F-3AC34172AB62}"/>
              </a:ext>
            </a:extLst>
          </p:cNvPr>
          <p:cNvSpPr>
            <a:spLocks noGrp="1"/>
          </p:cNvSpPr>
          <p:nvPr>
            <p:ph type="title"/>
          </p:nvPr>
        </p:nvSpPr>
        <p:spPr/>
        <p:txBody>
          <a:bodyPr/>
          <a:lstStyle/>
          <a:p>
            <a:r>
              <a:rPr lang="en-US" dirty="0"/>
              <a:t>Key 2023 SHIP OEP Resources</a:t>
            </a:r>
          </a:p>
        </p:txBody>
      </p:sp>
      <p:sp>
        <p:nvSpPr>
          <p:cNvPr id="4" name="Slide Number Placeholder 3">
            <a:extLst>
              <a:ext uri="{FF2B5EF4-FFF2-40B4-BE49-F238E27FC236}">
                <a16:creationId xmlns:a16="http://schemas.microsoft.com/office/drawing/2014/main" id="{3294539F-AB69-463A-EBB0-6968A0CB6C8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Content Placeholder 6">
            <a:extLst>
              <a:ext uri="{FF2B5EF4-FFF2-40B4-BE49-F238E27FC236}">
                <a16:creationId xmlns:a16="http://schemas.microsoft.com/office/drawing/2014/main" id="{E1BF8343-2407-41E0-0464-70D890A373A6}"/>
              </a:ext>
            </a:extLst>
          </p:cNvPr>
          <p:cNvSpPr>
            <a:spLocks noGrp="1"/>
          </p:cNvSpPr>
          <p:nvPr>
            <p:ph sz="quarter" idx="1"/>
          </p:nvPr>
        </p:nvSpPr>
        <p:spPr/>
        <p:txBody>
          <a:bodyPr>
            <a:normAutofit fontScale="92500" lnSpcReduction="20000"/>
          </a:bodyPr>
          <a:lstStyle/>
          <a:p>
            <a:r>
              <a:rPr lang="en-US" dirty="0">
                <a:solidFill>
                  <a:srgbClr val="0070C0"/>
                </a:solidFill>
                <a:hlinkClick r:id="rId3">
                  <a:extLst>
                    <a:ext uri="{A12FA001-AC4F-418D-AE19-62706E023703}">
                      <ahyp:hlinkClr xmlns:ahyp="http://schemas.microsoft.com/office/drawing/2018/hyperlinkcolor" val="tx"/>
                    </a:ext>
                  </a:extLst>
                </a:hlinkClick>
              </a:rPr>
              <a:t>CMS Unique ID User Resources </a:t>
            </a:r>
            <a:endParaRPr lang="en-US" dirty="0"/>
          </a:p>
          <a:p>
            <a:pPr lvl="1"/>
            <a:r>
              <a:rPr lang="en-US" dirty="0"/>
              <a:t>Job Aid, Complaint Form, and more</a:t>
            </a:r>
          </a:p>
          <a:p>
            <a:r>
              <a:rPr lang="en-US" dirty="0">
                <a:solidFill>
                  <a:srgbClr val="0070C0"/>
                </a:solidFill>
                <a:hlinkClick r:id="rId4">
                  <a:extLst>
                    <a:ext uri="{A12FA001-AC4F-418D-AE19-62706E023703}">
                      <ahyp:hlinkClr xmlns:ahyp="http://schemas.microsoft.com/office/drawing/2018/hyperlinkcolor" val="tx"/>
                    </a:ext>
                  </a:extLst>
                </a:hlinkClick>
              </a:rPr>
              <a:t>October 2023 Counseling Tips </a:t>
            </a:r>
            <a:r>
              <a:rPr lang="en-US" dirty="0"/>
              <a:t>(plan marketing)</a:t>
            </a:r>
          </a:p>
          <a:p>
            <a:r>
              <a:rPr lang="en-US" dirty="0">
                <a:solidFill>
                  <a:srgbClr val="0070C0"/>
                </a:solidFill>
                <a:hlinkClick r:id="rId5">
                  <a:extLst>
                    <a:ext uri="{A12FA001-AC4F-418D-AE19-62706E023703}">
                      <ahyp:hlinkClr xmlns:ahyp="http://schemas.microsoft.com/office/drawing/2018/hyperlinkcolor" val="tx"/>
                    </a:ext>
                  </a:extLst>
                </a:hlinkClick>
              </a:rPr>
              <a:t>September 2023 Medicare Messenger article</a:t>
            </a:r>
            <a:r>
              <a:rPr lang="en-US" dirty="0"/>
              <a:t>: New CMS Rules Regarding Medicare Advantage Prior Authorizations and Marketing </a:t>
            </a:r>
          </a:p>
          <a:p>
            <a:r>
              <a:rPr lang="en-US" dirty="0">
                <a:solidFill>
                  <a:srgbClr val="0070C0"/>
                </a:solidFill>
                <a:hlinkClick r:id="rId6">
                  <a:extLst>
                    <a:ext uri="{A12FA001-AC4F-418D-AE19-62706E023703}">
                      <ahyp:hlinkClr xmlns:ahyp="http://schemas.microsoft.com/office/drawing/2018/hyperlinkcolor" val="tx"/>
                    </a:ext>
                  </a:extLst>
                </a:hlinkClick>
              </a:rPr>
              <a:t>SHIP Casework and Marketing Complaints Reporting Process</a:t>
            </a:r>
            <a:endParaRPr lang="en-US" dirty="0">
              <a:solidFill>
                <a:srgbClr val="0070C0"/>
              </a:solidFill>
              <a:hlinkClick r:id="rId7">
                <a:extLst>
                  <a:ext uri="{A12FA001-AC4F-418D-AE19-62706E023703}">
                    <ahyp:hlinkClr xmlns:ahyp="http://schemas.microsoft.com/office/drawing/2018/hyperlinkcolor" val="tx"/>
                  </a:ext>
                </a:extLst>
              </a:hlinkClick>
            </a:endParaRPr>
          </a:p>
          <a:p>
            <a:r>
              <a:rPr lang="en-US" dirty="0">
                <a:solidFill>
                  <a:srgbClr val="0070C0"/>
                </a:solidFill>
                <a:hlinkClick r:id="rId8">
                  <a:extLst>
                    <a:ext uri="{A12FA001-AC4F-418D-AE19-62706E023703}">
                      <ahyp:hlinkClr xmlns:ahyp="http://schemas.microsoft.com/office/drawing/2018/hyperlinkcolor" val="tx"/>
                    </a:ext>
                  </a:extLst>
                </a:hlinkClick>
              </a:rPr>
              <a:t>2023 Medicare Plan Finder (MPF) Resources </a:t>
            </a:r>
            <a:endParaRPr lang="en-US" dirty="0">
              <a:solidFill>
                <a:srgbClr val="0070C0"/>
              </a:solidFill>
            </a:endParaRPr>
          </a:p>
          <a:p>
            <a:pPr lvl="1"/>
            <a:r>
              <a:rPr lang="en-US" dirty="0"/>
              <a:t>Compilation of information from ACL and CMS, when available: Medicare Plan Finder complaint form for SHIPs, plan landscapes, plan suppressions, and more</a:t>
            </a:r>
          </a:p>
          <a:p>
            <a:r>
              <a:rPr lang="en-US" dirty="0">
                <a:solidFill>
                  <a:srgbClr val="0070C0"/>
                </a:solidFill>
                <a:hlinkClick r:id="rId9">
                  <a:extLst>
                    <a:ext uri="{A12FA001-AC4F-418D-AE19-62706E023703}">
                      <ahyp:hlinkClr xmlns:ahyp="http://schemas.microsoft.com/office/drawing/2018/hyperlinkcolor" val="tx"/>
                    </a:ext>
                  </a:extLst>
                </a:hlinkClick>
              </a:rPr>
              <a:t>Creating and Using Medicare.gov Accounts </a:t>
            </a:r>
            <a:r>
              <a:rPr lang="en-US" dirty="0"/>
              <a:t>(ACL Guidance)</a:t>
            </a:r>
          </a:p>
          <a:p>
            <a:r>
              <a:rPr lang="en-US" dirty="0">
                <a:solidFill>
                  <a:srgbClr val="0070C0"/>
                </a:solidFill>
                <a:hlinkClick r:id="rId10">
                  <a:extLst>
                    <a:ext uri="{A12FA001-AC4F-418D-AE19-62706E023703}">
                      <ahyp:hlinkClr xmlns:ahyp="http://schemas.microsoft.com/office/drawing/2018/hyperlinkcolor" val="tx"/>
                    </a:ext>
                  </a:extLst>
                </a:hlinkClick>
              </a:rPr>
              <a:t>Complaint Tracking Module (CTM) </a:t>
            </a:r>
            <a:r>
              <a:rPr lang="en-US" dirty="0"/>
              <a:t>manual and training (CMS protocols)</a:t>
            </a:r>
          </a:p>
        </p:txBody>
      </p:sp>
    </p:spTree>
    <p:extLst>
      <p:ext uri="{BB962C8B-B14F-4D97-AF65-F5344CB8AC3E}">
        <p14:creationId xmlns:p14="http://schemas.microsoft.com/office/powerpoint/2010/main" val="2243521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E0B6-63E4-7FCB-9828-4C9D58B7259C}"/>
              </a:ext>
            </a:extLst>
          </p:cNvPr>
          <p:cNvSpPr>
            <a:spLocks noGrp="1"/>
          </p:cNvSpPr>
          <p:nvPr>
            <p:ph type="title"/>
          </p:nvPr>
        </p:nvSpPr>
        <p:spPr/>
        <p:txBody>
          <a:bodyPr>
            <a:normAutofit fontScale="90000"/>
          </a:bodyPr>
          <a:lstStyle/>
          <a:p>
            <a:r>
              <a:rPr lang="en-US" dirty="0"/>
              <a:t>Key Resources: Part D Enrollment Outcomes (PDEO)</a:t>
            </a:r>
          </a:p>
        </p:txBody>
      </p:sp>
      <p:sp>
        <p:nvSpPr>
          <p:cNvPr id="3" name="Slide Number Placeholder 2">
            <a:extLst>
              <a:ext uri="{FF2B5EF4-FFF2-40B4-BE49-F238E27FC236}">
                <a16:creationId xmlns:a16="http://schemas.microsoft.com/office/drawing/2014/main" id="{56EBBB7F-85F3-823D-90BF-5181E60FB543}"/>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graphicFrame>
        <p:nvGraphicFramePr>
          <p:cNvPr id="10" name="Content Placeholder 3">
            <a:extLst>
              <a:ext uri="{FF2B5EF4-FFF2-40B4-BE49-F238E27FC236}">
                <a16:creationId xmlns:a16="http://schemas.microsoft.com/office/drawing/2014/main" id="{1F66A1E7-64AE-617B-77AB-E4E5B9AE7213}"/>
              </a:ext>
            </a:extLst>
          </p:cNvPr>
          <p:cNvGraphicFramePr>
            <a:graphicFrameLocks noGrp="1"/>
          </p:cNvGraphicFramePr>
          <p:nvPr>
            <p:ph sz="quarter" idx="1"/>
            <p:extLst>
              <p:ext uri="{D42A27DB-BD31-4B8C-83A1-F6EECF244321}">
                <p14:modId xmlns:p14="http://schemas.microsoft.com/office/powerpoint/2010/main" val="1471110558"/>
              </p:ext>
            </p:extLst>
          </p:nvPr>
        </p:nvGraphicFramePr>
        <p:xfrm>
          <a:off x="816864" y="1600200"/>
          <a:ext cx="1087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28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5CE8D2-2010-4044-6C0F-3AC34172AB62}"/>
              </a:ext>
            </a:extLst>
          </p:cNvPr>
          <p:cNvSpPr>
            <a:spLocks noGrp="1"/>
          </p:cNvSpPr>
          <p:nvPr>
            <p:ph type="title"/>
          </p:nvPr>
        </p:nvSpPr>
        <p:spPr/>
        <p:txBody>
          <a:bodyPr>
            <a:normAutofit fontScale="90000"/>
          </a:bodyPr>
          <a:lstStyle/>
          <a:p>
            <a:r>
              <a:rPr lang="en-US" dirty="0"/>
              <a:t>Related Resources in the SMP Resource Library</a:t>
            </a:r>
            <a:br>
              <a:rPr lang="en-US" dirty="0"/>
            </a:br>
            <a:r>
              <a:rPr lang="en-US" sz="3100" dirty="0">
                <a:solidFill>
                  <a:srgbClr val="0070C0"/>
                </a:solidFill>
                <a:ea typeface="+mn-ea"/>
                <a:cs typeface="+mn-cs"/>
                <a:hlinkClick r:id="rId4">
                  <a:extLst>
                    <a:ext uri="{A12FA001-AC4F-418D-AE19-62706E023703}">
                      <ahyp:hlinkClr xmlns:ahyp="http://schemas.microsoft.com/office/drawing/2018/hyperlinkcolor" val="tx"/>
                    </a:ext>
                  </a:extLst>
                </a:hlinkClick>
              </a:rPr>
              <a:t>www.smpresource.org</a:t>
            </a:r>
            <a:r>
              <a:rPr lang="en-US" sz="3100" dirty="0">
                <a:solidFill>
                  <a:srgbClr val="0070C0"/>
                </a:solidFill>
                <a:ea typeface="+mn-ea"/>
                <a:cs typeface="+mn-cs"/>
              </a:rPr>
              <a:t> </a:t>
            </a:r>
            <a:r>
              <a:rPr lang="en-US" sz="3100" dirty="0"/>
              <a:t>&gt; SMP Login</a:t>
            </a:r>
          </a:p>
        </p:txBody>
      </p:sp>
      <p:sp>
        <p:nvSpPr>
          <p:cNvPr id="4" name="Slide Number Placeholder 3">
            <a:extLst>
              <a:ext uri="{FF2B5EF4-FFF2-40B4-BE49-F238E27FC236}">
                <a16:creationId xmlns:a16="http://schemas.microsoft.com/office/drawing/2014/main" id="{3294539F-AB69-463A-EBB0-6968A0CB6C8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Content Placeholder 6">
            <a:extLst>
              <a:ext uri="{FF2B5EF4-FFF2-40B4-BE49-F238E27FC236}">
                <a16:creationId xmlns:a16="http://schemas.microsoft.com/office/drawing/2014/main" id="{E1BF8343-2407-41E0-0464-70D890A373A6}"/>
              </a:ext>
            </a:extLst>
          </p:cNvPr>
          <p:cNvSpPr>
            <a:spLocks noGrp="1"/>
          </p:cNvSpPr>
          <p:nvPr>
            <p:ph sz="quarter" idx="1"/>
          </p:nvPr>
        </p:nvSpPr>
        <p:spPr>
          <a:xfrm>
            <a:off x="816864" y="1600200"/>
            <a:ext cx="11233622" cy="5029200"/>
          </a:xfrm>
        </p:spPr>
        <p:txBody>
          <a:bodyPr>
            <a:normAutofit/>
          </a:bodyPr>
          <a:lstStyle/>
          <a:p>
            <a:r>
              <a:rPr lang="en-US" sz="3200" dirty="0"/>
              <a:t>Resources Tab</a:t>
            </a:r>
            <a:endParaRPr lang="en-US" sz="3200" dirty="0">
              <a:hlinkClick r:id="rId5">
                <a:extLst>
                  <a:ext uri="{A12FA001-AC4F-418D-AE19-62706E023703}">
                    <ahyp:hlinkClr xmlns:ahyp="http://schemas.microsoft.com/office/drawing/2018/hyperlinkcolor" val="tx"/>
                  </a:ext>
                </a:extLst>
              </a:hlinkClick>
            </a:endParaRPr>
          </a:p>
          <a:p>
            <a:pPr lvl="1"/>
            <a:r>
              <a:rPr lang="en-US" dirty="0">
                <a:solidFill>
                  <a:srgbClr val="0070C0"/>
                </a:solidFill>
                <a:hlinkClick r:id="rId5">
                  <a:extLst>
                    <a:ext uri="{A12FA001-AC4F-418D-AE19-62706E023703}">
                      <ahyp:hlinkClr xmlns:ahyp="http://schemas.microsoft.com/office/drawing/2018/hyperlinkcolor" val="tx"/>
                    </a:ext>
                  </a:extLst>
                </a:hlinkClick>
              </a:rPr>
              <a:t>CMS Unique ID User Resources</a:t>
            </a:r>
            <a:r>
              <a:rPr lang="en-US" dirty="0"/>
              <a:t> (job aid, complaint form, and more)</a:t>
            </a:r>
          </a:p>
          <a:p>
            <a:pPr lvl="1"/>
            <a:r>
              <a:rPr lang="en-US" dirty="0">
                <a:solidFill>
                  <a:srgbClr val="0070C0"/>
                </a:solidFill>
                <a:hlinkClick r:id="rId6">
                  <a:extLst>
                    <a:ext uri="{A12FA001-AC4F-418D-AE19-62706E023703}">
                      <ahyp:hlinkClr xmlns:ahyp="http://schemas.microsoft.com/office/drawing/2018/hyperlinkcolor" val="tx"/>
                    </a:ext>
                  </a:extLst>
                </a:hlinkClick>
              </a:rPr>
              <a:t>Creating and Using Medicare Accounts</a:t>
            </a:r>
            <a:r>
              <a:rPr lang="en-US" dirty="0"/>
              <a:t> (ACL guidance)</a:t>
            </a:r>
          </a:p>
          <a:p>
            <a:r>
              <a:rPr lang="en-US" sz="3200" dirty="0"/>
              <a:t>Events Tab</a:t>
            </a:r>
          </a:p>
          <a:p>
            <a:pPr lvl="1"/>
            <a:r>
              <a:rPr lang="en-US" dirty="0">
                <a:solidFill>
                  <a:srgbClr val="0070C0"/>
                </a:solidFill>
                <a:hlinkClick r:id="rId7">
                  <a:extLst>
                    <a:ext uri="{A12FA001-AC4F-418D-AE19-62706E023703}">
                      <ahyp:hlinkClr xmlns:ahyp="http://schemas.microsoft.com/office/drawing/2018/hyperlinkcolor" val="tx"/>
                    </a:ext>
                  </a:extLst>
                </a:hlinkClick>
              </a:rPr>
              <a:t>10/11/23: Can They Do That? Webinar</a:t>
            </a:r>
            <a:r>
              <a:rPr lang="en-US" dirty="0"/>
              <a:t> (plan marketing guidelines)</a:t>
            </a:r>
          </a:p>
          <a:p>
            <a:r>
              <a:rPr lang="en-US" dirty="0"/>
              <a:t>TRAX Tab: Available Training (curricula)</a:t>
            </a:r>
          </a:p>
          <a:p>
            <a:pPr lvl="1"/>
            <a:r>
              <a:rPr lang="en-US" dirty="0">
                <a:solidFill>
                  <a:srgbClr val="0070C0"/>
                </a:solidFill>
                <a:hlinkClick r:id="rId8">
                  <a:extLst>
                    <a:ext uri="{A12FA001-AC4F-418D-AE19-62706E023703}">
                      <ahyp:hlinkClr xmlns:ahyp="http://schemas.microsoft.com/office/drawing/2018/hyperlinkcolor" val="tx"/>
                    </a:ext>
                  </a:extLst>
                </a:hlinkClick>
              </a:rPr>
              <a:t>SMP Foundations Training</a:t>
            </a:r>
            <a:r>
              <a:rPr lang="en-US" dirty="0">
                <a:solidFill>
                  <a:srgbClr val="0070C0"/>
                </a:solidFill>
              </a:rPr>
              <a:t> </a:t>
            </a:r>
            <a:r>
              <a:rPr lang="en-US" dirty="0"/>
              <a:t>OR </a:t>
            </a:r>
            <a:r>
              <a:rPr lang="en-US" dirty="0">
                <a:solidFill>
                  <a:srgbClr val="0070C0"/>
                </a:solidFill>
                <a:hlinkClick r:id="rId9">
                  <a:extLst>
                    <a:ext uri="{A12FA001-AC4F-418D-AE19-62706E023703}">
                      <ahyp:hlinkClr xmlns:ahyp="http://schemas.microsoft.com/office/drawing/2018/hyperlinkcolor" val="tx"/>
                    </a:ext>
                  </a:extLst>
                </a:hlinkClick>
              </a:rPr>
              <a:t>SMP Foundations Training (for SHIP counselors)</a:t>
            </a:r>
            <a:endParaRPr lang="en-US" dirty="0">
              <a:solidFill>
                <a:srgbClr val="0070C0"/>
              </a:solidFill>
            </a:endParaRPr>
          </a:p>
          <a:p>
            <a:pPr lvl="1"/>
            <a:r>
              <a:rPr lang="en-US" dirty="0">
                <a:solidFill>
                  <a:srgbClr val="0070C0"/>
                </a:solidFill>
                <a:hlinkClick r:id="rId10">
                  <a:extLst>
                    <a:ext uri="{A12FA001-AC4F-418D-AE19-62706E023703}">
                      <ahyp:hlinkClr xmlns:ahyp="http://schemas.microsoft.com/office/drawing/2018/hyperlinkcolor" val="tx"/>
                    </a:ext>
                  </a:extLst>
                </a:hlinkClick>
              </a:rPr>
              <a:t>SMP Counselor Training</a:t>
            </a:r>
            <a:endParaRPr lang="en-US" dirty="0">
              <a:solidFill>
                <a:srgbClr val="0070C0"/>
              </a:solidFill>
            </a:endParaRPr>
          </a:p>
          <a:p>
            <a:pPr lvl="1"/>
            <a:r>
              <a:rPr lang="en-US" dirty="0">
                <a:solidFill>
                  <a:srgbClr val="0070C0"/>
                </a:solidFill>
                <a:hlinkClick r:id="rId11">
                  <a:extLst>
                    <a:ext uri="{A12FA001-AC4F-418D-AE19-62706E023703}">
                      <ahyp:hlinkClr xmlns:ahyp="http://schemas.microsoft.com/office/drawing/2018/hyperlinkcolor" val="tx"/>
                    </a:ext>
                  </a:extLst>
                </a:hlinkClick>
              </a:rPr>
              <a:t>SMP Complex Interactions Training</a:t>
            </a:r>
            <a:endParaRPr lang="en-US" dirty="0">
              <a:solidFill>
                <a:srgbClr val="0070C0"/>
              </a:solidFill>
            </a:endParaRPr>
          </a:p>
          <a:p>
            <a:pPr lvl="1"/>
            <a:r>
              <a:rPr lang="en-US" dirty="0">
                <a:solidFill>
                  <a:srgbClr val="0070C0"/>
                </a:solidFill>
                <a:hlinkClick r:id="rId12">
                  <a:extLst>
                    <a:ext uri="{A12FA001-AC4F-418D-AE19-62706E023703}">
                      <ahyp:hlinkClr xmlns:ahyp="http://schemas.microsoft.com/office/drawing/2018/hyperlinkcolor" val="tx"/>
                    </a:ext>
                  </a:extLst>
                </a:hlinkClick>
              </a:rPr>
              <a:t>CMS Unique ID Training</a:t>
            </a:r>
            <a:endParaRPr lang="en-US" dirty="0">
              <a:solidFill>
                <a:srgbClr val="0070C0"/>
              </a:solidFill>
            </a:endParaRPr>
          </a:p>
          <a:p>
            <a:pPr lvl="1"/>
            <a:endParaRPr lang="en-US" dirty="0"/>
          </a:p>
        </p:txBody>
      </p:sp>
    </p:spTree>
    <p:custDataLst>
      <p:tags r:id="rId1"/>
    </p:custDataLst>
    <p:extLst>
      <p:ext uri="{BB962C8B-B14F-4D97-AF65-F5344CB8AC3E}">
        <p14:creationId xmlns:p14="http://schemas.microsoft.com/office/powerpoint/2010/main" val="4086006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982"/>
            <a:ext cx="12192000" cy="856488"/>
          </a:xfrm>
        </p:spPr>
        <p:txBody>
          <a:bodyPr>
            <a:noAutofit/>
          </a:bodyPr>
          <a:lstStyle/>
          <a:p>
            <a:r>
              <a:rPr lang="en-US" dirty="0"/>
              <a:t>Webinar Resources in the Libraries</a:t>
            </a:r>
            <a:endParaRPr lang="en-US" sz="2000" dirty="0"/>
          </a:p>
        </p:txBody>
      </p:sp>
      <p:graphicFrame>
        <p:nvGraphicFramePr>
          <p:cNvPr id="13" name="Content Placeholder 4"/>
          <p:cNvGraphicFramePr>
            <a:graphicFrameLocks/>
          </p:cNvGraphicFramePr>
          <p:nvPr>
            <p:extLst>
              <p:ext uri="{D42A27DB-BD31-4B8C-83A1-F6EECF244321}">
                <p14:modId xmlns:p14="http://schemas.microsoft.com/office/powerpoint/2010/main" val="1964161650"/>
              </p:ext>
            </p:extLst>
          </p:nvPr>
        </p:nvGraphicFramePr>
        <p:xfrm>
          <a:off x="381000" y="1543664"/>
          <a:ext cx="11582400" cy="3853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773" t="26570" r="4897" b="15801"/>
          <a:stretch/>
        </p:blipFill>
        <p:spPr>
          <a:xfrm>
            <a:off x="2205316" y="2325882"/>
            <a:ext cx="1282147" cy="300008"/>
          </a:xfrm>
          <a:prstGeom prst="rect">
            <a:avLst/>
          </a:prstGeom>
          <a:ln w="19050">
            <a:noFill/>
          </a:ln>
        </p:spPr>
      </p:pic>
      <p:pic>
        <p:nvPicPr>
          <p:cNvPr id="17" name="Picture 16">
            <a:extLst>
              <a:ext uri="{FF2B5EF4-FFF2-40B4-BE49-F238E27FC236}">
                <a16:creationId xmlns:a16="http://schemas.microsoft.com/office/drawing/2014/main" id="{ED6B52CE-F7B7-496A-83EE-5BED2CD3A30A}"/>
              </a:ext>
            </a:extLst>
          </p:cNvPr>
          <p:cNvPicPr>
            <a:picLocks noChangeAspect="1"/>
          </p:cNvPicPr>
          <p:nvPr/>
        </p:nvPicPr>
        <p:blipFill rotWithShape="1">
          <a:blip r:embed="rId10">
            <a:extLst>
              <a:ext uri="{28A0092B-C50C-407E-A947-70E740481C1C}">
                <a14:useLocalDpi xmlns:a14="http://schemas.microsoft.com/office/drawing/2010/main" val="0"/>
              </a:ext>
            </a:extLst>
          </a:blip>
          <a:srcRect l="9699" t="21531" b="19718"/>
          <a:stretch/>
        </p:blipFill>
        <p:spPr>
          <a:xfrm>
            <a:off x="5918931" y="2512481"/>
            <a:ext cx="1282148" cy="300008"/>
          </a:xfrm>
          <a:prstGeom prst="rect">
            <a:avLst/>
          </a:prstGeom>
          <a:ln>
            <a:noFill/>
          </a:ln>
        </p:spPr>
      </p:pic>
      <p:grpSp>
        <p:nvGrpSpPr>
          <p:cNvPr id="7" name="Group 6">
            <a:extLst>
              <a:ext uri="{FF2B5EF4-FFF2-40B4-BE49-F238E27FC236}">
                <a16:creationId xmlns:a16="http://schemas.microsoft.com/office/drawing/2014/main" id="{D94A5A75-8147-412F-A90A-D5F769976BF7}"/>
              </a:ext>
            </a:extLst>
          </p:cNvPr>
          <p:cNvGrpSpPr/>
          <p:nvPr/>
        </p:nvGrpSpPr>
        <p:grpSpPr>
          <a:xfrm>
            <a:off x="10720166" y="4217228"/>
            <a:ext cx="1206996" cy="1161943"/>
            <a:chOff x="10720167" y="4189917"/>
            <a:chExt cx="1206995" cy="1206995"/>
          </a:xfrm>
        </p:grpSpPr>
        <p:sp>
          <p:nvSpPr>
            <p:cNvPr id="19" name="Oval 18">
              <a:extLst>
                <a:ext uri="{FF2B5EF4-FFF2-40B4-BE49-F238E27FC236}">
                  <a16:creationId xmlns:a16="http://schemas.microsoft.com/office/drawing/2014/main" id="{7F2CC027-BC33-4E2C-AF44-BA1EDB719D72}"/>
                </a:ext>
              </a:extLst>
            </p:cNvPr>
            <p:cNvSpPr/>
            <p:nvPr/>
          </p:nvSpPr>
          <p:spPr>
            <a:xfrm>
              <a:off x="10720167" y="4189917"/>
              <a:ext cx="1206995" cy="1206995"/>
            </a:xfrm>
            <a:prstGeom prst="ellipse">
              <a:avLst/>
            </a:prstGeom>
            <a:solidFill>
              <a:schemeClr val="bg1"/>
            </a:solidFill>
            <a:ln w="19050">
              <a:solidFill>
                <a:srgbClr val="51C3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sym typeface="Arial"/>
              </a:endParaRPr>
            </a:p>
          </p:txBody>
        </p:sp>
        <p:pic>
          <p:nvPicPr>
            <p:cNvPr id="20" name="Picture 25">
              <a:extLst>
                <a:ext uri="{FF2B5EF4-FFF2-40B4-BE49-F238E27FC236}">
                  <a16:creationId xmlns:a16="http://schemas.microsoft.com/office/drawing/2014/main" id="{28CCB692-C35B-43F7-BFB3-EA4ECDB4C318}"/>
                </a:ext>
              </a:extLst>
            </p:cNvPr>
            <p:cNvPicPr>
              <a:picLocks noChangeAspect="1"/>
            </p:cNvPicPr>
            <p:nvPr/>
          </p:nvPicPr>
          <p:blipFill rotWithShape="1">
            <a:blip r:embed="rId11"/>
            <a:srcRect r="32460" b="29582"/>
            <a:stretch/>
          </p:blipFill>
          <p:spPr bwMode="auto">
            <a:xfrm>
              <a:off x="10902078" y="4579992"/>
              <a:ext cx="970489" cy="416903"/>
            </a:xfrm>
            <a:prstGeom prst="rect">
              <a:avLst/>
            </a:prstGeom>
            <a:solidFill>
              <a:schemeClr val="bg1"/>
            </a:solidFill>
            <a:ln w="9525">
              <a:noFill/>
              <a:miter lim="800000"/>
              <a:headEnd/>
              <a:tailEnd/>
            </a:ln>
          </p:spPr>
        </p:pic>
      </p:grpSp>
      <p:sp>
        <p:nvSpPr>
          <p:cNvPr id="22" name="Oval 21">
            <a:extLst>
              <a:ext uri="{FF2B5EF4-FFF2-40B4-BE49-F238E27FC236}">
                <a16:creationId xmlns:a16="http://schemas.microsoft.com/office/drawing/2014/main" id="{FECBAAF2-80B6-4BA1-9BEB-9ACA9A50A003}"/>
              </a:ext>
            </a:extLst>
          </p:cNvPr>
          <p:cNvSpPr/>
          <p:nvPr/>
        </p:nvSpPr>
        <p:spPr>
          <a:xfrm>
            <a:off x="6802066" y="4189916"/>
            <a:ext cx="1206996" cy="1206996"/>
          </a:xfrm>
          <a:prstGeom prst="ellipse">
            <a:avLst/>
          </a:prstGeom>
          <a:solidFill>
            <a:schemeClr val="bg1"/>
          </a:solidFill>
          <a:ln w="19050">
            <a:solidFill>
              <a:srgbClr val="4DB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sym typeface="Arial"/>
            </a:endParaRPr>
          </a:p>
        </p:txBody>
      </p:sp>
      <p:sp>
        <p:nvSpPr>
          <p:cNvPr id="25" name="Oval 24">
            <a:extLst>
              <a:ext uri="{FF2B5EF4-FFF2-40B4-BE49-F238E27FC236}">
                <a16:creationId xmlns:a16="http://schemas.microsoft.com/office/drawing/2014/main" id="{362582C9-D5C5-4161-B670-BB8E9087D237}"/>
              </a:ext>
            </a:extLst>
          </p:cNvPr>
          <p:cNvSpPr/>
          <p:nvPr/>
        </p:nvSpPr>
        <p:spPr>
          <a:xfrm>
            <a:off x="2883966" y="4203935"/>
            <a:ext cx="1206996" cy="1206996"/>
          </a:xfrm>
          <a:prstGeom prst="ellipse">
            <a:avLst/>
          </a:prstGeom>
          <a:solidFill>
            <a:schemeClr val="bg1"/>
          </a:solidFill>
          <a:ln w="19050">
            <a:solidFill>
              <a:srgbClr val="4EB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Tw Cen MT"/>
                <a:ea typeface="+mn-ea"/>
                <a:cs typeface="+mn-cs"/>
                <a:sym typeface="Arial"/>
              </a:rPr>
              <a:t>a</a:t>
            </a:r>
          </a:p>
        </p:txBody>
      </p:sp>
      <p:pic>
        <p:nvPicPr>
          <p:cNvPr id="14" name="Picture 13">
            <a:extLst>
              <a:ext uri="{FF2B5EF4-FFF2-40B4-BE49-F238E27FC236}">
                <a16:creationId xmlns:a16="http://schemas.microsoft.com/office/drawing/2014/main" id="{BA3E8152-1B75-4F20-ACD5-4A08E066018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64892" b="32406"/>
          <a:stretch/>
        </p:blipFill>
        <p:spPr>
          <a:xfrm>
            <a:off x="3033970" y="4395370"/>
            <a:ext cx="906987" cy="824125"/>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4E7BB9A-2EE9-0F0C-1D55-1193247575A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0616" r="29649" b="31994"/>
          <a:stretch/>
        </p:blipFill>
        <p:spPr>
          <a:xfrm>
            <a:off x="6973854" y="4368755"/>
            <a:ext cx="863421" cy="690111"/>
          </a:xfrm>
          <a:prstGeom prst="rect">
            <a:avLst/>
          </a:prstGeom>
        </p:spPr>
      </p:pic>
      <p:sp>
        <p:nvSpPr>
          <p:cNvPr id="4" name="Slide Number Placeholder 3">
            <a:extLst>
              <a:ext uri="{FF2B5EF4-FFF2-40B4-BE49-F238E27FC236}">
                <a16:creationId xmlns:a16="http://schemas.microsoft.com/office/drawing/2014/main" id="{46FB3B71-AC26-09E4-FC8C-8BF33EBA1563}"/>
              </a:ext>
            </a:extLst>
          </p:cNvPr>
          <p:cNvSpPr>
            <a:spLocks noGrp="1"/>
          </p:cNvSpPr>
          <p:nvPr>
            <p:ph type="sldNum" sz="quarter" idx="12"/>
          </p:nvPr>
        </p:nvSpPr>
        <p:spPr/>
        <p:txBody>
          <a:bodyPr>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Slide Number Placeholder 6">
            <a:extLst>
              <a:ext uri="{FF2B5EF4-FFF2-40B4-BE49-F238E27FC236}">
                <a16:creationId xmlns:a16="http://schemas.microsoft.com/office/drawing/2014/main" id="{CBD9E7AF-EC50-3867-0AE4-5C3424C434DB}"/>
              </a:ext>
            </a:extLst>
          </p:cNvPr>
          <p:cNvSpPr txBox="1">
            <a:spLocks/>
          </p:cNvSpPr>
          <p:nvPr/>
        </p:nvSpPr>
        <p:spPr>
          <a:xfrm>
            <a:off x="5486400" y="6503126"/>
            <a:ext cx="1117600" cy="3246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33445EE-0452-D45E-64FF-D75CC77A52F4}"/>
              </a:ext>
            </a:extLst>
          </p:cNvPr>
          <p:cNvSpPr txBox="1"/>
          <p:nvPr/>
        </p:nvSpPr>
        <p:spPr>
          <a:xfrm>
            <a:off x="454245" y="5428840"/>
            <a:ext cx="3033218" cy="461665"/>
          </a:xfrm>
          <a:prstGeom prst="rect">
            <a:avLst/>
          </a:prstGeom>
          <a:noFill/>
        </p:spPr>
        <p:txBody>
          <a:bodyPr wrap="square" rtlCol="0">
            <a:spAutoFit/>
          </a:bodyPr>
          <a:lstStyle/>
          <a:p>
            <a:r>
              <a:rPr lang="en-US" sz="2400" b="1" dirty="0">
                <a:solidFill>
                  <a:srgbClr val="EA8B00"/>
                </a:solidFill>
                <a:latin typeface="Calibri Light" panose="020F0302020204030204" pitchFamily="34" charset="0"/>
                <a:cs typeface="Calibri Light" panose="020F0302020204030204" pitchFamily="34" charset="0"/>
              </a:rPr>
              <a:t>info@shiptacenter.org</a:t>
            </a:r>
          </a:p>
        </p:txBody>
      </p:sp>
      <p:sp>
        <p:nvSpPr>
          <p:cNvPr id="9" name="TextBox 8">
            <a:extLst>
              <a:ext uri="{FF2B5EF4-FFF2-40B4-BE49-F238E27FC236}">
                <a16:creationId xmlns:a16="http://schemas.microsoft.com/office/drawing/2014/main" id="{344BA4E5-5707-5BA4-1B9E-9FA989614C2E}"/>
              </a:ext>
            </a:extLst>
          </p:cNvPr>
          <p:cNvSpPr txBox="1"/>
          <p:nvPr/>
        </p:nvSpPr>
        <p:spPr>
          <a:xfrm>
            <a:off x="4474437" y="5410931"/>
            <a:ext cx="3141526" cy="461665"/>
          </a:xfrm>
          <a:prstGeom prst="rect">
            <a:avLst/>
          </a:prstGeom>
          <a:noFill/>
        </p:spPr>
        <p:txBody>
          <a:bodyPr wrap="square" rtlCol="0">
            <a:spAutoFit/>
          </a:bodyPr>
          <a:lstStyle/>
          <a:p>
            <a:r>
              <a:rPr lang="en-US" sz="2400" b="1" dirty="0">
                <a:solidFill>
                  <a:srgbClr val="0070C0"/>
                </a:solidFill>
                <a:latin typeface="Calibri Light" panose="020F0302020204030204" pitchFamily="34" charset="0"/>
                <a:cs typeface="Calibri Light" panose="020F0302020204030204" pitchFamily="34" charset="0"/>
              </a:rPr>
              <a:t>info@smpresource.org</a:t>
            </a:r>
          </a:p>
        </p:txBody>
      </p:sp>
    </p:spTree>
    <p:custDataLst>
      <p:tags r:id="rId1"/>
    </p:custDataLst>
    <p:extLst>
      <p:ext uri="{BB962C8B-B14F-4D97-AF65-F5344CB8AC3E}">
        <p14:creationId xmlns:p14="http://schemas.microsoft.com/office/powerpoint/2010/main" val="2516237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type="body" idx="1"/>
          </p:nvPr>
        </p:nvSpPr>
        <p:spPr>
          <a:xfrm>
            <a:off x="1026367" y="3247053"/>
            <a:ext cx="9978517" cy="3265714"/>
          </a:xfrm>
        </p:spPr>
        <p:txBody>
          <a:bodyPr>
            <a:normAutofit/>
          </a:bodyPr>
          <a:lstStyle/>
          <a:p>
            <a:r>
              <a:rPr lang="en-US" sz="3600" dirty="0"/>
              <a:t>Chat your questions to All Panelists.</a:t>
            </a:r>
          </a:p>
          <a:p>
            <a:endParaRPr lang="en-US" sz="3600" dirty="0"/>
          </a:p>
          <a:p>
            <a:endParaRPr lang="en-US" sz="3600" dirty="0"/>
          </a:p>
        </p:txBody>
      </p:sp>
      <p:sp>
        <p:nvSpPr>
          <p:cNvPr id="3" name="Title 2"/>
          <p:cNvSpPr>
            <a:spLocks noGrp="1"/>
          </p:cNvSpPr>
          <p:nvPr>
            <p:ph type="title"/>
          </p:nvPr>
        </p:nvSpPr>
        <p:spPr/>
        <p:txBody>
          <a:bodyPr/>
          <a:lstStyle/>
          <a:p>
            <a:r>
              <a:rPr lang="en-US" dirty="0"/>
              <a:t>Questions?</a:t>
            </a:r>
          </a:p>
        </p:txBody>
      </p:sp>
      <p:sp>
        <p:nvSpPr>
          <p:cNvPr id="6" name="Slide Number Placeholder 1">
            <a:extLst>
              <a:ext uri="{FF2B5EF4-FFF2-40B4-BE49-F238E27FC236}">
                <a16:creationId xmlns:a16="http://schemas.microsoft.com/office/drawing/2014/main" id="{47896CFB-AF12-791B-E7D8-48F00B7A1B1C}"/>
              </a:ext>
            </a:extLst>
          </p:cNvPr>
          <p:cNvSpPr>
            <a:spLocks noGrp="1"/>
          </p:cNvSpPr>
          <p:nvPr>
            <p:ph type="sldNum" sz="quarter" idx="11"/>
          </p:nvPr>
        </p:nvSpPr>
        <p:spPr>
          <a:xfrm>
            <a:off x="0" y="1752600"/>
            <a:ext cx="1727200" cy="7016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7" name="Picture 6">
            <a:extLst>
              <a:ext uri="{FF2B5EF4-FFF2-40B4-BE49-F238E27FC236}">
                <a16:creationId xmlns:a16="http://schemas.microsoft.com/office/drawing/2014/main" id="{D9CA418E-E6B4-F91F-2AFA-B566EDB14816}"/>
              </a:ext>
            </a:extLst>
          </p:cNvPr>
          <p:cNvPicPr>
            <a:picLocks noChangeAspect="1"/>
          </p:cNvPicPr>
          <p:nvPr/>
        </p:nvPicPr>
        <p:blipFill rotWithShape="1">
          <a:blip r:embed="rId4"/>
          <a:srcRect l="26852" t="26008" r="66841" b="2450"/>
          <a:stretch/>
        </p:blipFill>
        <p:spPr>
          <a:xfrm>
            <a:off x="7879645" y="3032564"/>
            <a:ext cx="1285203" cy="990600"/>
          </a:xfrm>
          <a:prstGeom prst="rect">
            <a:avLst/>
          </a:prstGeom>
        </p:spPr>
      </p:pic>
    </p:spTree>
    <p:custDataLst>
      <p:tags r:id="rId1"/>
    </p:custDataLst>
    <p:extLst>
      <p:ext uri="{BB962C8B-B14F-4D97-AF65-F5344CB8AC3E}">
        <p14:creationId xmlns:p14="http://schemas.microsoft.com/office/powerpoint/2010/main" val="11101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5E2BD-1FA0-4043-B68D-A2012C8601A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D735DEC-8200-42CD-BA33-D0F27F6144E5}"/>
              </a:ext>
            </a:extLst>
          </p:cNvPr>
          <p:cNvSpPr>
            <a:spLocks noGrp="1"/>
          </p:cNvSpPr>
          <p:nvPr>
            <p:ph type="title"/>
          </p:nvPr>
        </p:nvSpPr>
        <p:spPr/>
        <p:txBody>
          <a:bodyPr/>
          <a:lstStyle/>
          <a:p>
            <a:r>
              <a:rPr lang="en-US" dirty="0"/>
              <a:t>Special Enrollment Periods &amp; Conditions </a:t>
            </a:r>
          </a:p>
        </p:txBody>
      </p:sp>
      <p:sp>
        <p:nvSpPr>
          <p:cNvPr id="4" name="Slide Number Placeholder 3">
            <a:extLst>
              <a:ext uri="{FF2B5EF4-FFF2-40B4-BE49-F238E27FC236}">
                <a16:creationId xmlns:a16="http://schemas.microsoft.com/office/drawing/2014/main" id="{32D5F693-5F7F-463F-AF1D-681A0A3A37E9}"/>
              </a:ext>
            </a:extLst>
          </p:cNvPr>
          <p:cNvSpPr>
            <a:spLocks noGrp="1"/>
          </p:cNvSpPr>
          <p:nvPr>
            <p:ph type="sldNum" sz="quarter" idx="12"/>
          </p:nvPr>
        </p:nvSpPr>
        <p:spPr/>
        <p:txBody>
          <a:bodyPr/>
          <a:lstStyle/>
          <a:p>
            <a:fld id="{7AA28999-D008-419E-9628-EE1C64F81F4C}" type="slidenum">
              <a:rPr lang="en-US" smtClean="0"/>
              <a:pPr/>
              <a:t>6</a:t>
            </a:fld>
            <a:endParaRPr lang="en-US"/>
          </a:p>
        </p:txBody>
      </p:sp>
    </p:spTree>
    <p:extLst>
      <p:ext uri="{BB962C8B-B14F-4D97-AF65-F5344CB8AC3E}">
        <p14:creationId xmlns:p14="http://schemas.microsoft.com/office/powerpoint/2010/main" val="43093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body" idx="1"/>
          </p:nvPr>
        </p:nvSpPr>
        <p:spPr>
          <a:xfrm>
            <a:off x="893852" y="5565912"/>
            <a:ext cx="10638785" cy="990600"/>
          </a:xfrm>
          <a:prstGeom prst="rect">
            <a:avLst/>
          </a:prstGeom>
          <a:noFill/>
        </p:spPr>
        <p:txBody>
          <a:bodyPr vert="horz" lIns="91440" tIns="45720" rIns="91440" bIns="45720" rtlCol="0" anchor="t">
            <a:normAutofit fontScale="70000" lnSpcReduction="20000"/>
          </a:bodyPr>
          <a:lstStyle>
            <a:lvl1pPr marL="342900" indent="-342900" algn="l" defTabSz="914400" rtl="0" eaLnBrk="1" latinLnBrk="0" hangingPunct="1">
              <a:spcBef>
                <a:spcPts val="600"/>
              </a:spcBef>
              <a:spcAft>
                <a:spcPts val="600"/>
              </a:spcAft>
              <a:buFont typeface="Arial" pitchFamily="34" charset="0"/>
              <a:buChar char="•"/>
              <a:defRPr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Font typeface="Courier New" panose="02070309020205020404" pitchFamily="49" charset="0"/>
              <a:buChar char="o"/>
              <a:defRPr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Font typeface="Wingdings" panose="05000000000000000000" pitchFamily="2" charset="2"/>
              <a:buChar char="§"/>
              <a:defRPr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42900" lvl="1" indent="-342900" algn="ctr">
              <a:buNone/>
              <a:defRPr/>
            </a:pPr>
            <a:r>
              <a:rPr lang="en-US" sz="2200" i="1" dirty="0">
                <a:solidFill>
                  <a:schemeClr val="tx1"/>
                </a:solidFill>
              </a:rPr>
              <a:t>This project was supported, in part, by grant numbers </a:t>
            </a:r>
            <a:r>
              <a:rPr lang="en-US" sz="2100" i="1" dirty="0">
                <a:solidFill>
                  <a:schemeClr val="tx1"/>
                </a:solidFill>
              </a:rPr>
              <a:t>90SATC0002 and 90MPRC0002 from </a:t>
            </a:r>
            <a:r>
              <a:rPr lang="en-US" sz="2200" i="1" dirty="0">
                <a:solidFill>
                  <a:schemeClr val="tx1"/>
                </a:solidFill>
              </a:rPr>
              <a:t>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a:p>
            <a:pPr lvl="1">
              <a:buFontTx/>
              <a:buNone/>
              <a:defRPr/>
            </a:pPr>
            <a:endParaRPr lang="en-US" sz="2000" dirty="0"/>
          </a:p>
        </p:txBody>
      </p:sp>
      <p:sp>
        <p:nvSpPr>
          <p:cNvPr id="3" name="Title 2"/>
          <p:cNvSpPr>
            <a:spLocks noGrp="1"/>
          </p:cNvSpPr>
          <p:nvPr>
            <p:ph type="title"/>
          </p:nvPr>
        </p:nvSpPr>
        <p:spPr/>
        <p:txBody>
          <a:bodyPr/>
          <a:lstStyle/>
          <a:p>
            <a:r>
              <a:rPr lang="en-US" dirty="0"/>
              <a:t>Thank you for attending!</a:t>
            </a:r>
          </a:p>
        </p:txBody>
      </p:sp>
      <p:sp>
        <p:nvSpPr>
          <p:cNvPr id="2" name="Slide Number Placeholder 1"/>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Content Placeholder 2"/>
          <p:cNvSpPr txBox="1">
            <a:spLocks/>
          </p:cNvSpPr>
          <p:nvPr/>
        </p:nvSpPr>
        <p:spPr>
          <a:xfrm>
            <a:off x="942226" y="3266896"/>
            <a:ext cx="10307548" cy="701676"/>
          </a:xfrm>
          <a:prstGeom prst="rect">
            <a:avLst/>
          </a:prstGeom>
          <a:noFill/>
        </p:spPr>
        <p:txBody>
          <a:bodyPr vert="horz" lIns="91440" tIns="45720" rIns="91440" bIns="45720" rtlCol="0" anchor="t">
            <a:normAutofit/>
          </a:bodyPr>
          <a:lstStyle>
            <a:lvl1pPr marL="342900" indent="-342900" algn="l" defTabSz="914400" rtl="0" eaLnBrk="1" latinLnBrk="0" hangingPunct="1">
              <a:spcBef>
                <a:spcPts val="600"/>
              </a:spcBef>
              <a:spcAft>
                <a:spcPts val="600"/>
              </a:spcAft>
              <a:buClr>
                <a:schemeClr val="accent2"/>
              </a:buClr>
              <a:buSzPct val="60000"/>
              <a:buFont typeface="Arial" pitchFamily="34" charset="0"/>
              <a:buChar char="•"/>
              <a:defRPr kumimoji="0"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Clr>
                <a:schemeClr val="accent1"/>
              </a:buClr>
              <a:buSzPct val="70000"/>
              <a:buFont typeface="Courier New" panose="02070309020205020404" pitchFamily="49" charset="0"/>
              <a:buChar char="o"/>
              <a:defRPr kumimoji="0"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Clr>
                <a:schemeClr val="accent2"/>
              </a:buClr>
              <a:buSzPct val="75000"/>
              <a:buFont typeface="Wingdings" panose="05000000000000000000" pitchFamily="2" charset="2"/>
              <a:buChar char="§"/>
              <a:defRPr kumimoji="0"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Clr>
                <a:schemeClr val="accent3"/>
              </a:buClr>
              <a:buSzPct val="75000"/>
              <a:buFont typeface="Arial" pitchFamily="34" charset="0"/>
              <a:buChar char="–"/>
              <a:defRPr kumimoji="0"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Clr>
                <a:schemeClr val="accent4"/>
              </a:buClr>
              <a:buSzPct val="65000"/>
              <a:buFont typeface="Arial" pitchFamily="34" charset="0"/>
              <a:buChar char="»"/>
              <a:defRPr kumimoji="0"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0" sz="1800" kern="1200" baseline="0">
                <a:solidFill>
                  <a:schemeClr val="tx1"/>
                </a:solidFill>
                <a:latin typeface="+mn-lt"/>
                <a:ea typeface="+mn-ea"/>
                <a:cs typeface="+mn-cs"/>
              </a:defRPr>
            </a:lvl6pPr>
            <a:lvl7pPr marL="2971800" indent="-228600" algn="l" defTabSz="914400" rtl="0" eaLnBrk="1" latinLnBrk="0" hangingPunct="1">
              <a:spcBef>
                <a:spcPct val="20000"/>
              </a:spcBef>
              <a:buClr>
                <a:schemeClr val="accent2"/>
              </a:buClr>
              <a:buFont typeface="Calibri" pitchFamily="34" charset="0"/>
              <a:buChar char="+"/>
              <a:defRPr kumimoji="0" sz="1800" kern="1200" baseline="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9pPr>
          </a:lstStyle>
          <a:p>
            <a:pPr marL="342900" marR="0" lvl="1" indent="-342900" algn="ctr" defTabSz="914400" rtl="0" eaLnBrk="1" fontAlgn="auto" latinLnBrk="0" hangingPunct="1">
              <a:lnSpc>
                <a:spcPct val="100000"/>
              </a:lnSpc>
              <a:spcBef>
                <a:spcPts val="600"/>
              </a:spcBef>
              <a:spcAft>
                <a:spcPts val="600"/>
              </a:spcAft>
              <a:buClr>
                <a:srgbClr val="3C619E"/>
              </a:buClr>
              <a:buSzPct val="70000"/>
              <a:buFont typeface="Courier New" panose="02070309020205020404" pitchFamily="49" charset="0"/>
              <a:buNone/>
              <a:tabLst/>
              <a:defRPr/>
            </a:pPr>
            <a:r>
              <a:rPr kumimoji="0" lang="en-US" sz="2800" b="0" i="1" u="none" strike="noStrike" kern="0" cap="none" spc="0" normalizeH="0" baseline="0" noProof="0" dirty="0">
                <a:ln>
                  <a:noFill/>
                </a:ln>
                <a:solidFill>
                  <a:srgbClr val="595959"/>
                </a:solidFill>
                <a:effectLst/>
                <a:uLnTx/>
                <a:uFillTx/>
                <a:latin typeface="Tw Cen MT"/>
                <a:ea typeface="+mn-ea"/>
                <a:cs typeface="+mn-cs"/>
              </a:rPr>
              <a:t>Today’s presentation is now available for download within Zoom chat.</a:t>
            </a:r>
          </a:p>
          <a:p>
            <a:pPr marL="742950" marR="0" lvl="1" indent="-285750" algn="l" defTabSz="914400" rtl="0" eaLnBrk="1" fontAlgn="auto" latinLnBrk="0" hangingPunct="1">
              <a:lnSpc>
                <a:spcPct val="100000"/>
              </a:lnSpc>
              <a:spcBef>
                <a:spcPts val="600"/>
              </a:spcBef>
              <a:spcAft>
                <a:spcPts val="600"/>
              </a:spcAft>
              <a:buClr>
                <a:srgbClr val="3C619E"/>
              </a:buClr>
              <a:buSzPct val="70000"/>
              <a:buFontTx/>
              <a:buNone/>
              <a:tabLst/>
              <a:defRPr/>
            </a:pPr>
            <a:endParaRPr kumimoji="0" lang="en-US" sz="2400" b="0" i="0" u="none" strike="noStrike" kern="0" cap="none" spc="0" normalizeH="0" baseline="0" noProof="0" dirty="0">
              <a:ln>
                <a:noFill/>
              </a:ln>
              <a:solidFill>
                <a:srgbClr val="595959">
                  <a:lumMod val="50000"/>
                </a:srgbClr>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51262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351512-3194-4F34-B2F9-A62DAFEB6625}"/>
              </a:ext>
            </a:extLst>
          </p:cNvPr>
          <p:cNvSpPr>
            <a:spLocks noGrp="1"/>
          </p:cNvSpPr>
          <p:nvPr>
            <p:ph type="title"/>
          </p:nvPr>
        </p:nvSpPr>
        <p:spPr/>
        <p:txBody>
          <a:bodyPr/>
          <a:lstStyle/>
          <a:p>
            <a:r>
              <a:rPr lang="en-US" dirty="0"/>
              <a:t>5-Star Special Enrollment Period</a:t>
            </a:r>
          </a:p>
        </p:txBody>
      </p:sp>
      <p:sp>
        <p:nvSpPr>
          <p:cNvPr id="6" name="Content Placeholder 5">
            <a:extLst>
              <a:ext uri="{FF2B5EF4-FFF2-40B4-BE49-F238E27FC236}">
                <a16:creationId xmlns:a16="http://schemas.microsoft.com/office/drawing/2014/main" id="{3A6687CF-14A3-449C-8511-24E1BF780D77}"/>
              </a:ext>
            </a:extLst>
          </p:cNvPr>
          <p:cNvSpPr>
            <a:spLocks noGrp="1"/>
          </p:cNvSpPr>
          <p:nvPr>
            <p:ph idx="1"/>
          </p:nvPr>
        </p:nvSpPr>
        <p:spPr/>
        <p:txBody>
          <a:bodyPr/>
          <a:lstStyle/>
          <a:p>
            <a:r>
              <a:rPr lang="en-US" dirty="0"/>
              <a:t>5-Star SEP: Dec 8</a:t>
            </a:r>
            <a:r>
              <a:rPr lang="en-US" baseline="30000" dirty="0"/>
              <a:t>th</a:t>
            </a:r>
            <a:r>
              <a:rPr lang="en-US" dirty="0"/>
              <a:t> -Nov 30</a:t>
            </a:r>
            <a:r>
              <a:rPr lang="en-US" baseline="30000" dirty="0"/>
              <a:t>th</a:t>
            </a:r>
            <a:r>
              <a:rPr lang="en-US" dirty="0"/>
              <a:t> </a:t>
            </a:r>
          </a:p>
          <a:p>
            <a:r>
              <a:rPr lang="en-US" dirty="0"/>
              <a:t>Beneficiaries can use this period to enroll in any 5-star Medicare plan in their area outside of the annual OEP</a:t>
            </a:r>
          </a:p>
          <a:p>
            <a:pPr lvl="1"/>
            <a:r>
              <a:rPr lang="en-US" dirty="0"/>
              <a:t>Includes MA, MAPD, and PDP plans</a:t>
            </a:r>
          </a:p>
          <a:p>
            <a:r>
              <a:rPr lang="en-US" dirty="0"/>
              <a:t>Can only be used once per beneficiary per year</a:t>
            </a:r>
          </a:p>
        </p:txBody>
      </p:sp>
      <p:sp>
        <p:nvSpPr>
          <p:cNvPr id="4" name="Slide Number Placeholder 3">
            <a:extLst>
              <a:ext uri="{FF2B5EF4-FFF2-40B4-BE49-F238E27FC236}">
                <a16:creationId xmlns:a16="http://schemas.microsoft.com/office/drawing/2014/main" id="{D03739F1-2D6F-4835-9A52-94CD062597C0}"/>
              </a:ext>
            </a:extLst>
          </p:cNvPr>
          <p:cNvSpPr>
            <a:spLocks noGrp="1"/>
          </p:cNvSpPr>
          <p:nvPr>
            <p:ph type="sldNum" sz="quarter" idx="12"/>
          </p:nvPr>
        </p:nvSpPr>
        <p:spPr/>
        <p:txBody>
          <a:bodyPr/>
          <a:lstStyle/>
          <a:p>
            <a:fld id="{7AA28999-D008-419E-9628-EE1C64F81F4C}" type="slidenum">
              <a:rPr lang="en-US" smtClean="0"/>
              <a:pPr/>
              <a:t>7</a:t>
            </a:fld>
            <a:endParaRPr lang="en-US"/>
          </a:p>
        </p:txBody>
      </p:sp>
      <p:pic>
        <p:nvPicPr>
          <p:cNvPr id="8" name="Picture 7" descr="Image of CMS 5-star icon from Medicare.gov.  Yellow triangle behind white 5-point start with a 5 in the center. ">
            <a:extLst>
              <a:ext uri="{FF2B5EF4-FFF2-40B4-BE49-F238E27FC236}">
                <a16:creationId xmlns:a16="http://schemas.microsoft.com/office/drawing/2014/main" id="{D2F670F2-F3D0-494C-A60A-A5C64C29A2FD}"/>
              </a:ext>
            </a:extLst>
          </p:cNvPr>
          <p:cNvPicPr>
            <a:picLocks noChangeAspect="1"/>
          </p:cNvPicPr>
          <p:nvPr/>
        </p:nvPicPr>
        <p:blipFill>
          <a:blip r:embed="rId3"/>
          <a:stretch>
            <a:fillRect/>
          </a:stretch>
        </p:blipFill>
        <p:spPr>
          <a:xfrm>
            <a:off x="609600" y="230183"/>
            <a:ext cx="800110" cy="1000135"/>
          </a:xfrm>
          <a:prstGeom prst="rect">
            <a:avLst/>
          </a:prstGeom>
        </p:spPr>
      </p:pic>
    </p:spTree>
    <p:extLst>
      <p:ext uri="{BB962C8B-B14F-4D97-AF65-F5344CB8AC3E}">
        <p14:creationId xmlns:p14="http://schemas.microsoft.com/office/powerpoint/2010/main" val="330477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2838-D121-4EE6-BCE2-51DF08D7FA47}"/>
              </a:ext>
            </a:extLst>
          </p:cNvPr>
          <p:cNvSpPr>
            <a:spLocks noGrp="1"/>
          </p:cNvSpPr>
          <p:nvPr>
            <p:ph type="title"/>
          </p:nvPr>
        </p:nvSpPr>
        <p:spPr/>
        <p:txBody>
          <a:bodyPr>
            <a:normAutofit/>
          </a:bodyPr>
          <a:lstStyle/>
          <a:p>
            <a:r>
              <a:rPr lang="en-US" sz="4000">
                <a:cs typeface="Calibri Light"/>
              </a:rPr>
              <a:t>Disaster Declaration Flexibilities</a:t>
            </a:r>
            <a:endParaRPr lang="en-US" sz="4000"/>
          </a:p>
        </p:txBody>
      </p:sp>
      <p:sp>
        <p:nvSpPr>
          <p:cNvPr id="3" name="Content Placeholder 2">
            <a:extLst>
              <a:ext uri="{FF2B5EF4-FFF2-40B4-BE49-F238E27FC236}">
                <a16:creationId xmlns:a16="http://schemas.microsoft.com/office/drawing/2014/main" id="{AB6541C5-3462-45D5-9E88-2E83040A75FB}"/>
              </a:ext>
            </a:extLst>
          </p:cNvPr>
          <p:cNvSpPr>
            <a:spLocks noGrp="1"/>
          </p:cNvSpPr>
          <p:nvPr>
            <p:ph idx="1"/>
          </p:nvPr>
        </p:nvSpPr>
        <p:spPr>
          <a:xfrm>
            <a:off x="609600" y="1600200"/>
            <a:ext cx="6305550" cy="4126230"/>
          </a:xfrm>
        </p:spPr>
        <p:txBody>
          <a:bodyPr vert="horz" lIns="91440" tIns="45720" rIns="91440" bIns="45720" rtlCol="0" anchor="t">
            <a:normAutofit/>
          </a:bodyPr>
          <a:lstStyle/>
          <a:p>
            <a:r>
              <a:rPr lang="en-US" sz="2400">
                <a:cs typeface="Calibri"/>
              </a:rPr>
              <a:t>Special Enrollment Period (SEP): </a:t>
            </a:r>
            <a:endParaRPr lang="en-US"/>
          </a:p>
          <a:p>
            <a:pPr lvl="1"/>
            <a:r>
              <a:rPr lang="en-US" sz="2000">
                <a:cs typeface="Calibri"/>
              </a:rPr>
              <a:t>Available for individuals affected by a </a:t>
            </a:r>
            <a:r>
              <a:rPr lang="en-US" sz="2000" b="1">
                <a:cs typeface="Calibri"/>
              </a:rPr>
              <a:t>government entity-declared</a:t>
            </a:r>
            <a:r>
              <a:rPr lang="en-US" sz="2000">
                <a:cs typeface="Calibri"/>
              </a:rPr>
              <a:t> emergency or other major disaster declared by a federal, state or local government entity </a:t>
            </a:r>
            <a:r>
              <a:rPr lang="en-US" sz="2000" u="sng">
                <a:cs typeface="Calibri"/>
              </a:rPr>
              <a:t>who was unable to, or did not make an election during another valid election period.</a:t>
            </a:r>
            <a:r>
              <a:rPr lang="en-US" sz="2000">
                <a:cs typeface="Calibri"/>
              </a:rPr>
              <a:t> </a:t>
            </a:r>
            <a:endParaRPr lang="en-US" sz="2000">
              <a:cs typeface="Arial"/>
            </a:endParaRPr>
          </a:p>
          <a:p>
            <a:r>
              <a:rPr lang="en-US" sz="2400">
                <a:cs typeface="Calibri"/>
              </a:rPr>
              <a:t>SEP ends 2 full calendar months following the end date identified in the declaration or, if different, the date the end of the incident is announced, whichever is later. </a:t>
            </a:r>
          </a:p>
        </p:txBody>
      </p:sp>
      <p:sp>
        <p:nvSpPr>
          <p:cNvPr id="4" name="TextBox 3" descr="To qualify for this SEP the Medicare Beneficiary must: &#10;Reside in (or resided at the start of the emergency) in the area impacted, &#10;Had another valid election period at the time of the incident, and&#10;Did not make an election during the valid election period due to the disaster. &#10;">
            <a:extLst>
              <a:ext uri="{FF2B5EF4-FFF2-40B4-BE49-F238E27FC236}">
                <a16:creationId xmlns:a16="http://schemas.microsoft.com/office/drawing/2014/main" id="{9FD82CF4-BF9E-47B9-84E1-D8E8B7F12282}"/>
              </a:ext>
            </a:extLst>
          </p:cNvPr>
          <p:cNvSpPr txBox="1"/>
          <p:nvPr/>
        </p:nvSpPr>
        <p:spPr>
          <a:xfrm>
            <a:off x="7418070" y="1793082"/>
            <a:ext cx="4343400" cy="3477875"/>
          </a:xfrm>
          <a:prstGeom prst="rect">
            <a:avLst/>
          </a:prstGeom>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sz="2000" dirty="0">
                <a:cs typeface="Calibri"/>
              </a:rPr>
              <a:t>To qualify for this SEP the Medicare Beneficiary must: </a:t>
            </a:r>
            <a:endParaRPr lang="en-US" dirty="0">
              <a:cs typeface="Arial" panose="020B0604020202020204"/>
            </a:endParaRPr>
          </a:p>
          <a:p>
            <a:pPr marL="971550" lvl="1" indent="-514350">
              <a:buFont typeface="+mj-lt"/>
              <a:buAutoNum type="arabicPeriod"/>
            </a:pPr>
            <a:r>
              <a:rPr lang="en-US" sz="2000" dirty="0">
                <a:cs typeface="Calibri"/>
              </a:rPr>
              <a:t>Reside in (or resided at the start of the emergency) in the area impacted, </a:t>
            </a:r>
          </a:p>
          <a:p>
            <a:pPr marL="971550" lvl="1" indent="-514350">
              <a:buFont typeface="+mj-lt"/>
              <a:buAutoNum type="arabicPeriod"/>
            </a:pPr>
            <a:r>
              <a:rPr lang="en-US" sz="2000" dirty="0">
                <a:cs typeface="Calibri"/>
              </a:rPr>
              <a:t>Had another valid election period at the time of the incident, and</a:t>
            </a:r>
          </a:p>
          <a:p>
            <a:pPr marL="971550" lvl="1" indent="-514350">
              <a:buFont typeface="+mj-lt"/>
              <a:buAutoNum type="arabicPeriod"/>
            </a:pPr>
            <a:r>
              <a:rPr lang="en-US" sz="2000" dirty="0">
                <a:cs typeface="Calibri"/>
              </a:rPr>
              <a:t>Did not make an election during the valid election period </a:t>
            </a:r>
            <a:r>
              <a:rPr lang="en-US" sz="2000" u="sng" dirty="0">
                <a:cs typeface="Calibri"/>
              </a:rPr>
              <a:t>due to the disaster</a:t>
            </a:r>
            <a:r>
              <a:rPr lang="en-US" sz="2000" dirty="0">
                <a:cs typeface="Calibri"/>
              </a:rPr>
              <a:t>. </a:t>
            </a:r>
          </a:p>
        </p:txBody>
      </p:sp>
      <p:sp>
        <p:nvSpPr>
          <p:cNvPr id="5" name="Slide Number Placeholder 3">
            <a:extLst>
              <a:ext uri="{FF2B5EF4-FFF2-40B4-BE49-F238E27FC236}">
                <a16:creationId xmlns:a16="http://schemas.microsoft.com/office/drawing/2014/main" id="{B8EC197A-6685-425E-A0FF-8B9EE19FEB30}"/>
              </a:ext>
            </a:extLst>
          </p:cNvPr>
          <p:cNvSpPr>
            <a:spLocks noGrp="1"/>
          </p:cNvSpPr>
          <p:nvPr>
            <p:ph type="sldNum" sz="quarter" idx="12"/>
          </p:nvPr>
        </p:nvSpPr>
        <p:spPr>
          <a:xfrm>
            <a:off x="4673600" y="6356351"/>
            <a:ext cx="2844800" cy="365125"/>
          </a:xfrm>
        </p:spPr>
        <p:txBody>
          <a:bodyPr/>
          <a:lstStyle/>
          <a:p>
            <a:fld id="{7AA28999-D008-419E-9628-EE1C64F81F4C}" type="slidenum">
              <a:rPr lang="en-US" smtClean="0"/>
              <a:pPr/>
              <a:t>8</a:t>
            </a:fld>
            <a:endParaRPr lang="en-US"/>
          </a:p>
        </p:txBody>
      </p:sp>
    </p:spTree>
    <p:extLst>
      <p:ext uri="{BB962C8B-B14F-4D97-AF65-F5344CB8AC3E}">
        <p14:creationId xmlns:p14="http://schemas.microsoft.com/office/powerpoint/2010/main" val="338304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4198-9F08-4572-AAD5-5149477D5D41}"/>
              </a:ext>
            </a:extLst>
          </p:cNvPr>
          <p:cNvSpPr>
            <a:spLocks noGrp="1"/>
          </p:cNvSpPr>
          <p:nvPr>
            <p:ph type="title"/>
          </p:nvPr>
        </p:nvSpPr>
        <p:spPr/>
        <p:txBody>
          <a:bodyPr/>
          <a:lstStyle/>
          <a:p>
            <a:r>
              <a:rPr lang="en-US" dirty="0"/>
              <a:t>Other Exceptional Circumstances SEP</a:t>
            </a:r>
          </a:p>
        </p:txBody>
      </p:sp>
      <p:sp>
        <p:nvSpPr>
          <p:cNvPr id="3" name="Content Placeholder 2">
            <a:extLst>
              <a:ext uri="{FF2B5EF4-FFF2-40B4-BE49-F238E27FC236}">
                <a16:creationId xmlns:a16="http://schemas.microsoft.com/office/drawing/2014/main" id="{DC35D2DF-F8CA-4D22-8F1A-57B6B72CC174}"/>
              </a:ext>
            </a:extLst>
          </p:cNvPr>
          <p:cNvSpPr>
            <a:spLocks noGrp="1"/>
          </p:cNvSpPr>
          <p:nvPr>
            <p:ph idx="1"/>
          </p:nvPr>
        </p:nvSpPr>
        <p:spPr>
          <a:xfrm>
            <a:off x="609600" y="1481328"/>
            <a:ext cx="10972800" cy="4425695"/>
          </a:xfrm>
        </p:spPr>
        <p:txBody>
          <a:bodyPr>
            <a:normAutofit fontScale="70000" lnSpcReduction="20000"/>
          </a:bodyPr>
          <a:lstStyle/>
          <a:p>
            <a:r>
              <a:rPr lang="en-US" dirty="0"/>
              <a:t>On a </a:t>
            </a:r>
            <a:r>
              <a:rPr lang="en-US" u="sng" dirty="0"/>
              <a:t>case-by-case basis</a:t>
            </a:r>
            <a:r>
              <a:rPr lang="en-US" dirty="0"/>
              <a:t>, for individuals whom </a:t>
            </a:r>
            <a:r>
              <a:rPr lang="en-US" u="sng" dirty="0"/>
              <a:t>CMS determines </a:t>
            </a:r>
            <a:r>
              <a:rPr lang="en-US" dirty="0"/>
              <a:t>have experienced exceptional circumstances related to enrollments into or disenrollments from an MA plan/Part D plan that are not otherwise captured in regulation. </a:t>
            </a:r>
          </a:p>
          <a:p>
            <a:r>
              <a:rPr lang="en-US" dirty="0"/>
              <a:t>May Include: </a:t>
            </a:r>
          </a:p>
          <a:p>
            <a:pPr lvl="1"/>
            <a:r>
              <a:rPr lang="en-US" dirty="0"/>
              <a:t>Circumstances beyond the beneficiary’s control that prevented them from submitting a timely request during a valid election period.  </a:t>
            </a:r>
          </a:p>
          <a:p>
            <a:pPr lvl="1"/>
            <a:r>
              <a:rPr lang="en-US" dirty="0"/>
              <a:t>Situations where the beneficiary provides a verbal or written allegation that their enrollment into a plan was </a:t>
            </a:r>
            <a:r>
              <a:rPr lang="en-US" u="sng" dirty="0"/>
              <a:t>based on misleading or incorrect information provided by a plan representative or a SHIP counselor</a:t>
            </a:r>
            <a:r>
              <a:rPr lang="en-US" dirty="0"/>
              <a:t>, including situation where a beneficiary states that they were enrolled into a plan without their knowledge or consent, and requests cancellation of the enrollment or disenrollment from the plan. </a:t>
            </a:r>
          </a:p>
          <a:p>
            <a:pPr lvl="1"/>
            <a:r>
              <a:rPr lang="en-US" dirty="0"/>
              <a:t>A SEP may be warranted to ensure beneficiary access to services and where without the approval of the SEP, there could be adverse health consequences for the beneficiary. </a:t>
            </a:r>
          </a:p>
          <a:p>
            <a:r>
              <a:rPr lang="en-US" dirty="0"/>
              <a:t>CMS will review to determine eligibility for the SEP for exceptional circumstances.  </a:t>
            </a:r>
          </a:p>
          <a:p>
            <a:r>
              <a:rPr lang="en-US" dirty="0"/>
              <a:t>SEP will take effect once CMS makes its determination and notifies the enrollee. </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BF920B6-70AF-4BD4-8340-525CFFDE3780}"/>
              </a:ext>
            </a:extLst>
          </p:cNvPr>
          <p:cNvSpPr>
            <a:spLocks noGrp="1"/>
          </p:cNvSpPr>
          <p:nvPr>
            <p:ph type="sldNum" sz="quarter" idx="12"/>
          </p:nvPr>
        </p:nvSpPr>
        <p:spPr/>
        <p:txBody>
          <a:bodyPr/>
          <a:lstStyle/>
          <a:p>
            <a:fld id="{7AA28999-D008-419E-9628-EE1C64F81F4C}" type="slidenum">
              <a:rPr lang="en-US" smtClean="0"/>
              <a:pPr/>
              <a:t>9</a:t>
            </a:fld>
            <a:endParaRPr lang="en-US"/>
          </a:p>
        </p:txBody>
      </p:sp>
    </p:spTree>
    <p:extLst>
      <p:ext uri="{BB962C8B-B14F-4D97-AF65-F5344CB8AC3E}">
        <p14:creationId xmlns:p14="http://schemas.microsoft.com/office/powerpoint/2010/main" val="2829675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D-19 ACL Template 4-7-2020_v3" id="{E1FF58ED-E20C-4804-ADFD-5F39AB2419DC}" vid="{FF8C796C-F467-4808-867C-F7F11165137D}"/>
    </a:ext>
  </a:extLst>
</a:theme>
</file>

<file path=ppt/theme/theme2.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enter PPT Template (11.14.13)">
  <a:themeElements>
    <a:clrScheme name="Center - Topic specific">
      <a:dk1>
        <a:sysClr val="windowText" lastClr="000000"/>
      </a:dk1>
      <a:lt1>
        <a:sysClr val="window" lastClr="FFFFFF"/>
      </a:lt1>
      <a:dk2>
        <a:srgbClr val="1F497D"/>
      </a:dk2>
      <a:lt2>
        <a:srgbClr val="EEECE1"/>
      </a:lt2>
      <a:accent1>
        <a:srgbClr val="C2D69B"/>
      </a:accent1>
      <a:accent2>
        <a:srgbClr val="DBE7F5"/>
      </a:accent2>
      <a:accent3>
        <a:srgbClr val="DBD4E4"/>
      </a:accent3>
      <a:accent4>
        <a:srgbClr val="ECCCCA"/>
      </a:accent4>
      <a:accent5>
        <a:srgbClr val="FCDBC0"/>
      </a:accent5>
      <a:accent6>
        <a:srgbClr val="F1EB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HIPTACen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SHIPTACenter" id="{E59FD3AA-B2D9-44FF-AE6F-27F0223044F9}" vid="{F5B34D7C-F8F7-4485-BCDE-CE83D9B9FCE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5EEA0A5C14B4484EAB55160285627" ma:contentTypeVersion="2" ma:contentTypeDescription="Create a new document." ma:contentTypeScope="" ma:versionID="9a0fea53bef677d011696ff35e2ee6d4">
  <xsd:schema xmlns:xsd="http://www.w3.org/2001/XMLSchema" xmlns:xs="http://www.w3.org/2001/XMLSchema" xmlns:p="http://schemas.microsoft.com/office/2006/metadata/properties" xmlns:ns2="d438c393-6b77-4c89-a428-f9dd15a0bacd" targetNamespace="http://schemas.microsoft.com/office/2006/metadata/properties" ma:root="true" ma:fieldsID="8a831e09fc8cb39f8ba07f2e71b36300" ns2:_="">
    <xsd:import namespace="d438c393-6b77-4c89-a428-f9dd15a0ba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8c393-6b77-4c89-a428-f9dd15a0ba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95430-9478-453C-8BCD-34170BB93C76}">
  <ds:schemaRefs>
    <ds:schemaRef ds:uri="d438c393-6b77-4c89-a428-f9dd15a0ba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5DFD14-7B0D-47D9-8681-2F19CF68BD45}">
  <ds:schemaRefs>
    <ds:schemaRef ds:uri="http://www.w3.org/XML/1998/namespace"/>
    <ds:schemaRef ds:uri="http://schemas.microsoft.com/office/2006/documentManagement/types"/>
    <ds:schemaRef ds:uri="http://purl.org/dc/elements/1.1/"/>
    <ds:schemaRef ds:uri="d438c393-6b77-4c89-a428-f9dd15a0bacd"/>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2115822-3701-4881-AF77-014F00DCD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18795</TotalTime>
  <Words>8509</Words>
  <Application>Microsoft Office PowerPoint</Application>
  <PresentationFormat>Widescreen</PresentationFormat>
  <Paragraphs>642</Paragraphs>
  <Slides>60</Slides>
  <Notes>55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60</vt:i4>
      </vt:variant>
    </vt:vector>
  </HeadingPairs>
  <TitlesOfParts>
    <vt:vector size="78" baseType="lpstr">
      <vt:lpstr>Acumin Pro Medium</vt:lpstr>
      <vt:lpstr>Acumin Pro Wide</vt:lpstr>
      <vt:lpstr>Arial</vt:lpstr>
      <vt:lpstr>Arial Black</vt:lpstr>
      <vt:lpstr>Arial,Sans-Serif</vt:lpstr>
      <vt:lpstr>Calibri</vt:lpstr>
      <vt:lpstr>Calibri Light</vt:lpstr>
      <vt:lpstr>Courier New</vt:lpstr>
      <vt:lpstr>Open Sans</vt:lpstr>
      <vt:lpstr>Tw Cen MT</vt:lpstr>
      <vt:lpstr>Verdana</vt:lpstr>
      <vt:lpstr>Wingdings</vt:lpstr>
      <vt:lpstr>Wingdings 2</vt:lpstr>
      <vt:lpstr>ACLPresentationTemplate_2014</vt:lpstr>
      <vt:lpstr>Median</vt:lpstr>
      <vt:lpstr>Center PPT Template (11.14.13)</vt:lpstr>
      <vt:lpstr>Office Theme</vt:lpstr>
      <vt:lpstr>1_SHIPTACenter</vt:lpstr>
      <vt:lpstr>Welcome to today’s webinar</vt:lpstr>
      <vt:lpstr>PowerPoint Presentation</vt:lpstr>
      <vt:lpstr>Today’s presenter</vt:lpstr>
      <vt:lpstr>PowerPoint Presentation</vt:lpstr>
      <vt:lpstr>Agenda</vt:lpstr>
      <vt:lpstr>Special Enrollment Periods &amp; Conditions </vt:lpstr>
      <vt:lpstr>5-Star Special Enrollment Period</vt:lpstr>
      <vt:lpstr>Disaster Declaration Flexibilities</vt:lpstr>
      <vt:lpstr>Other Exceptional Circumstances SEP</vt:lpstr>
      <vt:lpstr>NEW! – SEP for Those Enrolling in Part B</vt:lpstr>
      <vt:lpstr>MA SEP for Significant Change in Provider Network</vt:lpstr>
      <vt:lpstr>SEP for Non-Renewals or Terminations</vt:lpstr>
      <vt:lpstr>Plan Consolidations    SEP</vt:lpstr>
      <vt:lpstr>Plan Consolidations - Details</vt:lpstr>
      <vt:lpstr>SEP questions? </vt:lpstr>
      <vt:lpstr>Low-Income Subsidy </vt:lpstr>
      <vt:lpstr>LIS Subsidy Benchmark &amp; de minimis</vt:lpstr>
      <vt:lpstr>LIS Auto &amp; Facilitated Enrollment</vt:lpstr>
      <vt:lpstr>Duals/LIS Reassignment &amp; SEP</vt:lpstr>
      <vt:lpstr>LINET</vt:lpstr>
      <vt:lpstr>MA Contractors Helping with LIS/MSP</vt:lpstr>
      <vt:lpstr>IRA Changes to LIS in 2024</vt:lpstr>
      <vt:lpstr>LIS questions? </vt:lpstr>
      <vt:lpstr>Plan Sanctions and Suppressions</vt:lpstr>
      <vt:lpstr>Plan Sanctions</vt:lpstr>
      <vt:lpstr>Suppressions, Frozen Enrollment, and MPF</vt:lpstr>
      <vt:lpstr>Sanctions, Exclusions and MPF</vt:lpstr>
      <vt:lpstr>Medicare Advantage Supplemental Benefits</vt:lpstr>
      <vt:lpstr>MA Supplemental Benefits</vt:lpstr>
      <vt:lpstr>Special Supplemental Benefits for the Chronically Ill (SSBCI) </vt:lpstr>
      <vt:lpstr>Supplemental Benefit Growth in 2023</vt:lpstr>
      <vt:lpstr>Sanctions or SSBCI questions? </vt:lpstr>
      <vt:lpstr>Inflation Reduction Act</vt:lpstr>
      <vt:lpstr>IRA &amp; Insulin</vt:lpstr>
      <vt:lpstr>IRA &amp; Vaccines</vt:lpstr>
      <vt:lpstr>IRA Part D Redesign</vt:lpstr>
      <vt:lpstr>IRA &amp; Medicare Drug Negotiations</vt:lpstr>
      <vt:lpstr>IRA Materials</vt:lpstr>
      <vt:lpstr>Unwinding</vt:lpstr>
      <vt:lpstr>PHE Ending = Unwinding</vt:lpstr>
      <vt:lpstr>Unwinding Medicare SEP</vt:lpstr>
      <vt:lpstr>Unwinding Fraud</vt:lpstr>
      <vt:lpstr>Other Reminders &amp; Resources </vt:lpstr>
      <vt:lpstr>Can They Do That? Webinar -10/11</vt:lpstr>
      <vt:lpstr>Open Enrollment Prep: MPF </vt:lpstr>
      <vt:lpstr>CMS OEP Bootcamp</vt:lpstr>
      <vt:lpstr>Mailings from CMS &amp; SSA</vt:lpstr>
      <vt:lpstr>Drug Pricing Fluctuations</vt:lpstr>
      <vt:lpstr>MPF and Medicare.gov Inquiries</vt:lpstr>
      <vt:lpstr>Using CMS Unique IDs</vt:lpstr>
      <vt:lpstr>Potential Impact of Fed Gov’t Shutdown</vt:lpstr>
      <vt:lpstr>Resources</vt:lpstr>
      <vt:lpstr>ACL Recommended Resources</vt:lpstr>
      <vt:lpstr>OEP Resources in the SHIP Resource Library</vt:lpstr>
      <vt:lpstr>Key 2023 SHIP OEP Resources</vt:lpstr>
      <vt:lpstr>Key Resources: Part D Enrollment Outcomes (PDEO)</vt:lpstr>
      <vt:lpstr>Related Resources in the SMP Resource Library www.smpresource.org &gt; SMP Login</vt:lpstr>
      <vt:lpstr>Webinar Resources in the Libraries</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10/13 Preparing for OEP Webinar Topics</dc:title>
  <dc:creator>Simpson, Melissa (ACL)</dc:creator>
  <cp:lastModifiedBy>Darren Hotton</cp:lastModifiedBy>
  <cp:revision>165</cp:revision>
  <cp:lastPrinted>2022-10-04T13:18:30Z</cp:lastPrinted>
  <dcterms:created xsi:type="dcterms:W3CDTF">2021-08-30T13:16:49Z</dcterms:created>
  <dcterms:modified xsi:type="dcterms:W3CDTF">2023-09-26T18:09:08Z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0x0101001845EEA0A5C14B4484EAB55160285627</vt:lpwstr>
  </property>
</Properties>
</file>