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21" r:id="rId5"/>
    <p:sldMasterId id="2147483745" r:id="rId6"/>
  </p:sldMasterIdLst>
  <p:notesMasterIdLst>
    <p:notesMasterId r:id="rId63"/>
  </p:notesMasterIdLst>
  <p:handoutMasterIdLst>
    <p:handoutMasterId r:id="rId64"/>
  </p:handoutMasterIdLst>
  <p:sldIdLst>
    <p:sldId id="1116" r:id="rId7"/>
    <p:sldId id="256" r:id="rId8"/>
    <p:sldId id="604" r:id="rId9"/>
    <p:sldId id="354" r:id="rId10"/>
    <p:sldId id="1062" r:id="rId11"/>
    <p:sldId id="1065" r:id="rId12"/>
    <p:sldId id="1092" r:id="rId13"/>
    <p:sldId id="1093" r:id="rId14"/>
    <p:sldId id="1066" r:id="rId15"/>
    <p:sldId id="1067" r:id="rId16"/>
    <p:sldId id="1068" r:id="rId17"/>
    <p:sldId id="1069" r:id="rId18"/>
    <p:sldId id="1070" r:id="rId19"/>
    <p:sldId id="1071" r:id="rId20"/>
    <p:sldId id="1072" r:id="rId21"/>
    <p:sldId id="1073" r:id="rId22"/>
    <p:sldId id="1074" r:id="rId23"/>
    <p:sldId id="1075" r:id="rId24"/>
    <p:sldId id="1076" r:id="rId25"/>
    <p:sldId id="1083" r:id="rId26"/>
    <p:sldId id="1084" r:id="rId27"/>
    <p:sldId id="1085" r:id="rId28"/>
    <p:sldId id="1086" r:id="rId29"/>
    <p:sldId id="1077" r:id="rId30"/>
    <p:sldId id="1078" r:id="rId31"/>
    <p:sldId id="1079" r:id="rId32"/>
    <p:sldId id="1080" r:id="rId33"/>
    <p:sldId id="1081" r:id="rId34"/>
    <p:sldId id="1082" r:id="rId35"/>
    <p:sldId id="1113" r:id="rId36"/>
    <p:sldId id="1109" r:id="rId37"/>
    <p:sldId id="1087" r:id="rId38"/>
    <p:sldId id="1088" r:id="rId39"/>
    <p:sldId id="1089" r:id="rId40"/>
    <p:sldId id="1115" r:id="rId41"/>
    <p:sldId id="1053" r:id="rId42"/>
    <p:sldId id="985" r:id="rId43"/>
    <p:sldId id="1054" r:id="rId44"/>
    <p:sldId id="1094" r:id="rId45"/>
    <p:sldId id="1095" r:id="rId46"/>
    <p:sldId id="1096" r:id="rId47"/>
    <p:sldId id="1097" r:id="rId48"/>
    <p:sldId id="1098" r:id="rId49"/>
    <p:sldId id="1099" r:id="rId50"/>
    <p:sldId id="1111" r:id="rId51"/>
    <p:sldId id="1112" r:id="rId52"/>
    <p:sldId id="1100" r:id="rId53"/>
    <p:sldId id="1101" r:id="rId54"/>
    <p:sldId id="1104" r:id="rId55"/>
    <p:sldId id="1105" r:id="rId56"/>
    <p:sldId id="1114" r:id="rId57"/>
    <p:sldId id="1108" r:id="rId58"/>
    <p:sldId id="358" r:id="rId59"/>
    <p:sldId id="779" r:id="rId60"/>
    <p:sldId id="311" r:id="rId61"/>
    <p:sldId id="37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C5F03D-72EE-69DF-AC4C-6F362FC431A4}" name="Casey Schwarz" initials="CS" userId="S::cschwarz@medicarerights.org::28a7c872-9155-4dc6-b485-bee7cfc8265e" providerId="AD"/>
  <p188:author id="{067751F2-BAC9-6CEB-2DC1-452063724B3D}" name="Emily Whicheloe" initials="EW" userId="S::ewhicheloe@medicarerights.org::15742455-bb1e-4675-97c5-494b74c840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36BA7"/>
    <a:srgbClr val="3A587A"/>
    <a:srgbClr val="1F6095"/>
    <a:srgbClr val="006600"/>
    <a:srgbClr val="008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68999" autoAdjust="0"/>
  </p:normalViewPr>
  <p:slideViewPr>
    <p:cSldViewPr snapToGrid="0">
      <p:cViewPr varScale="1">
        <p:scale>
          <a:sx n="76" d="100"/>
          <a:sy n="76" d="100"/>
        </p:scale>
        <p:origin x="1494" y="9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iagrams/_rels/data1.xml.rels><?xml version="1.0" encoding="UTF-8" standalone="yes"?>
<Relationships xmlns="http://schemas.openxmlformats.org/package/2006/relationships"><Relationship Id="rId2" Type="http://schemas.openxmlformats.org/officeDocument/2006/relationships/hyperlink" Target="http://www.shiptacenter.org/" TargetMode="External"/><Relationship Id="rId1" Type="http://schemas.openxmlformats.org/officeDocument/2006/relationships/hyperlink" Target="http://www.smpresource.org/"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www.smpresource.org/" TargetMode="External"/><Relationship Id="rId1" Type="http://schemas.openxmlformats.org/officeDocument/2006/relationships/hyperlink" Target="http://www.shiptacenter.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8A3F4-7D17-4110-A78C-5F7FD7A20C8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4B6377F-162D-4B66-A715-9834AB907980}">
      <dgm:prSet custT="1"/>
      <dgm:spPr>
        <a:xfrm>
          <a:off x="4431759" y="717290"/>
          <a:ext cx="3880348" cy="3387165"/>
        </a:xfrm>
      </dgm:spPr>
      <dgm:t>
        <a:bodyPr/>
        <a:lstStyle/>
        <a:p>
          <a:pPr>
            <a:spcBef>
              <a:spcPts val="1200"/>
            </a:spcBef>
            <a:spcAft>
              <a:spcPts val="1200"/>
            </a:spcAft>
          </a:pPr>
          <a:r>
            <a:rPr lang="en-US" sz="2400" dirty="0"/>
            <a:t>Step 1: Login at </a:t>
          </a:r>
          <a:r>
            <a:rPr lang="en-US" sz="24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www.smpresource.org</a:t>
          </a:r>
          <a:r>
            <a:rPr lang="en-US" sz="2400" dirty="0">
              <a:solidFill>
                <a:schemeClr val="accent1"/>
              </a:solidFill>
            </a:rPr>
            <a:t> </a:t>
          </a:r>
          <a:br>
            <a:rPr lang="en-US" sz="2400" dirty="0"/>
          </a:br>
          <a:r>
            <a:rPr lang="en-US" sz="2400" dirty="0"/>
            <a:t>(blue SMP Login padlock) </a:t>
          </a:r>
          <a:br>
            <a:rPr lang="en-US" sz="2400" dirty="0"/>
          </a:br>
          <a:endParaRPr lang="en-US" sz="2400" dirty="0"/>
        </a:p>
      </dgm:t>
    </dgm:pt>
    <dgm:pt modelId="{3EC363BC-6DA9-4180-A203-0787FCCFB925}" type="parTrans" cxnId="{2BA2285A-5416-460B-9D1E-54392BB75710}">
      <dgm:prSet/>
      <dgm:spPr/>
      <dgm:t>
        <a:bodyPr/>
        <a:lstStyle/>
        <a:p>
          <a:endParaRPr lang="en-US"/>
        </a:p>
      </dgm:t>
    </dgm:pt>
    <dgm:pt modelId="{63CDDE28-EB22-4FE5-BD13-29DEF1B86A5C}" type="sibTrans" cxnId="{2BA2285A-5416-460B-9D1E-54392BB75710}">
      <dgm:prSet/>
      <dgm:spPr/>
      <dgm:t>
        <a:bodyPr/>
        <a:lstStyle/>
        <a:p>
          <a:endParaRPr lang="en-US"/>
        </a:p>
      </dgm:t>
    </dgm:pt>
    <dgm:pt modelId="{0C083CB7-36A1-4A39-9004-9B5F5F7B47C1}">
      <dgm:prSet custT="1"/>
      <dgm:spPr/>
      <dgm:t>
        <a:bodyPr/>
        <a:lstStyle/>
        <a:p>
          <a:pPr>
            <a:spcBef>
              <a:spcPts val="1200"/>
            </a:spcBef>
            <a:spcAft>
              <a:spcPts val="1200"/>
            </a:spcAft>
          </a:pPr>
          <a:r>
            <a:rPr lang="en-US" sz="2400" dirty="0"/>
            <a:t>Step 2: Search for keyword “ESRD”</a:t>
          </a:r>
        </a:p>
      </dgm:t>
    </dgm:pt>
    <dgm:pt modelId="{DAFA0765-C738-483E-BDC5-609388B642FD}" type="parTrans" cxnId="{9B7145D3-21FE-456A-8840-FA0F43464E20}">
      <dgm:prSet/>
      <dgm:spPr/>
      <dgm:t>
        <a:bodyPr/>
        <a:lstStyle/>
        <a:p>
          <a:endParaRPr lang="en-US"/>
        </a:p>
      </dgm:t>
    </dgm:pt>
    <dgm:pt modelId="{DF66A2B4-3EA1-4EBD-8056-93B96A4F28B0}" type="sibTrans" cxnId="{9B7145D3-21FE-456A-8840-FA0F43464E20}">
      <dgm:prSet/>
      <dgm:spPr/>
      <dgm:t>
        <a:bodyPr/>
        <a:lstStyle/>
        <a:p>
          <a:endParaRPr lang="en-US"/>
        </a:p>
      </dgm:t>
    </dgm:pt>
    <dgm:pt modelId="{50228B17-149D-4F8C-B4C7-D553B4638879}">
      <dgm:prSet custT="1"/>
      <dgm:spPr>
        <a:xfrm>
          <a:off x="8161" y="0"/>
          <a:ext cx="3880348" cy="717290"/>
        </a:xfrm>
      </dgm:spPr>
      <dgm:t>
        <a:bodyPr/>
        <a:lstStyle/>
        <a:p>
          <a:pPr rtl="0"/>
          <a:r>
            <a:rPr lang="en-US" sz="3600" b="1">
              <a:solidFill>
                <a:schemeClr val="tx1"/>
              </a:solidFill>
            </a:rPr>
            <a:t>SHIPs</a:t>
          </a:r>
        </a:p>
      </dgm:t>
    </dgm:pt>
    <dgm:pt modelId="{34715FCF-4DBC-4D46-A626-804E44E818CA}" type="parTrans" cxnId="{027CC411-384B-49A5-9AF2-52EB482AD9B1}">
      <dgm:prSet/>
      <dgm:spPr/>
      <dgm:t>
        <a:bodyPr/>
        <a:lstStyle/>
        <a:p>
          <a:endParaRPr lang="en-US"/>
        </a:p>
      </dgm:t>
    </dgm:pt>
    <dgm:pt modelId="{693A49DA-E093-450B-A2CE-A6ABCC88131C}" type="sibTrans" cxnId="{027CC411-384B-49A5-9AF2-52EB482AD9B1}">
      <dgm:prSet/>
      <dgm:spPr/>
      <dgm:t>
        <a:bodyPr/>
        <a:lstStyle/>
        <a:p>
          <a:endParaRPr lang="en-US"/>
        </a:p>
      </dgm:t>
    </dgm:pt>
    <dgm:pt modelId="{AB15D040-8337-4F1A-BE00-94FDF840F586}">
      <dgm:prSet custT="1"/>
      <dgm:spPr>
        <a:xfrm>
          <a:off x="8161" y="717290"/>
          <a:ext cx="3880348" cy="3387165"/>
        </a:xfrm>
      </dgm:spPr>
      <dgm:t>
        <a:bodyPr/>
        <a:lstStyle/>
        <a:p>
          <a:pPr rtl="0">
            <a:spcBef>
              <a:spcPts val="1200"/>
            </a:spcBef>
            <a:spcAft>
              <a:spcPts val="1200"/>
            </a:spcAft>
          </a:pPr>
          <a:r>
            <a:rPr lang="en-US" sz="2400" dirty="0">
              <a:latin typeface="+mn-lt"/>
            </a:rPr>
            <a:t>Step 1: Login at </a:t>
          </a:r>
          <a:r>
            <a:rPr lang="en-US" sz="2400" dirty="0">
              <a:solidFill>
                <a:schemeClr val="accent1"/>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www.shiphelp.org</a:t>
          </a:r>
          <a:r>
            <a:rPr lang="en-US" sz="2400" dirty="0">
              <a:latin typeface="+mn-lt"/>
            </a:rPr>
            <a:t> </a:t>
          </a:r>
          <a:r>
            <a:rPr lang="en-US" sz="2300" dirty="0">
              <a:latin typeface="+mn-lt"/>
            </a:rPr>
            <a:t>(orange SHIP Login padlock) </a:t>
          </a:r>
        </a:p>
      </dgm:t>
    </dgm:pt>
    <dgm:pt modelId="{A7FD0C8B-B21C-4B31-88CE-7063E6750B7F}" type="parTrans" cxnId="{939D647F-0E1E-46B6-B2F1-5F5975A72118}">
      <dgm:prSet/>
      <dgm:spPr/>
      <dgm:t>
        <a:bodyPr/>
        <a:lstStyle/>
        <a:p>
          <a:endParaRPr lang="en-US"/>
        </a:p>
      </dgm:t>
    </dgm:pt>
    <dgm:pt modelId="{E2B906AE-5A68-4B92-87B1-5C909D08C230}" type="sibTrans" cxnId="{939D647F-0E1E-46B6-B2F1-5F5975A72118}">
      <dgm:prSet/>
      <dgm:spPr/>
      <dgm:t>
        <a:bodyPr/>
        <a:lstStyle/>
        <a:p>
          <a:endParaRPr lang="en-US"/>
        </a:p>
      </dgm:t>
    </dgm:pt>
    <dgm:pt modelId="{7229AAD0-5EA7-435F-9B37-8C65094A04A9}">
      <dgm:prSet custT="1"/>
      <dgm:spPr>
        <a:xfrm>
          <a:off x="8161" y="717290"/>
          <a:ext cx="3880348" cy="3387165"/>
        </a:xfrm>
      </dgm:spPr>
      <dgm:t>
        <a:bodyPr/>
        <a:lstStyle/>
        <a:p>
          <a:pPr rtl="0">
            <a:spcBef>
              <a:spcPts val="1200"/>
            </a:spcBef>
            <a:spcAft>
              <a:spcPts val="1200"/>
            </a:spcAft>
          </a:pPr>
          <a:r>
            <a:rPr lang="en-US" sz="2400">
              <a:solidFill>
                <a:schemeClr val="tx1"/>
              </a:solidFill>
              <a:latin typeface="+mn-lt"/>
              <a:ea typeface="+mn-ea"/>
              <a:cs typeface="+mn-cs"/>
            </a:rPr>
            <a:t>Step 2: </a:t>
          </a:r>
          <a:r>
            <a:rPr lang="en-US" sz="2300">
              <a:solidFill>
                <a:schemeClr val="tx1"/>
              </a:solidFill>
              <a:latin typeface="+mn-lt"/>
              <a:ea typeface="+mn-ea"/>
              <a:cs typeface="+mn-cs"/>
            </a:rPr>
            <a:t>Visit Resource Library</a:t>
          </a:r>
        </a:p>
      </dgm:t>
    </dgm:pt>
    <dgm:pt modelId="{12B16F74-0503-42AB-B692-23B6D1214B38}" type="parTrans" cxnId="{46D87E9C-6A6B-45C3-A5FF-97C7C3C05F1A}">
      <dgm:prSet/>
      <dgm:spPr/>
      <dgm:t>
        <a:bodyPr/>
        <a:lstStyle/>
        <a:p>
          <a:endParaRPr lang="en-US"/>
        </a:p>
      </dgm:t>
    </dgm:pt>
    <dgm:pt modelId="{B2A3A628-308A-4080-BB60-85123256830D}" type="sibTrans" cxnId="{46D87E9C-6A6B-45C3-A5FF-97C7C3C05F1A}">
      <dgm:prSet/>
      <dgm:spPr/>
      <dgm:t>
        <a:bodyPr/>
        <a:lstStyle/>
        <a:p>
          <a:endParaRPr lang="en-US"/>
        </a:p>
      </dgm:t>
    </dgm:pt>
    <dgm:pt modelId="{3FC19D17-CEBE-4A28-BA5F-65606ED36E71}">
      <dgm:prSet/>
      <dgm:spPr>
        <a:xfrm>
          <a:off x="8161" y="717290"/>
          <a:ext cx="3880348" cy="3387165"/>
        </a:xfrm>
      </dgm:spPr>
      <dgm:t>
        <a:bodyPr/>
        <a:lstStyle/>
        <a:p>
          <a:pPr rtl="0">
            <a:spcBef>
              <a:spcPts val="1200"/>
            </a:spcBef>
            <a:spcAft>
              <a:spcPts val="1200"/>
            </a:spcAft>
          </a:pPr>
          <a:r>
            <a:rPr lang="en-US" sz="2400" dirty="0">
              <a:solidFill>
                <a:schemeClr val="tx1"/>
              </a:solidFill>
              <a:latin typeface="+mn-lt"/>
              <a:ea typeface="+mn-ea"/>
              <a:cs typeface="+mn-cs"/>
            </a:rPr>
            <a:t>Step 3: Search for keyword “ESRD”</a:t>
          </a:r>
        </a:p>
      </dgm:t>
    </dgm:pt>
    <dgm:pt modelId="{A0365573-C398-4035-AFF7-5691C4E2BA24}" type="parTrans" cxnId="{29A5CC99-C3B6-4C35-8AAA-1A2C64219F8F}">
      <dgm:prSet/>
      <dgm:spPr/>
      <dgm:t>
        <a:bodyPr/>
        <a:lstStyle/>
        <a:p>
          <a:endParaRPr lang="en-US"/>
        </a:p>
      </dgm:t>
    </dgm:pt>
    <dgm:pt modelId="{BC4C92F2-7DBD-452E-8C4A-343614B8134F}" type="sibTrans" cxnId="{29A5CC99-C3B6-4C35-8AAA-1A2C64219F8F}">
      <dgm:prSet/>
      <dgm:spPr/>
      <dgm:t>
        <a:bodyPr/>
        <a:lstStyle/>
        <a:p>
          <a:endParaRPr lang="en-US"/>
        </a:p>
      </dgm:t>
    </dgm:pt>
    <dgm:pt modelId="{E70E1DFA-8103-4FB9-887F-25A2A2F26C00}">
      <dgm:prSet custT="1"/>
      <dgm:spPr>
        <a:xfrm>
          <a:off x="4431759" y="0"/>
          <a:ext cx="3880348" cy="717290"/>
        </a:xfrm>
      </dgm:spPr>
      <dgm:t>
        <a:bodyPr/>
        <a:lstStyle/>
        <a:p>
          <a:pPr rtl="0"/>
          <a:r>
            <a:rPr lang="en-US" sz="3600" b="1">
              <a:solidFill>
                <a:schemeClr val="tx1"/>
              </a:solidFill>
            </a:rPr>
            <a:t>SMPs</a:t>
          </a:r>
        </a:p>
      </dgm:t>
    </dgm:pt>
    <dgm:pt modelId="{168F1675-E7CB-4183-81AD-48A156E47F69}" type="sibTrans" cxnId="{587480EC-3BA2-477C-A1AE-D2D2D9DD9D04}">
      <dgm:prSet/>
      <dgm:spPr/>
      <dgm:t>
        <a:bodyPr/>
        <a:lstStyle/>
        <a:p>
          <a:endParaRPr lang="en-US"/>
        </a:p>
      </dgm:t>
    </dgm:pt>
    <dgm:pt modelId="{7BE9BEF8-5095-460B-A46D-7F2BCBAD6F7B}" type="parTrans" cxnId="{587480EC-3BA2-477C-A1AE-D2D2D9DD9D04}">
      <dgm:prSet/>
      <dgm:spPr/>
      <dgm:t>
        <a:bodyPr/>
        <a:lstStyle/>
        <a:p>
          <a:endParaRPr lang="en-US"/>
        </a:p>
      </dgm:t>
    </dgm:pt>
    <dgm:pt modelId="{564F9868-79E8-44E6-AFF3-9EFC71891DEC}" type="pres">
      <dgm:prSet presAssocID="{BDE8A3F4-7D17-4110-A78C-5F7FD7A20C81}" presName="Name0" presStyleCnt="0">
        <dgm:presLayoutVars>
          <dgm:dir/>
          <dgm:animLvl val="lvl"/>
          <dgm:resizeHandles val="exact"/>
        </dgm:presLayoutVars>
      </dgm:prSet>
      <dgm:spPr/>
    </dgm:pt>
    <dgm:pt modelId="{D23AC597-952D-44F2-96CF-4F6301318C78}" type="pres">
      <dgm:prSet presAssocID="{50228B17-149D-4F8C-B4C7-D553B4638879}" presName="composite" presStyleCnt="0"/>
      <dgm:spPr/>
    </dgm:pt>
    <dgm:pt modelId="{53F5616B-9B4C-4893-AB42-888F87C5E3D6}" type="pres">
      <dgm:prSet presAssocID="{50228B17-149D-4F8C-B4C7-D553B4638879}" presName="parTx" presStyleLbl="alignNode1" presStyleIdx="0" presStyleCnt="2" custLinFactNeighborX="56" custLinFactNeighborY="-782">
        <dgm:presLayoutVars>
          <dgm:chMax val="0"/>
          <dgm:chPref val="0"/>
          <dgm:bulletEnabled val="1"/>
        </dgm:presLayoutVars>
      </dgm:prSet>
      <dgm:spPr/>
    </dgm:pt>
    <dgm:pt modelId="{DA549611-DE94-4C7C-A89C-350DDD6009B5}" type="pres">
      <dgm:prSet presAssocID="{50228B17-149D-4F8C-B4C7-D553B4638879}" presName="desTx" presStyleLbl="alignAccFollowNode1" presStyleIdx="0" presStyleCnt="2">
        <dgm:presLayoutVars>
          <dgm:bulletEnabled val="1"/>
        </dgm:presLayoutVars>
      </dgm:prSet>
      <dgm:spPr/>
    </dgm:pt>
    <dgm:pt modelId="{108806A1-DE4E-4C92-9791-7DD57E549701}" type="pres">
      <dgm:prSet presAssocID="{693A49DA-E093-450B-A2CE-A6ABCC88131C}" presName="space" presStyleCnt="0"/>
      <dgm:spPr/>
    </dgm:pt>
    <dgm:pt modelId="{7E8194D2-CDC9-412B-9B22-0DAF2AEB7624}" type="pres">
      <dgm:prSet presAssocID="{E70E1DFA-8103-4FB9-887F-25A2A2F26C00}" presName="composite" presStyleCnt="0"/>
      <dgm:spPr/>
    </dgm:pt>
    <dgm:pt modelId="{EAD4183E-1D64-4021-906F-D477D1B81218}" type="pres">
      <dgm:prSet presAssocID="{E70E1DFA-8103-4FB9-887F-25A2A2F26C00}" presName="parTx" presStyleLbl="alignNode1" presStyleIdx="1" presStyleCnt="2">
        <dgm:presLayoutVars>
          <dgm:chMax val="0"/>
          <dgm:chPref val="0"/>
          <dgm:bulletEnabled val="1"/>
        </dgm:presLayoutVars>
      </dgm:prSet>
      <dgm:spPr/>
    </dgm:pt>
    <dgm:pt modelId="{12C45123-C5B6-4A26-9C56-002475FB0359}" type="pres">
      <dgm:prSet presAssocID="{E70E1DFA-8103-4FB9-887F-25A2A2F26C00}" presName="desTx" presStyleLbl="alignAccFollowNode1" presStyleIdx="1" presStyleCnt="2">
        <dgm:presLayoutVars>
          <dgm:bulletEnabled val="1"/>
        </dgm:presLayoutVars>
      </dgm:prSet>
      <dgm:spPr/>
    </dgm:pt>
  </dgm:ptLst>
  <dgm:cxnLst>
    <dgm:cxn modelId="{6E0D100C-D58F-44C9-A24E-27E527BA2032}" type="presOf" srcId="{AB15D040-8337-4F1A-BE00-94FDF840F586}" destId="{DA549611-DE94-4C7C-A89C-350DDD6009B5}" srcOrd="0" destOrd="0" presId="urn:microsoft.com/office/officeart/2005/8/layout/hList1"/>
    <dgm:cxn modelId="{027CC411-384B-49A5-9AF2-52EB482AD9B1}" srcId="{BDE8A3F4-7D17-4110-A78C-5F7FD7A20C81}" destId="{50228B17-149D-4F8C-B4C7-D553B4638879}" srcOrd="0" destOrd="0" parTransId="{34715FCF-4DBC-4D46-A626-804E44E818CA}" sibTransId="{693A49DA-E093-450B-A2CE-A6ABCC88131C}"/>
    <dgm:cxn modelId="{8212F62E-5056-4E80-90BB-AFB98188EDD6}" type="presOf" srcId="{C4B6377F-162D-4B66-A715-9834AB907980}" destId="{12C45123-C5B6-4A26-9C56-002475FB0359}" srcOrd="0" destOrd="0" presId="urn:microsoft.com/office/officeart/2005/8/layout/hList1"/>
    <dgm:cxn modelId="{F9754936-0C20-418B-9CD5-6A754A78D7E0}" type="presOf" srcId="{E70E1DFA-8103-4FB9-887F-25A2A2F26C00}" destId="{EAD4183E-1D64-4021-906F-D477D1B81218}" srcOrd="0" destOrd="0" presId="urn:microsoft.com/office/officeart/2005/8/layout/hList1"/>
    <dgm:cxn modelId="{0EEDC572-84B5-44F9-9E80-24EBE2ACD04F}" type="presOf" srcId="{3FC19D17-CEBE-4A28-BA5F-65606ED36E71}" destId="{DA549611-DE94-4C7C-A89C-350DDD6009B5}" srcOrd="0" destOrd="2" presId="urn:microsoft.com/office/officeart/2005/8/layout/hList1"/>
    <dgm:cxn modelId="{2BA2285A-5416-460B-9D1E-54392BB75710}" srcId="{E70E1DFA-8103-4FB9-887F-25A2A2F26C00}" destId="{C4B6377F-162D-4B66-A715-9834AB907980}" srcOrd="0" destOrd="0" parTransId="{3EC363BC-6DA9-4180-A203-0787FCCFB925}" sibTransId="{63CDDE28-EB22-4FE5-BD13-29DEF1B86A5C}"/>
    <dgm:cxn modelId="{939D647F-0E1E-46B6-B2F1-5F5975A72118}" srcId="{50228B17-149D-4F8C-B4C7-D553B4638879}" destId="{AB15D040-8337-4F1A-BE00-94FDF840F586}" srcOrd="0" destOrd="0" parTransId="{A7FD0C8B-B21C-4B31-88CE-7063E6750B7F}" sibTransId="{E2B906AE-5A68-4B92-87B1-5C909D08C230}"/>
    <dgm:cxn modelId="{4B9AA890-5C43-4DA2-8F15-83845F562AFA}" type="presOf" srcId="{0C083CB7-36A1-4A39-9004-9B5F5F7B47C1}" destId="{12C45123-C5B6-4A26-9C56-002475FB0359}" srcOrd="0" destOrd="1" presId="urn:microsoft.com/office/officeart/2005/8/layout/hList1"/>
    <dgm:cxn modelId="{1032F795-BBFC-4722-9D85-6670C9550484}" type="presOf" srcId="{BDE8A3F4-7D17-4110-A78C-5F7FD7A20C81}" destId="{564F9868-79E8-44E6-AFF3-9EFC71891DEC}" srcOrd="0" destOrd="0" presId="urn:microsoft.com/office/officeart/2005/8/layout/hList1"/>
    <dgm:cxn modelId="{29A5CC99-C3B6-4C35-8AAA-1A2C64219F8F}" srcId="{50228B17-149D-4F8C-B4C7-D553B4638879}" destId="{3FC19D17-CEBE-4A28-BA5F-65606ED36E71}" srcOrd="2" destOrd="0" parTransId="{A0365573-C398-4035-AFF7-5691C4E2BA24}" sibTransId="{BC4C92F2-7DBD-452E-8C4A-343614B8134F}"/>
    <dgm:cxn modelId="{46D87E9C-6A6B-45C3-A5FF-97C7C3C05F1A}" srcId="{50228B17-149D-4F8C-B4C7-D553B4638879}" destId="{7229AAD0-5EA7-435F-9B37-8C65094A04A9}" srcOrd="1" destOrd="0" parTransId="{12B16F74-0503-42AB-B692-23B6D1214B38}" sibTransId="{B2A3A628-308A-4080-BB60-85123256830D}"/>
    <dgm:cxn modelId="{D9D8BD9E-0E54-4AAD-AC18-4A8E269AD588}" type="presOf" srcId="{50228B17-149D-4F8C-B4C7-D553B4638879}" destId="{53F5616B-9B4C-4893-AB42-888F87C5E3D6}" srcOrd="0" destOrd="0" presId="urn:microsoft.com/office/officeart/2005/8/layout/hList1"/>
    <dgm:cxn modelId="{9B7145D3-21FE-456A-8840-FA0F43464E20}" srcId="{E70E1DFA-8103-4FB9-887F-25A2A2F26C00}" destId="{0C083CB7-36A1-4A39-9004-9B5F5F7B47C1}" srcOrd="1" destOrd="0" parTransId="{DAFA0765-C738-483E-BDC5-609388B642FD}" sibTransId="{DF66A2B4-3EA1-4EBD-8056-93B96A4F28B0}"/>
    <dgm:cxn modelId="{587480EC-3BA2-477C-A1AE-D2D2D9DD9D04}" srcId="{BDE8A3F4-7D17-4110-A78C-5F7FD7A20C81}" destId="{E70E1DFA-8103-4FB9-887F-25A2A2F26C00}" srcOrd="1" destOrd="0" parTransId="{7BE9BEF8-5095-460B-A46D-7F2BCBAD6F7B}" sibTransId="{168F1675-E7CB-4183-81AD-48A156E47F69}"/>
    <dgm:cxn modelId="{902D70FB-D43A-4420-82B8-16BC597B5CE2}" type="presOf" srcId="{7229AAD0-5EA7-435F-9B37-8C65094A04A9}" destId="{DA549611-DE94-4C7C-A89C-350DDD6009B5}" srcOrd="0" destOrd="1" presId="urn:microsoft.com/office/officeart/2005/8/layout/hList1"/>
    <dgm:cxn modelId="{CD2C64D3-8B88-4CD3-808B-DFE3E7348F17}" type="presParOf" srcId="{564F9868-79E8-44E6-AFF3-9EFC71891DEC}" destId="{D23AC597-952D-44F2-96CF-4F6301318C78}" srcOrd="0" destOrd="0" presId="urn:microsoft.com/office/officeart/2005/8/layout/hList1"/>
    <dgm:cxn modelId="{07CB9D4F-9069-4281-BA7C-913E6AFBE33F}" type="presParOf" srcId="{D23AC597-952D-44F2-96CF-4F6301318C78}" destId="{53F5616B-9B4C-4893-AB42-888F87C5E3D6}" srcOrd="0" destOrd="0" presId="urn:microsoft.com/office/officeart/2005/8/layout/hList1"/>
    <dgm:cxn modelId="{23778FD5-7BCA-4D25-B222-8BF189091EB9}" type="presParOf" srcId="{D23AC597-952D-44F2-96CF-4F6301318C78}" destId="{DA549611-DE94-4C7C-A89C-350DDD6009B5}" srcOrd="1" destOrd="0" presId="urn:microsoft.com/office/officeart/2005/8/layout/hList1"/>
    <dgm:cxn modelId="{B8DC67F2-5AE7-43AF-874B-CC125DAF2067}" type="presParOf" srcId="{564F9868-79E8-44E6-AFF3-9EFC71891DEC}" destId="{108806A1-DE4E-4C92-9791-7DD57E549701}" srcOrd="1" destOrd="0" presId="urn:microsoft.com/office/officeart/2005/8/layout/hList1"/>
    <dgm:cxn modelId="{8A34D74B-DD97-4E1A-85E9-FFA6D3C5F3C9}" type="presParOf" srcId="{564F9868-79E8-44E6-AFF3-9EFC71891DEC}" destId="{7E8194D2-CDC9-412B-9B22-0DAF2AEB7624}" srcOrd="2" destOrd="0" presId="urn:microsoft.com/office/officeart/2005/8/layout/hList1"/>
    <dgm:cxn modelId="{F56A924D-3F27-408B-939D-53BC95BBBB1C}" type="presParOf" srcId="{7E8194D2-CDC9-412B-9B22-0DAF2AEB7624}" destId="{EAD4183E-1D64-4021-906F-D477D1B81218}" srcOrd="0" destOrd="0" presId="urn:microsoft.com/office/officeart/2005/8/layout/hList1"/>
    <dgm:cxn modelId="{C067774F-1415-45DF-992D-D98629C19732}" type="presParOf" srcId="{7E8194D2-CDC9-412B-9B22-0DAF2AEB7624}" destId="{12C45123-C5B6-4A26-9C56-002475FB03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5616B-9B4C-4893-AB42-888F87C5E3D6}">
      <dsp:nvSpPr>
        <dsp:cNvPr id="0" name=""/>
        <dsp:cNvSpPr/>
      </dsp:nvSpPr>
      <dsp:spPr>
        <a:xfrm>
          <a:off x="2783" y="0"/>
          <a:ext cx="4878707" cy="14112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rtl="0">
            <a:lnSpc>
              <a:spcPct val="90000"/>
            </a:lnSpc>
            <a:spcBef>
              <a:spcPct val="0"/>
            </a:spcBef>
            <a:spcAft>
              <a:spcPct val="35000"/>
            </a:spcAft>
            <a:buNone/>
          </a:pPr>
          <a:r>
            <a:rPr lang="en-US" sz="3600" b="1" kern="1200">
              <a:solidFill>
                <a:schemeClr val="tx1"/>
              </a:solidFill>
            </a:rPr>
            <a:t>SHIPs</a:t>
          </a:r>
        </a:p>
      </dsp:txBody>
      <dsp:txXfrm>
        <a:off x="2783" y="0"/>
        <a:ext cx="4878707" cy="1411200"/>
      </dsp:txXfrm>
    </dsp:sp>
    <dsp:sp modelId="{DA549611-DE94-4C7C-A89C-350DDD6009B5}">
      <dsp:nvSpPr>
        <dsp:cNvPr id="0" name=""/>
        <dsp:cNvSpPr/>
      </dsp:nvSpPr>
      <dsp:spPr>
        <a:xfrm>
          <a:off x="50" y="1417416"/>
          <a:ext cx="4878707" cy="215208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ts val="1200"/>
            </a:spcAft>
            <a:buChar char="•"/>
          </a:pPr>
          <a:r>
            <a:rPr lang="en-US" sz="2400" kern="1200" dirty="0">
              <a:latin typeface="+mn-lt"/>
            </a:rPr>
            <a:t>Step 1: Login at </a:t>
          </a:r>
          <a:r>
            <a:rPr lang="en-US" sz="2400" kern="1200" dirty="0">
              <a:solidFill>
                <a:schemeClr val="accent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www.shiphelp.org</a:t>
          </a:r>
          <a:r>
            <a:rPr lang="en-US" sz="2400" kern="1200" dirty="0">
              <a:latin typeface="+mn-lt"/>
            </a:rPr>
            <a:t> </a:t>
          </a:r>
          <a:r>
            <a:rPr lang="en-US" sz="2300" kern="1200" dirty="0">
              <a:latin typeface="+mn-lt"/>
            </a:rPr>
            <a:t>(orange SHIP Login padlock) </a:t>
          </a:r>
        </a:p>
        <a:p>
          <a:pPr marL="228600" lvl="1" indent="-228600" algn="l" defTabSz="1066800" rtl="0">
            <a:lnSpc>
              <a:spcPct val="90000"/>
            </a:lnSpc>
            <a:spcBef>
              <a:spcPct val="0"/>
            </a:spcBef>
            <a:spcAft>
              <a:spcPts val="1200"/>
            </a:spcAft>
            <a:buChar char="•"/>
          </a:pPr>
          <a:r>
            <a:rPr lang="en-US" sz="2400" kern="1200">
              <a:solidFill>
                <a:schemeClr val="tx1"/>
              </a:solidFill>
              <a:latin typeface="+mn-lt"/>
              <a:ea typeface="+mn-ea"/>
              <a:cs typeface="+mn-cs"/>
            </a:rPr>
            <a:t>Step 2: </a:t>
          </a:r>
          <a:r>
            <a:rPr lang="en-US" sz="2300" kern="1200">
              <a:solidFill>
                <a:schemeClr val="tx1"/>
              </a:solidFill>
              <a:latin typeface="+mn-lt"/>
              <a:ea typeface="+mn-ea"/>
              <a:cs typeface="+mn-cs"/>
            </a:rPr>
            <a:t>Visit Resource Library</a:t>
          </a:r>
        </a:p>
        <a:p>
          <a:pPr marL="228600" lvl="1" indent="-228600" algn="l" defTabSz="1066800" rtl="0">
            <a:lnSpc>
              <a:spcPct val="90000"/>
            </a:lnSpc>
            <a:spcBef>
              <a:spcPct val="0"/>
            </a:spcBef>
            <a:spcAft>
              <a:spcPts val="1200"/>
            </a:spcAft>
            <a:buChar char="•"/>
          </a:pPr>
          <a:r>
            <a:rPr lang="en-US" sz="2400" kern="1200" dirty="0">
              <a:solidFill>
                <a:schemeClr val="tx1"/>
              </a:solidFill>
              <a:latin typeface="+mn-lt"/>
              <a:ea typeface="+mn-ea"/>
              <a:cs typeface="+mn-cs"/>
            </a:rPr>
            <a:t>Step 3: Search for keyword “ESRD”</a:t>
          </a:r>
        </a:p>
      </dsp:txBody>
      <dsp:txXfrm>
        <a:off x="50" y="1417416"/>
        <a:ext cx="4878707" cy="2152080"/>
      </dsp:txXfrm>
    </dsp:sp>
    <dsp:sp modelId="{EAD4183E-1D64-4021-906F-D477D1B81218}">
      <dsp:nvSpPr>
        <dsp:cNvPr id="0" name=""/>
        <dsp:cNvSpPr/>
      </dsp:nvSpPr>
      <dsp:spPr>
        <a:xfrm>
          <a:off x="5561778" y="6215"/>
          <a:ext cx="4878707" cy="14112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rtl="0">
            <a:lnSpc>
              <a:spcPct val="90000"/>
            </a:lnSpc>
            <a:spcBef>
              <a:spcPct val="0"/>
            </a:spcBef>
            <a:spcAft>
              <a:spcPct val="35000"/>
            </a:spcAft>
            <a:buNone/>
          </a:pPr>
          <a:r>
            <a:rPr lang="en-US" sz="3600" b="1" kern="1200">
              <a:solidFill>
                <a:schemeClr val="tx1"/>
              </a:solidFill>
            </a:rPr>
            <a:t>SMPs</a:t>
          </a:r>
        </a:p>
      </dsp:txBody>
      <dsp:txXfrm>
        <a:off x="5561778" y="6215"/>
        <a:ext cx="4878707" cy="1411200"/>
      </dsp:txXfrm>
    </dsp:sp>
    <dsp:sp modelId="{12C45123-C5B6-4A26-9C56-002475FB0359}">
      <dsp:nvSpPr>
        <dsp:cNvPr id="0" name=""/>
        <dsp:cNvSpPr/>
      </dsp:nvSpPr>
      <dsp:spPr>
        <a:xfrm>
          <a:off x="5561778" y="1417416"/>
          <a:ext cx="4878707" cy="215208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1200"/>
            </a:spcAft>
            <a:buChar char="•"/>
          </a:pPr>
          <a:r>
            <a:rPr lang="en-US" sz="2400" kern="1200" dirty="0"/>
            <a:t>Step 1: Login at </a:t>
          </a:r>
          <a:r>
            <a:rPr lang="en-US" sz="2400" kern="12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www.smpresource.org</a:t>
          </a:r>
          <a:r>
            <a:rPr lang="en-US" sz="2400" kern="1200" dirty="0">
              <a:solidFill>
                <a:schemeClr val="accent1"/>
              </a:solidFill>
            </a:rPr>
            <a:t> </a:t>
          </a:r>
          <a:br>
            <a:rPr lang="en-US" sz="2400" kern="1200" dirty="0"/>
          </a:br>
          <a:r>
            <a:rPr lang="en-US" sz="2400" kern="1200" dirty="0"/>
            <a:t>(blue SMP Login padlock) </a:t>
          </a:r>
          <a:br>
            <a:rPr lang="en-US" sz="2400" kern="1200" dirty="0"/>
          </a:br>
          <a:endParaRPr lang="en-US" sz="2400" kern="1200" dirty="0"/>
        </a:p>
        <a:p>
          <a:pPr marL="228600" lvl="1" indent="-228600" algn="l" defTabSz="1066800">
            <a:lnSpc>
              <a:spcPct val="90000"/>
            </a:lnSpc>
            <a:spcBef>
              <a:spcPct val="0"/>
            </a:spcBef>
            <a:spcAft>
              <a:spcPts val="1200"/>
            </a:spcAft>
            <a:buChar char="•"/>
          </a:pPr>
          <a:r>
            <a:rPr lang="en-US" sz="2400" kern="1200" dirty="0"/>
            <a:t>Step 2: Search for keyword “ESRD”</a:t>
          </a:r>
        </a:p>
      </dsp:txBody>
      <dsp:txXfrm>
        <a:off x="5561778" y="1417416"/>
        <a:ext cx="4878707" cy="21520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DBC177-6BB9-9B8D-17B0-C8BBF2219E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17D5C2-37E6-DCFE-3641-09218A045D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12DDCE-EED8-43B8-AD07-B63890A31406}" type="datetimeFigureOut">
              <a:rPr lang="en-US" smtClean="0"/>
              <a:t>8/25/2023</a:t>
            </a:fld>
            <a:endParaRPr lang="en-US"/>
          </a:p>
        </p:txBody>
      </p:sp>
      <p:sp>
        <p:nvSpPr>
          <p:cNvPr id="4" name="Footer Placeholder 3">
            <a:extLst>
              <a:ext uri="{FF2B5EF4-FFF2-40B4-BE49-F238E27FC236}">
                <a16:creationId xmlns:a16="http://schemas.microsoft.com/office/drawing/2014/main" id="{2A9A7C6E-CF2D-2FB6-105F-DB5CABCDF6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936AB7-71C5-6D86-30B6-F069D69D89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17CC97-1006-4028-9EC8-02552E10D723}" type="slidenum">
              <a:rPr lang="en-US" smtClean="0"/>
              <a:t>‹#›</a:t>
            </a:fld>
            <a:endParaRPr lang="en-US"/>
          </a:p>
        </p:txBody>
      </p:sp>
    </p:spTree>
    <p:extLst>
      <p:ext uri="{BB962C8B-B14F-4D97-AF65-F5344CB8AC3E}">
        <p14:creationId xmlns:p14="http://schemas.microsoft.com/office/powerpoint/2010/main" val="3620107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FD648-1AD3-48FC-AF18-F3319FEF1E03}" type="datetimeFigureOut">
              <a:rPr lang="en-US" smtClean="0"/>
              <a:t>8/25/2023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CC9EC-95DA-4AC0-8829-0C87D44A94FE}" type="slidenum">
              <a:rPr lang="en-US" smtClean="0"/>
              <a:t>‹#›</a:t>
            </a:fld>
            <a:endParaRPr lang="en-US"/>
          </a:p>
        </p:txBody>
      </p:sp>
    </p:spTree>
    <p:extLst>
      <p:ext uri="{BB962C8B-B14F-4D97-AF65-F5344CB8AC3E}">
        <p14:creationId xmlns:p14="http://schemas.microsoft.com/office/powerpoint/2010/main" val="418148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SUE</a:t>
            </a:r>
            <a:br>
              <a:rPr kumimoji="0" lang="en-US" sz="1200" b="0" i="1" u="none" strike="noStrike" kern="1200" cap="none" spc="0" normalizeH="0" baseline="0" noProof="0" dirty="0">
                <a:ln>
                  <a:noFill/>
                </a:ln>
                <a:solidFill>
                  <a:prstClr val="black"/>
                </a:solidFill>
                <a:effectLst/>
                <a:uLnTx/>
                <a:uFillTx/>
                <a:latin typeface="Calibri"/>
                <a:ea typeface="+mn-ea"/>
                <a:cs typeface="+mn-cs"/>
              </a:rPr>
            </a:br>
            <a:r>
              <a:rPr kumimoji="0" lang="en-US" sz="1200" b="0" i="1" u="none" strike="noStrike" kern="1200" cap="none" spc="0" normalizeH="0" baseline="0" noProof="0" dirty="0">
                <a:ln>
                  <a:noFill/>
                </a:ln>
                <a:solidFill>
                  <a:prstClr val="black"/>
                </a:solidFill>
                <a:effectLst/>
                <a:uLnTx/>
                <a:uFillTx/>
                <a:latin typeface="Calibri"/>
                <a:ea typeface="+mn-ea"/>
                <a:cs typeface="+mn-cs"/>
              </a:rPr>
              <a:t>Before the webinar starts, preview Zoom tips.  </a:t>
            </a:r>
          </a:p>
          <a:p>
            <a:pPr marL="0" marR="0" lvl="0" indent="0" algn="l" defTabSz="914400" rtl="0" eaLnBrk="1" fontAlgn="auto" latinLnBrk="0" hangingPunct="1">
              <a:lnSpc>
                <a:spcPct val="100000"/>
              </a:lnSpc>
              <a:spcBef>
                <a:spcPct val="20000"/>
              </a:spcBef>
              <a:spcAft>
                <a:spcPts val="0"/>
              </a:spcAft>
              <a:buClr>
                <a:srgbClr val="002868"/>
              </a:buClr>
              <a:buSzPct val="100000"/>
              <a:buFont typeface="+mj-lt"/>
              <a:buNone/>
              <a:tabLst/>
              <a:defRPr/>
            </a:pPr>
            <a:r>
              <a:rPr kumimoji="0" lang="en-US" sz="2800" b="0" i="0" u="none" strike="noStrike" kern="0" cap="none" spc="0" normalizeH="0" baseline="0" noProof="0" dirty="0">
                <a:ln w="12700">
                  <a:noFill/>
                </a:ln>
                <a:solidFill>
                  <a:prstClr val="black"/>
                </a:solidFill>
                <a:effectLst/>
                <a:uLnTx/>
                <a:uFillTx/>
                <a:latin typeface="Verdana" panose="020B0604030504040204" pitchFamily="34" charset="0"/>
                <a:ea typeface="Verdana" panose="020B0604030504040204" pitchFamily="34" charset="0"/>
              </a:rPr>
              <a:t>Welcome, B</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efore we get started, let’s review a few highlights of what you need to know about Zoom to interact with us on today’s event.</a:t>
            </a:r>
          </a:p>
          <a:p>
            <a:pPr marL="0" marR="0" lvl="0" indent="0" algn="l" defTabSz="914400" rtl="0" eaLnBrk="1" fontAlgn="auto" latinLnBrk="0" hangingPunct="1">
              <a:lnSpc>
                <a:spcPct val="100000"/>
              </a:lnSpc>
              <a:spcBef>
                <a:spcPct val="20000"/>
              </a:spcBef>
              <a:spcAft>
                <a:spcPts val="0"/>
              </a:spcAft>
              <a:buClr>
                <a:srgbClr val="002868"/>
              </a:buClr>
              <a:buSzPct val="100000"/>
              <a:buFont typeface="+mj-lt"/>
              <a:buNone/>
              <a:tabLst/>
              <a:defRPr/>
            </a:pPr>
            <a:r>
              <a:rPr kumimoji="0" lang="en-US" altLang="en-US" sz="1200" b="0" i="1" u="none" strike="noStrike" kern="1200" cap="none" spc="0" normalizeH="0" baseline="0" noProof="0" dirty="0">
                <a:ln>
                  <a:noFill/>
                </a:ln>
                <a:solidFill>
                  <a:prstClr val="black"/>
                </a:solidFill>
                <a:effectLst/>
                <a:uLnTx/>
                <a:uFillTx/>
                <a:latin typeface="Calibri"/>
                <a:ea typeface="+mn-ea"/>
                <a:cs typeface="+mn-cs"/>
              </a:rPr>
              <a:t>(Review slide.) </a:t>
            </a:r>
          </a:p>
          <a:p>
            <a:pPr marL="0" marR="0" lvl="0" indent="0" algn="l" defTabSz="914400" rtl="0" eaLnBrk="1" fontAlgn="auto" latinLnBrk="0" hangingPunct="1">
              <a:lnSpc>
                <a:spcPct val="100000"/>
              </a:lnSpc>
              <a:spcBef>
                <a:spcPct val="20000"/>
              </a:spcBef>
              <a:spcAft>
                <a:spcPts val="0"/>
              </a:spcAft>
              <a:buClr>
                <a:srgbClr val="002868"/>
              </a:buClr>
              <a:buSzPct val="100000"/>
              <a:buFont typeface="+mj-lt"/>
              <a:buNone/>
              <a:tabLst/>
              <a:defRPr/>
            </a:pPr>
            <a:endParaRPr kumimoji="0" lang="en-US" altLang="en-US" sz="12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02868"/>
              </a:buClr>
              <a:buSzPct val="100000"/>
              <a:buFont typeface="+mj-lt"/>
              <a:buNone/>
              <a:tabLst/>
              <a:defRPr/>
            </a:pPr>
            <a:r>
              <a:rPr kumimoji="0" lang="en-US" altLang="en-US" sz="1200" b="1" i="1" u="none" strike="noStrike" kern="1200" cap="none" spc="0" normalizeH="0" baseline="0" noProof="0" dirty="0">
                <a:ln>
                  <a:noFill/>
                </a:ln>
                <a:solidFill>
                  <a:prstClr val="black"/>
                </a:solidFill>
                <a:effectLst/>
                <a:uLnTx/>
                <a:uFillTx/>
                <a:latin typeface="Calibri"/>
                <a:ea typeface="+mn-ea"/>
                <a:cs typeface="+mn-cs"/>
              </a:rPr>
              <a:t>Heather </a:t>
            </a:r>
            <a:r>
              <a:rPr kumimoji="0" lang="en-US" altLang="en-US" sz="1200" b="0" i="1" u="none" strike="noStrike" kern="1200" cap="none" spc="0" normalizeH="0" baseline="0" noProof="0" dirty="0">
                <a:ln>
                  <a:noFill/>
                </a:ln>
                <a:solidFill>
                  <a:prstClr val="black"/>
                </a:solidFill>
                <a:effectLst/>
                <a:uLnTx/>
                <a:uFillTx/>
                <a:latin typeface="Calibri"/>
                <a:ea typeface="+mn-ea"/>
                <a:cs typeface="+mn-cs"/>
              </a:rPr>
              <a:t>Send the PDF handout in Zoom chat right before we start the presentation (and again later on the Welcome slide.)</a:t>
            </a:r>
          </a:p>
          <a:p>
            <a:pPr marL="0" marR="0" lvl="0" indent="0" algn="l" defTabSz="914400" rtl="0" eaLnBrk="1" fontAlgn="auto" latinLnBrk="0" hangingPunct="1">
              <a:lnSpc>
                <a:spcPct val="100000"/>
              </a:lnSpc>
              <a:spcBef>
                <a:spcPct val="20000"/>
              </a:spcBef>
              <a:spcAft>
                <a:spcPts val="0"/>
              </a:spcAft>
              <a:buClr>
                <a:srgbClr val="002868"/>
              </a:buClr>
              <a:buSzPct val="100000"/>
              <a:buFont typeface="+mj-lt"/>
              <a:buNone/>
              <a:tabLst/>
              <a:defRPr/>
            </a:pPr>
            <a:endParaRPr kumimoji="0" lang="en-US" altLang="en-US"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002868"/>
              </a:buClr>
              <a:buSzPct val="100000"/>
              <a:buFont typeface="+mj-lt"/>
              <a:buNone/>
              <a:tabLst/>
              <a:defRPr/>
            </a:pPr>
            <a:r>
              <a:rPr kumimoji="0" lang="en-US" altLang="en-US" sz="1200" b="0" i="1" u="none" strike="noStrike" kern="1200" cap="none" spc="0" normalizeH="0" baseline="0" noProof="0" dirty="0">
                <a:ln>
                  <a:noFill/>
                </a:ln>
                <a:solidFill>
                  <a:prstClr val="black"/>
                </a:solidFill>
                <a:effectLst/>
                <a:uLnTx/>
                <a:uFillTx/>
                <a:latin typeface="Calibri"/>
                <a:ea typeface="+mn-ea"/>
                <a:cs typeface="+mn-cs"/>
              </a:rPr>
              <a:t>Host notes:</a:t>
            </a:r>
          </a:p>
          <a:p>
            <a:pPr marL="171450" marR="0" lvl="0" indent="-171450" algn="l" defTabSz="914400" rtl="0" eaLnBrk="1" fontAlgn="auto" latinLnBrk="0" hangingPunct="1">
              <a:lnSpc>
                <a:spcPct val="100000"/>
              </a:lnSpc>
              <a:spcBef>
                <a:spcPct val="20000"/>
              </a:spcBef>
              <a:spcAft>
                <a:spcPts val="0"/>
              </a:spcAft>
              <a:buClr>
                <a:srgbClr val="002868"/>
              </a:buClr>
              <a:buSzPct val="100000"/>
              <a:buFont typeface="Arial" panose="020B0604020202020204" pitchFamily="34" charset="0"/>
              <a:buChar char="•"/>
              <a:tabLst/>
              <a:defRPr/>
            </a:pPr>
            <a:r>
              <a:rPr kumimoji="0" lang="en-US" altLang="en-US" sz="1200" b="0" i="1" u="none" strike="noStrike" kern="1200" cap="none" spc="0" normalizeH="0" baseline="0" noProof="0" dirty="0">
                <a:ln>
                  <a:noFill/>
                </a:ln>
                <a:solidFill>
                  <a:prstClr val="black"/>
                </a:solidFill>
                <a:effectLst/>
                <a:uLnTx/>
                <a:uFillTx/>
                <a:latin typeface="Calibri"/>
                <a:ea typeface="+mn-ea"/>
                <a:cs typeface="+mn-cs"/>
              </a:rPr>
              <a:t>If the host joins after the alt host, click the option to reclaim host role AND make the alt host a cohost.</a:t>
            </a:r>
          </a:p>
          <a:p>
            <a:pPr marL="171450" marR="0" lvl="0" indent="-171450" algn="l" defTabSz="914400" rtl="0" eaLnBrk="1" fontAlgn="auto" latinLnBrk="0" hangingPunct="1">
              <a:lnSpc>
                <a:spcPct val="100000"/>
              </a:lnSpc>
              <a:spcBef>
                <a:spcPct val="20000"/>
              </a:spcBef>
              <a:spcAft>
                <a:spcPts val="0"/>
              </a:spcAft>
              <a:buClr>
                <a:srgbClr val="002868"/>
              </a:buClr>
              <a:buSzPct val="100000"/>
              <a:buFont typeface="Arial" panose="020B0604020202020204" pitchFamily="34" charset="0"/>
              <a:buChar char="•"/>
              <a:tabLst/>
              <a:defRPr/>
            </a:pPr>
            <a:r>
              <a:rPr kumimoji="0" lang="en-US" altLang="en-US" sz="1200" b="0" i="1" u="none" strike="noStrike" kern="1200" cap="none" spc="0" normalizeH="0" baseline="0" noProof="0" dirty="0">
                <a:ln>
                  <a:noFill/>
                </a:ln>
                <a:solidFill>
                  <a:prstClr val="black"/>
                </a:solidFill>
                <a:effectLst/>
                <a:uLnTx/>
                <a:uFillTx/>
                <a:latin typeface="Calibri"/>
                <a:ea typeface="+mn-ea"/>
                <a:cs typeface="+mn-cs"/>
              </a:rPr>
              <a:t>Participants panel … </a:t>
            </a:r>
            <a:r>
              <a:rPr kumimoji="0" lang="en-US" altLang="en-US" sz="1200" b="0" i="1" u="none" strike="noStrike" kern="1200" cap="none" spc="0" normalizeH="0" baseline="0" noProof="0" dirty="0">
                <a:ln>
                  <a:noFill/>
                </a:ln>
                <a:solidFill>
                  <a:schemeClr val="tx1"/>
                </a:solidFill>
                <a:effectLst/>
                <a:uLnTx/>
                <a:uFillTx/>
                <a:latin typeface="Calibri"/>
                <a:ea typeface="+mn-ea"/>
                <a:cs typeface="+mn-cs"/>
              </a:rPr>
              <a:t>: Allow Panelists to Start Video.</a:t>
            </a:r>
          </a:p>
          <a:p>
            <a:pPr marL="171450" marR="0" lvl="0" indent="-171450" algn="l" defTabSz="914400" rtl="0" eaLnBrk="1" fontAlgn="auto" latinLnBrk="0" hangingPunct="1">
              <a:lnSpc>
                <a:spcPct val="100000"/>
              </a:lnSpc>
              <a:spcBef>
                <a:spcPct val="20000"/>
              </a:spcBef>
              <a:spcAft>
                <a:spcPts val="0"/>
              </a:spcAft>
              <a:buClr>
                <a:srgbClr val="002868"/>
              </a:buClr>
              <a:buSzPct val="100000"/>
              <a:buFont typeface="Arial" panose="020B0604020202020204" pitchFamily="34" charset="0"/>
              <a:buChar char="•"/>
              <a:tabLst/>
              <a:defRPr/>
            </a:pPr>
            <a:r>
              <a:rPr kumimoji="0" lang="en-US" altLang="en-US" sz="1200" b="0" i="1" u="none" strike="noStrike" kern="1200" cap="none" spc="0" normalizeH="0" baseline="0" noProof="0" dirty="0">
                <a:ln>
                  <a:noFill/>
                </a:ln>
                <a:solidFill>
                  <a:schemeClr val="tx1"/>
                </a:solidFill>
                <a:effectLst/>
                <a:uLnTx/>
                <a:uFillTx/>
                <a:latin typeface="Calibri"/>
                <a:ea typeface="+mn-ea"/>
                <a:cs typeface="+mn-cs"/>
              </a:rPr>
              <a:t>Follow Hosts View: Gallery view.</a:t>
            </a:r>
          </a:p>
          <a:p>
            <a:pPr marL="171450" marR="0" lvl="0" indent="-171450" algn="l" defTabSz="914400" rtl="0" eaLnBrk="1" fontAlgn="auto" latinLnBrk="0" hangingPunct="1">
              <a:lnSpc>
                <a:spcPct val="100000"/>
              </a:lnSpc>
              <a:spcBef>
                <a:spcPct val="20000"/>
              </a:spcBef>
              <a:spcAft>
                <a:spcPts val="0"/>
              </a:spcAft>
              <a:buClr>
                <a:srgbClr val="002868"/>
              </a:buClr>
              <a:buSzPct val="100000"/>
              <a:buFont typeface="Arial" panose="020B0604020202020204" pitchFamily="34" charset="0"/>
              <a:buChar char="•"/>
              <a:tabLst/>
              <a:defRPr/>
            </a:pPr>
            <a:r>
              <a:rPr kumimoji="0" lang="en-US" altLang="en-US" sz="1200" b="0" i="1" u="none" strike="noStrike" kern="1200" cap="none" spc="0" normalizeH="0" baseline="0" noProof="0" dirty="0">
                <a:ln>
                  <a:noFill/>
                </a:ln>
                <a:solidFill>
                  <a:schemeClr val="tx1"/>
                </a:solidFill>
                <a:effectLst/>
                <a:uLnTx/>
                <a:uFillTx/>
                <a:latin typeface="Calibri"/>
                <a:ea typeface="+mn-ea"/>
                <a:cs typeface="+mn-cs"/>
              </a:rPr>
              <a:t>Turn off Q&amp;A during the webinar.</a:t>
            </a:r>
          </a:p>
          <a:p>
            <a:pPr marL="171450" marR="0" lvl="0" indent="-171450" algn="l" defTabSz="914400" rtl="0" eaLnBrk="1" fontAlgn="auto" latinLnBrk="0" hangingPunct="1">
              <a:lnSpc>
                <a:spcPct val="100000"/>
              </a:lnSpc>
              <a:spcBef>
                <a:spcPct val="20000"/>
              </a:spcBef>
              <a:spcAft>
                <a:spcPts val="0"/>
              </a:spcAft>
              <a:buClr>
                <a:srgbClr val="002868"/>
              </a:buClr>
              <a:buSzPct val="100000"/>
              <a:buFont typeface="Arial" panose="020B0604020202020204" pitchFamily="34" charset="0"/>
              <a:buChar char="•"/>
              <a:tabLst/>
              <a:defRPr/>
            </a:pPr>
            <a:r>
              <a:rPr kumimoji="0" lang="en-US" altLang="en-US" sz="1200" b="0" i="1" u="none" strike="noStrike" kern="1200" cap="none" spc="0" normalizeH="0" baseline="0" noProof="0" dirty="0">
                <a:ln>
                  <a:noFill/>
                </a:ln>
                <a:solidFill>
                  <a:schemeClr val="tx1"/>
                </a:solidFill>
                <a:effectLst/>
                <a:uLnTx/>
                <a:uFillTx/>
                <a:latin typeface="Calibri"/>
                <a:ea typeface="+mn-ea"/>
                <a:cs typeface="+mn-cs"/>
              </a:rPr>
              <a:t>Cameras on while talking &amp; during Q&amp;A.</a:t>
            </a:r>
            <a:endParaRPr kumimoji="0" lang="en-US" altLang="en-US" sz="1200" b="0" i="1"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24D08-6896-49BD-A6C9-D1222DA8F0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000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Tree>
    <p:extLst>
      <p:ext uri="{BB962C8B-B14F-4D97-AF65-F5344CB8AC3E}">
        <p14:creationId xmlns:p14="http://schemas.microsoft.com/office/powerpoint/2010/main" val="252360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11</a:t>
            </a:fld>
            <a:endParaRPr lang="en-US"/>
          </a:p>
        </p:txBody>
      </p:sp>
    </p:spTree>
    <p:extLst>
      <p:ext uri="{BB962C8B-B14F-4D97-AF65-F5344CB8AC3E}">
        <p14:creationId xmlns:p14="http://schemas.microsoft.com/office/powerpoint/2010/main" val="1352158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b="0"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12</a:t>
            </a:fld>
            <a:endParaRPr lang="en-US"/>
          </a:p>
        </p:txBody>
      </p:sp>
    </p:spTree>
    <p:extLst>
      <p:ext uri="{BB962C8B-B14F-4D97-AF65-F5344CB8AC3E}">
        <p14:creationId xmlns:p14="http://schemas.microsoft.com/office/powerpoint/2010/main" val="4008199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13</a:t>
            </a:fld>
            <a:endParaRPr lang="en-US"/>
          </a:p>
        </p:txBody>
      </p:sp>
    </p:spTree>
    <p:extLst>
      <p:ext uri="{BB962C8B-B14F-4D97-AF65-F5344CB8AC3E}">
        <p14:creationId xmlns:p14="http://schemas.microsoft.com/office/powerpoint/2010/main" val="87879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Emily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14</a:t>
            </a:fld>
            <a:endParaRPr lang="en-US"/>
          </a:p>
        </p:txBody>
      </p:sp>
    </p:spTree>
    <p:extLst>
      <p:ext uri="{BB962C8B-B14F-4D97-AF65-F5344CB8AC3E}">
        <p14:creationId xmlns:p14="http://schemas.microsoft.com/office/powerpoint/2010/main" val="360407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Emily</a:t>
            </a:r>
          </a:p>
          <a:p>
            <a:pPr lvl="1"/>
            <a:endParaRPr lang="en-US"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15</a:t>
            </a:fld>
            <a:endParaRPr lang="en-US"/>
          </a:p>
        </p:txBody>
      </p:sp>
    </p:spTree>
    <p:extLst>
      <p:ext uri="{BB962C8B-B14F-4D97-AF65-F5344CB8AC3E}">
        <p14:creationId xmlns:p14="http://schemas.microsoft.com/office/powerpoint/2010/main" val="2587936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Emily</a:t>
            </a:r>
          </a:p>
          <a:p>
            <a:pPr lvl="1"/>
            <a:endParaRPr lang="en-US"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16</a:t>
            </a:fld>
            <a:endParaRPr lang="en-US"/>
          </a:p>
        </p:txBody>
      </p:sp>
    </p:spTree>
    <p:extLst>
      <p:ext uri="{BB962C8B-B14F-4D97-AF65-F5344CB8AC3E}">
        <p14:creationId xmlns:p14="http://schemas.microsoft.com/office/powerpoint/2010/main" val="2172391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b="0"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17</a:t>
            </a:fld>
            <a:endParaRPr lang="en-US"/>
          </a:p>
        </p:txBody>
      </p:sp>
    </p:spTree>
    <p:extLst>
      <p:ext uri="{BB962C8B-B14F-4D97-AF65-F5344CB8AC3E}">
        <p14:creationId xmlns:p14="http://schemas.microsoft.com/office/powerpoint/2010/main" val="1905211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Emily</a:t>
            </a:r>
          </a:p>
          <a:p>
            <a:pPr lvl="1"/>
            <a:endParaRPr lang="en-US"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18</a:t>
            </a:fld>
            <a:endParaRPr lang="en-US"/>
          </a:p>
        </p:txBody>
      </p:sp>
    </p:spTree>
    <p:extLst>
      <p:ext uri="{BB962C8B-B14F-4D97-AF65-F5344CB8AC3E}">
        <p14:creationId xmlns:p14="http://schemas.microsoft.com/office/powerpoint/2010/main" val="3592626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b="0"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19</a:t>
            </a:fld>
            <a:endParaRPr lang="en-US"/>
          </a:p>
        </p:txBody>
      </p:sp>
    </p:spTree>
    <p:extLst>
      <p:ext uri="{BB962C8B-B14F-4D97-AF65-F5344CB8AC3E}">
        <p14:creationId xmlns:p14="http://schemas.microsoft.com/office/powerpoint/2010/main" val="61976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33333"/>
                </a:solidFill>
                <a:effectLst/>
                <a:latin typeface="Whitney SSm A"/>
              </a:rPr>
              <a:t>Sue</a:t>
            </a:r>
          </a:p>
          <a:p>
            <a:r>
              <a:rPr lang="en-US" b="0" i="0" dirty="0">
                <a:solidFill>
                  <a:srgbClr val="333333"/>
                </a:solidFill>
                <a:effectLst/>
                <a:latin typeface="Whitney SSm A"/>
              </a:rPr>
              <a:t>Medicare enrollment and coverage rules are different for people who have End-Stage Renal Disease (ESRD), which is kidney failure that requires transplant or dialysis. In this webinar, you’ll learn about ESRD Medicare coverage rules and how people with ESRD can avoid coverage problems. </a:t>
            </a:r>
          </a:p>
          <a:p>
            <a:endParaRPr lang="en-US" b="0" i="0" dirty="0">
              <a:solidFill>
                <a:srgbClr val="333333"/>
              </a:solidFill>
              <a:effectLst/>
              <a:latin typeface="Whitney SSm A"/>
            </a:endParaRPr>
          </a:p>
          <a:p>
            <a:r>
              <a:rPr lang="en-US" b="0" i="0" dirty="0">
                <a:solidFill>
                  <a:srgbClr val="333333"/>
                </a:solidFill>
                <a:effectLst/>
                <a:latin typeface="Whitney SSm A"/>
              </a:rPr>
              <a:t>Presenters will </a:t>
            </a:r>
          </a:p>
          <a:p>
            <a:pPr algn="l">
              <a:buFont typeface="Arial" panose="020B0604020202020204" pitchFamily="34" charset="0"/>
              <a:buChar char="•"/>
            </a:pPr>
            <a:r>
              <a:rPr lang="en-US" b="0" i="0" dirty="0">
                <a:solidFill>
                  <a:srgbClr val="333333"/>
                </a:solidFill>
                <a:effectLst/>
                <a:latin typeface="Whitney SSm A"/>
              </a:rPr>
              <a:t>ESRD Medicare coverage and costs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Whitney SSm A"/>
              </a:rPr>
              <a:t>ESRD Medicare eligibility and enrollment   </a:t>
            </a:r>
          </a:p>
          <a:p>
            <a:pPr algn="l">
              <a:buFont typeface="Arial" panose="020B0604020202020204" pitchFamily="34" charset="0"/>
              <a:buChar char="•"/>
            </a:pPr>
            <a:r>
              <a:rPr lang="en-US" b="0" i="0" dirty="0">
                <a:solidFill>
                  <a:srgbClr val="333333"/>
                </a:solidFill>
                <a:effectLst/>
                <a:latin typeface="Whitney SSm A"/>
              </a:rPr>
              <a:t>Medicare, ESRD, and employer insurance  </a:t>
            </a:r>
          </a:p>
          <a:p>
            <a:pPr algn="l">
              <a:buFont typeface="Arial" panose="020B0604020202020204" pitchFamily="34" charset="0"/>
              <a:buChar char="•"/>
            </a:pPr>
            <a:r>
              <a:rPr lang="en-US" b="0" i="0" dirty="0">
                <a:solidFill>
                  <a:srgbClr val="333333"/>
                </a:solidFill>
                <a:effectLst/>
                <a:latin typeface="Whitney SSm A"/>
              </a:rPr>
              <a:t>Medigap, Medicare Advantage, and Part D for people with ESRD  </a:t>
            </a:r>
          </a:p>
          <a:p>
            <a:pPr algn="l">
              <a:buFont typeface="Arial" panose="020B0604020202020204" pitchFamily="34" charset="0"/>
              <a:buChar char="•"/>
            </a:pPr>
            <a:r>
              <a:rPr lang="en-US" b="0" i="0" dirty="0">
                <a:solidFill>
                  <a:srgbClr val="333333"/>
                </a:solidFill>
                <a:effectLst/>
                <a:latin typeface="Whitney SSm A"/>
              </a:rPr>
              <a:t>Medicare coverage of immunosuppressant drugs after a kidney transplant  </a:t>
            </a:r>
          </a:p>
          <a:p>
            <a:pPr algn="l">
              <a:buFont typeface="Arial" panose="020B0604020202020204" pitchFamily="34" charset="0"/>
              <a:buChar char="•"/>
            </a:pPr>
            <a:r>
              <a:rPr lang="en-US" b="0" i="0" dirty="0">
                <a:solidFill>
                  <a:srgbClr val="333333"/>
                </a:solidFill>
                <a:effectLst/>
                <a:latin typeface="Whitney SSm A"/>
              </a:rPr>
              <a:t>ESRD and the Health Insurance Marketplaces </a:t>
            </a:r>
          </a:p>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a:t>
            </a:fld>
            <a:endParaRPr lang="en-US"/>
          </a:p>
        </p:txBody>
      </p:sp>
    </p:spTree>
    <p:extLst>
      <p:ext uri="{BB962C8B-B14F-4D97-AF65-F5344CB8AC3E}">
        <p14:creationId xmlns:p14="http://schemas.microsoft.com/office/powerpoint/2010/main" val="3571815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20</a:t>
            </a:fld>
            <a:endParaRPr lang="en-US"/>
          </a:p>
        </p:txBody>
      </p:sp>
    </p:spTree>
    <p:extLst>
      <p:ext uri="{BB962C8B-B14F-4D97-AF65-F5344CB8AC3E}">
        <p14:creationId xmlns:p14="http://schemas.microsoft.com/office/powerpoint/2010/main" val="3254313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21</a:t>
            </a:fld>
            <a:endParaRPr lang="en-US"/>
          </a:p>
        </p:txBody>
      </p:sp>
    </p:spTree>
    <p:extLst>
      <p:ext uri="{BB962C8B-B14F-4D97-AF65-F5344CB8AC3E}">
        <p14:creationId xmlns:p14="http://schemas.microsoft.com/office/powerpoint/2010/main" val="2655946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700"/>
              </a:spcBef>
              <a:spcAft>
                <a:spcPts val="0"/>
              </a:spcAft>
              <a:buClr>
                <a:srgbClr val="000000"/>
              </a:buClr>
              <a:buSzPts val="2300"/>
              <a:buFont typeface="Arial" panose="020B0604020202020204" pitchFamily="34" charset="0"/>
              <a:buNone/>
              <a:tabLst/>
              <a:defRPr/>
            </a:pPr>
            <a:r>
              <a:rPr lang="en-US" sz="2400" dirty="0"/>
              <a:t>Emily</a:t>
            </a:r>
          </a:p>
          <a:p>
            <a:pPr marL="0" indent="0">
              <a:spcBef>
                <a:spcPts val="700"/>
              </a:spcBef>
              <a:buClr>
                <a:srgbClr val="000000"/>
              </a:buClr>
              <a:buSzPts val="2300"/>
              <a:buFont typeface="Arial" panose="020B0604020202020204" pitchFamily="34" charset="0"/>
              <a:buNone/>
            </a:pPr>
            <a:endParaRPr lang="en-US" sz="2300" dirty="0">
              <a:solidFill>
                <a:srgbClr val="000000"/>
              </a:solidFill>
            </a:endParaRPr>
          </a:p>
          <a:p>
            <a:pPr marL="0" indent="0">
              <a:spcBef>
                <a:spcPts val="700"/>
              </a:spcBef>
              <a:buClr>
                <a:srgbClr val="000000"/>
              </a:buClr>
              <a:buSzPts val="2300"/>
              <a:buFont typeface="Arial" panose="020B0604020202020204" pitchFamily="34" charset="0"/>
              <a:buNone/>
            </a:pPr>
            <a:r>
              <a:rPr lang="en-US" sz="2300" dirty="0">
                <a:solidFill>
                  <a:srgbClr val="000000"/>
                </a:solidFill>
              </a:rPr>
              <a:t>Part D covers immunosuppressants if individual did not have Part A at time of transplant</a:t>
            </a:r>
          </a:p>
          <a:p>
            <a:pPr marL="0" indent="0">
              <a:buClr>
                <a:srgbClr val="000000"/>
              </a:buClr>
              <a:buSzPts val="2300"/>
              <a:buFont typeface="Arial" panose="020B0604020202020204" pitchFamily="34" charset="0"/>
              <a:buNone/>
            </a:pPr>
            <a:r>
              <a:rPr lang="en-US" sz="2300" dirty="0">
                <a:solidFill>
                  <a:srgbClr val="000000"/>
                </a:solidFill>
              </a:rPr>
              <a:t>Part D coverage of immunosuppressants may mean:</a:t>
            </a:r>
          </a:p>
          <a:p>
            <a:pPr marL="342900" lvl="0" indent="-342900">
              <a:spcBef>
                <a:spcPts val="0"/>
              </a:spcBef>
              <a:buClr>
                <a:srgbClr val="000000"/>
              </a:buClr>
              <a:buSzPts val="2000"/>
              <a:buFont typeface="Arial" panose="020B0604020202020204" pitchFamily="34" charset="0"/>
              <a:buChar char="•"/>
            </a:pPr>
            <a:r>
              <a:rPr lang="en-US" sz="2000" dirty="0">
                <a:solidFill>
                  <a:srgbClr val="000000"/>
                </a:solidFill>
              </a:rPr>
              <a:t>Higher costs</a:t>
            </a:r>
          </a:p>
          <a:p>
            <a:pPr marL="342900" lvl="0" indent="-342900">
              <a:spcBef>
                <a:spcPts val="0"/>
              </a:spcBef>
              <a:buClr>
                <a:srgbClr val="000000"/>
              </a:buClr>
              <a:buSzPts val="2000"/>
              <a:buFont typeface="Arial" panose="020B0604020202020204" pitchFamily="34" charset="0"/>
              <a:buChar char="•"/>
            </a:pPr>
            <a:r>
              <a:rPr lang="en-US" sz="2000" dirty="0">
                <a:solidFill>
                  <a:srgbClr val="000000"/>
                </a:solidFill>
              </a:rPr>
              <a:t>Additional restrictions</a:t>
            </a:r>
          </a:p>
          <a:p>
            <a:pPr marL="800100" lvl="1" indent="-342900">
              <a:spcBef>
                <a:spcPts val="0"/>
              </a:spcBef>
              <a:buClr>
                <a:srgbClr val="000000"/>
              </a:buClr>
              <a:buSzPts val="2000"/>
              <a:buFont typeface="Arial" panose="020B0604020202020204" pitchFamily="34" charset="0"/>
              <a:buChar char="•"/>
            </a:pPr>
            <a:r>
              <a:rPr lang="en-US" sz="1800" dirty="0">
                <a:solidFill>
                  <a:srgbClr val="000000"/>
                </a:solidFill>
              </a:rPr>
              <a:t>Plans may require prior authorization</a:t>
            </a:r>
          </a:p>
          <a:p>
            <a:pPr marL="800100" lvl="1" indent="-342900">
              <a:spcBef>
                <a:spcPts val="0"/>
              </a:spcBef>
              <a:buClr>
                <a:srgbClr val="000000"/>
              </a:buClr>
              <a:buSzPts val="2000"/>
              <a:buFont typeface="Arial" panose="020B0604020202020204" pitchFamily="34" charset="0"/>
              <a:buChar char="•"/>
            </a:pPr>
            <a:r>
              <a:rPr lang="en-US" sz="1800" dirty="0">
                <a:solidFill>
                  <a:srgbClr val="000000"/>
                </a:solidFill>
              </a:rPr>
              <a:t>Beneficiary may have to use specific in-network pharmacies</a:t>
            </a:r>
            <a:endParaRPr lang="en-US" sz="2300" dirty="0">
              <a:solidFill>
                <a:srgbClr val="000000"/>
              </a:solidFill>
            </a:endParaRPr>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22</a:t>
            </a:fld>
            <a:endParaRPr lang="en-US"/>
          </a:p>
        </p:txBody>
      </p:sp>
    </p:spTree>
    <p:extLst>
      <p:ext uri="{BB962C8B-B14F-4D97-AF65-F5344CB8AC3E}">
        <p14:creationId xmlns:p14="http://schemas.microsoft.com/office/powerpoint/2010/main" val="1450196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b="0"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23</a:t>
            </a:fld>
            <a:endParaRPr lang="en-US"/>
          </a:p>
        </p:txBody>
      </p:sp>
    </p:spTree>
    <p:extLst>
      <p:ext uri="{BB962C8B-B14F-4D97-AF65-F5344CB8AC3E}">
        <p14:creationId xmlns:p14="http://schemas.microsoft.com/office/powerpoint/2010/main" val="434827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24</a:t>
            </a:fld>
            <a:endParaRPr lang="en-US"/>
          </a:p>
        </p:txBody>
      </p:sp>
    </p:spTree>
    <p:extLst>
      <p:ext uri="{BB962C8B-B14F-4D97-AF65-F5344CB8AC3E}">
        <p14:creationId xmlns:p14="http://schemas.microsoft.com/office/powerpoint/2010/main" val="47158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b="0"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25</a:t>
            </a:fld>
            <a:endParaRPr lang="en-US"/>
          </a:p>
        </p:txBody>
      </p:sp>
    </p:spTree>
    <p:extLst>
      <p:ext uri="{BB962C8B-B14F-4D97-AF65-F5344CB8AC3E}">
        <p14:creationId xmlns:p14="http://schemas.microsoft.com/office/powerpoint/2010/main" val="2199070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b="0"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26</a:t>
            </a:fld>
            <a:endParaRPr lang="en-US"/>
          </a:p>
        </p:txBody>
      </p:sp>
    </p:spTree>
    <p:extLst>
      <p:ext uri="{BB962C8B-B14F-4D97-AF65-F5344CB8AC3E}">
        <p14:creationId xmlns:p14="http://schemas.microsoft.com/office/powerpoint/2010/main" val="2445232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27</a:t>
            </a:fld>
            <a:endParaRPr lang="en-US"/>
          </a:p>
        </p:txBody>
      </p:sp>
    </p:spTree>
    <p:extLst>
      <p:ext uri="{BB962C8B-B14F-4D97-AF65-F5344CB8AC3E}">
        <p14:creationId xmlns:p14="http://schemas.microsoft.com/office/powerpoint/2010/main" val="2058452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28</a:t>
            </a:fld>
            <a:endParaRPr lang="en-US"/>
          </a:p>
        </p:txBody>
      </p:sp>
    </p:spTree>
    <p:extLst>
      <p:ext uri="{BB962C8B-B14F-4D97-AF65-F5344CB8AC3E}">
        <p14:creationId xmlns:p14="http://schemas.microsoft.com/office/powerpoint/2010/main" val="2485943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Emily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29</a:t>
            </a:fld>
            <a:endParaRPr lang="en-US"/>
          </a:p>
        </p:txBody>
      </p:sp>
    </p:spTree>
    <p:extLst>
      <p:ext uri="{BB962C8B-B14F-4D97-AF65-F5344CB8AC3E}">
        <p14:creationId xmlns:p14="http://schemas.microsoft.com/office/powerpoint/2010/main" val="173362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83886">
              <a:defRPr/>
            </a:pPr>
            <a:r>
              <a:rPr lang="en-US" dirty="0">
                <a:solidFill>
                  <a:prstClr val="black"/>
                </a:solidFill>
              </a:rPr>
              <a:t>SUE</a:t>
            </a:r>
            <a:br>
              <a:rPr lang="en-US" dirty="0">
                <a:solidFill>
                  <a:prstClr val="black"/>
                </a:solidFill>
              </a:rPr>
            </a:br>
            <a:r>
              <a:rPr lang="en-US" dirty="0">
                <a:solidFill>
                  <a:prstClr val="black"/>
                </a:solidFill>
              </a:rPr>
              <a:t>We’d like to welcome the SMP, SHIP, and MIPPA networks. All three programs are grantees of ACL, the Administration for Community Living, within ACL’s Office of Healthcare Information and Counseling, or OHIC.</a:t>
            </a:r>
          </a:p>
          <a:p>
            <a:pPr defTabSz="983886">
              <a:defRPr/>
            </a:pPr>
            <a:endParaRPr lang="en-US" dirty="0">
              <a:solidFill>
                <a:prstClr val="black"/>
              </a:solidFill>
            </a:endParaRPr>
          </a:p>
          <a:p>
            <a:pPr defTabSz="983886">
              <a:defRPr/>
            </a:pPr>
            <a:r>
              <a:rPr lang="en-US" dirty="0">
                <a:solidFill>
                  <a:prstClr val="black"/>
                </a:solidFill>
              </a:rPr>
              <a:t>This webinar is being recorded, and the recording will be available in both the SMP and SHIP Resource Libraries by the end of the day tomorrow. A PDF handout of the PowerPoint for today’s webinar is already available in both libraries. Resources will also be emailed to the MIPPA listserv. I’ll also make a handout of today’s presentation available for download at the end of the webinar. </a:t>
            </a:r>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43B69D2E-E0B2-4CDD-9519-9616174ACA19}" type="slidenum">
              <a:rPr kumimoji="0" lang="en-US" sz="1200" b="0" i="0" u="none" strike="noStrike" kern="1200" cap="none" spc="0" normalizeH="0" baseline="0" noProof="0">
                <a:ln>
                  <a:noFill/>
                </a:ln>
                <a:solidFill>
                  <a:prstClr val="black"/>
                </a:solidFill>
                <a:effectLst/>
                <a:uLnTx/>
                <a:uFillTx/>
                <a:latin typeface="Calibri"/>
                <a:ea typeface="+mn-ea"/>
                <a:cs typeface="Arial"/>
                <a:sym typeface="Arial"/>
              </a:rPr>
              <a:pPr marL="0" marR="0" lvl="0" indent="0" algn="r" defTabSz="94850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392888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30</a:t>
            </a:fld>
            <a:endParaRPr lang="en-US"/>
          </a:p>
        </p:txBody>
      </p:sp>
    </p:spTree>
    <p:extLst>
      <p:ext uri="{BB962C8B-B14F-4D97-AF65-F5344CB8AC3E}">
        <p14:creationId xmlns:p14="http://schemas.microsoft.com/office/powerpoint/2010/main" val="1952197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31</a:t>
            </a:fld>
            <a:endParaRPr lang="en-US"/>
          </a:p>
        </p:txBody>
      </p:sp>
    </p:spTree>
    <p:extLst>
      <p:ext uri="{BB962C8B-B14F-4D97-AF65-F5344CB8AC3E}">
        <p14:creationId xmlns:p14="http://schemas.microsoft.com/office/powerpoint/2010/main" val="1251861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Anjelica</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32</a:t>
            </a:fld>
            <a:endParaRPr lang="en-US"/>
          </a:p>
        </p:txBody>
      </p:sp>
    </p:spTree>
    <p:extLst>
      <p:ext uri="{BB962C8B-B14F-4D97-AF65-F5344CB8AC3E}">
        <p14:creationId xmlns:p14="http://schemas.microsoft.com/office/powerpoint/2010/main" val="2240975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Anjelica</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33</a:t>
            </a:fld>
            <a:endParaRPr lang="en-US"/>
          </a:p>
        </p:txBody>
      </p:sp>
    </p:spTree>
    <p:extLst>
      <p:ext uri="{BB962C8B-B14F-4D97-AF65-F5344CB8AC3E}">
        <p14:creationId xmlns:p14="http://schemas.microsoft.com/office/powerpoint/2010/main" val="471164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34</a:t>
            </a:fld>
            <a:endParaRPr lang="en-US"/>
          </a:p>
        </p:txBody>
      </p:sp>
    </p:spTree>
    <p:extLst>
      <p:ext uri="{BB962C8B-B14F-4D97-AF65-F5344CB8AC3E}">
        <p14:creationId xmlns:p14="http://schemas.microsoft.com/office/powerpoint/2010/main" val="585685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Anjelica</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35</a:t>
            </a:fld>
            <a:endParaRPr lang="en-US"/>
          </a:p>
        </p:txBody>
      </p:sp>
    </p:spTree>
    <p:extLst>
      <p:ext uri="{BB962C8B-B14F-4D97-AF65-F5344CB8AC3E}">
        <p14:creationId xmlns:p14="http://schemas.microsoft.com/office/powerpoint/2010/main" val="3638015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Anjelica</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36</a:t>
            </a:fld>
            <a:endParaRPr lang="en-US"/>
          </a:p>
        </p:txBody>
      </p:sp>
    </p:spTree>
    <p:extLst>
      <p:ext uri="{BB962C8B-B14F-4D97-AF65-F5344CB8AC3E}">
        <p14:creationId xmlns:p14="http://schemas.microsoft.com/office/powerpoint/2010/main" val="3674609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Anjelica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Peter asks you whether he should make any changes to his health insurance coverage.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Coverage begins first day of the fourth month of dialysis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October November – December – January – Medicare starts Jan 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2021 – 12 months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2022 – 12 months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2023 – 4 months (</a:t>
            </a:r>
            <a:r>
              <a:rPr lang="en-US" dirty="0" err="1"/>
              <a:t>jan</a:t>
            </a:r>
            <a:r>
              <a:rPr lang="en-US" dirty="0"/>
              <a:t>, </a:t>
            </a:r>
            <a:r>
              <a:rPr lang="en-US" dirty="0" err="1"/>
              <a:t>feb</a:t>
            </a:r>
            <a:r>
              <a:rPr lang="en-US" dirty="0"/>
              <a:t>, march, April)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37</a:t>
            </a:fld>
            <a:endParaRPr lang="en-US"/>
          </a:p>
        </p:txBody>
      </p:sp>
    </p:spTree>
    <p:extLst>
      <p:ext uri="{BB962C8B-B14F-4D97-AF65-F5344CB8AC3E}">
        <p14:creationId xmlns:p14="http://schemas.microsoft.com/office/powerpoint/2010/main" val="1252996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Anjelica</a:t>
            </a:r>
          </a:p>
          <a:p>
            <a:endParaRPr lang="en-US" b="0"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38</a:t>
            </a:fld>
            <a:endParaRPr lang="en-US"/>
          </a:p>
        </p:txBody>
      </p:sp>
    </p:spTree>
    <p:extLst>
      <p:ext uri="{BB962C8B-B14F-4D97-AF65-F5344CB8AC3E}">
        <p14:creationId xmlns:p14="http://schemas.microsoft.com/office/powerpoint/2010/main" val="2691884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Anjelica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Date of Birth 7/8/1968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don’t get good information from SS, Medicare, or your GHP.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Case studies highlight these issues. </a:t>
            </a:r>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39</a:t>
            </a:fld>
            <a:endParaRPr lang="en-US"/>
          </a:p>
        </p:txBody>
      </p:sp>
    </p:spTree>
    <p:extLst>
      <p:ext uri="{BB962C8B-B14F-4D97-AF65-F5344CB8AC3E}">
        <p14:creationId xmlns:p14="http://schemas.microsoft.com/office/powerpoint/2010/main" val="297068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pitchFamily="34" charset="-128"/>
              </a:rPr>
              <a:t>SUE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03" eaLnBrk="0" hangingPunct="0">
              <a:defRPr>
                <a:solidFill>
                  <a:schemeClr val="tx1"/>
                </a:solidFill>
                <a:latin typeface="Arial" charset="0"/>
                <a:ea typeface="ＭＳ Ｐゴシック" pitchFamily="34" charset="-128"/>
              </a:defRPr>
            </a:lvl1pPr>
            <a:lvl2pPr marL="703387" indent="-270535" defTabSz="913803" eaLnBrk="0" hangingPunct="0">
              <a:defRPr>
                <a:solidFill>
                  <a:schemeClr val="tx1"/>
                </a:solidFill>
                <a:latin typeface="Arial" charset="0"/>
                <a:ea typeface="ＭＳ Ｐゴシック" pitchFamily="34" charset="-128"/>
              </a:defRPr>
            </a:lvl2pPr>
            <a:lvl3pPr marL="1082135" indent="-216428" defTabSz="913803" eaLnBrk="0" hangingPunct="0">
              <a:defRPr>
                <a:solidFill>
                  <a:schemeClr val="tx1"/>
                </a:solidFill>
                <a:latin typeface="Arial" charset="0"/>
                <a:ea typeface="ＭＳ Ｐゴシック" pitchFamily="34" charset="-128"/>
              </a:defRPr>
            </a:lvl3pPr>
            <a:lvl4pPr marL="1514988" indent="-216428" defTabSz="913803" eaLnBrk="0" hangingPunct="0">
              <a:defRPr>
                <a:solidFill>
                  <a:schemeClr val="tx1"/>
                </a:solidFill>
                <a:latin typeface="Arial" charset="0"/>
                <a:ea typeface="ＭＳ Ｐゴシック" pitchFamily="34" charset="-128"/>
              </a:defRPr>
            </a:lvl4pPr>
            <a:lvl5pPr marL="1947842" indent="-216428" defTabSz="913803" eaLnBrk="0" hangingPunct="0">
              <a:defRPr>
                <a:solidFill>
                  <a:schemeClr val="tx1"/>
                </a:solidFill>
                <a:latin typeface="Arial" charset="0"/>
                <a:ea typeface="ＭＳ Ｐゴシック" pitchFamily="34" charset="-128"/>
              </a:defRPr>
            </a:lvl5pPr>
            <a:lvl6pPr marL="2380697" indent="-216428" defTabSz="913803" eaLnBrk="0" fontAlgn="base" hangingPunct="0">
              <a:spcBef>
                <a:spcPct val="0"/>
              </a:spcBef>
              <a:spcAft>
                <a:spcPct val="0"/>
              </a:spcAft>
              <a:defRPr>
                <a:solidFill>
                  <a:schemeClr val="tx1"/>
                </a:solidFill>
                <a:latin typeface="Arial" charset="0"/>
                <a:ea typeface="ＭＳ Ｐゴシック" pitchFamily="34" charset="-128"/>
              </a:defRPr>
            </a:lvl6pPr>
            <a:lvl7pPr marL="2813551" indent="-216428" defTabSz="913803" eaLnBrk="0" fontAlgn="base" hangingPunct="0">
              <a:spcBef>
                <a:spcPct val="0"/>
              </a:spcBef>
              <a:spcAft>
                <a:spcPct val="0"/>
              </a:spcAft>
              <a:defRPr>
                <a:solidFill>
                  <a:schemeClr val="tx1"/>
                </a:solidFill>
                <a:latin typeface="Arial" charset="0"/>
                <a:ea typeface="ＭＳ Ｐゴシック" pitchFamily="34" charset="-128"/>
              </a:defRPr>
            </a:lvl7pPr>
            <a:lvl8pPr marL="3246404" indent="-216428" defTabSz="913803" eaLnBrk="0" fontAlgn="base" hangingPunct="0">
              <a:spcBef>
                <a:spcPct val="0"/>
              </a:spcBef>
              <a:spcAft>
                <a:spcPct val="0"/>
              </a:spcAft>
              <a:defRPr>
                <a:solidFill>
                  <a:schemeClr val="tx1"/>
                </a:solidFill>
                <a:latin typeface="Arial" charset="0"/>
                <a:ea typeface="ＭＳ Ｐゴシック" pitchFamily="34" charset="-128"/>
              </a:defRPr>
            </a:lvl8pPr>
            <a:lvl9pPr marL="3679258" indent="-216428" defTabSz="91380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F7C4D6E-2694-4535-B6C9-CB0684518942}" type="slidenum">
              <a:rPr lang="en-US" smtClean="0"/>
              <a:pPr eaLnBrk="1" hangingPunct="1"/>
              <a:t>4</a:t>
            </a:fld>
            <a:endParaRPr lang="en-US"/>
          </a:p>
        </p:txBody>
      </p:sp>
    </p:spTree>
    <p:extLst>
      <p:ext uri="{BB962C8B-B14F-4D97-AF65-F5344CB8AC3E}">
        <p14:creationId xmlns:p14="http://schemas.microsoft.com/office/powerpoint/2010/main" val="568925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Anjelica</a:t>
            </a:r>
          </a:p>
          <a:p>
            <a:endParaRPr lang="en-US" b="0"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40</a:t>
            </a:fld>
            <a:endParaRPr lang="en-US"/>
          </a:p>
        </p:txBody>
      </p:sp>
    </p:spTree>
    <p:extLst>
      <p:ext uri="{BB962C8B-B14F-4D97-AF65-F5344CB8AC3E}">
        <p14:creationId xmlns:p14="http://schemas.microsoft.com/office/powerpoint/2010/main" val="252191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Charlie</a:t>
            </a:r>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41</a:t>
            </a:fld>
            <a:endParaRPr lang="en-US"/>
          </a:p>
        </p:txBody>
      </p:sp>
    </p:spTree>
    <p:extLst>
      <p:ext uri="{BB962C8B-B14F-4D97-AF65-F5344CB8AC3E}">
        <p14:creationId xmlns:p14="http://schemas.microsoft.com/office/powerpoint/2010/main" val="4144113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Charlie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Medicare due to ESRD will end 3/31/2025</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is primary because Mark’s 30-month coordination period ended in 2021</a:t>
            </a:r>
          </a:p>
          <a:p>
            <a:endParaRPr lang="en-US" b="0"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42</a:t>
            </a:fld>
            <a:endParaRPr lang="en-US"/>
          </a:p>
        </p:txBody>
      </p:sp>
    </p:spTree>
    <p:extLst>
      <p:ext uri="{BB962C8B-B14F-4D97-AF65-F5344CB8AC3E}">
        <p14:creationId xmlns:p14="http://schemas.microsoft.com/office/powerpoint/2010/main" val="3741174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Charlie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43</a:t>
            </a:fld>
            <a:endParaRPr lang="en-US"/>
          </a:p>
        </p:txBody>
      </p:sp>
    </p:spTree>
    <p:extLst>
      <p:ext uri="{BB962C8B-B14F-4D97-AF65-F5344CB8AC3E}">
        <p14:creationId xmlns:p14="http://schemas.microsoft.com/office/powerpoint/2010/main" val="2495924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Charlie</a:t>
            </a:r>
          </a:p>
          <a:p>
            <a:endParaRPr lang="en-US" b="0"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44</a:t>
            </a:fld>
            <a:endParaRPr lang="en-US"/>
          </a:p>
        </p:txBody>
      </p:sp>
    </p:spTree>
    <p:extLst>
      <p:ext uri="{BB962C8B-B14F-4D97-AF65-F5344CB8AC3E}">
        <p14:creationId xmlns:p14="http://schemas.microsoft.com/office/powerpoint/2010/main" val="1926222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Charlie</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45</a:t>
            </a:fld>
            <a:endParaRPr lang="en-US"/>
          </a:p>
        </p:txBody>
      </p:sp>
    </p:spTree>
    <p:extLst>
      <p:ext uri="{BB962C8B-B14F-4D97-AF65-F5344CB8AC3E}">
        <p14:creationId xmlns:p14="http://schemas.microsoft.com/office/powerpoint/2010/main" val="2025775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Charlie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From Medicare.gov: “You have Original Medicare and an employer group health plan (including retiree or COBRA continuation coverage) . . . and that plan is ending” you can purchase Medigap Plans A, B, D, G, K or L, and perhaps C and F. </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46</a:t>
            </a:fld>
            <a:endParaRPr lang="en-US"/>
          </a:p>
        </p:txBody>
      </p:sp>
    </p:spTree>
    <p:extLst>
      <p:ext uri="{BB962C8B-B14F-4D97-AF65-F5344CB8AC3E}">
        <p14:creationId xmlns:p14="http://schemas.microsoft.com/office/powerpoint/2010/main" val="2567418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Charlie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Peter asks you whether he should make any changes to his health insurance coverage.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Coverage begins first day of the fourth month of dialysis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October November – December – January – Medicare starts Jan 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2021 – 12 months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2022 – 12 months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2023 – 4 months (</a:t>
            </a:r>
            <a:r>
              <a:rPr lang="en-US" dirty="0" err="1"/>
              <a:t>jan</a:t>
            </a:r>
            <a:r>
              <a:rPr lang="en-US" dirty="0"/>
              <a:t>, </a:t>
            </a:r>
            <a:r>
              <a:rPr lang="en-US" dirty="0" err="1"/>
              <a:t>feb</a:t>
            </a:r>
            <a:r>
              <a:rPr lang="en-US" dirty="0"/>
              <a:t>, march, April)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47</a:t>
            </a:fld>
            <a:endParaRPr lang="en-US"/>
          </a:p>
        </p:txBody>
      </p:sp>
    </p:spTree>
    <p:extLst>
      <p:ext uri="{BB962C8B-B14F-4D97-AF65-F5344CB8AC3E}">
        <p14:creationId xmlns:p14="http://schemas.microsoft.com/office/powerpoint/2010/main" val="3869555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Charlie</a:t>
            </a:r>
          </a:p>
          <a:p>
            <a:endParaRPr lang="en-US" b="0"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48</a:t>
            </a:fld>
            <a:endParaRPr lang="en-US"/>
          </a:p>
        </p:txBody>
      </p:sp>
    </p:spTree>
    <p:extLst>
      <p:ext uri="{BB962C8B-B14F-4D97-AF65-F5344CB8AC3E}">
        <p14:creationId xmlns:p14="http://schemas.microsoft.com/office/powerpoint/2010/main" val="37585557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Charlie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Date of Birth 8/6/1971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She has an employer group health plan. In addition to the standard anti-rejection drugs, she has a monthly infusion that costs $10,000.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49</a:t>
            </a:fld>
            <a:endParaRPr lang="en-US"/>
          </a:p>
        </p:txBody>
      </p:sp>
    </p:spTree>
    <p:extLst>
      <p:ext uri="{BB962C8B-B14F-4D97-AF65-F5344CB8AC3E}">
        <p14:creationId xmlns:p14="http://schemas.microsoft.com/office/powerpoint/2010/main" val="162290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508CC9EC-95DA-4AC0-8829-0C87D44A94FE}" type="slidenum">
              <a:rPr lang="en-US" smtClean="0"/>
              <a:t>5</a:t>
            </a:fld>
            <a:endParaRPr lang="en-US"/>
          </a:p>
        </p:txBody>
      </p:sp>
    </p:spTree>
    <p:extLst>
      <p:ext uri="{BB962C8B-B14F-4D97-AF65-F5344CB8AC3E}">
        <p14:creationId xmlns:p14="http://schemas.microsoft.com/office/powerpoint/2010/main" val="2782222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Charlie</a:t>
            </a:r>
          </a:p>
          <a:p>
            <a:endParaRPr lang="en-US" b="0" dirty="0"/>
          </a:p>
          <a:p>
            <a:r>
              <a:rPr lang="en-US" b="0" dirty="0"/>
              <a:t>This highlights why it’s so important for SHIPs to try and get in touch with ESRD beneficiaries</a:t>
            </a:r>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50</a:t>
            </a:fld>
            <a:endParaRPr lang="en-US"/>
          </a:p>
        </p:txBody>
      </p:sp>
    </p:spTree>
    <p:extLst>
      <p:ext uri="{BB962C8B-B14F-4D97-AF65-F5344CB8AC3E}">
        <p14:creationId xmlns:p14="http://schemas.microsoft.com/office/powerpoint/2010/main" val="7105446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Charlie</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51</a:t>
            </a:fld>
            <a:endParaRPr lang="en-US"/>
          </a:p>
        </p:txBody>
      </p:sp>
    </p:spTree>
    <p:extLst>
      <p:ext uri="{BB962C8B-B14F-4D97-AF65-F5344CB8AC3E}">
        <p14:creationId xmlns:p14="http://schemas.microsoft.com/office/powerpoint/2010/main" val="3006020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52</a:t>
            </a:fld>
            <a:endParaRPr lang="en-US"/>
          </a:p>
        </p:txBody>
      </p:sp>
    </p:spTree>
    <p:extLst>
      <p:ext uri="{BB962C8B-B14F-4D97-AF65-F5344CB8AC3E}">
        <p14:creationId xmlns:p14="http://schemas.microsoft.com/office/powerpoint/2010/main" val="3016941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Sue</a:t>
            </a:r>
          </a:p>
        </p:txBody>
      </p:sp>
      <p:sp>
        <p:nvSpPr>
          <p:cNvPr id="4" name="Slide Number Placeholder 3"/>
          <p:cNvSpPr>
            <a:spLocks noGrp="1"/>
          </p:cNvSpPr>
          <p:nvPr>
            <p:ph type="sldNum" sz="quarter" idx="10"/>
          </p:nvPr>
        </p:nvSpPr>
        <p:spPr/>
        <p:txBody>
          <a:bodyPr/>
          <a:lstStyle/>
          <a:p>
            <a:fld id="{90DA8066-A275-4D86-BAA1-9D3B5268B5B3}" type="slidenum">
              <a:rPr lang="en-US" smtClean="0"/>
              <a:pPr/>
              <a:t>53</a:t>
            </a:fld>
            <a:endParaRPr lang="en-US"/>
          </a:p>
        </p:txBody>
      </p:sp>
    </p:spTree>
    <p:extLst>
      <p:ext uri="{BB962C8B-B14F-4D97-AF65-F5344CB8AC3E}">
        <p14:creationId xmlns:p14="http://schemas.microsoft.com/office/powerpoint/2010/main" val="1860172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827088"/>
            <a:ext cx="6448425" cy="3627437"/>
          </a:xfrm>
        </p:spPr>
      </p:sp>
      <p:sp>
        <p:nvSpPr>
          <p:cNvPr id="3" name="Notes Placeholder 2"/>
          <p:cNvSpPr>
            <a:spLocks noGrp="1"/>
          </p:cNvSpPr>
          <p:nvPr>
            <p:ph type="body" idx="1"/>
          </p:nvPr>
        </p:nvSpPr>
        <p:spPr>
          <a:xfrm>
            <a:off x="763325" y="5047516"/>
            <a:ext cx="6106602" cy="3628979"/>
          </a:xfrm>
        </p:spPr>
        <p:txBody>
          <a:bodyPr/>
          <a:lstStyle/>
          <a:p>
            <a:pPr defTabSz="1120178">
              <a:defRPr/>
            </a:pPr>
            <a:r>
              <a:rPr lang="en-US">
                <a:solidFill>
                  <a:prstClr val="black"/>
                </a:solidFill>
              </a:rPr>
              <a:t>SUE</a:t>
            </a:r>
          </a:p>
          <a:p>
            <a:pPr defTabSz="1120178">
              <a:defRPr/>
            </a:pPr>
            <a:r>
              <a:rPr lang="en-US">
                <a:solidFill>
                  <a:prstClr val="black"/>
                </a:solidFill>
              </a:rPr>
              <a:t>The PowerPoint and other webinar resources for today’s event are already available in both the SMP and SHIP Resource Libraries. The recording of today’s webinar will be available in both libraries by the</a:t>
            </a:r>
            <a:r>
              <a:rPr lang="en-US" baseline="0">
                <a:solidFill>
                  <a:prstClr val="black"/>
                </a:solidFill>
              </a:rPr>
              <a:t> end of the day tomorrow.</a:t>
            </a:r>
            <a:r>
              <a:rPr lang="en-US">
                <a:solidFill>
                  <a:prstClr val="black"/>
                </a:solidFill>
              </a:rPr>
              <a:t> Resources will also be emailed to the MIPPA listserv.  </a:t>
            </a:r>
          </a:p>
          <a:p>
            <a:pPr defTabSz="1120178">
              <a:defRPr/>
            </a:pPr>
            <a:endParaRPr lang="en-US">
              <a:solidFill>
                <a:prstClr val="black"/>
              </a:solidFill>
            </a:endParaRPr>
          </a:p>
          <a:p>
            <a:pPr defTabSz="1120178">
              <a:defRPr/>
            </a:pPr>
            <a:r>
              <a:rPr lang="en-US">
                <a:solidFill>
                  <a:prstClr val="black"/>
                </a:solidFill>
              </a:rPr>
              <a:t>Thank you for attending today’s call! As you leave the call, please take the post-event survey, we truly appreciate your feedback.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BA5383-2500-4A71-A2BB-3FB079F80F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24089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SUE</a:t>
            </a:r>
          </a:p>
        </p:txBody>
      </p:sp>
      <p:sp>
        <p:nvSpPr>
          <p:cNvPr id="4" name="Slide Number Placeholder 3"/>
          <p:cNvSpPr>
            <a:spLocks noGrp="1"/>
          </p:cNvSpPr>
          <p:nvPr>
            <p:ph type="sldNum" sz="quarter" idx="10"/>
          </p:nvPr>
        </p:nvSpPr>
        <p:spPr/>
        <p:txBody>
          <a:bodyPr/>
          <a:lstStyle/>
          <a:p>
            <a:fld id="{508CC9EC-95DA-4AC0-8829-0C87D44A94FE}" type="slidenum">
              <a:rPr lang="en-US" smtClean="0"/>
              <a:t>55</a:t>
            </a:fld>
            <a:endParaRPr lang="en-US"/>
          </a:p>
        </p:txBody>
      </p:sp>
    </p:spTree>
    <p:extLst>
      <p:ext uri="{BB962C8B-B14F-4D97-AF65-F5344CB8AC3E}">
        <p14:creationId xmlns:p14="http://schemas.microsoft.com/office/powerpoint/2010/main" val="28222294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SUE</a:t>
            </a:r>
          </a:p>
        </p:txBody>
      </p:sp>
      <p:sp>
        <p:nvSpPr>
          <p:cNvPr id="4" name="Slide Number Placeholder 3"/>
          <p:cNvSpPr>
            <a:spLocks noGrp="1"/>
          </p:cNvSpPr>
          <p:nvPr>
            <p:ph type="sldNum" sz="quarter" idx="10"/>
          </p:nvPr>
        </p:nvSpPr>
        <p:spPr/>
        <p:txBody>
          <a:bodyPr/>
          <a:lstStyle/>
          <a:p>
            <a:fld id="{508CC9EC-95DA-4AC0-8829-0C87D44A94FE}" type="slidenum">
              <a:rPr lang="en-US" smtClean="0"/>
              <a:t>56</a:t>
            </a:fld>
            <a:endParaRPr lang="en-US"/>
          </a:p>
        </p:txBody>
      </p:sp>
    </p:spTree>
    <p:extLst>
      <p:ext uri="{BB962C8B-B14F-4D97-AF65-F5344CB8AC3E}">
        <p14:creationId xmlns:p14="http://schemas.microsoft.com/office/powerpoint/2010/main" val="282222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endParaRPr lang="en-US" dirty="0"/>
          </a:p>
          <a:p>
            <a:r>
              <a:rPr lang="en-US" dirty="0"/>
              <a:t>Do not want Medicare?</a:t>
            </a:r>
          </a:p>
          <a:p>
            <a:endParaRPr lang="en-US" dirty="0"/>
          </a:p>
          <a:p>
            <a:r>
              <a:rPr lang="en-US" dirty="0"/>
              <a:t>EMPHASIZE</a:t>
            </a:r>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6</a:t>
            </a:fld>
            <a:endParaRPr lang="en-US"/>
          </a:p>
        </p:txBody>
      </p:sp>
    </p:spTree>
    <p:extLst>
      <p:ext uri="{BB962C8B-B14F-4D97-AF65-F5344CB8AC3E}">
        <p14:creationId xmlns:p14="http://schemas.microsoft.com/office/powerpoint/2010/main" val="294449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5"/>
          </p:nvPr>
        </p:nvSpPr>
        <p:spPr/>
        <p:txBody>
          <a:bodyPr/>
          <a:lstStyle/>
          <a:p>
            <a:fld id="{508CC9EC-95DA-4AC0-8829-0C87D44A94FE}" type="slidenum">
              <a:rPr lang="en-US" smtClean="0"/>
              <a:t>7</a:t>
            </a:fld>
            <a:endParaRPr lang="en-US"/>
          </a:p>
        </p:txBody>
      </p:sp>
    </p:spTree>
    <p:extLst>
      <p:ext uri="{BB962C8B-B14F-4D97-AF65-F5344CB8AC3E}">
        <p14:creationId xmlns:p14="http://schemas.microsoft.com/office/powerpoint/2010/main" val="1306646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8</a:t>
            </a:fld>
            <a:endParaRPr lang="en-US"/>
          </a:p>
        </p:txBody>
      </p:sp>
    </p:spTree>
    <p:extLst>
      <p:ext uri="{BB962C8B-B14F-4D97-AF65-F5344CB8AC3E}">
        <p14:creationId xmlns:p14="http://schemas.microsoft.com/office/powerpoint/2010/main" val="380984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9</a:t>
            </a:fld>
            <a:endParaRPr lang="en-US"/>
          </a:p>
        </p:txBody>
      </p:sp>
    </p:spTree>
    <p:extLst>
      <p:ext uri="{BB962C8B-B14F-4D97-AF65-F5344CB8AC3E}">
        <p14:creationId xmlns:p14="http://schemas.microsoft.com/office/powerpoint/2010/main" val="218714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205BD68E-FD5D-45A7-B8EE-05E515AA808B}" type="datetime1">
              <a:rPr lang="en-US" smtClean="0"/>
              <a:t>8/25/2023</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5460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4F9C52-C703-463A-8B68-A327520BF91C}"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a:p>
        </p:txBody>
      </p:sp>
    </p:spTree>
    <p:extLst>
      <p:ext uri="{BB962C8B-B14F-4D97-AF65-F5344CB8AC3E}">
        <p14:creationId xmlns:p14="http://schemas.microsoft.com/office/powerpoint/2010/main" val="10423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D9581371-FA8A-4BC5-8119-D274AE8629BE}" type="datetime1">
              <a:rPr lang="en-US" smtClean="0"/>
              <a:t>8/25/2023</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A162D542-39A4-4598-BEB9-D1267FDA8501}" type="slidenum">
              <a:rPr lang="en-US" smtClean="0"/>
              <a:t>‹#›</a:t>
            </a:fld>
            <a:endParaRPr lang="en-US"/>
          </a:p>
        </p:txBody>
      </p:sp>
    </p:spTree>
    <p:extLst>
      <p:ext uri="{BB962C8B-B14F-4D97-AF65-F5344CB8AC3E}">
        <p14:creationId xmlns:p14="http://schemas.microsoft.com/office/powerpoint/2010/main" val="52540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estion or audience participation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15" name="Group 2">
            <a:extLst>
              <a:ext uri="{FF2B5EF4-FFF2-40B4-BE49-F238E27FC236}">
                <a16:creationId xmlns:a16="http://schemas.microsoft.com/office/drawing/2014/main" id="{24BA5E66-3048-2384-A1F6-568051285708}"/>
              </a:ext>
            </a:extLst>
          </p:cNvPr>
          <p:cNvGrpSpPr/>
          <p:nvPr userDrawn="1"/>
        </p:nvGrpSpPr>
        <p:grpSpPr>
          <a:xfrm>
            <a:off x="2075890" y="1670879"/>
            <a:ext cx="9829800" cy="4359840"/>
            <a:chOff x="0" y="0"/>
            <a:chExt cx="3656053" cy="1621535"/>
          </a:xfrm>
        </p:grpSpPr>
        <p:sp>
          <p:nvSpPr>
            <p:cNvPr id="16" name="Freeform 3">
              <a:extLst>
                <a:ext uri="{FF2B5EF4-FFF2-40B4-BE49-F238E27FC236}">
                  <a16:creationId xmlns:a16="http://schemas.microsoft.com/office/drawing/2014/main" id="{ED4241A7-E2AE-E1D8-0356-510CC211EB8A}"/>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chemeClr val="accent3"/>
            </a:solidFill>
          </p:spPr>
        </p:sp>
        <p:sp>
          <p:nvSpPr>
            <p:cNvPr id="17" name="Freeform 4">
              <a:extLst>
                <a:ext uri="{FF2B5EF4-FFF2-40B4-BE49-F238E27FC236}">
                  <a16:creationId xmlns:a16="http://schemas.microsoft.com/office/drawing/2014/main" id="{7BFDCD96-8681-C6F3-EF6A-983A2287F1A3}"/>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18" name="Freeform 5">
              <a:extLst>
                <a:ext uri="{FF2B5EF4-FFF2-40B4-BE49-F238E27FC236}">
                  <a16:creationId xmlns:a16="http://schemas.microsoft.com/office/drawing/2014/main" id="{D996FFD4-FBD9-EDAF-AF9C-2FC23424241D}"/>
                </a:ext>
              </a:extLst>
            </p:cNvPr>
            <p:cNvSpPr/>
            <p:nvPr/>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9" name="Title 1">
            <a:extLst>
              <a:ext uri="{FF2B5EF4-FFF2-40B4-BE49-F238E27FC236}">
                <a16:creationId xmlns:a16="http://schemas.microsoft.com/office/drawing/2014/main" id="{12A8771A-6DD4-0982-C935-8C3E35597B86}"/>
              </a:ext>
            </a:extLst>
          </p:cNvPr>
          <p:cNvSpPr>
            <a:spLocks noGrp="1"/>
          </p:cNvSpPr>
          <p:nvPr>
            <p:ph type="title" hasCustomPrompt="1"/>
          </p:nvPr>
        </p:nvSpPr>
        <p:spPr>
          <a:xfrm>
            <a:off x="2075890" y="426086"/>
            <a:ext cx="8431796" cy="1152682"/>
          </a:xfrm>
        </p:spPr>
        <p:txBody>
          <a:bodyPr/>
          <a:lstStyle>
            <a:lvl1pPr>
              <a:defRPr b="1">
                <a:solidFill>
                  <a:schemeClr val="accent3"/>
                </a:solidFill>
              </a:defRPr>
            </a:lvl1pPr>
          </a:lstStyle>
          <a:p>
            <a:r>
              <a:rPr lang="en-US"/>
              <a:t>Q &amp; A</a:t>
            </a:r>
          </a:p>
        </p:txBody>
      </p:sp>
      <p:pic>
        <p:nvPicPr>
          <p:cNvPr id="21" name="Picture 20" descr="Icon&#10;&#10;Description automatically generated">
            <a:extLst>
              <a:ext uri="{FF2B5EF4-FFF2-40B4-BE49-F238E27FC236}">
                <a16:creationId xmlns:a16="http://schemas.microsoft.com/office/drawing/2014/main" id="{63728B86-A581-D3FA-B137-BF36C4D0F4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292" y="354337"/>
            <a:ext cx="1347022" cy="1347022"/>
          </a:xfrm>
          <a:prstGeom prst="rect">
            <a:avLst/>
          </a:prstGeom>
        </p:spPr>
      </p:pic>
      <p:sp>
        <p:nvSpPr>
          <p:cNvPr id="23" name="Text Placeholder 22">
            <a:extLst>
              <a:ext uri="{FF2B5EF4-FFF2-40B4-BE49-F238E27FC236}">
                <a16:creationId xmlns:a16="http://schemas.microsoft.com/office/drawing/2014/main" id="{5BD4CF11-236C-DE72-2520-D6399FE0A687}"/>
              </a:ext>
            </a:extLst>
          </p:cNvPr>
          <p:cNvSpPr>
            <a:spLocks noGrp="1"/>
          </p:cNvSpPr>
          <p:nvPr>
            <p:ph type="body" sz="quarter" idx="12"/>
          </p:nvPr>
        </p:nvSpPr>
        <p:spPr>
          <a:xfrm>
            <a:off x="2468880" y="2131431"/>
            <a:ext cx="9032240" cy="332263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280882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764012"/>
            <a:ext cx="8427720" cy="865339"/>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27166"/>
            <a:ext cx="10515600" cy="390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1AF6E6-78F3-76CA-E513-E55CD44DCE4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13206331">
            <a:off x="4288567" y="-1643627"/>
            <a:ext cx="10720369" cy="4815279"/>
          </a:xfrm>
          <a:prstGeom prst="rect">
            <a:avLst/>
          </a:prstGeom>
        </p:spPr>
      </p:pic>
    </p:spTree>
    <p:extLst>
      <p:ext uri="{BB962C8B-B14F-4D97-AF65-F5344CB8AC3E}">
        <p14:creationId xmlns:p14="http://schemas.microsoft.com/office/powerpoint/2010/main" val="1324680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D37D4AE-2DE5-F1E1-175A-F83CEC6BF283}"/>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A562F605-550D-0C84-114F-98B5A0A7B3E4}"/>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BB1E77C5-AF04-A1DA-3CA0-059B2BC54ABF}"/>
              </a:ext>
            </a:extLst>
          </p:cNvPr>
          <p:cNvGrpSpPr/>
          <p:nvPr userDrawn="1"/>
        </p:nvGrpSpPr>
        <p:grpSpPr>
          <a:xfrm>
            <a:off x="838199" y="1040937"/>
            <a:ext cx="10515601" cy="2720835"/>
            <a:chOff x="0" y="0"/>
            <a:chExt cx="3656053" cy="632049"/>
          </a:xfrm>
        </p:grpSpPr>
        <p:sp>
          <p:nvSpPr>
            <p:cNvPr id="6" name="Freeform 3">
              <a:extLst>
                <a:ext uri="{FF2B5EF4-FFF2-40B4-BE49-F238E27FC236}">
                  <a16:creationId xmlns:a16="http://schemas.microsoft.com/office/drawing/2014/main" id="{FFA66CF3-E1CC-5410-B93C-4C578EFB4FB1}"/>
                </a:ext>
              </a:extLst>
            </p:cNvPr>
            <p:cNvSpPr/>
            <p:nvPr/>
          </p:nvSpPr>
          <p:spPr>
            <a:xfrm>
              <a:off x="92710" y="106680"/>
              <a:ext cx="3551913" cy="512669"/>
            </a:xfrm>
            <a:custGeom>
              <a:avLst/>
              <a:gdLst/>
              <a:ahLst/>
              <a:cxnLst/>
              <a:rect l="l" t="t" r="r" b="b"/>
              <a:pathLst>
                <a:path w="3551913" h="512669">
                  <a:moveTo>
                    <a:pt x="3525243" y="323439"/>
                  </a:moveTo>
                  <a:cubicBezTo>
                    <a:pt x="3525243" y="411069"/>
                    <a:pt x="3449043" y="482189"/>
                    <a:pt x="3367763" y="482189"/>
                  </a:cubicBezTo>
                  <a:lnTo>
                    <a:pt x="66040" y="482189"/>
                  </a:lnTo>
                  <a:cubicBezTo>
                    <a:pt x="43180" y="482189"/>
                    <a:pt x="20320" y="477109"/>
                    <a:pt x="0" y="468219"/>
                  </a:cubicBezTo>
                  <a:cubicBezTo>
                    <a:pt x="26670" y="496159"/>
                    <a:pt x="63500" y="512669"/>
                    <a:pt x="116766" y="512669"/>
                  </a:cubicBezTo>
                  <a:lnTo>
                    <a:pt x="3405863" y="512669"/>
                  </a:lnTo>
                  <a:cubicBezTo>
                    <a:pt x="3485873" y="512669"/>
                    <a:pt x="3551913" y="446629"/>
                    <a:pt x="3551913" y="366619"/>
                  </a:cubicBezTo>
                  <a:lnTo>
                    <a:pt x="3551913" y="95250"/>
                  </a:lnTo>
                  <a:cubicBezTo>
                    <a:pt x="3551913" y="58420"/>
                    <a:pt x="3537943" y="25400"/>
                    <a:pt x="3516353" y="0"/>
                  </a:cubicBezTo>
                  <a:cubicBezTo>
                    <a:pt x="3522703" y="16510"/>
                    <a:pt x="3525243" y="34290"/>
                    <a:pt x="3525243" y="52070"/>
                  </a:cubicBezTo>
                  <a:lnTo>
                    <a:pt x="3525243" y="323439"/>
                  </a:lnTo>
                  <a:lnTo>
                    <a:pt x="3525243" y="323439"/>
                  </a:lnTo>
                  <a:close/>
                </a:path>
              </a:pathLst>
            </a:custGeom>
            <a:solidFill>
              <a:schemeClr val="accent1"/>
            </a:solidFill>
          </p:spPr>
        </p:sp>
        <p:sp>
          <p:nvSpPr>
            <p:cNvPr id="7" name="Freeform 4">
              <a:extLst>
                <a:ext uri="{FF2B5EF4-FFF2-40B4-BE49-F238E27FC236}">
                  <a16:creationId xmlns:a16="http://schemas.microsoft.com/office/drawing/2014/main" id="{1A384914-885F-3827-CAB2-90F778B0AE6F}"/>
                </a:ext>
              </a:extLst>
            </p:cNvPr>
            <p:cNvSpPr/>
            <p:nvPr/>
          </p:nvSpPr>
          <p:spPr>
            <a:xfrm>
              <a:off x="12700" y="12700"/>
              <a:ext cx="3591284" cy="563469"/>
            </a:xfrm>
            <a:custGeom>
              <a:avLst/>
              <a:gdLst/>
              <a:ahLst/>
              <a:cxnLst/>
              <a:rect l="l" t="t" r="r" b="b"/>
              <a:pathLst>
                <a:path w="3591284" h="563469">
                  <a:moveTo>
                    <a:pt x="146050" y="563469"/>
                  </a:moveTo>
                  <a:lnTo>
                    <a:pt x="3445234" y="563469"/>
                  </a:lnTo>
                  <a:cubicBezTo>
                    <a:pt x="3525243" y="563469"/>
                    <a:pt x="3591284" y="497429"/>
                    <a:pt x="3591284" y="417419"/>
                  </a:cubicBezTo>
                  <a:lnTo>
                    <a:pt x="3591284" y="146050"/>
                  </a:lnTo>
                  <a:cubicBezTo>
                    <a:pt x="3591284" y="66040"/>
                    <a:pt x="3525243" y="0"/>
                    <a:pt x="3445234" y="0"/>
                  </a:cubicBezTo>
                  <a:lnTo>
                    <a:pt x="146050" y="0"/>
                  </a:lnTo>
                  <a:cubicBezTo>
                    <a:pt x="66040" y="0"/>
                    <a:pt x="0" y="66040"/>
                    <a:pt x="0" y="146050"/>
                  </a:cubicBezTo>
                  <a:lnTo>
                    <a:pt x="0" y="417419"/>
                  </a:lnTo>
                  <a:cubicBezTo>
                    <a:pt x="0" y="498699"/>
                    <a:pt x="66040" y="563469"/>
                    <a:pt x="146050" y="563469"/>
                  </a:cubicBezTo>
                  <a:close/>
                </a:path>
              </a:pathLst>
            </a:custGeom>
            <a:solidFill>
              <a:srgbClr val="FFFFFF"/>
            </a:solidFill>
          </p:spPr>
        </p:sp>
        <p:sp>
          <p:nvSpPr>
            <p:cNvPr id="8" name="Freeform 5">
              <a:extLst>
                <a:ext uri="{FF2B5EF4-FFF2-40B4-BE49-F238E27FC236}">
                  <a16:creationId xmlns:a16="http://schemas.microsoft.com/office/drawing/2014/main" id="{DCDF6DA3-659B-BDEF-9AB6-D70A5AB0AE72}"/>
                </a:ext>
              </a:extLst>
            </p:cNvPr>
            <p:cNvSpPr/>
            <p:nvPr/>
          </p:nvSpPr>
          <p:spPr>
            <a:xfrm>
              <a:off x="0" y="0"/>
              <a:ext cx="3656054" cy="632049"/>
            </a:xfrm>
            <a:custGeom>
              <a:avLst/>
              <a:gdLst/>
              <a:ahLst/>
              <a:cxnLst/>
              <a:rect l="l" t="t" r="r" b="b"/>
              <a:pathLst>
                <a:path w="3656054" h="632049">
                  <a:moveTo>
                    <a:pt x="3592553" y="74930"/>
                  </a:moveTo>
                  <a:cubicBezTo>
                    <a:pt x="3564613" y="30480"/>
                    <a:pt x="3515084" y="0"/>
                    <a:pt x="3457934" y="0"/>
                  </a:cubicBezTo>
                  <a:lnTo>
                    <a:pt x="158750" y="0"/>
                  </a:lnTo>
                  <a:cubicBezTo>
                    <a:pt x="71120" y="0"/>
                    <a:pt x="0" y="71120"/>
                    <a:pt x="0" y="158750"/>
                  </a:cubicBezTo>
                  <a:lnTo>
                    <a:pt x="0" y="430119"/>
                  </a:lnTo>
                  <a:cubicBezTo>
                    <a:pt x="0" y="482189"/>
                    <a:pt x="25400" y="527909"/>
                    <a:pt x="63500" y="557119"/>
                  </a:cubicBezTo>
                  <a:cubicBezTo>
                    <a:pt x="91440" y="601569"/>
                    <a:pt x="140970" y="632049"/>
                    <a:pt x="212716" y="632049"/>
                  </a:cubicBezTo>
                  <a:lnTo>
                    <a:pt x="3497304" y="632049"/>
                  </a:lnTo>
                  <a:cubicBezTo>
                    <a:pt x="3584934" y="632049"/>
                    <a:pt x="3656054" y="560929"/>
                    <a:pt x="3656054" y="473299"/>
                  </a:cubicBezTo>
                  <a:lnTo>
                    <a:pt x="3656054" y="201930"/>
                  </a:lnTo>
                  <a:cubicBezTo>
                    <a:pt x="3656053" y="149860"/>
                    <a:pt x="3630653" y="104140"/>
                    <a:pt x="3592553" y="74930"/>
                  </a:cubicBezTo>
                  <a:close/>
                  <a:moveTo>
                    <a:pt x="12700" y="430119"/>
                  </a:moveTo>
                  <a:lnTo>
                    <a:pt x="12700" y="158750"/>
                  </a:lnTo>
                  <a:cubicBezTo>
                    <a:pt x="12700" y="78740"/>
                    <a:pt x="78740" y="12700"/>
                    <a:pt x="158750" y="12700"/>
                  </a:cubicBezTo>
                  <a:lnTo>
                    <a:pt x="3457934" y="12700"/>
                  </a:lnTo>
                  <a:cubicBezTo>
                    <a:pt x="3537943" y="12700"/>
                    <a:pt x="3603984" y="78740"/>
                    <a:pt x="3603984" y="158750"/>
                  </a:cubicBezTo>
                  <a:lnTo>
                    <a:pt x="3603984" y="430119"/>
                  </a:lnTo>
                  <a:cubicBezTo>
                    <a:pt x="3603984" y="510129"/>
                    <a:pt x="3537943" y="576169"/>
                    <a:pt x="3457934" y="576169"/>
                  </a:cubicBezTo>
                  <a:lnTo>
                    <a:pt x="158750" y="576169"/>
                  </a:lnTo>
                  <a:cubicBezTo>
                    <a:pt x="78740" y="576169"/>
                    <a:pt x="12700" y="511399"/>
                    <a:pt x="12700" y="430119"/>
                  </a:cubicBezTo>
                  <a:close/>
                  <a:moveTo>
                    <a:pt x="3644623" y="473299"/>
                  </a:moveTo>
                  <a:cubicBezTo>
                    <a:pt x="3644623" y="553309"/>
                    <a:pt x="3577313" y="619349"/>
                    <a:pt x="3497303" y="619349"/>
                  </a:cubicBezTo>
                  <a:lnTo>
                    <a:pt x="212716" y="619349"/>
                  </a:lnTo>
                  <a:cubicBezTo>
                    <a:pt x="157480" y="619349"/>
                    <a:pt x="120650" y="602839"/>
                    <a:pt x="93980" y="574899"/>
                  </a:cubicBezTo>
                  <a:cubicBezTo>
                    <a:pt x="114300" y="583789"/>
                    <a:pt x="135890" y="588869"/>
                    <a:pt x="160020" y="588869"/>
                  </a:cubicBezTo>
                  <a:lnTo>
                    <a:pt x="3459204" y="588869"/>
                  </a:lnTo>
                  <a:cubicBezTo>
                    <a:pt x="3546834" y="588869"/>
                    <a:pt x="3617954" y="517749"/>
                    <a:pt x="3617954" y="430119"/>
                  </a:cubicBezTo>
                  <a:lnTo>
                    <a:pt x="3617954" y="158750"/>
                  </a:lnTo>
                  <a:cubicBezTo>
                    <a:pt x="3617954" y="140970"/>
                    <a:pt x="3614143" y="123190"/>
                    <a:pt x="3609063" y="106680"/>
                  </a:cubicBezTo>
                  <a:cubicBezTo>
                    <a:pt x="3630654" y="132080"/>
                    <a:pt x="3644623" y="165100"/>
                    <a:pt x="3644623" y="201930"/>
                  </a:cubicBezTo>
                  <a:lnTo>
                    <a:pt x="3644623" y="473299"/>
                  </a:lnTo>
                  <a:cubicBezTo>
                    <a:pt x="3644623" y="473299"/>
                    <a:pt x="3644623" y="473299"/>
                    <a:pt x="3644623" y="473299"/>
                  </a:cubicBezTo>
                  <a:close/>
                </a:path>
              </a:pathLst>
            </a:custGeom>
            <a:solidFill>
              <a:srgbClr val="F5F6F8"/>
            </a:solidFill>
          </p:spPr>
        </p:sp>
      </p:grpSp>
      <p:sp>
        <p:nvSpPr>
          <p:cNvPr id="9" name="Title 1">
            <a:extLst>
              <a:ext uri="{FF2B5EF4-FFF2-40B4-BE49-F238E27FC236}">
                <a16:creationId xmlns:a16="http://schemas.microsoft.com/office/drawing/2014/main" id="{EE24EDEE-63E4-1631-84AD-E60747083F34}"/>
              </a:ext>
            </a:extLst>
          </p:cNvPr>
          <p:cNvSpPr>
            <a:spLocks noGrp="1"/>
          </p:cNvSpPr>
          <p:nvPr>
            <p:ph type="title" hasCustomPrompt="1"/>
          </p:nvPr>
        </p:nvSpPr>
        <p:spPr>
          <a:xfrm>
            <a:off x="1249680" y="1730383"/>
            <a:ext cx="9837467" cy="1156061"/>
          </a:xfrm>
        </p:spPr>
        <p:txBody>
          <a:bodyPr anchor="b"/>
          <a:lstStyle>
            <a:lvl1pPr>
              <a:defRPr sz="6000" b="1">
                <a:solidFill>
                  <a:schemeClr val="tx2"/>
                </a:solidFill>
              </a:defRPr>
            </a:lvl1pPr>
          </a:lstStyle>
          <a:p>
            <a:r>
              <a:rPr lang="en-US"/>
              <a:t>Section header</a:t>
            </a:r>
          </a:p>
        </p:txBody>
      </p:sp>
    </p:spTree>
    <p:extLst>
      <p:ext uri="{BB962C8B-B14F-4D97-AF65-F5344CB8AC3E}">
        <p14:creationId xmlns:p14="http://schemas.microsoft.com/office/powerpoint/2010/main" val="2240277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365125"/>
            <a:ext cx="8427720" cy="1325563"/>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79613"/>
            <a:ext cx="10515600" cy="3781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a:extLst>
              <a:ext uri="{FF2B5EF4-FFF2-40B4-BE49-F238E27FC236}">
                <a16:creationId xmlns:a16="http://schemas.microsoft.com/office/drawing/2014/main" id="{C628DA14-4027-E117-B85C-651B37A91B8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13206331">
            <a:off x="4288567" y="-1643627"/>
            <a:ext cx="10720369" cy="4815279"/>
          </a:xfrm>
          <a:prstGeom prst="rect">
            <a:avLst/>
          </a:prstGeom>
        </p:spPr>
      </p:pic>
      <p:pic>
        <p:nvPicPr>
          <p:cNvPr id="10" name="Picture 2">
            <a:extLst>
              <a:ext uri="{FF2B5EF4-FFF2-40B4-BE49-F238E27FC236}">
                <a16:creationId xmlns:a16="http://schemas.microsoft.com/office/drawing/2014/main" id="{C7D646EA-AC38-ABEC-DCE9-76D7844FC63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443" r="40496" b="56589"/>
          <a:stretch/>
        </p:blipFill>
        <p:spPr>
          <a:xfrm rot="3697922">
            <a:off x="-1357925" y="3452717"/>
            <a:ext cx="5081787" cy="3654309"/>
          </a:xfrm>
          <a:prstGeom prst="rect">
            <a:avLst/>
          </a:prstGeom>
        </p:spPr>
      </p:pic>
    </p:spTree>
    <p:extLst>
      <p:ext uri="{BB962C8B-B14F-4D97-AF65-F5344CB8AC3E}">
        <p14:creationId xmlns:p14="http://schemas.microsoft.com/office/powerpoint/2010/main" val="1264510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ig id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FD29-4836-2DDE-B85E-D111025ABABE}"/>
              </a:ext>
            </a:extLst>
          </p:cNvPr>
          <p:cNvSpPr>
            <a:spLocks noGrp="1"/>
          </p:cNvSpPr>
          <p:nvPr>
            <p:ph type="title" hasCustomPrompt="1"/>
          </p:nvPr>
        </p:nvSpPr>
        <p:spPr>
          <a:xfrm>
            <a:off x="2500352" y="2815642"/>
            <a:ext cx="8701088" cy="1156061"/>
          </a:xfrm>
        </p:spPr>
        <p:txBody>
          <a:bodyPr anchor="b"/>
          <a:lstStyle>
            <a:lvl1pPr algn="l">
              <a:defRPr sz="6000" b="1">
                <a:solidFill>
                  <a:schemeClr val="accent3"/>
                </a:solidFill>
              </a:defRPr>
            </a:lvl1pPr>
          </a:lstStyle>
          <a:p>
            <a:r>
              <a:rPr lang="en-US"/>
              <a:t>Topic or big idea</a:t>
            </a:r>
          </a:p>
        </p:txBody>
      </p:sp>
      <p:sp>
        <p:nvSpPr>
          <p:cNvPr id="5" name="Footer Placeholder 4">
            <a:extLst>
              <a:ext uri="{FF2B5EF4-FFF2-40B4-BE49-F238E27FC236}">
                <a16:creationId xmlns:a16="http://schemas.microsoft.com/office/drawing/2014/main" id="{516CE3D0-6F46-24E1-FC61-D6D2E96625BF}"/>
              </a:ext>
            </a:extLst>
          </p:cNvPr>
          <p:cNvSpPr>
            <a:spLocks noGrp="1"/>
          </p:cNvSpPr>
          <p:nvPr>
            <p:ph type="ftr" sz="quarter" idx="11"/>
          </p:nvPr>
        </p:nvSpPr>
        <p:spPr/>
        <p:txBody>
          <a:bodyPr/>
          <a:lstStyle/>
          <a:p>
            <a:r>
              <a:rPr lang="en-US"/>
              <a:t>© 2023 Medicare Rights Center</a:t>
            </a:r>
          </a:p>
        </p:txBody>
      </p:sp>
      <p:sp>
        <p:nvSpPr>
          <p:cNvPr id="6" name="Slide Number Placeholder 5">
            <a:extLst>
              <a:ext uri="{FF2B5EF4-FFF2-40B4-BE49-F238E27FC236}">
                <a16:creationId xmlns:a16="http://schemas.microsoft.com/office/drawing/2014/main" id="{1752932A-203D-1E03-A9BE-870C28C83315}"/>
              </a:ext>
            </a:extLst>
          </p:cNvPr>
          <p:cNvSpPr>
            <a:spLocks noGrp="1"/>
          </p:cNvSpPr>
          <p:nvPr>
            <p:ph type="sldNum" sz="quarter" idx="12"/>
          </p:nvPr>
        </p:nvSpPr>
        <p:spPr/>
        <p:txBody>
          <a:bodyPr/>
          <a:lstStyle/>
          <a:p>
            <a:fld id="{2A3F6121-7E7D-4058-A6FF-846C80794112}" type="slidenum">
              <a:rPr lang="en-US" smtClean="0"/>
              <a:t>‹#›</a:t>
            </a:fld>
            <a:endParaRPr lang="en-US"/>
          </a:p>
        </p:txBody>
      </p:sp>
      <p:sp>
        <p:nvSpPr>
          <p:cNvPr id="16" name="Text Placeholder 15">
            <a:extLst>
              <a:ext uri="{FF2B5EF4-FFF2-40B4-BE49-F238E27FC236}">
                <a16:creationId xmlns:a16="http://schemas.microsoft.com/office/drawing/2014/main" id="{E5CE03F0-C330-DB0E-5273-2AE207687AE9}"/>
              </a:ext>
            </a:extLst>
          </p:cNvPr>
          <p:cNvSpPr>
            <a:spLocks noGrp="1"/>
          </p:cNvSpPr>
          <p:nvPr>
            <p:ph type="body" sz="quarter" idx="13" hasCustomPrompt="1"/>
          </p:nvPr>
        </p:nvSpPr>
        <p:spPr>
          <a:xfrm>
            <a:off x="2502241" y="4203118"/>
            <a:ext cx="8701088" cy="548005"/>
          </a:xfrm>
        </p:spPr>
        <p:txBody>
          <a:bodyPr/>
          <a:lstStyle>
            <a:lvl1pPr marL="0" indent="0">
              <a:buNone/>
              <a:defRPr/>
            </a:lvl1pPr>
          </a:lstStyle>
          <a:p>
            <a:pPr lvl="0"/>
            <a:r>
              <a:rPr lang="en-US"/>
              <a:t>Elaborate if needed</a:t>
            </a:r>
          </a:p>
        </p:txBody>
      </p:sp>
      <p:pic>
        <p:nvPicPr>
          <p:cNvPr id="3" name="Picture 3">
            <a:extLst>
              <a:ext uri="{FF2B5EF4-FFF2-40B4-BE49-F238E27FC236}">
                <a16:creationId xmlns:a16="http://schemas.microsoft.com/office/drawing/2014/main" id="{46288CAD-6AC2-3887-016F-145A0822ED7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5" r="41713" b="62963"/>
          <a:stretch/>
        </p:blipFill>
        <p:spPr>
          <a:xfrm rot="5400000">
            <a:off x="-2114310" y="1524001"/>
            <a:ext cx="6858001" cy="3810000"/>
          </a:xfrm>
          <a:prstGeom prst="rect">
            <a:avLst/>
          </a:prstGeom>
        </p:spPr>
      </p:pic>
    </p:spTree>
    <p:extLst>
      <p:ext uri="{BB962C8B-B14F-4D97-AF65-F5344CB8AC3E}">
        <p14:creationId xmlns:p14="http://schemas.microsoft.com/office/powerpoint/2010/main" val="284959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image">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E67A4E06-9661-E984-78AD-2234EBCD609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4024296">
            <a:off x="-5030403" y="837627"/>
            <a:ext cx="10720369" cy="4815279"/>
          </a:xfrm>
          <a:prstGeom prst="rect">
            <a:avLst/>
          </a:prstGeom>
        </p:spPr>
      </p:pic>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443632" y="294104"/>
            <a:ext cx="7252568"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420948" y="1772578"/>
            <a:ext cx="7595292" cy="4359840"/>
            <a:chOff x="0" y="0"/>
            <a:chExt cx="3656054"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userDrawn="1"/>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4" name="Picture Placeholder 13">
            <a:extLst>
              <a:ext uri="{FF2B5EF4-FFF2-40B4-BE49-F238E27FC236}">
                <a16:creationId xmlns:a16="http://schemas.microsoft.com/office/drawing/2014/main" id="{D607FC7A-61C4-D748-99F3-61513AC67422}"/>
              </a:ext>
            </a:extLst>
          </p:cNvPr>
          <p:cNvSpPr>
            <a:spLocks noGrp="1"/>
          </p:cNvSpPr>
          <p:nvPr>
            <p:ph type="pic" sz="quarter" idx="13"/>
          </p:nvPr>
        </p:nvSpPr>
        <p:spPr>
          <a:xfrm>
            <a:off x="8240240" y="1806726"/>
            <a:ext cx="3338211" cy="4289274"/>
          </a:xfrm>
          <a:prstGeom prst="roundRect">
            <a:avLst/>
          </a:prstGeom>
        </p:spPr>
        <p:txBody>
          <a:bodyPr/>
          <a:lstStyle>
            <a:lvl1pPr marL="0" indent="0">
              <a:buNone/>
              <a:defRPr/>
            </a:lvl1pPr>
          </a:lstStyle>
          <a:p>
            <a:endParaRPr lang="en-US"/>
          </a:p>
        </p:txBody>
      </p:sp>
      <p:sp>
        <p:nvSpPr>
          <p:cNvPr id="11" name="Text Placeholder 10">
            <a:extLst>
              <a:ext uri="{FF2B5EF4-FFF2-40B4-BE49-F238E27FC236}">
                <a16:creationId xmlns:a16="http://schemas.microsoft.com/office/drawing/2014/main" id="{A0A929E0-93E7-9098-8CEF-9A8DFFFD95D4}"/>
              </a:ext>
            </a:extLst>
          </p:cNvPr>
          <p:cNvSpPr>
            <a:spLocks noGrp="1"/>
          </p:cNvSpPr>
          <p:nvPr>
            <p:ph type="body" sz="quarter" idx="14"/>
          </p:nvPr>
        </p:nvSpPr>
        <p:spPr>
          <a:xfrm>
            <a:off x="671332" y="2058989"/>
            <a:ext cx="7024868" cy="3693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626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edicare Minute title slide">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4C58205A-BDB8-9719-7A47-B4158005C7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24" y="854117"/>
            <a:ext cx="4572000" cy="1256631"/>
          </a:xfrm>
          <a:prstGeom prst="rect">
            <a:avLst/>
          </a:prstGeom>
        </p:spPr>
      </p:pic>
      <p:pic>
        <p:nvPicPr>
          <p:cNvPr id="44" name="Picture 14">
            <a:extLst>
              <a:ext uri="{FF2B5EF4-FFF2-40B4-BE49-F238E27FC236}">
                <a16:creationId xmlns:a16="http://schemas.microsoft.com/office/drawing/2014/main" id="{4C98D631-1563-9AFC-E9D3-F119CD4E671B}"/>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0559" r="19759" b="66694"/>
          <a:stretch/>
        </p:blipFill>
        <p:spPr>
          <a:xfrm rot="-4233034" flipH="1">
            <a:off x="7725874" y="2706951"/>
            <a:ext cx="6160315" cy="4202282"/>
          </a:xfrm>
          <a:prstGeom prst="rect">
            <a:avLst/>
          </a:prstGeom>
        </p:spPr>
      </p:pic>
      <p:pic>
        <p:nvPicPr>
          <p:cNvPr id="43" name="Picture 13">
            <a:extLst>
              <a:ext uri="{FF2B5EF4-FFF2-40B4-BE49-F238E27FC236}">
                <a16:creationId xmlns:a16="http://schemas.microsoft.com/office/drawing/2014/main" id="{8E42D576-D631-263D-E4BB-3C1FF617A118}"/>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7438" t="17556" r="30958" b="49299"/>
          <a:stretch/>
        </p:blipFill>
        <p:spPr>
          <a:xfrm rot="733574" flipV="1">
            <a:off x="5419888" y="-765881"/>
            <a:ext cx="7068428" cy="2876601"/>
          </a:xfrm>
          <a:prstGeom prst="rect">
            <a:avLst/>
          </a:prstGeom>
        </p:spPr>
      </p:pic>
      <p:sp>
        <p:nvSpPr>
          <p:cNvPr id="2" name="Title 1">
            <a:extLst>
              <a:ext uri="{FF2B5EF4-FFF2-40B4-BE49-F238E27FC236}">
                <a16:creationId xmlns:a16="http://schemas.microsoft.com/office/drawing/2014/main" id="{29A6C1FB-5915-E6E8-C61A-FC12362C9653}"/>
              </a:ext>
            </a:extLst>
          </p:cNvPr>
          <p:cNvSpPr>
            <a:spLocks noGrp="1"/>
          </p:cNvSpPr>
          <p:nvPr>
            <p:ph type="ctrTitle"/>
          </p:nvPr>
        </p:nvSpPr>
        <p:spPr>
          <a:xfrm>
            <a:off x="783224" y="3419669"/>
            <a:ext cx="9815744" cy="846662"/>
          </a:xfrm>
        </p:spPr>
        <p:txBody>
          <a:bodyPr anchor="b">
            <a:normAutofit/>
          </a:bodyPr>
          <a:lstStyle>
            <a:lvl1pPr algn="l">
              <a:lnSpc>
                <a:spcPct val="100000"/>
              </a:lnSpc>
              <a:defRPr sz="4800">
                <a:solidFill>
                  <a:schemeClr val="tx2"/>
                </a:solidFill>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424D7A5-671A-0BD9-0A38-1F299FC258EC}"/>
              </a:ext>
            </a:extLst>
          </p:cNvPr>
          <p:cNvSpPr>
            <a:spLocks noGrp="1"/>
          </p:cNvSpPr>
          <p:nvPr>
            <p:ph type="subTitle" idx="1"/>
          </p:nvPr>
        </p:nvSpPr>
        <p:spPr>
          <a:xfrm>
            <a:off x="769168" y="2627450"/>
            <a:ext cx="4016188" cy="509073"/>
          </a:xfrm>
          <a:prstGeom prst="roundRect">
            <a:avLst/>
          </a:prstGeom>
          <a:solidFill>
            <a:schemeClr val="tx2"/>
          </a:solidFill>
          <a:effectLst>
            <a:softEdge rad="0"/>
          </a:effectLst>
        </p:spPr>
        <p:txBody>
          <a:bodyPr anchor="ctr" anchorCtr="0">
            <a:normAutofit/>
          </a:bodyPr>
          <a:lstStyle>
            <a:lvl1pPr marL="0" indent="0" algn="ctr">
              <a:buNone/>
              <a:defRPr sz="2000">
                <a:solidFill>
                  <a:schemeClr val="bg1"/>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82C81F7-E1C0-3E95-0C01-6D2A8CBAD97E}"/>
              </a:ext>
            </a:extLst>
          </p:cNvPr>
          <p:cNvSpPr>
            <a:spLocks noGrp="1"/>
          </p:cNvSpPr>
          <p:nvPr>
            <p:ph type="ftr" sz="quarter" idx="11"/>
          </p:nvPr>
        </p:nvSpPr>
        <p:spPr/>
        <p:txBody>
          <a:bodyPr/>
          <a:lstStyle>
            <a:lvl1pPr>
              <a:defRPr>
                <a:solidFill>
                  <a:schemeClr val="tx1"/>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ED9C714-8F06-4983-C6AD-62B6C5F8AAA7}"/>
              </a:ext>
            </a:extLst>
          </p:cNvPr>
          <p:cNvSpPr>
            <a:spLocks noGrp="1"/>
          </p:cNvSpPr>
          <p:nvPr>
            <p:ph type="sldNum" sz="quarter" idx="12"/>
          </p:nvPr>
        </p:nvSpPr>
        <p:spPr>
          <a:xfrm>
            <a:off x="769168" y="6356349"/>
            <a:ext cx="2743200" cy="365125"/>
          </a:xfrm>
        </p:spPr>
        <p:txBody>
          <a:bodyPr/>
          <a:lstStyle>
            <a:lvl1pPr algn="l">
              <a:defRPr/>
            </a:lvl1pPr>
          </a:lstStyle>
          <a:p>
            <a:fld id="{2A3F6121-7E7D-4058-A6FF-846C80794112}" type="slidenum">
              <a:rPr lang="en-US" smtClean="0"/>
              <a:pPr/>
              <a:t>‹#›</a:t>
            </a:fld>
            <a:endParaRPr lang="en-US"/>
          </a:p>
        </p:txBody>
      </p:sp>
    </p:spTree>
    <p:extLst>
      <p:ext uri="{BB962C8B-B14F-4D97-AF65-F5344CB8AC3E}">
        <p14:creationId xmlns:p14="http://schemas.microsoft.com/office/powerpoint/2010/main" val="427934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838200" y="365125"/>
            <a:ext cx="9669486"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817880" y="1843599"/>
            <a:ext cx="9829800" cy="4359840"/>
            <a:chOff x="0" y="0"/>
            <a:chExt cx="3656053"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0" name="Text Placeholder 9">
            <a:extLst>
              <a:ext uri="{FF2B5EF4-FFF2-40B4-BE49-F238E27FC236}">
                <a16:creationId xmlns:a16="http://schemas.microsoft.com/office/drawing/2014/main" id="{2C4F797C-F583-FF7B-DB77-5DB12BDF7BB6}"/>
              </a:ext>
            </a:extLst>
          </p:cNvPr>
          <p:cNvSpPr>
            <a:spLocks noGrp="1"/>
          </p:cNvSpPr>
          <p:nvPr>
            <p:ph type="body" sz="quarter" idx="12"/>
          </p:nvPr>
        </p:nvSpPr>
        <p:spPr>
          <a:xfrm>
            <a:off x="1198563" y="2327275"/>
            <a:ext cx="9012237" cy="497205"/>
          </a:xfrm>
        </p:spPr>
        <p:txBody>
          <a:bodyPr/>
          <a:lstStyle>
            <a:lvl2pPr marL="457200" indent="0">
              <a:buNone/>
              <a:defRPr/>
            </a:lvl2pPr>
          </a:lstStyle>
          <a:p>
            <a:pPr lvl="0"/>
            <a:r>
              <a:rPr lang="en-US"/>
              <a:t>Click to edit Master text styles</a:t>
            </a:r>
          </a:p>
        </p:txBody>
      </p:sp>
      <p:sp>
        <p:nvSpPr>
          <p:cNvPr id="11" name="Text Placeholder 9">
            <a:extLst>
              <a:ext uri="{FF2B5EF4-FFF2-40B4-BE49-F238E27FC236}">
                <a16:creationId xmlns:a16="http://schemas.microsoft.com/office/drawing/2014/main" id="{114D3CBF-479B-FB3F-AE70-3490B6B8F0CC}"/>
              </a:ext>
            </a:extLst>
          </p:cNvPr>
          <p:cNvSpPr>
            <a:spLocks noGrp="1"/>
          </p:cNvSpPr>
          <p:nvPr>
            <p:ph type="body" sz="quarter" idx="13"/>
          </p:nvPr>
        </p:nvSpPr>
        <p:spPr>
          <a:xfrm>
            <a:off x="1173737" y="3180397"/>
            <a:ext cx="9012237" cy="497205"/>
          </a:xfrm>
        </p:spPr>
        <p:txBody>
          <a:bodyPr/>
          <a:lstStyle>
            <a:lvl2pPr marL="457200" indent="0">
              <a:buNone/>
              <a:defRPr/>
            </a:lvl2pPr>
          </a:lstStyle>
          <a:p>
            <a:pPr lvl="0"/>
            <a:r>
              <a:rPr lang="en-US"/>
              <a:t>Click to edit Master text styles</a:t>
            </a:r>
          </a:p>
        </p:txBody>
      </p:sp>
      <p:sp>
        <p:nvSpPr>
          <p:cNvPr id="12" name="Text Placeholder 9">
            <a:extLst>
              <a:ext uri="{FF2B5EF4-FFF2-40B4-BE49-F238E27FC236}">
                <a16:creationId xmlns:a16="http://schemas.microsoft.com/office/drawing/2014/main" id="{652E9691-B30C-A15C-10A2-CFDD9617FADB}"/>
              </a:ext>
            </a:extLst>
          </p:cNvPr>
          <p:cNvSpPr>
            <a:spLocks noGrp="1"/>
          </p:cNvSpPr>
          <p:nvPr>
            <p:ph type="body" sz="quarter" idx="14"/>
          </p:nvPr>
        </p:nvSpPr>
        <p:spPr>
          <a:xfrm>
            <a:off x="1166824" y="4025394"/>
            <a:ext cx="9012237" cy="497205"/>
          </a:xfrm>
        </p:spPr>
        <p:txBody>
          <a:bodyPr/>
          <a:lstStyle>
            <a:lvl2pPr marL="457200" indent="0">
              <a:buNone/>
              <a:defRPr/>
            </a:lvl2pPr>
          </a:lstStyle>
          <a:p>
            <a:pPr lvl="0"/>
            <a:r>
              <a:rPr lang="en-US"/>
              <a:t>Click to edit Master text styles</a:t>
            </a:r>
          </a:p>
        </p:txBody>
      </p:sp>
      <p:sp>
        <p:nvSpPr>
          <p:cNvPr id="13" name="Text Placeholder 9">
            <a:extLst>
              <a:ext uri="{FF2B5EF4-FFF2-40B4-BE49-F238E27FC236}">
                <a16:creationId xmlns:a16="http://schemas.microsoft.com/office/drawing/2014/main" id="{7C6FCA70-332B-1473-14F1-218E1ED5EE39}"/>
              </a:ext>
            </a:extLst>
          </p:cNvPr>
          <p:cNvSpPr>
            <a:spLocks noGrp="1"/>
          </p:cNvSpPr>
          <p:nvPr>
            <p:ph type="body" sz="quarter" idx="15"/>
          </p:nvPr>
        </p:nvSpPr>
        <p:spPr>
          <a:xfrm>
            <a:off x="1166823" y="4871971"/>
            <a:ext cx="9012237" cy="497205"/>
          </a:xfrm>
        </p:spPr>
        <p:txBody>
          <a:bodyPr/>
          <a:lstStyle>
            <a:lvl2pPr marL="457200" indent="0">
              <a:buNone/>
              <a:defRPr/>
            </a:lvl2pPr>
          </a:lstStyle>
          <a:p>
            <a:pPr lvl="0"/>
            <a:r>
              <a:rPr lang="en-US"/>
              <a:t>Click to edit Master text styles</a:t>
            </a:r>
          </a:p>
        </p:txBody>
      </p:sp>
    </p:spTree>
    <p:extLst>
      <p:ext uri="{BB962C8B-B14F-4D97-AF65-F5344CB8AC3E}">
        <p14:creationId xmlns:p14="http://schemas.microsoft.com/office/powerpoint/2010/main" val="64730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2BE3176-4ED3-4AFD-9EE5-454D54D32844}" type="datetime1">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48727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ontent + image smaller">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E67A4E06-9661-E984-78AD-2234EBCD609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4024296">
            <a:off x="-5030403" y="837627"/>
            <a:ext cx="10720369" cy="4815279"/>
          </a:xfrm>
          <a:prstGeom prst="rect">
            <a:avLst/>
          </a:prstGeom>
        </p:spPr>
      </p:pic>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443632" y="294104"/>
            <a:ext cx="7252568"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443632" y="1772578"/>
            <a:ext cx="5310054" cy="4359840"/>
            <a:chOff x="0" y="0"/>
            <a:chExt cx="3656054"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userDrawn="1"/>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1" name="Text Placeholder 10">
            <a:extLst>
              <a:ext uri="{FF2B5EF4-FFF2-40B4-BE49-F238E27FC236}">
                <a16:creationId xmlns:a16="http://schemas.microsoft.com/office/drawing/2014/main" id="{A0A929E0-93E7-9098-8CEF-9A8DFFFD95D4}"/>
              </a:ext>
            </a:extLst>
          </p:cNvPr>
          <p:cNvSpPr>
            <a:spLocks noGrp="1"/>
          </p:cNvSpPr>
          <p:nvPr>
            <p:ph type="body" sz="quarter" idx="14"/>
          </p:nvPr>
        </p:nvSpPr>
        <p:spPr>
          <a:xfrm>
            <a:off x="671332" y="2058989"/>
            <a:ext cx="4702526" cy="3693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2">
            <a:extLst>
              <a:ext uri="{FF2B5EF4-FFF2-40B4-BE49-F238E27FC236}">
                <a16:creationId xmlns:a16="http://schemas.microsoft.com/office/drawing/2014/main" id="{F45B1330-E6F4-114C-227A-A6860BD6B3D1}"/>
              </a:ext>
            </a:extLst>
          </p:cNvPr>
          <p:cNvGrpSpPr/>
          <p:nvPr userDrawn="1"/>
        </p:nvGrpSpPr>
        <p:grpSpPr>
          <a:xfrm>
            <a:off x="6438314" y="1725884"/>
            <a:ext cx="5310054" cy="4359840"/>
            <a:chOff x="0" y="0"/>
            <a:chExt cx="3656054" cy="1621535"/>
          </a:xfrm>
        </p:grpSpPr>
        <p:sp>
          <p:nvSpPr>
            <p:cNvPr id="18" name="Freeform 3">
              <a:extLst>
                <a:ext uri="{FF2B5EF4-FFF2-40B4-BE49-F238E27FC236}">
                  <a16:creationId xmlns:a16="http://schemas.microsoft.com/office/drawing/2014/main" id="{F6A50441-6229-5777-93CD-78B2EE8E405D}"/>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19" name="Freeform 4">
              <a:extLst>
                <a:ext uri="{FF2B5EF4-FFF2-40B4-BE49-F238E27FC236}">
                  <a16:creationId xmlns:a16="http://schemas.microsoft.com/office/drawing/2014/main" id="{F10E1A8E-48E0-0BF1-8EA0-724CD02A9319}"/>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20" name="Freeform 5">
              <a:extLst>
                <a:ext uri="{FF2B5EF4-FFF2-40B4-BE49-F238E27FC236}">
                  <a16:creationId xmlns:a16="http://schemas.microsoft.com/office/drawing/2014/main" id="{55619EAB-CB24-25C6-92A7-92F394FF93F3}"/>
                </a:ext>
              </a:extLst>
            </p:cNvPr>
            <p:cNvSpPr/>
            <p:nvPr userDrawn="1"/>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21" name="Text Placeholder 10">
            <a:extLst>
              <a:ext uri="{FF2B5EF4-FFF2-40B4-BE49-F238E27FC236}">
                <a16:creationId xmlns:a16="http://schemas.microsoft.com/office/drawing/2014/main" id="{A8C1AC4D-5EF2-8923-5495-DF46CEAF517E}"/>
              </a:ext>
            </a:extLst>
          </p:cNvPr>
          <p:cNvSpPr>
            <a:spLocks noGrp="1"/>
          </p:cNvSpPr>
          <p:nvPr>
            <p:ph type="body" sz="quarter" idx="15"/>
          </p:nvPr>
        </p:nvSpPr>
        <p:spPr>
          <a:xfrm>
            <a:off x="6696222" y="2024843"/>
            <a:ext cx="4657578" cy="3693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8381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7541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6555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487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076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8097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640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6274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7590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7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424200E-3337-40B6-A712-9409969FBD6E}" type="datetime1">
              <a:rPr lang="en-US" smtClean="0"/>
              <a:t>8/25/2023</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156398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684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8110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8"/>
        <p:cNvGrpSpPr/>
        <p:nvPr/>
      </p:nvGrpSpPr>
      <p:grpSpPr>
        <a:xfrm>
          <a:off x="0" y="0"/>
          <a:ext cx="0" cy="0"/>
          <a:chOff x="0" y="0"/>
          <a:chExt cx="0" cy="0"/>
        </a:xfrm>
      </p:grpSpPr>
      <p:pic>
        <p:nvPicPr>
          <p:cNvPr id="19" name="Google Shape;19;p22" descr="&quot; &quot;"/>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91117" y="7981"/>
            <a:ext cx="9900883" cy="6850019"/>
          </a:xfrm>
          <a:prstGeom prst="rect">
            <a:avLst/>
          </a:prstGeom>
          <a:noFill/>
          <a:ln>
            <a:noFill/>
          </a:ln>
        </p:spPr>
      </p:pic>
      <p:sp>
        <p:nvSpPr>
          <p:cNvPr id="20" name="Google Shape;20;p22" descr="&quot; &quot;"/>
          <p:cNvSpPr/>
          <p:nvPr/>
        </p:nvSpPr>
        <p:spPr>
          <a:xfrm>
            <a:off x="3048840" y="629"/>
            <a:ext cx="9143160" cy="6857371"/>
          </a:xfrm>
          <a:prstGeom prst="rect">
            <a:avLst/>
          </a:prstGeom>
          <a:solidFill>
            <a:srgbClr val="ACB8CA">
              <a:alpha val="5411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1" name="Google Shape;21;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7176" y="0"/>
            <a:ext cx="9007982" cy="6879171"/>
          </a:xfrm>
          <a:prstGeom prst="rect">
            <a:avLst/>
          </a:prstGeom>
          <a:noFill/>
          <a:ln>
            <a:noFill/>
          </a:ln>
        </p:spPr>
      </p:pic>
      <p:sp>
        <p:nvSpPr>
          <p:cNvPr id="22" name="Google Shape;22;p22"/>
          <p:cNvSpPr/>
          <p:nvPr/>
        </p:nvSpPr>
        <p:spPr>
          <a:xfrm>
            <a:off x="1202893" y="-21170"/>
            <a:ext cx="7496548" cy="6879170"/>
          </a:xfrm>
          <a:custGeom>
            <a:avLst/>
            <a:gdLst/>
            <a:ahLst/>
            <a:cxnLst/>
            <a:rect l="l" t="t" r="r" b="b"/>
            <a:pathLst>
              <a:path w="10995949" h="10090376" extrusionOk="0">
                <a:moveTo>
                  <a:pt x="0" y="10090376"/>
                </a:moveTo>
                <a:lnTo>
                  <a:pt x="0" y="23149"/>
                </a:lnTo>
                <a:lnTo>
                  <a:pt x="10995949" y="0"/>
                </a:lnTo>
                <a:lnTo>
                  <a:pt x="4490976" y="10090376"/>
                </a:lnTo>
                <a:lnTo>
                  <a:pt x="0" y="1009037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 name="Google Shape;23;p22"/>
          <p:cNvSpPr txBox="1">
            <a:spLocks noGrp="1"/>
          </p:cNvSpPr>
          <p:nvPr>
            <p:ph type="title"/>
          </p:nvPr>
        </p:nvSpPr>
        <p:spPr>
          <a:xfrm>
            <a:off x="628069" y="744830"/>
            <a:ext cx="6099048" cy="14904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Cambria"/>
              <a:buNone/>
              <a:defRPr sz="4800" b="1" cap="none">
                <a:solidFill>
                  <a:schemeClr val="dk1"/>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4" name="Google Shape;24;p22"/>
          <p:cNvCxnSpPr/>
          <p:nvPr/>
        </p:nvCxnSpPr>
        <p:spPr>
          <a:xfrm rot="10800000">
            <a:off x="413484" y="744830"/>
            <a:ext cx="0" cy="2194560"/>
          </a:xfrm>
          <a:prstGeom prst="straightConnector1">
            <a:avLst/>
          </a:prstGeom>
          <a:noFill/>
          <a:ln w="76200" cap="flat" cmpd="sng">
            <a:solidFill>
              <a:schemeClr val="accent2"/>
            </a:solidFill>
            <a:prstDash val="solid"/>
            <a:miter lim="800000"/>
            <a:headEnd type="none" w="sm" len="sm"/>
            <a:tailEnd type="none" w="sm" len="sm"/>
          </a:ln>
        </p:spPr>
      </p:cxnSp>
      <p:sp>
        <p:nvSpPr>
          <p:cNvPr id="25" name="Google Shape;25;p22"/>
          <p:cNvSpPr txBox="1">
            <a:spLocks noGrp="1"/>
          </p:cNvSpPr>
          <p:nvPr>
            <p:ph type="body" idx="1"/>
          </p:nvPr>
        </p:nvSpPr>
        <p:spPr>
          <a:xfrm>
            <a:off x="628069" y="2259135"/>
            <a:ext cx="6099048" cy="75895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7F7F7F"/>
              </a:buClr>
              <a:buSzPts val="2400"/>
              <a:buNone/>
              <a:defRPr sz="2400" b="0" cap="none">
                <a:solidFill>
                  <a:srgbClr val="7F7F7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22" descr="NCAPPS logo"/>
          <p:cNvPicPr preferRelativeResize="0"/>
          <p:nvPr/>
        </p:nvPicPr>
        <p:blipFill rotWithShape="1">
          <a:blip r:embed="rId4">
            <a:alphaModFix/>
          </a:blip>
          <a:srcRect/>
          <a:stretch/>
        </p:blipFill>
        <p:spPr>
          <a:xfrm>
            <a:off x="1316492" y="3975699"/>
            <a:ext cx="3772426" cy="1343212"/>
          </a:xfrm>
          <a:prstGeom prst="rect">
            <a:avLst/>
          </a:prstGeom>
          <a:noFill/>
          <a:ln>
            <a:noFill/>
          </a:ln>
        </p:spPr>
      </p:pic>
    </p:spTree>
    <p:extLst>
      <p:ext uri="{BB962C8B-B14F-4D97-AF65-F5344CB8AC3E}">
        <p14:creationId xmlns:p14="http://schemas.microsoft.com/office/powerpoint/2010/main" val="363399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ext Slide">
  <p:cSld name="1_Text Slide">
    <p:spTree>
      <p:nvGrpSpPr>
        <p:cNvPr id="1" name="Shape 27"/>
        <p:cNvGrpSpPr/>
        <p:nvPr/>
      </p:nvGrpSpPr>
      <p:grpSpPr>
        <a:xfrm>
          <a:off x="0" y="0"/>
          <a:ext cx="0" cy="0"/>
          <a:chOff x="0" y="0"/>
          <a:chExt cx="0" cy="0"/>
        </a:xfrm>
      </p:grpSpPr>
      <p:pic>
        <p:nvPicPr>
          <p:cNvPr id="28" name="Google Shape;28;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101"/>
            <a:ext cx="1652159" cy="974426"/>
          </a:xfrm>
          <a:prstGeom prst="rect">
            <a:avLst/>
          </a:prstGeom>
          <a:noFill/>
          <a:ln>
            <a:noFill/>
          </a:ln>
        </p:spPr>
      </p:pic>
      <p:sp>
        <p:nvSpPr>
          <p:cNvPr id="29" name="Google Shape;29;p23"/>
          <p:cNvSpPr txBox="1">
            <a:spLocks noGrp="1"/>
          </p:cNvSpPr>
          <p:nvPr>
            <p:ph type="title"/>
          </p:nvPr>
        </p:nvSpPr>
        <p:spPr>
          <a:xfrm>
            <a:off x="1644425" y="-1101"/>
            <a:ext cx="10547576" cy="9744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3"/>
          <p:cNvSpPr txBox="1">
            <a:spLocks noGrp="1"/>
          </p:cNvSpPr>
          <p:nvPr>
            <p:ph type="body" idx="1"/>
          </p:nvPr>
        </p:nvSpPr>
        <p:spPr>
          <a:xfrm>
            <a:off x="1789932" y="1672253"/>
            <a:ext cx="8926512" cy="4384675"/>
          </a:xfrm>
          <a:prstGeom prst="rect">
            <a:avLst/>
          </a:prstGeom>
          <a:noFill/>
          <a:ln>
            <a:noFill/>
          </a:ln>
        </p:spPr>
        <p:txBody>
          <a:bodyPr spcFirstLastPara="1" wrap="square" lIns="91425" tIns="45700" rIns="91425" bIns="45700" anchor="t" anchorCtr="0">
            <a:normAutofit/>
          </a:bodyPr>
          <a:lstStyle>
            <a:lvl1pPr marL="457200" lvl="0" indent="-406400" algn="l">
              <a:lnSpc>
                <a:spcPct val="125000"/>
              </a:lnSpc>
              <a:spcBef>
                <a:spcPts val="1000"/>
              </a:spcBef>
              <a:spcAft>
                <a:spcPts val="0"/>
              </a:spcAft>
              <a:buClr>
                <a:schemeClr val="dk1"/>
              </a:buClr>
              <a:buSzPts val="2800"/>
              <a:buChar char="•"/>
              <a:defRPr/>
            </a:lvl1pPr>
            <a:lvl2pPr marL="914400" lvl="1" indent="-381000" algn="l">
              <a:lnSpc>
                <a:spcPct val="125000"/>
              </a:lnSpc>
              <a:spcBef>
                <a:spcPts val="500"/>
              </a:spcBef>
              <a:spcAft>
                <a:spcPts val="0"/>
              </a:spcAft>
              <a:buClr>
                <a:schemeClr val="dk1"/>
              </a:buClr>
              <a:buSzPts val="2400"/>
              <a:buChar char="•"/>
              <a:defRPr/>
            </a:lvl2pPr>
            <a:lvl3pPr marL="1371600" lvl="2" indent="-355600" algn="l">
              <a:lnSpc>
                <a:spcPct val="125000"/>
              </a:lnSpc>
              <a:spcBef>
                <a:spcPts val="500"/>
              </a:spcBef>
              <a:spcAft>
                <a:spcPts val="0"/>
              </a:spcAft>
              <a:buClr>
                <a:schemeClr val="dk1"/>
              </a:buClr>
              <a:buSzPts val="2000"/>
              <a:buChar char="•"/>
              <a:defRPr/>
            </a:lvl3pPr>
            <a:lvl4pPr marL="1828800" lvl="3" indent="-342900" algn="l">
              <a:lnSpc>
                <a:spcPct val="125000"/>
              </a:lnSpc>
              <a:spcBef>
                <a:spcPts val="500"/>
              </a:spcBef>
              <a:spcAft>
                <a:spcPts val="0"/>
              </a:spcAft>
              <a:buClr>
                <a:schemeClr val="dk1"/>
              </a:buClr>
              <a:buSzPts val="1800"/>
              <a:buChar char="•"/>
              <a:defRPr/>
            </a:lvl4pPr>
            <a:lvl5pPr marL="2286000" lvl="4" indent="-342900" algn="l">
              <a:lnSpc>
                <a:spcPct val="12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57256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ullet Slide">
  <p:cSld name="Bullet Slide">
    <p:spTree>
      <p:nvGrpSpPr>
        <p:cNvPr id="1" name="Shape 37"/>
        <p:cNvGrpSpPr/>
        <p:nvPr/>
      </p:nvGrpSpPr>
      <p:grpSpPr>
        <a:xfrm>
          <a:off x="0" y="0"/>
          <a:ext cx="0" cy="0"/>
          <a:chOff x="0" y="0"/>
          <a:chExt cx="0" cy="0"/>
        </a:xfrm>
      </p:grpSpPr>
      <p:pic>
        <p:nvPicPr>
          <p:cNvPr id="38" name="Google Shape;38;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101"/>
            <a:ext cx="1652159" cy="974426"/>
          </a:xfrm>
          <a:prstGeom prst="rect">
            <a:avLst/>
          </a:prstGeom>
          <a:noFill/>
          <a:ln>
            <a:noFill/>
          </a:ln>
        </p:spPr>
      </p:pic>
      <p:sp>
        <p:nvSpPr>
          <p:cNvPr id="39" name="Google Shape;39;p27"/>
          <p:cNvSpPr txBox="1">
            <a:spLocks noGrp="1"/>
          </p:cNvSpPr>
          <p:nvPr>
            <p:ph type="title"/>
          </p:nvPr>
        </p:nvSpPr>
        <p:spPr>
          <a:xfrm>
            <a:off x="1644425" y="-1101"/>
            <a:ext cx="10547576" cy="9744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0" name="Google Shape;40;p27"/>
          <p:cNvGrpSpPr/>
          <p:nvPr/>
        </p:nvGrpSpPr>
        <p:grpSpPr>
          <a:xfrm>
            <a:off x="746757" y="1560130"/>
            <a:ext cx="2479264" cy="4792133"/>
            <a:chOff x="746757" y="1574799"/>
            <a:chExt cx="2479264" cy="4792133"/>
          </a:xfrm>
        </p:grpSpPr>
        <p:sp>
          <p:nvSpPr>
            <p:cNvPr id="41" name="Google Shape;41;p27"/>
            <p:cNvSpPr/>
            <p:nvPr/>
          </p:nvSpPr>
          <p:spPr>
            <a:xfrm>
              <a:off x="746757" y="2031999"/>
              <a:ext cx="2479264" cy="433493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 name="Google Shape;42;p27"/>
            <p:cNvSpPr/>
            <p:nvPr/>
          </p:nvSpPr>
          <p:spPr>
            <a:xfrm>
              <a:off x="1529189" y="1574799"/>
              <a:ext cx="914400" cy="914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dirty="0">
                  <a:solidFill>
                    <a:schemeClr val="lt1"/>
                  </a:solidFill>
                  <a:latin typeface="Cambria"/>
                  <a:ea typeface="Cambria"/>
                  <a:cs typeface="Cambria"/>
                  <a:sym typeface="Cambria"/>
                </a:rPr>
                <a:t>1</a:t>
              </a:r>
              <a:endParaRPr dirty="0"/>
            </a:p>
          </p:txBody>
        </p:sp>
      </p:grpSp>
      <p:grpSp>
        <p:nvGrpSpPr>
          <p:cNvPr id="43" name="Google Shape;43;p27"/>
          <p:cNvGrpSpPr/>
          <p:nvPr/>
        </p:nvGrpSpPr>
        <p:grpSpPr>
          <a:xfrm>
            <a:off x="3486496" y="1560130"/>
            <a:ext cx="2479264" cy="4792133"/>
            <a:chOff x="746757" y="1574799"/>
            <a:chExt cx="2479264" cy="4792133"/>
          </a:xfrm>
        </p:grpSpPr>
        <p:sp>
          <p:nvSpPr>
            <p:cNvPr id="44" name="Google Shape;44;p27"/>
            <p:cNvSpPr/>
            <p:nvPr/>
          </p:nvSpPr>
          <p:spPr>
            <a:xfrm>
              <a:off x="746757" y="2031999"/>
              <a:ext cx="2479264" cy="433493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5" name="Google Shape;45;p27"/>
            <p:cNvSpPr/>
            <p:nvPr/>
          </p:nvSpPr>
          <p:spPr>
            <a:xfrm>
              <a:off x="1529189" y="1574799"/>
              <a:ext cx="914400" cy="914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dirty="0">
                  <a:solidFill>
                    <a:schemeClr val="lt1"/>
                  </a:solidFill>
                  <a:latin typeface="Cambria"/>
                  <a:ea typeface="Cambria"/>
                  <a:cs typeface="Cambria"/>
                  <a:sym typeface="Cambria"/>
                </a:rPr>
                <a:t>2</a:t>
              </a:r>
              <a:endParaRPr dirty="0"/>
            </a:p>
          </p:txBody>
        </p:sp>
      </p:grpSp>
      <p:grpSp>
        <p:nvGrpSpPr>
          <p:cNvPr id="46" name="Google Shape;46;p27"/>
          <p:cNvGrpSpPr/>
          <p:nvPr/>
        </p:nvGrpSpPr>
        <p:grpSpPr>
          <a:xfrm>
            <a:off x="6226235" y="1560130"/>
            <a:ext cx="2479264" cy="4792133"/>
            <a:chOff x="746757" y="1574799"/>
            <a:chExt cx="2479264" cy="4792133"/>
          </a:xfrm>
        </p:grpSpPr>
        <p:sp>
          <p:nvSpPr>
            <p:cNvPr id="47" name="Google Shape;47;p27"/>
            <p:cNvSpPr/>
            <p:nvPr/>
          </p:nvSpPr>
          <p:spPr>
            <a:xfrm>
              <a:off x="746757" y="2031999"/>
              <a:ext cx="2479264" cy="433493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 name="Google Shape;48;p27"/>
            <p:cNvSpPr/>
            <p:nvPr/>
          </p:nvSpPr>
          <p:spPr>
            <a:xfrm>
              <a:off x="1529189" y="1574799"/>
              <a:ext cx="914400" cy="914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dirty="0">
                  <a:solidFill>
                    <a:schemeClr val="lt1"/>
                  </a:solidFill>
                  <a:latin typeface="Cambria"/>
                  <a:ea typeface="Cambria"/>
                  <a:cs typeface="Cambria"/>
                  <a:sym typeface="Cambria"/>
                </a:rPr>
                <a:t>3</a:t>
              </a:r>
              <a:endParaRPr dirty="0"/>
            </a:p>
          </p:txBody>
        </p:sp>
      </p:grpSp>
      <p:grpSp>
        <p:nvGrpSpPr>
          <p:cNvPr id="49" name="Google Shape;49;p27"/>
          <p:cNvGrpSpPr/>
          <p:nvPr/>
        </p:nvGrpSpPr>
        <p:grpSpPr>
          <a:xfrm>
            <a:off x="8965975" y="1560130"/>
            <a:ext cx="2479264" cy="4792133"/>
            <a:chOff x="746757" y="1574799"/>
            <a:chExt cx="2479264" cy="4792133"/>
          </a:xfrm>
        </p:grpSpPr>
        <p:sp>
          <p:nvSpPr>
            <p:cNvPr id="50" name="Google Shape;50;p27"/>
            <p:cNvSpPr/>
            <p:nvPr/>
          </p:nvSpPr>
          <p:spPr>
            <a:xfrm>
              <a:off x="746757" y="2031999"/>
              <a:ext cx="2479264" cy="433493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1" name="Google Shape;51;p27"/>
            <p:cNvSpPr/>
            <p:nvPr/>
          </p:nvSpPr>
          <p:spPr>
            <a:xfrm>
              <a:off x="1529189" y="1574799"/>
              <a:ext cx="914400" cy="914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dirty="0">
                  <a:solidFill>
                    <a:schemeClr val="lt1"/>
                  </a:solidFill>
                  <a:latin typeface="Cambria"/>
                  <a:ea typeface="Cambria"/>
                  <a:cs typeface="Cambria"/>
                  <a:sym typeface="Cambria"/>
                </a:rPr>
                <a:t>4</a:t>
              </a:r>
              <a:endParaRPr dirty="0"/>
            </a:p>
          </p:txBody>
        </p:sp>
      </p:grpSp>
      <p:sp>
        <p:nvSpPr>
          <p:cNvPr id="52" name="Google Shape;52;p27"/>
          <p:cNvSpPr txBox="1">
            <a:spLocks noGrp="1"/>
          </p:cNvSpPr>
          <p:nvPr>
            <p:ph type="body" idx="1"/>
          </p:nvPr>
        </p:nvSpPr>
        <p:spPr>
          <a:xfrm>
            <a:off x="3486496" y="2543448"/>
            <a:ext cx="2478024" cy="373989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595959"/>
              </a:buClr>
              <a:buSzPts val="2000"/>
              <a:buNone/>
              <a:defRPr sz="2000" b="0" cap="none">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7"/>
          <p:cNvSpPr txBox="1">
            <a:spLocks noGrp="1"/>
          </p:cNvSpPr>
          <p:nvPr>
            <p:ph type="body" idx="2"/>
          </p:nvPr>
        </p:nvSpPr>
        <p:spPr>
          <a:xfrm>
            <a:off x="6226855" y="2543448"/>
            <a:ext cx="2478024" cy="373989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595959"/>
              </a:buClr>
              <a:buSzPts val="2000"/>
              <a:buNone/>
              <a:defRPr sz="2000" b="0" cap="none">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7"/>
          <p:cNvSpPr txBox="1">
            <a:spLocks noGrp="1"/>
          </p:cNvSpPr>
          <p:nvPr>
            <p:ph type="body" idx="3"/>
          </p:nvPr>
        </p:nvSpPr>
        <p:spPr>
          <a:xfrm>
            <a:off x="8965974" y="2543448"/>
            <a:ext cx="2478024" cy="373989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595959"/>
              </a:buClr>
              <a:buSzPts val="2000"/>
              <a:buNone/>
              <a:defRPr sz="2000" b="0" cap="none">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7"/>
          <p:cNvSpPr txBox="1">
            <a:spLocks noGrp="1"/>
          </p:cNvSpPr>
          <p:nvPr>
            <p:ph type="body" idx="4"/>
          </p:nvPr>
        </p:nvSpPr>
        <p:spPr>
          <a:xfrm>
            <a:off x="746757" y="2543448"/>
            <a:ext cx="2478024" cy="3739896"/>
          </a:xfrm>
          <a:prstGeom prst="rect">
            <a:avLst/>
          </a:prstGeom>
          <a:noFill/>
          <a:ln>
            <a:noFill/>
          </a:ln>
        </p:spPr>
        <p:txBody>
          <a:bodyPr spcFirstLastPara="1" wrap="square" lIns="91425" tIns="45700" rIns="91425" bIns="45700" anchor="t" anchorCtr="0">
            <a:normAutofit/>
          </a:bodyPr>
          <a:lstStyle>
            <a:lvl1pPr marL="457200" lvl="0" indent="-228600" algn="l">
              <a:lnSpc>
                <a:spcPct val="114000"/>
              </a:lnSpc>
              <a:spcBef>
                <a:spcPts val="0"/>
              </a:spcBef>
              <a:spcAft>
                <a:spcPts val="0"/>
              </a:spcAft>
              <a:buClr>
                <a:srgbClr val="595959"/>
              </a:buClr>
              <a:buSzPts val="2000"/>
              <a:buNone/>
              <a:defRPr sz="2000" b="0" cap="none">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68220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7"/>
        <p:cNvGrpSpPr/>
        <p:nvPr/>
      </p:nvGrpSpPr>
      <p:grpSpPr>
        <a:xfrm>
          <a:off x="0" y="0"/>
          <a:ext cx="0" cy="0"/>
          <a:chOff x="0" y="0"/>
          <a:chExt cx="0" cy="0"/>
        </a:xfrm>
      </p:grpSpPr>
      <p:grpSp>
        <p:nvGrpSpPr>
          <p:cNvPr id="58" name="Google Shape;58;p28"/>
          <p:cNvGrpSpPr/>
          <p:nvPr/>
        </p:nvGrpSpPr>
        <p:grpSpPr>
          <a:xfrm>
            <a:off x="746760" y="1237303"/>
            <a:ext cx="10698480" cy="5233474"/>
            <a:chOff x="746760" y="1237303"/>
            <a:chExt cx="10698480" cy="5233474"/>
          </a:xfrm>
        </p:grpSpPr>
        <p:grpSp>
          <p:nvGrpSpPr>
            <p:cNvPr id="59" name="Google Shape;59;p28"/>
            <p:cNvGrpSpPr/>
            <p:nvPr/>
          </p:nvGrpSpPr>
          <p:grpSpPr>
            <a:xfrm>
              <a:off x="746760" y="3991514"/>
              <a:ext cx="10698480" cy="2479263"/>
              <a:chOff x="746760" y="1247226"/>
              <a:chExt cx="10698480" cy="2479263"/>
            </a:xfrm>
          </p:grpSpPr>
          <p:sp>
            <p:nvSpPr>
              <p:cNvPr id="60" name="Google Shape;60;p28"/>
              <p:cNvSpPr/>
              <p:nvPr/>
            </p:nvSpPr>
            <p:spPr>
              <a:xfrm>
                <a:off x="3486498" y="1247226"/>
                <a:ext cx="2479264" cy="247926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1" name="Google Shape;61;p28"/>
              <p:cNvSpPr/>
              <p:nvPr/>
            </p:nvSpPr>
            <p:spPr>
              <a:xfrm>
                <a:off x="8965976" y="1247226"/>
                <a:ext cx="2479264" cy="247926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2" name="Google Shape;62;p28"/>
              <p:cNvSpPr/>
              <p:nvPr/>
            </p:nvSpPr>
            <p:spPr>
              <a:xfrm>
                <a:off x="746760" y="1247226"/>
                <a:ext cx="2479264" cy="24792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3" name="Google Shape;63;p28"/>
              <p:cNvSpPr/>
              <p:nvPr/>
            </p:nvSpPr>
            <p:spPr>
              <a:xfrm>
                <a:off x="6226237" y="1247226"/>
                <a:ext cx="2479264" cy="247926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4" name="Google Shape;64;p28"/>
              <p:cNvSpPr txBox="1"/>
              <p:nvPr/>
            </p:nvSpPr>
            <p:spPr>
              <a:xfrm>
                <a:off x="3486498" y="1247226"/>
                <a:ext cx="1005840" cy="82296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2"/>
                  </a:buClr>
                  <a:buSzPts val="4800"/>
                  <a:buFont typeface="Cambria"/>
                  <a:buNone/>
                </a:pPr>
                <a:r>
                  <a:rPr lang="en-US" sz="4800" b="1" cap="none" dirty="0">
                    <a:solidFill>
                      <a:schemeClr val="accent2"/>
                    </a:solidFill>
                    <a:latin typeface="Cambria"/>
                    <a:ea typeface="Cambria"/>
                    <a:cs typeface="Cambria"/>
                    <a:sym typeface="Cambria"/>
                  </a:rPr>
                  <a:t>02</a:t>
                </a:r>
                <a:endParaRPr sz="6600" b="1" cap="none" dirty="0">
                  <a:solidFill>
                    <a:schemeClr val="accent2"/>
                  </a:solidFill>
                  <a:latin typeface="Cambria"/>
                  <a:ea typeface="Cambria"/>
                  <a:cs typeface="Cambria"/>
                  <a:sym typeface="Cambria"/>
                </a:endParaRPr>
              </a:p>
            </p:txBody>
          </p:sp>
          <p:sp>
            <p:nvSpPr>
              <p:cNvPr id="65" name="Google Shape;65;p28"/>
              <p:cNvSpPr txBox="1"/>
              <p:nvPr/>
            </p:nvSpPr>
            <p:spPr>
              <a:xfrm>
                <a:off x="8965976" y="1247226"/>
                <a:ext cx="1005840" cy="82296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4"/>
                  </a:buClr>
                  <a:buSzPts val="4800"/>
                  <a:buFont typeface="Cambria"/>
                  <a:buNone/>
                </a:pPr>
                <a:r>
                  <a:rPr lang="en-US" sz="4800" b="1" cap="none" dirty="0">
                    <a:solidFill>
                      <a:schemeClr val="accent4"/>
                    </a:solidFill>
                    <a:latin typeface="Cambria"/>
                    <a:ea typeface="Cambria"/>
                    <a:cs typeface="Cambria"/>
                    <a:sym typeface="Cambria"/>
                  </a:rPr>
                  <a:t>04</a:t>
                </a:r>
                <a:endParaRPr sz="6600" b="1" cap="none" dirty="0">
                  <a:solidFill>
                    <a:schemeClr val="accent4"/>
                  </a:solidFill>
                  <a:latin typeface="Cambria"/>
                  <a:ea typeface="Cambria"/>
                  <a:cs typeface="Cambria"/>
                  <a:sym typeface="Cambria"/>
                </a:endParaRPr>
              </a:p>
            </p:txBody>
          </p:sp>
        </p:grpSp>
        <p:grpSp>
          <p:nvGrpSpPr>
            <p:cNvPr id="66" name="Google Shape;66;p28"/>
            <p:cNvGrpSpPr/>
            <p:nvPr/>
          </p:nvGrpSpPr>
          <p:grpSpPr>
            <a:xfrm>
              <a:off x="746760" y="1237303"/>
              <a:ext cx="10698480" cy="2489186"/>
              <a:chOff x="746760" y="3981591"/>
              <a:chExt cx="10698480" cy="2489186"/>
            </a:xfrm>
          </p:grpSpPr>
          <p:sp>
            <p:nvSpPr>
              <p:cNvPr id="67" name="Google Shape;67;p28"/>
              <p:cNvSpPr/>
              <p:nvPr/>
            </p:nvSpPr>
            <p:spPr>
              <a:xfrm>
                <a:off x="6226237" y="3991514"/>
                <a:ext cx="2479264" cy="247926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8" name="Google Shape;68;p28"/>
              <p:cNvSpPr/>
              <p:nvPr/>
            </p:nvSpPr>
            <p:spPr>
              <a:xfrm>
                <a:off x="746760" y="3991514"/>
                <a:ext cx="2479264" cy="247926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9" name="Google Shape;69;p28"/>
              <p:cNvSpPr/>
              <p:nvPr/>
            </p:nvSpPr>
            <p:spPr>
              <a:xfrm>
                <a:off x="3486498" y="3991514"/>
                <a:ext cx="2479264" cy="247926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0" name="Google Shape;70;p28"/>
              <p:cNvSpPr/>
              <p:nvPr/>
            </p:nvSpPr>
            <p:spPr>
              <a:xfrm>
                <a:off x="8965976" y="3991514"/>
                <a:ext cx="2479264" cy="247926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1" name="Google Shape;71;p28"/>
              <p:cNvSpPr txBox="1"/>
              <p:nvPr/>
            </p:nvSpPr>
            <p:spPr>
              <a:xfrm>
                <a:off x="768744" y="3981591"/>
                <a:ext cx="1005840" cy="82296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4800"/>
                  <a:buFont typeface="Cambria"/>
                  <a:buNone/>
                </a:pPr>
                <a:r>
                  <a:rPr lang="en-US" sz="4800" b="1" cap="none" dirty="0">
                    <a:solidFill>
                      <a:schemeClr val="accent1"/>
                    </a:solidFill>
                    <a:latin typeface="Cambria"/>
                    <a:ea typeface="Cambria"/>
                    <a:cs typeface="Cambria"/>
                    <a:sym typeface="Cambria"/>
                  </a:rPr>
                  <a:t>01</a:t>
                </a:r>
                <a:endParaRPr sz="6600" b="1" cap="none" dirty="0">
                  <a:solidFill>
                    <a:schemeClr val="accent1"/>
                  </a:solidFill>
                  <a:latin typeface="Cambria"/>
                  <a:ea typeface="Cambria"/>
                  <a:cs typeface="Cambria"/>
                  <a:sym typeface="Cambria"/>
                </a:endParaRPr>
              </a:p>
            </p:txBody>
          </p:sp>
          <p:sp>
            <p:nvSpPr>
              <p:cNvPr id="72" name="Google Shape;72;p28"/>
              <p:cNvSpPr txBox="1"/>
              <p:nvPr/>
            </p:nvSpPr>
            <p:spPr>
              <a:xfrm>
                <a:off x="6226236" y="3981591"/>
                <a:ext cx="1005840" cy="82296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3"/>
                  </a:buClr>
                  <a:buSzPts val="4800"/>
                  <a:buFont typeface="Cambria"/>
                  <a:buNone/>
                </a:pPr>
                <a:r>
                  <a:rPr lang="en-US" sz="4800" b="1" cap="none" dirty="0">
                    <a:solidFill>
                      <a:schemeClr val="accent3"/>
                    </a:solidFill>
                    <a:latin typeface="Cambria"/>
                    <a:ea typeface="Cambria"/>
                    <a:cs typeface="Cambria"/>
                    <a:sym typeface="Cambria"/>
                  </a:rPr>
                  <a:t>03</a:t>
                </a:r>
                <a:endParaRPr sz="6600" b="1" cap="none" dirty="0">
                  <a:solidFill>
                    <a:schemeClr val="accent3"/>
                  </a:solidFill>
                  <a:latin typeface="Cambria"/>
                  <a:ea typeface="Cambria"/>
                  <a:cs typeface="Cambria"/>
                  <a:sym typeface="Cambria"/>
                </a:endParaRPr>
              </a:p>
            </p:txBody>
          </p:sp>
        </p:grpSp>
      </p:grpSp>
      <p:cxnSp>
        <p:nvCxnSpPr>
          <p:cNvPr id="73" name="Google Shape;73;p28"/>
          <p:cNvCxnSpPr/>
          <p:nvPr/>
        </p:nvCxnSpPr>
        <p:spPr>
          <a:xfrm rot="10800000">
            <a:off x="413484" y="113769"/>
            <a:ext cx="0" cy="822960"/>
          </a:xfrm>
          <a:prstGeom prst="straightConnector1">
            <a:avLst/>
          </a:prstGeom>
          <a:noFill/>
          <a:ln w="76200" cap="flat" cmpd="sng">
            <a:solidFill>
              <a:srgbClr val="A5A5A5"/>
            </a:solidFill>
            <a:prstDash val="solid"/>
            <a:miter lim="800000"/>
            <a:headEnd type="none" w="sm" len="sm"/>
            <a:tailEnd type="none" w="sm" len="sm"/>
          </a:ln>
        </p:spPr>
      </p:cxnSp>
      <p:sp>
        <p:nvSpPr>
          <p:cNvPr id="74" name="Google Shape;74;p28"/>
          <p:cNvSpPr txBox="1"/>
          <p:nvPr/>
        </p:nvSpPr>
        <p:spPr>
          <a:xfrm>
            <a:off x="628069" y="-1101"/>
            <a:ext cx="6087436" cy="1031411"/>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4000"/>
              <a:buFont typeface="Cambria"/>
              <a:buNone/>
            </a:pPr>
            <a:r>
              <a:rPr lang="en-US" sz="4000" b="1" cap="none" dirty="0">
                <a:solidFill>
                  <a:schemeClr val="accent1"/>
                </a:solidFill>
                <a:latin typeface="Cambria"/>
                <a:ea typeface="Cambria"/>
                <a:cs typeface="Cambria"/>
                <a:sym typeface="Cambria"/>
              </a:rPr>
              <a:t>AGENDA</a:t>
            </a:r>
            <a:endParaRPr sz="5400" b="1" cap="none" dirty="0">
              <a:solidFill>
                <a:schemeClr val="dk1"/>
              </a:solidFill>
              <a:latin typeface="Cambria"/>
              <a:ea typeface="Cambria"/>
              <a:cs typeface="Cambria"/>
              <a:sym typeface="Cambria"/>
            </a:endParaRPr>
          </a:p>
        </p:txBody>
      </p:sp>
      <p:sp>
        <p:nvSpPr>
          <p:cNvPr id="75" name="Google Shape;75;p28"/>
          <p:cNvSpPr txBox="1">
            <a:spLocks noGrp="1"/>
          </p:cNvSpPr>
          <p:nvPr>
            <p:ph type="body" idx="1"/>
          </p:nvPr>
        </p:nvSpPr>
        <p:spPr>
          <a:xfrm>
            <a:off x="746758" y="4594341"/>
            <a:ext cx="2478024" cy="18764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8"/>
          <p:cNvSpPr txBox="1">
            <a:spLocks noGrp="1"/>
          </p:cNvSpPr>
          <p:nvPr>
            <p:ph type="body" idx="2"/>
          </p:nvPr>
        </p:nvSpPr>
        <p:spPr>
          <a:xfrm>
            <a:off x="746758" y="3994866"/>
            <a:ext cx="2478024" cy="5760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b="1" cap="none">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body" idx="3"/>
          </p:nvPr>
        </p:nvSpPr>
        <p:spPr>
          <a:xfrm>
            <a:off x="3486497" y="1846400"/>
            <a:ext cx="2478024" cy="18764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8"/>
          <p:cNvSpPr txBox="1">
            <a:spLocks noGrp="1"/>
          </p:cNvSpPr>
          <p:nvPr>
            <p:ph type="body" idx="4"/>
          </p:nvPr>
        </p:nvSpPr>
        <p:spPr>
          <a:xfrm>
            <a:off x="3486497" y="1246925"/>
            <a:ext cx="2478024" cy="5760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b="1" cap="none">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8"/>
          <p:cNvSpPr txBox="1">
            <a:spLocks noGrp="1"/>
          </p:cNvSpPr>
          <p:nvPr>
            <p:ph type="body" idx="5"/>
          </p:nvPr>
        </p:nvSpPr>
        <p:spPr>
          <a:xfrm>
            <a:off x="6226236" y="4605051"/>
            <a:ext cx="2478024" cy="18764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8"/>
          <p:cNvSpPr txBox="1">
            <a:spLocks noGrp="1"/>
          </p:cNvSpPr>
          <p:nvPr>
            <p:ph type="body" idx="6"/>
          </p:nvPr>
        </p:nvSpPr>
        <p:spPr>
          <a:xfrm>
            <a:off x="6226236" y="4005576"/>
            <a:ext cx="2478024" cy="5760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b="1" cap="none">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body" idx="7"/>
          </p:nvPr>
        </p:nvSpPr>
        <p:spPr>
          <a:xfrm>
            <a:off x="8970633" y="1846400"/>
            <a:ext cx="2478024" cy="18764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8"/>
          <p:cNvSpPr txBox="1">
            <a:spLocks noGrp="1"/>
          </p:cNvSpPr>
          <p:nvPr>
            <p:ph type="body" idx="8"/>
          </p:nvPr>
        </p:nvSpPr>
        <p:spPr>
          <a:xfrm>
            <a:off x="8970633" y="1246925"/>
            <a:ext cx="2478024" cy="5760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2400"/>
              <a:buNone/>
              <a:defRPr sz="2400" b="1" cap="none">
                <a:solidFill>
                  <a:schemeClr val="l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18589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Section Header_bright green">
  <p:cSld name="1_Section Header_bright green">
    <p:spTree>
      <p:nvGrpSpPr>
        <p:cNvPr id="1" name="Shape 83"/>
        <p:cNvGrpSpPr/>
        <p:nvPr/>
      </p:nvGrpSpPr>
      <p:grpSpPr>
        <a:xfrm>
          <a:off x="0" y="0"/>
          <a:ext cx="0" cy="0"/>
          <a:chOff x="0" y="0"/>
          <a:chExt cx="0" cy="0"/>
        </a:xfrm>
      </p:grpSpPr>
      <p:sp>
        <p:nvSpPr>
          <p:cNvPr id="84" name="Google Shape;84;p29"/>
          <p:cNvSpPr>
            <a:spLocks noGrp="1"/>
          </p:cNvSpPr>
          <p:nvPr>
            <p:ph type="pic" idx="2"/>
          </p:nvPr>
        </p:nvSpPr>
        <p:spPr>
          <a:xfrm>
            <a:off x="9175" y="1574799"/>
            <a:ext cx="12188952" cy="5285232"/>
          </a:xfrm>
          <a:prstGeom prst="rect">
            <a:avLst/>
          </a:prstGeom>
          <a:noFill/>
          <a:ln>
            <a:noFill/>
          </a:ln>
        </p:spPr>
      </p:sp>
      <p:cxnSp>
        <p:nvCxnSpPr>
          <p:cNvPr id="85" name="Google Shape;85;p29"/>
          <p:cNvCxnSpPr/>
          <p:nvPr/>
        </p:nvCxnSpPr>
        <p:spPr>
          <a:xfrm rot="10800000">
            <a:off x="413484" y="113769"/>
            <a:ext cx="0" cy="822960"/>
          </a:xfrm>
          <a:prstGeom prst="straightConnector1">
            <a:avLst/>
          </a:prstGeom>
          <a:noFill/>
          <a:ln w="76200" cap="flat" cmpd="sng">
            <a:solidFill>
              <a:srgbClr val="595959"/>
            </a:solidFill>
            <a:prstDash val="solid"/>
            <a:miter lim="800000"/>
            <a:headEnd type="none" w="sm" len="sm"/>
            <a:tailEnd type="none" w="sm" len="sm"/>
          </a:ln>
        </p:spPr>
      </p:cxnSp>
      <p:sp>
        <p:nvSpPr>
          <p:cNvPr id="86" name="Google Shape;86;p29"/>
          <p:cNvSpPr txBox="1">
            <a:spLocks noGrp="1"/>
          </p:cNvSpPr>
          <p:nvPr>
            <p:ph type="title"/>
          </p:nvPr>
        </p:nvSpPr>
        <p:spPr>
          <a:xfrm>
            <a:off x="628069" y="0"/>
            <a:ext cx="11563931" cy="10332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4000"/>
              <a:buFont typeface="Cambria"/>
              <a:buNone/>
              <a:defRPr sz="4000" b="1" cap="none">
                <a:solidFill>
                  <a:srgbClr val="595959"/>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7" name="Google Shape;87;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574800"/>
            <a:ext cx="8679085" cy="5283200"/>
          </a:xfrm>
          <a:prstGeom prst="rect">
            <a:avLst/>
          </a:prstGeom>
          <a:noFill/>
          <a:ln>
            <a:noFill/>
          </a:ln>
        </p:spPr>
      </p:pic>
    </p:spTree>
    <p:extLst>
      <p:ext uri="{BB962C8B-B14F-4D97-AF65-F5344CB8AC3E}">
        <p14:creationId xmlns:p14="http://schemas.microsoft.com/office/powerpoint/2010/main" val="2440899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Section Header_dark blue">
  <p:cSld name="2_Section Header_dark blue">
    <p:spTree>
      <p:nvGrpSpPr>
        <p:cNvPr id="1" name="Shape 88"/>
        <p:cNvGrpSpPr/>
        <p:nvPr/>
      </p:nvGrpSpPr>
      <p:grpSpPr>
        <a:xfrm>
          <a:off x="0" y="0"/>
          <a:ext cx="0" cy="0"/>
          <a:chOff x="0" y="0"/>
          <a:chExt cx="0" cy="0"/>
        </a:xfrm>
      </p:grpSpPr>
      <p:sp>
        <p:nvSpPr>
          <p:cNvPr id="89" name="Google Shape;89;p30"/>
          <p:cNvSpPr>
            <a:spLocks noGrp="1"/>
          </p:cNvSpPr>
          <p:nvPr>
            <p:ph type="pic" idx="2"/>
          </p:nvPr>
        </p:nvSpPr>
        <p:spPr>
          <a:xfrm>
            <a:off x="9175" y="1574799"/>
            <a:ext cx="12188952" cy="5285232"/>
          </a:xfrm>
          <a:prstGeom prst="rect">
            <a:avLst/>
          </a:prstGeom>
          <a:noFill/>
          <a:ln>
            <a:noFill/>
          </a:ln>
        </p:spPr>
      </p:sp>
      <p:cxnSp>
        <p:nvCxnSpPr>
          <p:cNvPr id="90" name="Google Shape;90;p30"/>
          <p:cNvCxnSpPr/>
          <p:nvPr/>
        </p:nvCxnSpPr>
        <p:spPr>
          <a:xfrm rot="10800000">
            <a:off x="413484" y="113769"/>
            <a:ext cx="0" cy="822960"/>
          </a:xfrm>
          <a:prstGeom prst="straightConnector1">
            <a:avLst/>
          </a:prstGeom>
          <a:noFill/>
          <a:ln w="76200" cap="flat" cmpd="sng">
            <a:solidFill>
              <a:srgbClr val="595959"/>
            </a:solidFill>
            <a:prstDash val="solid"/>
            <a:miter lim="800000"/>
            <a:headEnd type="none" w="sm" len="sm"/>
            <a:tailEnd type="none" w="sm" len="sm"/>
          </a:ln>
        </p:spPr>
      </p:cxnSp>
      <p:sp>
        <p:nvSpPr>
          <p:cNvPr id="91" name="Google Shape;91;p30"/>
          <p:cNvSpPr txBox="1">
            <a:spLocks noGrp="1"/>
          </p:cNvSpPr>
          <p:nvPr>
            <p:ph type="title"/>
          </p:nvPr>
        </p:nvSpPr>
        <p:spPr>
          <a:xfrm>
            <a:off x="628068" y="-1101"/>
            <a:ext cx="11563931" cy="10332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4000"/>
              <a:buFont typeface="Cambria"/>
              <a:buNone/>
              <a:defRPr sz="4000" b="1" cap="none">
                <a:solidFill>
                  <a:srgbClr val="595959"/>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2" name="Google Shape;92;p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574800"/>
            <a:ext cx="8685175" cy="5283200"/>
          </a:xfrm>
          <a:prstGeom prst="rect">
            <a:avLst/>
          </a:prstGeom>
          <a:noFill/>
          <a:ln>
            <a:noFill/>
          </a:ln>
        </p:spPr>
      </p:pic>
    </p:spTree>
    <p:extLst>
      <p:ext uri="{BB962C8B-B14F-4D97-AF65-F5344CB8AC3E}">
        <p14:creationId xmlns:p14="http://schemas.microsoft.com/office/powerpoint/2010/main" val="1230499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Section Header_bright blue">
  <p:cSld name="3_Section Header_bright blue">
    <p:spTree>
      <p:nvGrpSpPr>
        <p:cNvPr id="1" name="Shape 93"/>
        <p:cNvGrpSpPr/>
        <p:nvPr/>
      </p:nvGrpSpPr>
      <p:grpSpPr>
        <a:xfrm>
          <a:off x="0" y="0"/>
          <a:ext cx="0" cy="0"/>
          <a:chOff x="0" y="0"/>
          <a:chExt cx="0" cy="0"/>
        </a:xfrm>
      </p:grpSpPr>
      <p:sp>
        <p:nvSpPr>
          <p:cNvPr id="94" name="Google Shape;94;p31"/>
          <p:cNvSpPr>
            <a:spLocks noGrp="1"/>
          </p:cNvSpPr>
          <p:nvPr>
            <p:ph type="pic" idx="2"/>
          </p:nvPr>
        </p:nvSpPr>
        <p:spPr>
          <a:xfrm>
            <a:off x="9175" y="1574799"/>
            <a:ext cx="12188952" cy="5285232"/>
          </a:xfrm>
          <a:prstGeom prst="rect">
            <a:avLst/>
          </a:prstGeom>
          <a:noFill/>
          <a:ln>
            <a:noFill/>
          </a:ln>
        </p:spPr>
      </p:sp>
      <p:cxnSp>
        <p:nvCxnSpPr>
          <p:cNvPr id="95" name="Google Shape;95;p31"/>
          <p:cNvCxnSpPr/>
          <p:nvPr/>
        </p:nvCxnSpPr>
        <p:spPr>
          <a:xfrm rot="10800000">
            <a:off x="413484" y="113769"/>
            <a:ext cx="0" cy="822960"/>
          </a:xfrm>
          <a:prstGeom prst="straightConnector1">
            <a:avLst/>
          </a:prstGeom>
          <a:noFill/>
          <a:ln w="76200" cap="flat" cmpd="sng">
            <a:solidFill>
              <a:srgbClr val="595959"/>
            </a:solidFill>
            <a:prstDash val="solid"/>
            <a:miter lim="800000"/>
            <a:headEnd type="none" w="sm" len="sm"/>
            <a:tailEnd type="none" w="sm" len="sm"/>
          </a:ln>
        </p:spPr>
      </p:cxnSp>
      <p:sp>
        <p:nvSpPr>
          <p:cNvPr id="96" name="Google Shape;96;p31"/>
          <p:cNvSpPr txBox="1">
            <a:spLocks noGrp="1"/>
          </p:cNvSpPr>
          <p:nvPr>
            <p:ph type="title"/>
          </p:nvPr>
        </p:nvSpPr>
        <p:spPr>
          <a:xfrm>
            <a:off x="628068" y="-1101"/>
            <a:ext cx="11563931" cy="10332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4000"/>
              <a:buFont typeface="Cambria"/>
              <a:buNone/>
              <a:defRPr sz="4000" b="1" cap="none">
                <a:solidFill>
                  <a:srgbClr val="595959"/>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7" name="Google Shape;97;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574800"/>
            <a:ext cx="8685175" cy="5283200"/>
          </a:xfrm>
          <a:prstGeom prst="rect">
            <a:avLst/>
          </a:prstGeom>
          <a:noFill/>
          <a:ln>
            <a:noFill/>
          </a:ln>
        </p:spPr>
      </p:pic>
    </p:spTree>
    <p:extLst>
      <p:ext uri="{BB962C8B-B14F-4D97-AF65-F5344CB8AC3E}">
        <p14:creationId xmlns:p14="http://schemas.microsoft.com/office/powerpoint/2010/main" val="409791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taff">
  <p:cSld name="Staff">
    <p:spTree>
      <p:nvGrpSpPr>
        <p:cNvPr id="1" name="Shape 98"/>
        <p:cNvGrpSpPr/>
        <p:nvPr/>
      </p:nvGrpSpPr>
      <p:grpSpPr>
        <a:xfrm>
          <a:off x="0" y="0"/>
          <a:ext cx="0" cy="0"/>
          <a:chOff x="0" y="0"/>
          <a:chExt cx="0" cy="0"/>
        </a:xfrm>
      </p:grpSpPr>
      <p:cxnSp>
        <p:nvCxnSpPr>
          <p:cNvPr id="99" name="Google Shape;99;p32"/>
          <p:cNvCxnSpPr/>
          <p:nvPr/>
        </p:nvCxnSpPr>
        <p:spPr>
          <a:xfrm rot="10800000">
            <a:off x="413484" y="113769"/>
            <a:ext cx="0" cy="822960"/>
          </a:xfrm>
          <a:prstGeom prst="straightConnector1">
            <a:avLst/>
          </a:prstGeom>
          <a:noFill/>
          <a:ln w="76200" cap="flat" cmpd="sng">
            <a:solidFill>
              <a:schemeClr val="accent1"/>
            </a:solidFill>
            <a:prstDash val="solid"/>
            <a:miter lim="800000"/>
            <a:headEnd type="none" w="sm" len="sm"/>
            <a:tailEnd type="none" w="sm" len="sm"/>
          </a:ln>
        </p:spPr>
      </p:cxnSp>
      <p:sp>
        <p:nvSpPr>
          <p:cNvPr id="100" name="Google Shape;100;p32"/>
          <p:cNvSpPr/>
          <p:nvPr/>
        </p:nvSpPr>
        <p:spPr>
          <a:xfrm>
            <a:off x="746757" y="4258978"/>
            <a:ext cx="2479264" cy="20547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1" name="Google Shape;101;p32"/>
          <p:cNvSpPr/>
          <p:nvPr/>
        </p:nvSpPr>
        <p:spPr>
          <a:xfrm>
            <a:off x="3484498" y="4258978"/>
            <a:ext cx="2479264" cy="20547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2" name="Google Shape;102;p32"/>
          <p:cNvSpPr/>
          <p:nvPr/>
        </p:nvSpPr>
        <p:spPr>
          <a:xfrm>
            <a:off x="6222234" y="4258978"/>
            <a:ext cx="2479264" cy="20547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3" name="Google Shape;103;p32"/>
          <p:cNvSpPr/>
          <p:nvPr/>
        </p:nvSpPr>
        <p:spPr>
          <a:xfrm>
            <a:off x="8965975" y="4258978"/>
            <a:ext cx="2479264" cy="20547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4" name="Google Shape;104;p32"/>
          <p:cNvSpPr>
            <a:spLocks noGrp="1"/>
          </p:cNvSpPr>
          <p:nvPr>
            <p:ph type="pic" idx="2"/>
          </p:nvPr>
        </p:nvSpPr>
        <p:spPr>
          <a:xfrm>
            <a:off x="746760" y="1685110"/>
            <a:ext cx="2478024" cy="2478024"/>
          </a:xfrm>
          <a:prstGeom prst="rect">
            <a:avLst/>
          </a:prstGeom>
          <a:noFill/>
          <a:ln>
            <a:noFill/>
          </a:ln>
        </p:spPr>
      </p:sp>
      <p:sp>
        <p:nvSpPr>
          <p:cNvPr id="105" name="Google Shape;105;p32"/>
          <p:cNvSpPr>
            <a:spLocks noGrp="1"/>
          </p:cNvSpPr>
          <p:nvPr>
            <p:ph type="pic" idx="3"/>
          </p:nvPr>
        </p:nvSpPr>
        <p:spPr>
          <a:xfrm>
            <a:off x="3484498" y="1685110"/>
            <a:ext cx="2478024" cy="2478024"/>
          </a:xfrm>
          <a:prstGeom prst="rect">
            <a:avLst/>
          </a:prstGeom>
          <a:noFill/>
          <a:ln>
            <a:noFill/>
          </a:ln>
        </p:spPr>
      </p:sp>
      <p:sp>
        <p:nvSpPr>
          <p:cNvPr id="106" name="Google Shape;106;p32"/>
          <p:cNvSpPr>
            <a:spLocks noGrp="1"/>
          </p:cNvSpPr>
          <p:nvPr>
            <p:ph type="pic" idx="4"/>
          </p:nvPr>
        </p:nvSpPr>
        <p:spPr>
          <a:xfrm>
            <a:off x="6222234" y="1685110"/>
            <a:ext cx="2478024" cy="2478024"/>
          </a:xfrm>
          <a:prstGeom prst="rect">
            <a:avLst/>
          </a:prstGeom>
          <a:noFill/>
          <a:ln>
            <a:noFill/>
          </a:ln>
        </p:spPr>
      </p:sp>
      <p:sp>
        <p:nvSpPr>
          <p:cNvPr id="107" name="Google Shape;107;p32"/>
          <p:cNvSpPr>
            <a:spLocks noGrp="1"/>
          </p:cNvSpPr>
          <p:nvPr>
            <p:ph type="pic" idx="5"/>
          </p:nvPr>
        </p:nvSpPr>
        <p:spPr>
          <a:xfrm>
            <a:off x="8965975" y="1685110"/>
            <a:ext cx="2478024" cy="2478024"/>
          </a:xfrm>
          <a:prstGeom prst="rect">
            <a:avLst/>
          </a:prstGeom>
          <a:noFill/>
          <a:ln>
            <a:noFill/>
          </a:ln>
        </p:spPr>
      </p:sp>
      <p:sp>
        <p:nvSpPr>
          <p:cNvPr id="108" name="Google Shape;108;p32"/>
          <p:cNvSpPr txBox="1">
            <a:spLocks noGrp="1"/>
          </p:cNvSpPr>
          <p:nvPr>
            <p:ph type="body" idx="1"/>
          </p:nvPr>
        </p:nvSpPr>
        <p:spPr>
          <a:xfrm>
            <a:off x="746757" y="5475553"/>
            <a:ext cx="2478024" cy="7874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800"/>
              <a:buNone/>
              <a:defRPr sz="1800" b="0"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2"/>
          <p:cNvSpPr txBox="1">
            <a:spLocks noGrp="1"/>
          </p:cNvSpPr>
          <p:nvPr>
            <p:ph type="body" idx="6"/>
          </p:nvPr>
        </p:nvSpPr>
        <p:spPr>
          <a:xfrm>
            <a:off x="746757" y="4273285"/>
            <a:ext cx="2478024" cy="64453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2200"/>
              <a:buNone/>
              <a:defRPr sz="2200" b="1" cap="none">
                <a:solidFill>
                  <a:schemeClr val="accen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32"/>
          <p:cNvSpPr txBox="1">
            <a:spLocks noGrp="1"/>
          </p:cNvSpPr>
          <p:nvPr>
            <p:ph type="body" idx="7"/>
          </p:nvPr>
        </p:nvSpPr>
        <p:spPr>
          <a:xfrm>
            <a:off x="746757" y="4917819"/>
            <a:ext cx="2478024" cy="557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600"/>
              <a:buNone/>
              <a:defRPr sz="1600" b="0" i="1"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2"/>
          <p:cNvSpPr txBox="1">
            <a:spLocks noGrp="1"/>
          </p:cNvSpPr>
          <p:nvPr>
            <p:ph type="body" idx="8"/>
          </p:nvPr>
        </p:nvSpPr>
        <p:spPr>
          <a:xfrm>
            <a:off x="3479733" y="5463958"/>
            <a:ext cx="2478024" cy="7874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800"/>
              <a:buNone/>
              <a:defRPr sz="1800" b="0"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2"/>
          <p:cNvSpPr txBox="1">
            <a:spLocks noGrp="1"/>
          </p:cNvSpPr>
          <p:nvPr>
            <p:ph type="body" idx="9"/>
          </p:nvPr>
        </p:nvSpPr>
        <p:spPr>
          <a:xfrm>
            <a:off x="3479733" y="4261690"/>
            <a:ext cx="2478024" cy="64453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2200"/>
              <a:buNone/>
              <a:defRPr sz="2200" b="1" cap="none">
                <a:solidFill>
                  <a:schemeClr val="accen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2"/>
          <p:cNvSpPr txBox="1">
            <a:spLocks noGrp="1"/>
          </p:cNvSpPr>
          <p:nvPr>
            <p:ph type="body" idx="13"/>
          </p:nvPr>
        </p:nvSpPr>
        <p:spPr>
          <a:xfrm>
            <a:off x="3479733" y="4906224"/>
            <a:ext cx="2478024" cy="557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600"/>
              <a:buNone/>
              <a:defRPr sz="1600" b="0" i="1"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2"/>
          <p:cNvSpPr txBox="1">
            <a:spLocks noGrp="1"/>
          </p:cNvSpPr>
          <p:nvPr>
            <p:ph type="body" idx="14"/>
          </p:nvPr>
        </p:nvSpPr>
        <p:spPr>
          <a:xfrm>
            <a:off x="6222234" y="5463958"/>
            <a:ext cx="2478024" cy="7874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800"/>
              <a:buNone/>
              <a:defRPr sz="1800" b="0"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2"/>
          <p:cNvSpPr txBox="1">
            <a:spLocks noGrp="1"/>
          </p:cNvSpPr>
          <p:nvPr>
            <p:ph type="body" idx="15"/>
          </p:nvPr>
        </p:nvSpPr>
        <p:spPr>
          <a:xfrm>
            <a:off x="6222234" y="4261690"/>
            <a:ext cx="2478024" cy="64453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2200"/>
              <a:buNone/>
              <a:defRPr sz="2200" b="1" cap="none">
                <a:solidFill>
                  <a:schemeClr val="accen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2"/>
          <p:cNvSpPr txBox="1">
            <a:spLocks noGrp="1"/>
          </p:cNvSpPr>
          <p:nvPr>
            <p:ph type="body" idx="16"/>
          </p:nvPr>
        </p:nvSpPr>
        <p:spPr>
          <a:xfrm>
            <a:off x="6222234" y="4906224"/>
            <a:ext cx="2478024" cy="557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600"/>
              <a:buNone/>
              <a:defRPr sz="1600" b="0" i="1"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2"/>
          <p:cNvSpPr txBox="1">
            <a:spLocks noGrp="1"/>
          </p:cNvSpPr>
          <p:nvPr>
            <p:ph type="body" idx="17"/>
          </p:nvPr>
        </p:nvSpPr>
        <p:spPr>
          <a:xfrm>
            <a:off x="8965975" y="5463958"/>
            <a:ext cx="2478024" cy="7874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800"/>
              <a:buNone/>
              <a:defRPr sz="1800" b="0"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2"/>
          <p:cNvSpPr txBox="1">
            <a:spLocks noGrp="1"/>
          </p:cNvSpPr>
          <p:nvPr>
            <p:ph type="body" idx="18"/>
          </p:nvPr>
        </p:nvSpPr>
        <p:spPr>
          <a:xfrm>
            <a:off x="8965975" y="4261690"/>
            <a:ext cx="2478024" cy="64453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2200"/>
              <a:buNone/>
              <a:defRPr sz="2200" b="1" cap="none">
                <a:solidFill>
                  <a:schemeClr val="accen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2"/>
          <p:cNvSpPr txBox="1">
            <a:spLocks noGrp="1"/>
          </p:cNvSpPr>
          <p:nvPr>
            <p:ph type="body" idx="19"/>
          </p:nvPr>
        </p:nvSpPr>
        <p:spPr>
          <a:xfrm>
            <a:off x="8965975" y="4906224"/>
            <a:ext cx="2478024" cy="557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600"/>
              <a:buNone/>
              <a:defRPr sz="1600" b="0" i="1"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21" name="Google Shape;121;p32"/>
          <p:cNvSpPr txBox="1">
            <a:spLocks noGrp="1"/>
          </p:cNvSpPr>
          <p:nvPr>
            <p:ph type="title"/>
          </p:nvPr>
        </p:nvSpPr>
        <p:spPr>
          <a:xfrm>
            <a:off x="804729" y="-14379"/>
            <a:ext cx="10547576" cy="9744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5266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6CF0225-CBFB-4A7B-A7B0-598AFC73441E}" type="datetime1">
              <a:rPr lang="en-US" smtClean="0"/>
              <a:t>8/25/2023</a:t>
            </a:fld>
            <a:endParaRPr lang="en-US"/>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2783896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Staff">
  <p:cSld name="1_Staff">
    <p:spTree>
      <p:nvGrpSpPr>
        <p:cNvPr id="1" name="Shape 122"/>
        <p:cNvGrpSpPr/>
        <p:nvPr/>
      </p:nvGrpSpPr>
      <p:grpSpPr>
        <a:xfrm>
          <a:off x="0" y="0"/>
          <a:ext cx="0" cy="0"/>
          <a:chOff x="0" y="0"/>
          <a:chExt cx="0" cy="0"/>
        </a:xfrm>
      </p:grpSpPr>
      <p:cxnSp>
        <p:nvCxnSpPr>
          <p:cNvPr id="123" name="Google Shape;123;p33"/>
          <p:cNvCxnSpPr/>
          <p:nvPr/>
        </p:nvCxnSpPr>
        <p:spPr>
          <a:xfrm rot="10800000">
            <a:off x="413484" y="113769"/>
            <a:ext cx="0" cy="822960"/>
          </a:xfrm>
          <a:prstGeom prst="straightConnector1">
            <a:avLst/>
          </a:prstGeom>
          <a:noFill/>
          <a:ln w="76200" cap="flat" cmpd="sng">
            <a:solidFill>
              <a:schemeClr val="accent1"/>
            </a:solidFill>
            <a:prstDash val="solid"/>
            <a:miter lim="800000"/>
            <a:headEnd type="none" w="sm" len="sm"/>
            <a:tailEnd type="none" w="sm" len="sm"/>
          </a:ln>
        </p:spPr>
      </p:cxnSp>
      <p:sp>
        <p:nvSpPr>
          <p:cNvPr id="124" name="Google Shape;124;p33"/>
          <p:cNvSpPr/>
          <p:nvPr/>
        </p:nvSpPr>
        <p:spPr>
          <a:xfrm>
            <a:off x="2136645" y="4196585"/>
            <a:ext cx="2479264" cy="20547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5" name="Google Shape;125;p33"/>
          <p:cNvSpPr/>
          <p:nvPr/>
        </p:nvSpPr>
        <p:spPr>
          <a:xfrm>
            <a:off x="4874386" y="4196585"/>
            <a:ext cx="2479264" cy="20547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6" name="Google Shape;126;p33"/>
          <p:cNvSpPr/>
          <p:nvPr/>
        </p:nvSpPr>
        <p:spPr>
          <a:xfrm>
            <a:off x="7612122" y="4196585"/>
            <a:ext cx="2479264" cy="20547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7" name="Google Shape;127;p33"/>
          <p:cNvSpPr>
            <a:spLocks noGrp="1"/>
          </p:cNvSpPr>
          <p:nvPr>
            <p:ph type="pic" idx="2"/>
          </p:nvPr>
        </p:nvSpPr>
        <p:spPr>
          <a:xfrm>
            <a:off x="2136648" y="1622717"/>
            <a:ext cx="2478024" cy="2478024"/>
          </a:xfrm>
          <a:prstGeom prst="rect">
            <a:avLst/>
          </a:prstGeom>
          <a:noFill/>
          <a:ln>
            <a:noFill/>
          </a:ln>
        </p:spPr>
      </p:sp>
      <p:sp>
        <p:nvSpPr>
          <p:cNvPr id="128" name="Google Shape;128;p33"/>
          <p:cNvSpPr>
            <a:spLocks noGrp="1"/>
          </p:cNvSpPr>
          <p:nvPr>
            <p:ph type="pic" idx="3"/>
          </p:nvPr>
        </p:nvSpPr>
        <p:spPr>
          <a:xfrm>
            <a:off x="4874386" y="1622717"/>
            <a:ext cx="2478024" cy="2478024"/>
          </a:xfrm>
          <a:prstGeom prst="rect">
            <a:avLst/>
          </a:prstGeom>
          <a:noFill/>
          <a:ln>
            <a:noFill/>
          </a:ln>
        </p:spPr>
      </p:sp>
      <p:sp>
        <p:nvSpPr>
          <p:cNvPr id="129" name="Google Shape;129;p33"/>
          <p:cNvSpPr>
            <a:spLocks noGrp="1"/>
          </p:cNvSpPr>
          <p:nvPr>
            <p:ph type="pic" idx="4"/>
          </p:nvPr>
        </p:nvSpPr>
        <p:spPr>
          <a:xfrm>
            <a:off x="7612122" y="1622717"/>
            <a:ext cx="2478024" cy="2478024"/>
          </a:xfrm>
          <a:prstGeom prst="rect">
            <a:avLst/>
          </a:prstGeom>
          <a:noFill/>
          <a:ln>
            <a:noFill/>
          </a:ln>
        </p:spPr>
      </p:sp>
      <p:sp>
        <p:nvSpPr>
          <p:cNvPr id="130" name="Google Shape;130;p33"/>
          <p:cNvSpPr txBox="1">
            <a:spLocks noGrp="1"/>
          </p:cNvSpPr>
          <p:nvPr>
            <p:ph type="body" idx="1"/>
          </p:nvPr>
        </p:nvSpPr>
        <p:spPr>
          <a:xfrm>
            <a:off x="2142650" y="5427891"/>
            <a:ext cx="2478024" cy="7874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800"/>
              <a:buNone/>
              <a:defRPr sz="1800" b="0"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33"/>
          <p:cNvSpPr txBox="1">
            <a:spLocks noGrp="1"/>
          </p:cNvSpPr>
          <p:nvPr>
            <p:ph type="body" idx="5"/>
          </p:nvPr>
        </p:nvSpPr>
        <p:spPr>
          <a:xfrm>
            <a:off x="2142650" y="4225623"/>
            <a:ext cx="2478024" cy="64453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2200"/>
              <a:buNone/>
              <a:defRPr sz="2200" b="1" cap="none">
                <a:solidFill>
                  <a:schemeClr val="accen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33"/>
          <p:cNvSpPr txBox="1">
            <a:spLocks noGrp="1"/>
          </p:cNvSpPr>
          <p:nvPr>
            <p:ph type="body" idx="6"/>
          </p:nvPr>
        </p:nvSpPr>
        <p:spPr>
          <a:xfrm>
            <a:off x="2142650" y="4870157"/>
            <a:ext cx="2478024" cy="557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600"/>
              <a:buNone/>
              <a:defRPr sz="1600" b="0" i="1"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33"/>
          <p:cNvSpPr txBox="1">
            <a:spLocks noGrp="1"/>
          </p:cNvSpPr>
          <p:nvPr>
            <p:ph type="body" idx="7"/>
          </p:nvPr>
        </p:nvSpPr>
        <p:spPr>
          <a:xfrm>
            <a:off x="4880391" y="5427890"/>
            <a:ext cx="2478024" cy="7874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800"/>
              <a:buNone/>
              <a:defRPr sz="1800" b="0"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33"/>
          <p:cNvSpPr txBox="1">
            <a:spLocks noGrp="1"/>
          </p:cNvSpPr>
          <p:nvPr>
            <p:ph type="body" idx="8"/>
          </p:nvPr>
        </p:nvSpPr>
        <p:spPr>
          <a:xfrm>
            <a:off x="4869621" y="4199297"/>
            <a:ext cx="2478024" cy="64453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2200"/>
              <a:buNone/>
              <a:defRPr sz="2200" b="1" cap="none">
                <a:solidFill>
                  <a:schemeClr val="accen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33"/>
          <p:cNvSpPr txBox="1">
            <a:spLocks noGrp="1"/>
          </p:cNvSpPr>
          <p:nvPr>
            <p:ph type="body" idx="9"/>
          </p:nvPr>
        </p:nvSpPr>
        <p:spPr>
          <a:xfrm>
            <a:off x="4880391" y="4870156"/>
            <a:ext cx="2478024" cy="557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600"/>
              <a:buNone/>
              <a:defRPr sz="1600" b="0" i="1"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33"/>
          <p:cNvSpPr txBox="1">
            <a:spLocks noGrp="1"/>
          </p:cNvSpPr>
          <p:nvPr>
            <p:ph type="body" idx="13"/>
          </p:nvPr>
        </p:nvSpPr>
        <p:spPr>
          <a:xfrm>
            <a:off x="7612122" y="5457145"/>
            <a:ext cx="2478024" cy="7874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800"/>
              <a:buNone/>
              <a:defRPr sz="1800" b="0"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33"/>
          <p:cNvSpPr txBox="1">
            <a:spLocks noGrp="1"/>
          </p:cNvSpPr>
          <p:nvPr>
            <p:ph type="body" idx="14"/>
          </p:nvPr>
        </p:nvSpPr>
        <p:spPr>
          <a:xfrm>
            <a:off x="7612122" y="4199297"/>
            <a:ext cx="2478024" cy="644533"/>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accent1"/>
              </a:buClr>
              <a:buSzPts val="2200"/>
              <a:buNone/>
              <a:defRPr sz="2200" b="1" cap="none">
                <a:solidFill>
                  <a:schemeClr val="accent1"/>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33"/>
          <p:cNvSpPr txBox="1">
            <a:spLocks noGrp="1"/>
          </p:cNvSpPr>
          <p:nvPr>
            <p:ph type="body" idx="15"/>
          </p:nvPr>
        </p:nvSpPr>
        <p:spPr>
          <a:xfrm>
            <a:off x="7612122" y="4843831"/>
            <a:ext cx="2478024" cy="557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595959"/>
              </a:buClr>
              <a:buSzPts val="1600"/>
              <a:buNone/>
              <a:defRPr sz="1600" b="0" i="1" cap="none">
                <a:solidFill>
                  <a:srgbClr val="595959"/>
                </a:solidFill>
                <a:latin typeface="Cambria"/>
                <a:ea typeface="Cambria"/>
                <a:cs typeface="Cambria"/>
                <a:sym typeface="Cambria"/>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40" name="Google Shape;140;p33"/>
          <p:cNvSpPr txBox="1">
            <a:spLocks noGrp="1"/>
          </p:cNvSpPr>
          <p:nvPr>
            <p:ph type="title"/>
          </p:nvPr>
        </p:nvSpPr>
        <p:spPr>
          <a:xfrm>
            <a:off x="804729" y="-14379"/>
            <a:ext cx="10547576" cy="9744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96632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3"/>
        <p:cNvGrpSpPr/>
        <p:nvPr/>
      </p:nvGrpSpPr>
      <p:grpSpPr>
        <a:xfrm>
          <a:off x="0" y="0"/>
          <a:ext cx="0" cy="0"/>
          <a:chOff x="0" y="0"/>
          <a:chExt cx="0" cy="0"/>
        </a:xfrm>
      </p:grpSpPr>
      <p:sp>
        <p:nvSpPr>
          <p:cNvPr id="154" name="Google Shape;15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43190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losing">
  <p:cSld name="Closing">
    <p:bg>
      <p:bgPr>
        <a:solidFill>
          <a:srgbClr val="063C6C"/>
        </a:solidFill>
        <a:effectLst/>
      </p:bgPr>
    </p:bg>
    <p:spTree>
      <p:nvGrpSpPr>
        <p:cNvPr id="1" name="Shape 155"/>
        <p:cNvGrpSpPr/>
        <p:nvPr/>
      </p:nvGrpSpPr>
      <p:grpSpPr>
        <a:xfrm>
          <a:off x="0" y="0"/>
          <a:ext cx="0" cy="0"/>
          <a:chOff x="0" y="0"/>
          <a:chExt cx="0" cy="0"/>
        </a:xfrm>
      </p:grpSpPr>
      <p:sp>
        <p:nvSpPr>
          <p:cNvPr id="156" name="Google Shape;156;p37"/>
          <p:cNvSpPr/>
          <p:nvPr/>
        </p:nvSpPr>
        <p:spPr>
          <a:xfrm>
            <a:off x="0" y="4558691"/>
            <a:ext cx="12191987" cy="1851536"/>
          </a:xfrm>
          <a:prstGeom prst="rect">
            <a:avLst/>
          </a:prstGeom>
          <a:solidFill>
            <a:schemeClr val="lt1"/>
          </a:solidFill>
          <a:ln w="12700" cap="flat" cmpd="sng">
            <a:solidFill>
              <a:srgbClr val="063B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57" name="Google Shape;157;p37"/>
          <p:cNvCxnSpPr/>
          <p:nvPr/>
        </p:nvCxnSpPr>
        <p:spPr>
          <a:xfrm rot="10800000">
            <a:off x="413484" y="744830"/>
            <a:ext cx="0" cy="1554480"/>
          </a:xfrm>
          <a:prstGeom prst="straightConnector1">
            <a:avLst/>
          </a:prstGeom>
          <a:noFill/>
          <a:ln w="76200" cap="flat" cmpd="sng">
            <a:solidFill>
              <a:schemeClr val="accent3"/>
            </a:solidFill>
            <a:prstDash val="solid"/>
            <a:miter lim="800000"/>
            <a:headEnd type="none" w="sm" len="sm"/>
            <a:tailEnd type="none" w="sm" len="sm"/>
          </a:ln>
        </p:spPr>
      </p:cxnSp>
      <p:sp>
        <p:nvSpPr>
          <p:cNvPr id="158" name="Google Shape;158;p37"/>
          <p:cNvSpPr/>
          <p:nvPr/>
        </p:nvSpPr>
        <p:spPr>
          <a:xfrm>
            <a:off x="524256" y="2811887"/>
            <a:ext cx="671553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NCAPPS is funded and led by the Administration for Community Living and the Centers for Medicare &amp; Medicaid Services and is administered by HSRI. </a:t>
            </a:r>
            <a:endParaRPr dirty="0"/>
          </a:p>
        </p:txBody>
      </p:sp>
      <p:pic>
        <p:nvPicPr>
          <p:cNvPr id="159" name="Google Shape;159;p37" descr="CMS Logo "/>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37889" y="4842866"/>
            <a:ext cx="3246120" cy="1188085"/>
          </a:xfrm>
          <a:prstGeom prst="rect">
            <a:avLst/>
          </a:prstGeom>
          <a:noFill/>
          <a:ln>
            <a:noFill/>
          </a:ln>
        </p:spPr>
      </p:pic>
      <p:pic>
        <p:nvPicPr>
          <p:cNvPr id="160" name="Google Shape;160;p37" descr="ACL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61033" y="5169891"/>
            <a:ext cx="2346960" cy="861060"/>
          </a:xfrm>
          <a:prstGeom prst="rect">
            <a:avLst/>
          </a:prstGeom>
          <a:noFill/>
          <a:ln>
            <a:noFill/>
          </a:ln>
        </p:spPr>
      </p:pic>
      <p:sp>
        <p:nvSpPr>
          <p:cNvPr id="161" name="Google Shape;161;p37"/>
          <p:cNvSpPr txBox="1">
            <a:spLocks noGrp="1"/>
          </p:cNvSpPr>
          <p:nvPr>
            <p:ph type="title"/>
          </p:nvPr>
        </p:nvSpPr>
        <p:spPr>
          <a:xfrm>
            <a:off x="675968" y="82346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557043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C14E-A1FA-4D95-8A56-8CFC11F002B6}"/>
              </a:ext>
            </a:extLst>
          </p:cNvPr>
          <p:cNvPicPr>
            <a:picLocks noChangeAspect="1"/>
          </p:cNvPicPr>
          <p:nvPr userDrawn="1"/>
        </p:nvPicPr>
        <p:blipFill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t="9986" b="18660"/>
          <a:stretch/>
        </p:blipFill>
        <p:spPr>
          <a:xfrm>
            <a:off x="0" y="-1101"/>
            <a:ext cx="1652159" cy="974426"/>
          </a:xfrm>
          <a:prstGeom prst="rect">
            <a:avLst/>
          </a:prstGeom>
        </p:spPr>
      </p:pic>
      <p:sp>
        <p:nvSpPr>
          <p:cNvPr id="8" name="Title 1">
            <a:extLst>
              <a:ext uri="{FF2B5EF4-FFF2-40B4-BE49-F238E27FC236}">
                <a16:creationId xmlns:a16="http://schemas.microsoft.com/office/drawing/2014/main" id="{1848F0E6-03D7-426D-8E6B-889AA07348E4}"/>
              </a:ext>
            </a:extLst>
          </p:cNvPr>
          <p:cNvSpPr>
            <a:spLocks noGrp="1"/>
          </p:cNvSpPr>
          <p:nvPr>
            <p:ph type="title" hasCustomPrompt="1"/>
          </p:nvPr>
        </p:nvSpPr>
        <p:spPr>
          <a:xfrm>
            <a:off x="1644425" y="-1101"/>
            <a:ext cx="10547576" cy="974426"/>
          </a:xfrm>
          <a:ln>
            <a:noFill/>
          </a:ln>
        </p:spPr>
        <p:txBody>
          <a:bodyPr>
            <a:normAutofit/>
          </a:bodyPr>
          <a:lstStyle>
            <a:lvl1pPr>
              <a:defRPr/>
            </a:lvl1pPr>
          </a:lstStyle>
          <a:p>
            <a:r>
              <a:rPr lang="en-US" sz="3600" b="1">
                <a:solidFill>
                  <a:schemeClr val="accent1"/>
                </a:solidFill>
              </a:rPr>
              <a:t>Heading goes here.</a:t>
            </a:r>
          </a:p>
        </p:txBody>
      </p:sp>
      <p:sp>
        <p:nvSpPr>
          <p:cNvPr id="3" name="Text Placeholder 2">
            <a:extLst>
              <a:ext uri="{FF2B5EF4-FFF2-40B4-BE49-F238E27FC236}">
                <a16:creationId xmlns:a16="http://schemas.microsoft.com/office/drawing/2014/main" id="{158573C5-4447-49ED-97DE-A669F34C0BC0}"/>
              </a:ext>
            </a:extLst>
          </p:cNvPr>
          <p:cNvSpPr>
            <a:spLocks noGrp="1"/>
          </p:cNvSpPr>
          <p:nvPr>
            <p:ph type="body" sz="quarter" idx="10"/>
          </p:nvPr>
        </p:nvSpPr>
        <p:spPr>
          <a:xfrm>
            <a:off x="1789932" y="1672253"/>
            <a:ext cx="8926512" cy="4384675"/>
          </a:xfrm>
        </p:spPr>
        <p:txBody>
          <a:bodyPr/>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C903A93-4BFE-4D2D-B852-2C3BD0587676}"/>
              </a:ext>
            </a:extLst>
          </p:cNvPr>
          <p:cNvSpPr>
            <a:spLocks noGrp="1"/>
          </p:cNvSpPr>
          <p:nvPr>
            <p:ph type="sldNum" sz="quarter" idx="13"/>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3176416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ection Header_dark gree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dirty="0"/>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userDrawn="1"/>
        </p:nvCxnSpPr>
        <p:spPr>
          <a:xfrm flipV="1">
            <a:off x="413484" y="113769"/>
            <a:ext cx="0" cy="82296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8" y="-1101"/>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a:t>Section Title Here.</a:t>
            </a:r>
          </a:p>
        </p:txBody>
      </p:sp>
      <p:pic>
        <p:nvPicPr>
          <p:cNvPr id="11" name="Picture 10">
            <a:extLst>
              <a:ext uri="{FF2B5EF4-FFF2-40B4-BE49-F238E27FC236}">
                <a16:creationId xmlns:a16="http://schemas.microsoft.com/office/drawing/2014/main" id="{A51FE996-5621-46F4-82DF-A58F3C817A3E}"/>
              </a:ext>
            </a:extLst>
          </p:cNvPr>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t="22963"/>
          <a:stretch/>
        </p:blipFill>
        <p:spPr>
          <a:xfrm>
            <a:off x="0" y="1574800"/>
            <a:ext cx="8685175" cy="5283200"/>
          </a:xfrm>
          <a:prstGeom prst="rect">
            <a:avLst/>
          </a:prstGeom>
        </p:spPr>
      </p:pic>
    </p:spTree>
    <p:extLst>
      <p:ext uri="{BB962C8B-B14F-4D97-AF65-F5344CB8AC3E}">
        <p14:creationId xmlns:p14="http://schemas.microsoft.com/office/powerpoint/2010/main" val="2525024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Section Header_bright blu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dirty="0"/>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userDrawn="1"/>
        </p:nvCxnSpPr>
        <p:spPr>
          <a:xfrm flipV="1">
            <a:off x="413484" y="113769"/>
            <a:ext cx="0" cy="82296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8" y="-1101"/>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a:t>Section Title Here.</a:t>
            </a:r>
          </a:p>
        </p:txBody>
      </p:sp>
      <p:pic>
        <p:nvPicPr>
          <p:cNvPr id="6" name="Picture 5">
            <a:extLst>
              <a:ext uri="{FF2B5EF4-FFF2-40B4-BE49-F238E27FC236}">
                <a16:creationId xmlns:a16="http://schemas.microsoft.com/office/drawing/2014/main" id="{988BC642-5358-4BE5-81A0-21CC2B7463D5}"/>
              </a:ext>
            </a:extLst>
          </p:cNvPr>
          <p:cNvPicPr>
            <a:picLocks noChangeAspect="1"/>
          </p:cNvPicPr>
          <p:nvPr userDrawn="1"/>
        </p:nvPicPr>
        <p:blipFill rotWithShape="1">
          <a:blip r:embed="rId2" cstate="email">
            <a:duotone>
              <a:schemeClr val="accent4">
                <a:shade val="45000"/>
                <a:satMod val="135000"/>
              </a:schemeClr>
              <a:prstClr val="white"/>
            </a:duotone>
            <a:extLst>
              <a:ext uri="{28A0092B-C50C-407E-A947-70E740481C1C}">
                <a14:useLocalDpi xmlns:a14="http://schemas.microsoft.com/office/drawing/2010/main"/>
              </a:ext>
            </a:extLst>
          </a:blip>
          <a:srcRect t="22963"/>
          <a:stretch/>
        </p:blipFill>
        <p:spPr>
          <a:xfrm>
            <a:off x="0" y="1574800"/>
            <a:ext cx="8685175" cy="5283200"/>
          </a:xfrm>
          <a:prstGeom prst="rect">
            <a:avLst/>
          </a:prstGeom>
        </p:spPr>
      </p:pic>
    </p:spTree>
    <p:extLst>
      <p:ext uri="{BB962C8B-B14F-4D97-AF65-F5344CB8AC3E}">
        <p14:creationId xmlns:p14="http://schemas.microsoft.com/office/powerpoint/2010/main" val="1272844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Section Header_bright gree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dirty="0"/>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userDrawn="1"/>
        </p:nvCxnSpPr>
        <p:spPr>
          <a:xfrm flipV="1">
            <a:off x="413484" y="113769"/>
            <a:ext cx="0" cy="82296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9" y="0"/>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a:t>Section Title Here.</a:t>
            </a:r>
          </a:p>
        </p:txBody>
      </p:sp>
      <p:pic>
        <p:nvPicPr>
          <p:cNvPr id="6" name="Picture 5">
            <a:extLst>
              <a:ext uri="{FF2B5EF4-FFF2-40B4-BE49-F238E27FC236}">
                <a16:creationId xmlns:a16="http://schemas.microsoft.com/office/drawing/2014/main" id="{4A90501F-B115-429A-8AC9-87D3AE32E5A2}"/>
              </a:ext>
            </a:extLst>
          </p:cNvPr>
          <p:cNvPicPr>
            <a:picLocks noChangeAspect="1"/>
          </p:cNvPicPr>
          <p:nvPr userDrawn="1"/>
        </p:nvPicPr>
        <p:blipFill rotWithShape="1">
          <a:blip r:embed="rId2" cstate="email">
            <a:duotone>
              <a:schemeClr val="accent2">
                <a:shade val="45000"/>
                <a:satMod val="135000"/>
              </a:schemeClr>
              <a:prstClr val="white"/>
            </a:duotone>
            <a:extLst>
              <a:ext uri="{28A0092B-C50C-407E-A947-70E740481C1C}">
                <a14:useLocalDpi xmlns:a14="http://schemas.microsoft.com/office/drawing/2010/main"/>
              </a:ext>
            </a:extLst>
          </a:blip>
          <a:srcRect t="22963"/>
          <a:stretch/>
        </p:blipFill>
        <p:spPr>
          <a:xfrm>
            <a:off x="0" y="1574800"/>
            <a:ext cx="8679085" cy="5283200"/>
          </a:xfrm>
          <a:prstGeom prst="rect">
            <a:avLst/>
          </a:prstGeom>
        </p:spPr>
      </p:pic>
    </p:spTree>
    <p:extLst>
      <p:ext uri="{BB962C8B-B14F-4D97-AF65-F5344CB8AC3E}">
        <p14:creationId xmlns:p14="http://schemas.microsoft.com/office/powerpoint/2010/main" val="42879296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F747454-2998-410C-BE06-0CF65B71A453}" type="datetime1">
              <a:rPr lang="en-US" smtClean="0"/>
              <a:t>8/25/2023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dirty="0"/>
              <a:t>© Support Development Associates, LLC</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6913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F518FC6-1C89-4903-848A-C76317CF684F}" type="datetime1">
              <a:rPr lang="en-US" smtClean="0"/>
              <a:t>8/25/2023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dirty="0"/>
              <a:t>© Support Development Associates, LLC</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797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C22F86-AB89-4E9D-B2D0-0618290CC9FE}" type="datetime1">
              <a:rPr lang="en-US" smtClean="0"/>
              <a:t>8/25/2023</a:t>
            </a:fld>
            <a:endParaRPr lang="en-US" dirty="0"/>
          </a:p>
        </p:txBody>
      </p:sp>
      <p:sp>
        <p:nvSpPr>
          <p:cNvPr id="6" name="Footer Placeholder 5"/>
          <p:cNvSpPr>
            <a:spLocks noGrp="1"/>
          </p:cNvSpPr>
          <p:nvPr>
            <p:ph type="ftr" sz="quarter" idx="11"/>
          </p:nvPr>
        </p:nvSpPr>
        <p:spPr/>
        <p:txBody>
          <a:bodyPr/>
          <a:lstStyle/>
          <a:p>
            <a:r>
              <a:rPr lang="en-US" dirty="0"/>
              <a:t>© Support Development Associates, LLC</a:t>
            </a:r>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28323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6D34D8C-6A9F-46CE-935E-6304B9E10FA1}" type="datetime1">
              <a:rPr lang="en-US" smtClean="0"/>
              <a:t>8/25/2023</a:t>
            </a:fld>
            <a:endParaRPr lang="en-US"/>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928039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B054616-C5CE-4F93-B7F6-FA00FE7B3925}" type="datetime1">
              <a:rPr lang="en-US" smtClean="0"/>
              <a:t>8/25/2023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dirty="0"/>
              <a:t>© Support Development Associates, LLC</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66293762"/>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2EBF2-946F-4224-886D-5358A5C1F2E9}" type="datetime1">
              <a:rPr lang="en-US" smtClean="0"/>
              <a:t>8/25/2023</a:t>
            </a:fld>
            <a:endParaRPr lang="en-US" dirty="0"/>
          </a:p>
        </p:txBody>
      </p:sp>
      <p:sp>
        <p:nvSpPr>
          <p:cNvPr id="5" name="Footer Placeholder 4"/>
          <p:cNvSpPr>
            <a:spLocks noGrp="1"/>
          </p:cNvSpPr>
          <p:nvPr>
            <p:ph type="ftr" sz="quarter" idx="11"/>
          </p:nvPr>
        </p:nvSpPr>
        <p:spPr/>
        <p:txBody>
          <a:bodyPr/>
          <a:lstStyle/>
          <a:p>
            <a:r>
              <a:rPr lang="en-US" dirty="0"/>
              <a:t>© Support Development Associates, LLC</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248629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Graph Slide">
  <p:cSld name="Graph Slide">
    <p:spTree>
      <p:nvGrpSpPr>
        <p:cNvPr id="1" name="Shape 141"/>
        <p:cNvGrpSpPr/>
        <p:nvPr/>
      </p:nvGrpSpPr>
      <p:grpSpPr>
        <a:xfrm>
          <a:off x="0" y="0"/>
          <a:ext cx="0" cy="0"/>
          <a:chOff x="0" y="0"/>
          <a:chExt cx="0" cy="0"/>
        </a:xfrm>
      </p:grpSpPr>
      <p:pic>
        <p:nvPicPr>
          <p:cNvPr id="142" name="Google Shape;142;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101"/>
            <a:ext cx="1652159" cy="974426"/>
          </a:xfrm>
          <a:prstGeom prst="rect">
            <a:avLst/>
          </a:prstGeom>
          <a:noFill/>
          <a:ln>
            <a:noFill/>
          </a:ln>
        </p:spPr>
      </p:pic>
      <p:sp>
        <p:nvSpPr>
          <p:cNvPr id="143" name="Google Shape;143;p34"/>
          <p:cNvSpPr txBox="1">
            <a:spLocks noGrp="1"/>
          </p:cNvSpPr>
          <p:nvPr>
            <p:ph type="title"/>
          </p:nvPr>
        </p:nvSpPr>
        <p:spPr>
          <a:xfrm>
            <a:off x="1644425" y="-1101"/>
            <a:ext cx="10547576" cy="9744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4"/>
          <p:cNvSpPr>
            <a:spLocks noGrp="1"/>
          </p:cNvSpPr>
          <p:nvPr>
            <p:ph type="chart" idx="2"/>
          </p:nvPr>
        </p:nvSpPr>
        <p:spPr>
          <a:xfrm>
            <a:off x="1652160" y="1202267"/>
            <a:ext cx="10294308" cy="50599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5" name="Google Shape;1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827343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Rectangle 10"/>
          <p:cNvSpPr/>
          <p:nvPr/>
        </p:nvSpPr>
        <p:spPr>
          <a:xfrm>
            <a:off x="3" y="0"/>
            <a:ext cx="1003300" cy="6858000"/>
          </a:xfrm>
          <a:prstGeom prst="rect">
            <a:avLst/>
          </a:prstGeom>
          <a:solidFill>
            <a:srgbClr val="DBE9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828801" y="838207"/>
            <a:ext cx="9245600" cy="800219"/>
          </a:xfrm>
          <a:noFill/>
          <a:ln>
            <a:noFill/>
          </a:ln>
        </p:spPr>
        <p:txBody>
          <a:bodyPr wrap="square" anchor="t" anchorCtr="0">
            <a:spAutoFit/>
          </a:bodyPr>
          <a:lstStyle>
            <a:lvl1pPr algn="ctr">
              <a:defRPr sz="4000" b="1" kern="0" baseline="0">
                <a:ln w="12700">
                  <a:noFill/>
                </a:ln>
                <a:solidFill>
                  <a:srgbClr val="5B8772"/>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C856FF27-77B1-50C4-4AA4-68E313B0FE1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76600" y="4317164"/>
            <a:ext cx="6925056" cy="1606296"/>
          </a:xfrm>
          <a:prstGeom prst="rect">
            <a:avLst/>
          </a:prstGeom>
        </p:spPr>
      </p:pic>
    </p:spTree>
    <p:custDataLst>
      <p:tags r:id="rId1"/>
    </p:custDataLst>
    <p:extLst>
      <p:ext uri="{BB962C8B-B14F-4D97-AF65-F5344CB8AC3E}">
        <p14:creationId xmlns:p14="http://schemas.microsoft.com/office/powerpoint/2010/main" val="154087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3AD2D49-CDF8-407C-9538-4E0BDB334D1B}" type="datetime1">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237294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470F2-31D4-4768-BDB2-96C980FDDFAF}" type="datetime1">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369916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6CFF7168-1E3D-4C6D-B235-3DB7EF6F402F}" type="datetime1">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076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A526812F-2A95-4040-8C3C-772C825A7A5D}" type="datetime1">
              <a:rPr lang="en-US" smtClean="0"/>
              <a:t>8/25/2023</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395173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3.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C4FA9130-B4CA-4089-A840-5A1432FA6E15}" type="datetime1">
              <a:rPr lang="en-US" smtClean="0"/>
              <a:t>8/25/2023</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2354544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39" r:id="rId12"/>
    <p:sldLayoutId id="2147483740" r:id="rId13"/>
    <p:sldLayoutId id="2147483733" r:id="rId14"/>
    <p:sldLayoutId id="2147483734" r:id="rId15"/>
    <p:sldLayoutId id="2147483736" r:id="rId16"/>
    <p:sldLayoutId id="2147483737" r:id="rId17"/>
    <p:sldLayoutId id="2147483742" r:id="rId18"/>
    <p:sldLayoutId id="2147483743" r:id="rId19"/>
    <p:sldLayoutId id="2147483744" r:id="rId20"/>
  </p:sldLayoutIdLst>
  <p:hf hdr="0" ftr="0" dt="0"/>
  <p:txStyles>
    <p:titleStyle>
      <a:lvl1pPr algn="l" rtl="0" eaLnBrk="1" latinLnBrk="0" hangingPunct="1">
        <a:spcBef>
          <a:spcPct val="0"/>
        </a:spcBef>
        <a:buNone/>
        <a:defRPr kumimoji="0" sz="4400" b="0" i="0" u="none"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0" i="0" u="none"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8/25/2023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7786448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7" name="Google Shape;1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779440659"/>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1.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4.jpeg"/><Relationship Id="rId2" Type="http://schemas.openxmlformats.org/officeDocument/2006/relationships/slideLayout" Target="../slideLayouts/slideLayout22.xml"/><Relationship Id="rId1" Type="http://schemas.openxmlformats.org/officeDocument/2006/relationships/tags" Target="../tags/tag3.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3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secure.ssa.gov/poms.nsf/lnx/0600801196"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ms.gov/regulations-and-guidance/guidance/manuals/downloads/msp105c02.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medicarehelp@shiptacenter.or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hyperlink" Target="https://medicareinteractive.org/pdf/Medicare-Advocacy-Toolkit-ESRD.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www.shiphelp.org/" TargetMode="External"/><Relationship Id="rId4" Type="http://schemas.openxmlformats.org/officeDocument/2006/relationships/hyperlink" Target="https://www.youtube.com/watch?v=sGWJRgNIXhk"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srtr.org/transplant-centers/?&amp;organ=kidney&amp;recipientType=adult&amp;sort=livingdonor&amp;page=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medicarehelp@shiptacenter.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244"/>
            <a:ext cx="12192000" cy="1071062"/>
          </a:xfrm>
          <a:solidFill>
            <a:srgbClr val="DBE9CD"/>
          </a:solidFill>
          <a:ln>
            <a:noFill/>
          </a:ln>
        </p:spPr>
        <p:txBody>
          <a:bodyPr vert="horz" lIns="274320" tIns="91440" rIns="91440" bIns="91440" rtlCol="0" anchor="ctr" anchorCtr="0">
            <a:spAutoFit/>
          </a:bodyPr>
          <a:lstStyle/>
          <a:p>
            <a:pPr algn="ctr"/>
            <a:r>
              <a:rPr lang="en-US" sz="3200" dirty="0"/>
              <a:t>Welcome to A Practical Guide to Medicare and </a:t>
            </a:r>
            <a:br>
              <a:rPr lang="en-US" sz="3200" dirty="0"/>
            </a:br>
            <a:r>
              <a:rPr lang="en-US" sz="3200" dirty="0"/>
              <a:t>End-Stage Renal Disease (ESRD)</a:t>
            </a:r>
          </a:p>
        </p:txBody>
      </p:sp>
      <p:sp>
        <p:nvSpPr>
          <p:cNvPr id="3" name="Content Placeholder 2"/>
          <p:cNvSpPr>
            <a:spLocks noGrp="1"/>
          </p:cNvSpPr>
          <p:nvPr>
            <p:ph idx="1"/>
          </p:nvPr>
        </p:nvSpPr>
        <p:spPr>
          <a:xfrm>
            <a:off x="190501" y="3249826"/>
            <a:ext cx="11277997" cy="3440549"/>
          </a:xfrm>
        </p:spPr>
        <p:txBody>
          <a:bodyPr>
            <a:noAutofit/>
          </a:bodyPr>
          <a:lstStyle/>
          <a:p>
            <a:pPr marL="257175" indent="-257175" defTabSz="685800">
              <a:spcBef>
                <a:spcPts val="225"/>
              </a:spcBef>
              <a:spcAft>
                <a:spcPts val="225"/>
              </a:spcAft>
              <a:defRPr/>
            </a:pPr>
            <a:r>
              <a:rPr lang="en-US" sz="2400" b="1" dirty="0">
                <a:cs typeface="Calibri" panose="020F0502020204030204" pitchFamily="34" charset="0"/>
              </a:rPr>
              <a:t>Chat: </a:t>
            </a:r>
            <a:r>
              <a:rPr lang="en-US" sz="2400" dirty="0">
                <a:cs typeface="Calibri" panose="020F0502020204030204" pitchFamily="34" charset="0"/>
              </a:rPr>
              <a:t>Watch for information and resources from the event hosts. </a:t>
            </a:r>
          </a:p>
          <a:p>
            <a:pPr marL="257175" indent="-257175" defTabSz="685800">
              <a:spcBef>
                <a:spcPts val="225"/>
              </a:spcBef>
              <a:spcAft>
                <a:spcPts val="225"/>
              </a:spcAft>
              <a:defRPr/>
            </a:pPr>
            <a:r>
              <a:rPr lang="en-US" sz="2400" b="1" dirty="0">
                <a:cs typeface="Calibri" panose="020F0502020204030204" pitchFamily="34" charset="0"/>
              </a:rPr>
              <a:t>Reactions: </a:t>
            </a:r>
            <a:r>
              <a:rPr lang="en-US" sz="2400" dirty="0">
                <a:cs typeface="Calibri" panose="020F0502020204030204" pitchFamily="34" charset="0"/>
              </a:rPr>
              <a:t>Click the button to react to the presentation. Click the arrow to change reaction intensity or hide reactions shared by others.</a:t>
            </a:r>
          </a:p>
          <a:p>
            <a:pPr marL="257175" indent="-257175" defTabSz="685800">
              <a:spcBef>
                <a:spcPts val="225"/>
              </a:spcBef>
              <a:spcAft>
                <a:spcPts val="225"/>
              </a:spcAft>
              <a:defRPr/>
            </a:pPr>
            <a:r>
              <a:rPr lang="en-US" sz="2400" b="1" dirty="0">
                <a:cs typeface="Calibri" panose="020F0502020204030204" pitchFamily="34" charset="0"/>
              </a:rPr>
              <a:t>Raise Hand: </a:t>
            </a:r>
            <a:r>
              <a:rPr lang="en-US" sz="2400" dirty="0">
                <a:cs typeface="Calibri" panose="020F0502020204030204" pitchFamily="34" charset="0"/>
              </a:rPr>
              <a:t>All participants’ lines are muted during today’s webinar. During the Q&amp;A session, raise your hand if you want the host to unmute you.</a:t>
            </a:r>
          </a:p>
          <a:p>
            <a:pPr marL="257175" indent="-257175" defTabSz="685800">
              <a:spcBef>
                <a:spcPts val="225"/>
              </a:spcBef>
              <a:spcAft>
                <a:spcPts val="225"/>
              </a:spcAft>
              <a:defRPr/>
            </a:pPr>
            <a:r>
              <a:rPr lang="en-US" sz="2400" b="1" dirty="0">
                <a:cs typeface="Calibri" panose="020F0502020204030204" pitchFamily="34" charset="0"/>
              </a:rPr>
              <a:t>Show Captions: </a:t>
            </a:r>
            <a:r>
              <a:rPr lang="en-US" sz="2400" dirty="0">
                <a:cs typeface="Calibri" panose="020F0502020204030204" pitchFamily="34" charset="0"/>
              </a:rPr>
              <a:t>Show or hide subtitles, view a transcript in a separate Zoom window, and change settings.</a:t>
            </a:r>
          </a:p>
          <a:p>
            <a:pPr marL="257175" indent="-257175" defTabSz="685800">
              <a:spcBef>
                <a:spcPts val="225"/>
              </a:spcBef>
              <a:spcAft>
                <a:spcPts val="225"/>
              </a:spcAft>
              <a:defRPr/>
            </a:pPr>
            <a:r>
              <a:rPr lang="en-US" sz="2400" b="1" dirty="0">
                <a:cs typeface="Calibri" panose="020F0502020204030204" pitchFamily="34" charset="0"/>
              </a:rPr>
              <a:t>Participants: </a:t>
            </a:r>
            <a:r>
              <a:rPr lang="en-US" sz="2400" dirty="0">
                <a:cs typeface="Calibri" panose="020F0502020204030204" pitchFamily="34" charset="0"/>
              </a:rPr>
              <a:t>See how many people are on the webinar.</a:t>
            </a:r>
          </a:p>
        </p:txBody>
      </p:sp>
      <p:sp>
        <p:nvSpPr>
          <p:cNvPr id="6" name="TextBox 5">
            <a:extLst>
              <a:ext uri="{FF2B5EF4-FFF2-40B4-BE49-F238E27FC236}">
                <a16:creationId xmlns:a16="http://schemas.microsoft.com/office/drawing/2014/main" id="{B0AB2B2C-FFA4-4DE3-A6EA-D646EB0B8CBF}"/>
              </a:ext>
            </a:extLst>
          </p:cNvPr>
          <p:cNvSpPr txBox="1"/>
          <p:nvPr/>
        </p:nvSpPr>
        <p:spPr>
          <a:xfrm>
            <a:off x="190501" y="1204064"/>
            <a:ext cx="12001499" cy="77713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Access your menu options on the bottom of the screen (desktop) or tap the screen (tablet/smartphone).</a:t>
            </a:r>
          </a:p>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Tip: If you don’t see the menu, move your cursor (desktop) or tap the screen (tablet/smartphone).</a:t>
            </a:r>
          </a:p>
        </p:txBody>
      </p:sp>
      <p:pic>
        <p:nvPicPr>
          <p:cNvPr id="5" name="Picture 4" descr="A picture containing text, clipart&#10;&#10;Description automatically generated">
            <a:extLst>
              <a:ext uri="{FF2B5EF4-FFF2-40B4-BE49-F238E27FC236}">
                <a16:creationId xmlns:a16="http://schemas.microsoft.com/office/drawing/2014/main" id="{8F4BF7B7-A285-12DE-7A46-27A02044E6E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17890" y="6117919"/>
            <a:ext cx="2978331" cy="690837"/>
          </a:xfrm>
          <a:prstGeom prst="rect">
            <a:avLst/>
          </a:prstGeom>
        </p:spPr>
      </p:pic>
      <p:pic>
        <p:nvPicPr>
          <p:cNvPr id="4" name="Picture 3">
            <a:extLst>
              <a:ext uri="{FF2B5EF4-FFF2-40B4-BE49-F238E27FC236}">
                <a16:creationId xmlns:a16="http://schemas.microsoft.com/office/drawing/2014/main" id="{9DE3AB6B-1B7F-A804-1938-A03CA5BD849F}"/>
              </a:ext>
            </a:extLst>
          </p:cNvPr>
          <p:cNvPicPr>
            <a:picLocks noChangeAspect="1"/>
          </p:cNvPicPr>
          <p:nvPr/>
        </p:nvPicPr>
        <p:blipFill rotWithShape="1">
          <a:blip r:embed="rId5"/>
          <a:srcRect l="33087" t="43040" r="1081" b="1664"/>
          <a:stretch/>
        </p:blipFill>
        <p:spPr>
          <a:xfrm>
            <a:off x="977447" y="1955816"/>
            <a:ext cx="10427605" cy="924560"/>
          </a:xfrm>
          <a:prstGeom prst="rect">
            <a:avLst/>
          </a:prstGeom>
        </p:spPr>
      </p:pic>
    </p:spTree>
    <p:custDataLst>
      <p:tags r:id="rId1"/>
    </p:custDataLst>
    <p:extLst>
      <p:ext uri="{BB962C8B-B14F-4D97-AF65-F5344CB8AC3E}">
        <p14:creationId xmlns:p14="http://schemas.microsoft.com/office/powerpoint/2010/main" val="2545638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a:t>What is ESRD?</a:t>
            </a:r>
          </a:p>
        </p:txBody>
      </p:sp>
      <p:sp>
        <p:nvSpPr>
          <p:cNvPr id="3" name="Text Placeholder 2">
            <a:extLst>
              <a:ext uri="{FF2B5EF4-FFF2-40B4-BE49-F238E27FC236}">
                <a16:creationId xmlns:a16="http://schemas.microsoft.com/office/drawing/2014/main" id="{60CB7F92-A210-1280-BE46-2FFB2C14BC96}"/>
              </a:ext>
            </a:extLst>
          </p:cNvPr>
          <p:cNvSpPr>
            <a:spLocks noGrp="1"/>
          </p:cNvSpPr>
          <p:nvPr>
            <p:ph sz="quarter" idx="1"/>
          </p:nvPr>
        </p:nvSpPr>
        <p:spPr/>
        <p:txBody>
          <a:bodyPr>
            <a:normAutofit/>
          </a:bodyPr>
          <a:lstStyle/>
          <a:p>
            <a:r>
              <a:rPr lang="en-US" sz="2800" dirty="0"/>
              <a:t>Someone with </a:t>
            </a:r>
            <a:r>
              <a:rPr lang="en-US" sz="2800" b="1" dirty="0">
                <a:solidFill>
                  <a:schemeClr val="accent1"/>
                </a:solidFill>
              </a:rPr>
              <a:t>End-Stage Renal Disease (ESRD)</a:t>
            </a:r>
            <a:r>
              <a:rPr lang="en-US" sz="2800" b="1" dirty="0">
                <a:solidFill>
                  <a:srgbClr val="70B861"/>
                </a:solidFill>
              </a:rPr>
              <a:t> </a:t>
            </a:r>
            <a:r>
              <a:rPr lang="en-US" sz="2800" dirty="0"/>
              <a:t>has irreversible kidney damage</a:t>
            </a:r>
            <a:endParaRPr lang="en-US" dirty="0"/>
          </a:p>
          <a:p>
            <a:r>
              <a:rPr lang="en-US" sz="2800" dirty="0"/>
              <a:t>Kidneys are the organs that filter an individual’s blood</a:t>
            </a:r>
          </a:p>
          <a:p>
            <a:r>
              <a:rPr lang="en-US" sz="2800" dirty="0"/>
              <a:t>An individual with ESRD needs treatment, so that waste does not build up in their blood and make them sick</a:t>
            </a:r>
          </a:p>
          <a:p>
            <a:r>
              <a:rPr lang="en-US" sz="2800" dirty="0"/>
              <a:t>Treatments for ESRD include </a:t>
            </a:r>
            <a:r>
              <a:rPr lang="en-US" sz="2800" b="1" dirty="0">
                <a:solidFill>
                  <a:schemeClr val="accent1"/>
                </a:solidFill>
              </a:rPr>
              <a:t>dialysis</a:t>
            </a:r>
            <a:r>
              <a:rPr lang="en-US" sz="2800" dirty="0"/>
              <a:t> and</a:t>
            </a:r>
            <a:r>
              <a:rPr lang="en-US" sz="2800" dirty="0">
                <a:solidFill>
                  <a:schemeClr val="bg2"/>
                </a:solidFill>
              </a:rPr>
              <a:t> </a:t>
            </a:r>
            <a:r>
              <a:rPr lang="en-US" sz="2800" b="1" dirty="0">
                <a:solidFill>
                  <a:schemeClr val="accent1"/>
                </a:solidFill>
              </a:rPr>
              <a:t>kidney transplant</a:t>
            </a:r>
            <a:endParaRPr lang="en-US" sz="2800" dirty="0">
              <a:solidFill>
                <a:schemeClr val="accent1"/>
              </a:solidFill>
            </a:endParaRPr>
          </a:p>
          <a:p>
            <a:r>
              <a:rPr lang="en-US" sz="2800" b="1" dirty="0">
                <a:solidFill>
                  <a:schemeClr val="accent1"/>
                </a:solidFill>
              </a:rPr>
              <a:t>Dialysis:</a:t>
            </a:r>
            <a:r>
              <a:rPr lang="en-US" sz="2800" dirty="0"/>
              <a:t> Process that uses mechanical means to remove waste from an individual’s blood since their kidneys cannot perform that function</a:t>
            </a:r>
          </a:p>
          <a:p>
            <a:endParaRPr lang="en-US" dirty="0"/>
          </a:p>
        </p:txBody>
      </p:sp>
    </p:spTree>
    <p:extLst>
      <p:ext uri="{BB962C8B-B14F-4D97-AF65-F5344CB8AC3E}">
        <p14:creationId xmlns:p14="http://schemas.microsoft.com/office/powerpoint/2010/main" val="372775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7A72A-2AB0-1853-7354-409524035D68}"/>
              </a:ext>
            </a:extLst>
          </p:cNvPr>
          <p:cNvSpPr>
            <a:spLocks noGrp="1"/>
          </p:cNvSpPr>
          <p:nvPr>
            <p:ph type="title"/>
          </p:nvPr>
        </p:nvSpPr>
        <p:spPr/>
        <p:txBody>
          <a:bodyPr/>
          <a:lstStyle/>
          <a:p>
            <a:r>
              <a:rPr lang="en-US" dirty="0"/>
              <a:t>ESRD Medicare</a:t>
            </a:r>
          </a:p>
        </p:txBody>
      </p:sp>
      <p:sp>
        <p:nvSpPr>
          <p:cNvPr id="5" name="Text Placeholder 4">
            <a:extLst>
              <a:ext uri="{FF2B5EF4-FFF2-40B4-BE49-F238E27FC236}">
                <a16:creationId xmlns:a16="http://schemas.microsoft.com/office/drawing/2014/main" id="{8A9D8783-C6B1-CD29-EA60-079B50DDD55E}"/>
              </a:ext>
            </a:extLst>
          </p:cNvPr>
          <p:cNvSpPr>
            <a:spLocks noGrp="1"/>
          </p:cNvSpPr>
          <p:nvPr>
            <p:ph sz="quarter" idx="1"/>
          </p:nvPr>
        </p:nvSpPr>
        <p:spPr>
          <a:xfrm>
            <a:off x="388150" y="4508077"/>
            <a:ext cx="3363250" cy="1567543"/>
          </a:xfrm>
        </p:spPr>
        <p:txBody>
          <a:bodyPr>
            <a:noAutofit/>
          </a:bodyPr>
          <a:lstStyle/>
          <a:p>
            <a:pPr marL="0" indent="0" algn="ctr">
              <a:buNone/>
            </a:pPr>
            <a:r>
              <a:rPr lang="en-US" sz="2300" dirty="0"/>
              <a:t>Provides an individual with health coverage if they have permanent kidney failure</a:t>
            </a:r>
          </a:p>
        </p:txBody>
      </p:sp>
      <p:sp>
        <p:nvSpPr>
          <p:cNvPr id="6" name="Text Placeholder 4">
            <a:extLst>
              <a:ext uri="{FF2B5EF4-FFF2-40B4-BE49-F238E27FC236}">
                <a16:creationId xmlns:a16="http://schemas.microsoft.com/office/drawing/2014/main" id="{3ED0B3E2-0D9A-C2C1-807E-CE105D582F2E}"/>
              </a:ext>
            </a:extLst>
          </p:cNvPr>
          <p:cNvSpPr txBox="1">
            <a:spLocks/>
          </p:cNvSpPr>
          <p:nvPr/>
        </p:nvSpPr>
        <p:spPr>
          <a:xfrm>
            <a:off x="4428282" y="4508077"/>
            <a:ext cx="3247663" cy="1325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dirty="0">
                <a:latin typeface="+mj-lt"/>
              </a:rPr>
              <a:t>Covers a range of services that treat kidney failure </a:t>
            </a:r>
          </a:p>
        </p:txBody>
      </p:sp>
      <p:sp>
        <p:nvSpPr>
          <p:cNvPr id="7" name="Text Placeholder 4">
            <a:extLst>
              <a:ext uri="{FF2B5EF4-FFF2-40B4-BE49-F238E27FC236}">
                <a16:creationId xmlns:a16="http://schemas.microsoft.com/office/drawing/2014/main" id="{1223B5D5-2FD7-23B1-23B0-7323BBFC2B81}"/>
              </a:ext>
            </a:extLst>
          </p:cNvPr>
          <p:cNvSpPr txBox="1">
            <a:spLocks/>
          </p:cNvSpPr>
          <p:nvPr/>
        </p:nvSpPr>
        <p:spPr>
          <a:xfrm>
            <a:off x="8296156" y="4508077"/>
            <a:ext cx="3247663" cy="13255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dirty="0">
                <a:latin typeface="+mj-lt"/>
              </a:rPr>
              <a:t>Provides coverage for all the usual services and items covered by Medicare</a:t>
            </a:r>
          </a:p>
        </p:txBody>
      </p:sp>
      <p:pic>
        <p:nvPicPr>
          <p:cNvPr id="8" name="Picture 7" descr="Icon&#10;&#10;Description automatically generated">
            <a:extLst>
              <a:ext uri="{FF2B5EF4-FFF2-40B4-BE49-F238E27FC236}">
                <a16:creationId xmlns:a16="http://schemas.microsoft.com/office/drawing/2014/main" id="{46A53C73-D714-68C6-538D-A912FBA8F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375" y="2510026"/>
            <a:ext cx="1828800" cy="1828800"/>
          </a:xfrm>
          <a:prstGeom prst="rect">
            <a:avLst/>
          </a:prstGeom>
        </p:spPr>
      </p:pic>
      <p:pic>
        <p:nvPicPr>
          <p:cNvPr id="13" name="Picture 12" descr="Icon&#10;&#10;Description automatically generated">
            <a:extLst>
              <a:ext uri="{FF2B5EF4-FFF2-40B4-BE49-F238E27FC236}">
                <a16:creationId xmlns:a16="http://schemas.microsoft.com/office/drawing/2014/main" id="{FBAC0B55-FDD9-C498-8E1B-4AF40F3F7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2510026"/>
            <a:ext cx="1828800" cy="1828800"/>
          </a:xfrm>
          <a:prstGeom prst="rect">
            <a:avLst/>
          </a:prstGeom>
        </p:spPr>
      </p:pic>
      <p:pic>
        <p:nvPicPr>
          <p:cNvPr id="15" name="Picture 14" descr="Icon&#10;&#10;Description automatically generated">
            <a:extLst>
              <a:ext uri="{FF2B5EF4-FFF2-40B4-BE49-F238E27FC236}">
                <a16:creationId xmlns:a16="http://schemas.microsoft.com/office/drawing/2014/main" id="{70725DB1-7611-3F50-EC4D-41591E352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5587" y="2510026"/>
            <a:ext cx="1828800" cy="1828800"/>
          </a:xfrm>
          <a:prstGeom prst="rect">
            <a:avLst/>
          </a:prstGeom>
        </p:spPr>
      </p:pic>
    </p:spTree>
    <p:extLst>
      <p:ext uri="{BB962C8B-B14F-4D97-AF65-F5344CB8AC3E}">
        <p14:creationId xmlns:p14="http://schemas.microsoft.com/office/powerpoint/2010/main" val="59381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a:xfrm>
            <a:off x="816864" y="228600"/>
            <a:ext cx="10871200" cy="990600"/>
          </a:xfrm>
        </p:spPr>
        <p:txBody>
          <a:bodyPr>
            <a:noAutofit/>
          </a:bodyPr>
          <a:lstStyle/>
          <a:p>
            <a:r>
              <a:rPr lang="en-US" dirty="0"/>
              <a:t>Covered services</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sz="quarter" idx="1"/>
          </p:nvPr>
        </p:nvSpPr>
        <p:spPr>
          <a:xfrm>
            <a:off x="816864" y="1600200"/>
            <a:ext cx="10871200" cy="4495800"/>
          </a:xfrm>
        </p:spPr>
        <p:txBody>
          <a:bodyPr>
            <a:normAutofit/>
          </a:bodyPr>
          <a:lstStyle/>
          <a:p>
            <a:r>
              <a:rPr lang="en-US" dirty="0"/>
              <a:t>Kidney transplants</a:t>
            </a:r>
          </a:p>
          <a:p>
            <a:r>
              <a:rPr lang="en-US" dirty="0"/>
              <a:t>Hospital inpatient dialysis</a:t>
            </a:r>
          </a:p>
          <a:p>
            <a:r>
              <a:rPr lang="en-US" dirty="0"/>
              <a:t>Outpatient dialysis from a Medicare-certified hospital or free-standing dialysis facility</a:t>
            </a:r>
          </a:p>
          <a:p>
            <a:r>
              <a:rPr lang="en-US" dirty="0"/>
              <a:t>Home dialysis training, sometimes called self-dialysis, from dialysis facility</a:t>
            </a:r>
          </a:p>
          <a:p>
            <a:pPr lvl="1"/>
            <a:r>
              <a:rPr lang="en-US" dirty="0"/>
              <a:t>Includes training, equipment and supplies, and medications related to treatment</a:t>
            </a:r>
          </a:p>
          <a:p>
            <a:r>
              <a:rPr lang="en-US" dirty="0"/>
              <a:t>Immunosuppressant drugs after a kidney transplant</a:t>
            </a:r>
            <a:endParaRPr lang="en-US" strike="sngStrike" dirty="0">
              <a:solidFill>
                <a:srgbClr val="FF0000"/>
              </a:solidFill>
            </a:endParaRPr>
          </a:p>
        </p:txBody>
      </p:sp>
    </p:spTree>
    <p:extLst>
      <p:ext uri="{BB962C8B-B14F-4D97-AF65-F5344CB8AC3E}">
        <p14:creationId xmlns:p14="http://schemas.microsoft.com/office/powerpoint/2010/main" val="3841474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4448-CDA6-AD11-2B21-5E51850DEC48}"/>
              </a:ext>
            </a:extLst>
          </p:cNvPr>
          <p:cNvSpPr>
            <a:spLocks noGrp="1"/>
          </p:cNvSpPr>
          <p:nvPr>
            <p:ph type="title"/>
          </p:nvPr>
        </p:nvSpPr>
        <p:spPr/>
        <p:txBody>
          <a:bodyPr>
            <a:normAutofit/>
          </a:bodyPr>
          <a:lstStyle/>
          <a:p>
            <a:r>
              <a:rPr lang="en-US" dirty="0"/>
              <a:t>ESRD Medicare eligibility</a:t>
            </a:r>
          </a:p>
        </p:txBody>
      </p:sp>
    </p:spTree>
    <p:extLst>
      <p:ext uri="{BB962C8B-B14F-4D97-AF65-F5344CB8AC3E}">
        <p14:creationId xmlns:p14="http://schemas.microsoft.com/office/powerpoint/2010/main" val="89214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629A-7011-EC41-B4C0-BB77B4D79502}"/>
              </a:ext>
            </a:extLst>
          </p:cNvPr>
          <p:cNvSpPr>
            <a:spLocks noGrp="1"/>
          </p:cNvSpPr>
          <p:nvPr>
            <p:ph type="title"/>
          </p:nvPr>
        </p:nvSpPr>
        <p:spPr/>
        <p:txBody>
          <a:bodyPr>
            <a:noAutofit/>
          </a:bodyPr>
          <a:lstStyle/>
          <a:p>
            <a:r>
              <a:rPr lang="en-US" sz="4800" dirty="0"/>
              <a:t>Eligibility criteria</a:t>
            </a:r>
          </a:p>
        </p:txBody>
      </p:sp>
      <p:sp>
        <p:nvSpPr>
          <p:cNvPr id="3" name="Content Placeholder 2">
            <a:extLst>
              <a:ext uri="{FF2B5EF4-FFF2-40B4-BE49-F238E27FC236}">
                <a16:creationId xmlns:a16="http://schemas.microsoft.com/office/drawing/2014/main" id="{1A9E5ECF-D4ED-2543-A1CF-8B3CB3D7865C}"/>
              </a:ext>
            </a:extLst>
          </p:cNvPr>
          <p:cNvSpPr>
            <a:spLocks noGrp="1"/>
          </p:cNvSpPr>
          <p:nvPr>
            <p:ph sz="quarter" idx="1"/>
          </p:nvPr>
        </p:nvSpPr>
        <p:spPr>
          <a:xfrm>
            <a:off x="2570480" y="1769115"/>
            <a:ext cx="9117584" cy="2938769"/>
          </a:xfrm>
        </p:spPr>
        <p:txBody>
          <a:bodyPr vert="horz" lIns="91440" tIns="45720" rIns="91440" bIns="45720" anchor="t">
            <a:normAutofit lnSpcReduction="10000"/>
          </a:bodyPr>
          <a:lstStyle/>
          <a:p>
            <a:pPr marL="0" indent="0">
              <a:buNone/>
            </a:pPr>
            <a:r>
              <a:rPr lang="en-US" dirty="0"/>
              <a:t>To be eligible for ESRD Medicare, an individual must:</a:t>
            </a:r>
          </a:p>
          <a:p>
            <a:pPr lvl="1"/>
            <a:r>
              <a:rPr lang="en-US" sz="2600" dirty="0"/>
              <a:t>Be any age and diagnosed with ESRD by doctor</a:t>
            </a:r>
          </a:p>
          <a:p>
            <a:pPr lvl="1"/>
            <a:r>
              <a:rPr lang="en-US" sz="2600" dirty="0"/>
              <a:t>And, have enough work history </a:t>
            </a:r>
            <a:r>
              <a:rPr lang="en-US" dirty="0"/>
              <a:t>(self, spouse or, in some situations, parent) to</a:t>
            </a:r>
            <a:r>
              <a:rPr lang="en-US" sz="2600" dirty="0"/>
              <a:t> qualify for either:</a:t>
            </a:r>
          </a:p>
          <a:p>
            <a:pPr lvl="2"/>
            <a:r>
              <a:rPr lang="en-US" sz="2400" dirty="0"/>
              <a:t>Social Security Disability (SSDI) or Social Security retirement benefits</a:t>
            </a:r>
          </a:p>
          <a:p>
            <a:pPr lvl="2"/>
            <a:r>
              <a:rPr lang="en-US" sz="2400" dirty="0"/>
              <a:t>Or, Railroad Retirement benefits or railroad disability annuity</a:t>
            </a:r>
          </a:p>
        </p:txBody>
      </p:sp>
      <p:pic>
        <p:nvPicPr>
          <p:cNvPr id="4" name="Graphic 3">
            <a:extLst>
              <a:ext uri="{FF2B5EF4-FFF2-40B4-BE49-F238E27FC236}">
                <a16:creationId xmlns:a16="http://schemas.microsoft.com/office/drawing/2014/main" id="{328348CA-1367-15AF-5EB1-C507BA80EC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718819"/>
            <a:ext cx="2820150" cy="2820150"/>
          </a:xfrm>
          <a:prstGeom prst="rect">
            <a:avLst/>
          </a:prstGeom>
        </p:spPr>
      </p:pic>
      <p:sp>
        <p:nvSpPr>
          <p:cNvPr id="5" name="Google Shape;158;p29">
            <a:extLst>
              <a:ext uri="{FF2B5EF4-FFF2-40B4-BE49-F238E27FC236}">
                <a16:creationId xmlns:a16="http://schemas.microsoft.com/office/drawing/2014/main" id="{0E027E60-B905-6964-FD1F-D6333E187A48}"/>
              </a:ext>
            </a:extLst>
          </p:cNvPr>
          <p:cNvSpPr txBox="1"/>
          <p:nvPr/>
        </p:nvSpPr>
        <p:spPr>
          <a:xfrm>
            <a:off x="1138091" y="5257799"/>
            <a:ext cx="9915818" cy="1050403"/>
          </a:xfrm>
          <a:prstGeom prst="roundRect">
            <a:avLst/>
          </a:prstGeom>
          <a:solidFill>
            <a:schemeClr val="accent1"/>
          </a:solidFill>
          <a:ln w="19050" cap="flat" cmpd="sng">
            <a:noFill/>
            <a:prstDash val="solid"/>
            <a:round/>
            <a:headEnd type="none" w="sm" len="sm"/>
            <a:tailEnd type="none" w="sm" len="sm"/>
          </a:ln>
        </p:spPr>
        <p:txBody>
          <a:bodyPr spcFirstLastPara="1" wrap="square" lIns="91425" tIns="91425" rIns="91425" bIns="91425" anchor="t" anchorCtr="0">
            <a:noAutofit/>
          </a:bodyPr>
          <a:lstStyle/>
          <a:p>
            <a:pPr lvl="0" algn="ctr">
              <a:lnSpc>
                <a:spcPct val="115000"/>
              </a:lnSpc>
              <a:spcBef>
                <a:spcPts val="0"/>
              </a:spcBef>
              <a:spcAft>
                <a:spcPts val="0"/>
              </a:spcAft>
            </a:pPr>
            <a:r>
              <a:rPr lang="en-US" sz="2400" b="1" dirty="0">
                <a:solidFill>
                  <a:schemeClr val="bg1"/>
                </a:solidFill>
                <a:latin typeface="+mj-lt"/>
              </a:rPr>
              <a:t>Contact Social Security (800-772-1213) to learn if individual has enough work history.</a:t>
            </a:r>
            <a:endParaRPr lang="en-US" sz="2400" dirty="0">
              <a:solidFill>
                <a:schemeClr val="bg1"/>
              </a:solidFill>
              <a:latin typeface="+mj-lt"/>
              <a:ea typeface="Roboto"/>
              <a:cs typeface="Roboto"/>
              <a:sym typeface="Roboto"/>
            </a:endParaRPr>
          </a:p>
        </p:txBody>
      </p:sp>
    </p:spTree>
    <p:extLst>
      <p:ext uri="{BB962C8B-B14F-4D97-AF65-F5344CB8AC3E}">
        <p14:creationId xmlns:p14="http://schemas.microsoft.com/office/powerpoint/2010/main" val="2017457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C778-351B-1F49-813E-A04E13FB2A3A}"/>
              </a:ext>
            </a:extLst>
          </p:cNvPr>
          <p:cNvSpPr>
            <a:spLocks noGrp="1"/>
          </p:cNvSpPr>
          <p:nvPr>
            <p:ph type="title"/>
          </p:nvPr>
        </p:nvSpPr>
        <p:spPr>
          <a:xfrm>
            <a:off x="816864" y="228600"/>
            <a:ext cx="10871200" cy="990600"/>
          </a:xfrm>
        </p:spPr>
        <p:txBody>
          <a:bodyPr/>
          <a:lstStyle/>
          <a:p>
            <a:r>
              <a:rPr lang="en-US" dirty="0"/>
              <a:t>When ESRD Medicare begins</a:t>
            </a:r>
          </a:p>
        </p:txBody>
      </p:sp>
      <p:sp>
        <p:nvSpPr>
          <p:cNvPr id="3" name="Content Placeholder 2">
            <a:extLst>
              <a:ext uri="{FF2B5EF4-FFF2-40B4-BE49-F238E27FC236}">
                <a16:creationId xmlns:a16="http://schemas.microsoft.com/office/drawing/2014/main" id="{3E76B2DE-0780-5E46-BCE8-97565628D15A}"/>
              </a:ext>
            </a:extLst>
          </p:cNvPr>
          <p:cNvSpPr>
            <a:spLocks noGrp="1"/>
          </p:cNvSpPr>
          <p:nvPr>
            <p:ph sz="quarter" idx="1"/>
          </p:nvPr>
        </p:nvSpPr>
        <p:spPr>
          <a:xfrm>
            <a:off x="816864" y="1600200"/>
            <a:ext cx="10871200" cy="4495800"/>
          </a:xfrm>
        </p:spPr>
        <p:txBody>
          <a:bodyPr/>
          <a:lstStyle/>
          <a:p>
            <a:r>
              <a:rPr lang="en-US" dirty="0"/>
              <a:t>When an individual’s Medicare benefits begin depends on the type of treatment they receive</a:t>
            </a:r>
          </a:p>
          <a:p>
            <a:pPr lvl="1"/>
            <a:r>
              <a:rPr lang="en-US" dirty="0"/>
              <a:t>Dialysis at a facility</a:t>
            </a:r>
          </a:p>
          <a:p>
            <a:pPr lvl="1"/>
            <a:r>
              <a:rPr lang="en-US" dirty="0"/>
              <a:t>Self-dialysis (at home or a clinic)</a:t>
            </a:r>
          </a:p>
          <a:p>
            <a:pPr lvl="1"/>
            <a:r>
              <a:rPr lang="en-US" dirty="0"/>
              <a:t>Kidney transplant</a:t>
            </a:r>
          </a:p>
        </p:txBody>
      </p:sp>
    </p:spTree>
    <p:extLst>
      <p:ext uri="{BB962C8B-B14F-4D97-AF65-F5344CB8AC3E}">
        <p14:creationId xmlns:p14="http://schemas.microsoft.com/office/powerpoint/2010/main" val="286856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C778-351B-1F49-813E-A04E13FB2A3A}"/>
              </a:ext>
            </a:extLst>
          </p:cNvPr>
          <p:cNvSpPr>
            <a:spLocks noGrp="1"/>
          </p:cNvSpPr>
          <p:nvPr>
            <p:ph type="title"/>
          </p:nvPr>
        </p:nvSpPr>
        <p:spPr>
          <a:xfrm>
            <a:off x="816864" y="228600"/>
            <a:ext cx="10871200" cy="990600"/>
          </a:xfrm>
        </p:spPr>
        <p:txBody>
          <a:bodyPr/>
          <a:lstStyle/>
          <a:p>
            <a:r>
              <a:rPr lang="en-US" dirty="0"/>
              <a:t>Dialysis at a facility</a:t>
            </a:r>
          </a:p>
        </p:txBody>
      </p:sp>
      <p:sp>
        <p:nvSpPr>
          <p:cNvPr id="3" name="Content Placeholder 2">
            <a:extLst>
              <a:ext uri="{FF2B5EF4-FFF2-40B4-BE49-F238E27FC236}">
                <a16:creationId xmlns:a16="http://schemas.microsoft.com/office/drawing/2014/main" id="{3E76B2DE-0780-5E46-BCE8-97565628D15A}"/>
              </a:ext>
            </a:extLst>
          </p:cNvPr>
          <p:cNvSpPr>
            <a:spLocks noGrp="1"/>
          </p:cNvSpPr>
          <p:nvPr>
            <p:ph sz="quarter" idx="1"/>
          </p:nvPr>
        </p:nvSpPr>
        <p:spPr>
          <a:xfrm>
            <a:off x="816864" y="1600200"/>
            <a:ext cx="10871200" cy="4495800"/>
          </a:xfrm>
        </p:spPr>
        <p:txBody>
          <a:bodyPr/>
          <a:lstStyle/>
          <a:p>
            <a:r>
              <a:rPr lang="en-US" dirty="0"/>
              <a:t>Medicare begins after three-month waiting period while receiving dialysis</a:t>
            </a:r>
          </a:p>
          <a:p>
            <a:r>
              <a:rPr lang="en-US" dirty="0"/>
              <a:t>Coverage begins first day of the fourth month of dialysis</a:t>
            </a:r>
          </a:p>
          <a:p>
            <a:r>
              <a:rPr lang="en-US" dirty="0"/>
              <a:t>Waiting period starts even if beneficiary does not choose to sign up for Medicare</a:t>
            </a:r>
          </a:p>
        </p:txBody>
      </p:sp>
    </p:spTree>
    <p:extLst>
      <p:ext uri="{BB962C8B-B14F-4D97-AF65-F5344CB8AC3E}">
        <p14:creationId xmlns:p14="http://schemas.microsoft.com/office/powerpoint/2010/main" val="184900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a:xfrm>
            <a:off x="816864" y="228600"/>
            <a:ext cx="10871200" cy="990600"/>
          </a:xfrm>
        </p:spPr>
        <p:txBody>
          <a:bodyPr>
            <a:noAutofit/>
          </a:bodyPr>
          <a:lstStyle/>
          <a:p>
            <a:r>
              <a:rPr lang="en-US" dirty="0"/>
              <a:t>Self dialysis (at home or a clinic)</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sz="quarter" idx="1"/>
          </p:nvPr>
        </p:nvSpPr>
        <p:spPr>
          <a:xfrm>
            <a:off x="816864" y="1600200"/>
            <a:ext cx="10871200" cy="4495800"/>
          </a:xfrm>
        </p:spPr>
        <p:txBody>
          <a:bodyPr>
            <a:normAutofit/>
          </a:bodyPr>
          <a:lstStyle/>
          <a:p>
            <a:r>
              <a:rPr lang="en-US" dirty="0"/>
              <a:t>No waiting period</a:t>
            </a:r>
          </a:p>
          <a:p>
            <a:r>
              <a:rPr lang="en-US" dirty="0"/>
              <a:t>Medicare begins the same month as the home dialysis training program</a:t>
            </a:r>
          </a:p>
          <a:p>
            <a:r>
              <a:rPr lang="en-US" dirty="0"/>
              <a:t>Doctor must expect that beneficiary can finish training program and continue home dialysis after training ends</a:t>
            </a:r>
          </a:p>
        </p:txBody>
      </p:sp>
    </p:spTree>
    <p:extLst>
      <p:ext uri="{BB962C8B-B14F-4D97-AF65-F5344CB8AC3E}">
        <p14:creationId xmlns:p14="http://schemas.microsoft.com/office/powerpoint/2010/main" val="2189982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C778-351B-1F49-813E-A04E13FB2A3A}"/>
              </a:ext>
            </a:extLst>
          </p:cNvPr>
          <p:cNvSpPr>
            <a:spLocks noGrp="1"/>
          </p:cNvSpPr>
          <p:nvPr>
            <p:ph type="title"/>
          </p:nvPr>
        </p:nvSpPr>
        <p:spPr>
          <a:xfrm>
            <a:off x="816864" y="228600"/>
            <a:ext cx="10871200" cy="990600"/>
          </a:xfrm>
        </p:spPr>
        <p:txBody>
          <a:bodyPr/>
          <a:lstStyle/>
          <a:p>
            <a:r>
              <a:rPr lang="en-US" dirty="0"/>
              <a:t>Kidney transplant</a:t>
            </a:r>
          </a:p>
        </p:txBody>
      </p:sp>
      <p:sp>
        <p:nvSpPr>
          <p:cNvPr id="3" name="Content Placeholder 2">
            <a:extLst>
              <a:ext uri="{FF2B5EF4-FFF2-40B4-BE49-F238E27FC236}">
                <a16:creationId xmlns:a16="http://schemas.microsoft.com/office/drawing/2014/main" id="{3E76B2DE-0780-5E46-BCE8-97565628D15A}"/>
              </a:ext>
            </a:extLst>
          </p:cNvPr>
          <p:cNvSpPr>
            <a:spLocks noGrp="1"/>
          </p:cNvSpPr>
          <p:nvPr>
            <p:ph sz="quarter" idx="1"/>
          </p:nvPr>
        </p:nvSpPr>
        <p:spPr>
          <a:xfrm>
            <a:off x="816864" y="1600200"/>
            <a:ext cx="10871200" cy="4495800"/>
          </a:xfrm>
        </p:spPr>
        <p:txBody>
          <a:bodyPr>
            <a:normAutofit/>
          </a:bodyPr>
          <a:lstStyle/>
          <a:p>
            <a:r>
              <a:rPr lang="en-US" dirty="0"/>
              <a:t>No waiting period</a:t>
            </a:r>
          </a:p>
          <a:p>
            <a:r>
              <a:rPr lang="en-US" dirty="0"/>
              <a:t>Medicare begins  the month someone goes into Medicare-approved hospital for transplant or transplant-related health services—as long as they get the transplant over the following two months</a:t>
            </a:r>
          </a:p>
        </p:txBody>
      </p:sp>
    </p:spTree>
    <p:extLst>
      <p:ext uri="{BB962C8B-B14F-4D97-AF65-F5344CB8AC3E}">
        <p14:creationId xmlns:p14="http://schemas.microsoft.com/office/powerpoint/2010/main" val="381020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a:xfrm>
            <a:off x="816864" y="228600"/>
            <a:ext cx="10871200" cy="990600"/>
          </a:xfrm>
        </p:spPr>
        <p:txBody>
          <a:bodyPr>
            <a:noAutofit/>
          </a:bodyPr>
          <a:lstStyle/>
          <a:p>
            <a:r>
              <a:rPr lang="en-US" dirty="0"/>
              <a:t>When ESRD Medicare ends</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sz="quarter" idx="1"/>
          </p:nvPr>
        </p:nvSpPr>
        <p:spPr>
          <a:xfrm>
            <a:off x="816864" y="1600200"/>
            <a:ext cx="10871200" cy="4495800"/>
          </a:xfrm>
        </p:spPr>
        <p:txBody>
          <a:bodyPr>
            <a:normAutofit/>
          </a:bodyPr>
          <a:lstStyle/>
          <a:p>
            <a:r>
              <a:rPr lang="en-US" dirty="0"/>
              <a:t>ESRD Medicare ends either:</a:t>
            </a:r>
          </a:p>
          <a:p>
            <a:pPr lvl="1"/>
            <a:r>
              <a:rPr lang="en-US" dirty="0"/>
              <a:t>12 months after the month the beneficiary’s last dialysis treatment</a:t>
            </a:r>
          </a:p>
          <a:p>
            <a:pPr lvl="1"/>
            <a:r>
              <a:rPr lang="en-US" dirty="0"/>
              <a:t>Or, 36 months after the month of a successful kidney transplant</a:t>
            </a:r>
          </a:p>
          <a:p>
            <a:r>
              <a:rPr lang="en-US" dirty="0"/>
              <a:t>Those eligible for Medicare due to age or disability </a:t>
            </a:r>
            <a:r>
              <a:rPr lang="en-US" dirty="0">
                <a:solidFill>
                  <a:srgbClr val="00B050"/>
                </a:solidFill>
              </a:rPr>
              <a:t>can</a:t>
            </a:r>
            <a:r>
              <a:rPr lang="en-US" dirty="0"/>
              <a:t> continue receiving Medicare coverage regardless of ESRD status</a:t>
            </a:r>
          </a:p>
        </p:txBody>
      </p:sp>
    </p:spTree>
    <p:extLst>
      <p:ext uri="{BB962C8B-B14F-4D97-AF65-F5344CB8AC3E}">
        <p14:creationId xmlns:p14="http://schemas.microsoft.com/office/powerpoint/2010/main" val="207460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9600" y="4000500"/>
            <a:ext cx="7213600" cy="1828800"/>
          </a:xfrm>
        </p:spPr>
        <p:txBody>
          <a:bodyPr>
            <a:normAutofit/>
          </a:bodyPr>
          <a:lstStyle/>
          <a:p>
            <a:r>
              <a:rPr lang="en-US" sz="3600" dirty="0"/>
              <a:t>A Practical Guide to Medicare and End-Stage Renal Disease (ESRD)</a:t>
            </a:r>
          </a:p>
        </p:txBody>
      </p:sp>
      <p:sp>
        <p:nvSpPr>
          <p:cNvPr id="3" name="Subtitle 2"/>
          <p:cNvSpPr>
            <a:spLocks noGrp="1"/>
          </p:cNvSpPr>
          <p:nvPr>
            <p:ph type="subTitle" idx="1"/>
          </p:nvPr>
        </p:nvSpPr>
        <p:spPr/>
        <p:txBody>
          <a:bodyPr/>
          <a:lstStyle/>
          <a:p>
            <a:r>
              <a:rPr lang="en-US" dirty="0"/>
              <a:t>August 2023</a:t>
            </a:r>
          </a:p>
        </p:txBody>
      </p:sp>
      <p:pic>
        <p:nvPicPr>
          <p:cNvPr id="1026" name="Picture 2" descr="State Health Insurance Assistance Programs - National Network - Logo">
            <a:extLst>
              <a:ext uri="{FF2B5EF4-FFF2-40B4-BE49-F238E27FC236}">
                <a16:creationId xmlns:a16="http://schemas.microsoft.com/office/drawing/2014/main" id="{E937456F-8B6A-4E10-80B4-7D4E6ADB9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02" y="4583085"/>
            <a:ext cx="2578376" cy="124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17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Immunosuppressant coverage</a:t>
            </a:r>
          </a:p>
        </p:txBody>
      </p:sp>
    </p:spTree>
    <p:extLst>
      <p:ext uri="{BB962C8B-B14F-4D97-AF65-F5344CB8AC3E}">
        <p14:creationId xmlns:p14="http://schemas.microsoft.com/office/powerpoint/2010/main" val="311530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27273-1F6C-7640-A3B6-2D8C255B17D9}"/>
              </a:ext>
            </a:extLst>
          </p:cNvPr>
          <p:cNvSpPr>
            <a:spLocks noGrp="1"/>
          </p:cNvSpPr>
          <p:nvPr>
            <p:ph type="title"/>
          </p:nvPr>
        </p:nvSpPr>
        <p:spPr/>
        <p:txBody>
          <a:bodyPr/>
          <a:lstStyle/>
          <a:p>
            <a:r>
              <a:rPr lang="en-US"/>
              <a:t>Immunosuppressant drugs</a:t>
            </a:r>
          </a:p>
        </p:txBody>
      </p:sp>
      <p:sp>
        <p:nvSpPr>
          <p:cNvPr id="5" name="Content Placeholder 4">
            <a:extLst>
              <a:ext uri="{FF2B5EF4-FFF2-40B4-BE49-F238E27FC236}">
                <a16:creationId xmlns:a16="http://schemas.microsoft.com/office/drawing/2014/main" id="{536039E9-3711-F246-A846-5F077E01F819}"/>
              </a:ext>
            </a:extLst>
          </p:cNvPr>
          <p:cNvSpPr>
            <a:spLocks noGrp="1"/>
          </p:cNvSpPr>
          <p:nvPr>
            <p:ph sz="quarter" idx="1"/>
          </p:nvPr>
        </p:nvSpPr>
        <p:spPr/>
        <p:txBody>
          <a:bodyPr>
            <a:normAutofit/>
          </a:bodyPr>
          <a:lstStyle/>
          <a:p>
            <a:r>
              <a:rPr lang="en-US" dirty="0"/>
              <a:t>After getting a kidney transplant, individuals with End-Stage Renal Disease (ESRD) need to take </a:t>
            </a:r>
            <a:r>
              <a:rPr lang="en-US" b="1" dirty="0">
                <a:solidFill>
                  <a:schemeClr val="accent1"/>
                </a:solidFill>
              </a:rPr>
              <a:t>immunosuppressant drugs for the rest of their life </a:t>
            </a:r>
            <a:r>
              <a:rPr lang="en-US" dirty="0"/>
              <a:t>to prevent their body from rejecting the donor organ</a:t>
            </a:r>
          </a:p>
          <a:p>
            <a:r>
              <a:rPr lang="en-US" dirty="0"/>
              <a:t>Medicare covers these drugs differently depending on the circumstances of the transplant</a:t>
            </a:r>
            <a:endParaRPr lang="en-US" dirty="0">
              <a:cs typeface="Arial"/>
            </a:endParaRPr>
          </a:p>
        </p:txBody>
      </p:sp>
      <p:pic>
        <p:nvPicPr>
          <p:cNvPr id="3" name="Picture 2" descr="Icon&#10;&#10;Description automatically generated">
            <a:extLst>
              <a:ext uri="{FF2B5EF4-FFF2-40B4-BE49-F238E27FC236}">
                <a16:creationId xmlns:a16="http://schemas.microsoft.com/office/drawing/2014/main" id="{847409DD-818E-CC25-7621-99817C6344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765" y="4384412"/>
            <a:ext cx="1581304" cy="1583940"/>
          </a:xfrm>
          <a:prstGeom prst="rect">
            <a:avLst/>
          </a:prstGeom>
        </p:spPr>
      </p:pic>
      <p:pic>
        <p:nvPicPr>
          <p:cNvPr id="6" name="Picture 5" descr="Icon&#10;&#10;Description automatically generated">
            <a:extLst>
              <a:ext uri="{FF2B5EF4-FFF2-40B4-BE49-F238E27FC236}">
                <a16:creationId xmlns:a16="http://schemas.microsoft.com/office/drawing/2014/main" id="{430A04C3-3EB5-8B91-9E48-43278198A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8073" y="4387048"/>
            <a:ext cx="1581304" cy="1581304"/>
          </a:xfrm>
          <a:prstGeom prst="rect">
            <a:avLst/>
          </a:prstGeom>
        </p:spPr>
      </p:pic>
    </p:spTree>
    <p:extLst>
      <p:ext uri="{BB962C8B-B14F-4D97-AF65-F5344CB8AC3E}">
        <p14:creationId xmlns:p14="http://schemas.microsoft.com/office/powerpoint/2010/main" val="2538130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p:txBody>
          <a:bodyPr>
            <a:noAutofit/>
          </a:bodyPr>
          <a:lstStyle/>
          <a:p>
            <a:r>
              <a:rPr lang="en-US"/>
              <a:t>Part B coverage</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sz="quarter" idx="1"/>
          </p:nvPr>
        </p:nvSpPr>
        <p:spPr/>
        <p:txBody>
          <a:bodyPr>
            <a:normAutofit/>
          </a:bodyPr>
          <a:lstStyle/>
          <a:p>
            <a:pPr marL="273685" indent="-273685"/>
            <a:r>
              <a:rPr lang="en-US" dirty="0"/>
              <a:t>If kidney transplant is in Medicare-approved facility, Medicare Part B covers immunosuppressant drugs if the beneficiary:</a:t>
            </a:r>
          </a:p>
          <a:p>
            <a:pPr lvl="1" indent="-273685">
              <a:lnSpc>
                <a:spcPct val="100000"/>
              </a:lnSpc>
            </a:pPr>
            <a:r>
              <a:rPr lang="en-US" sz="2500" dirty="0"/>
              <a:t>Had Part A at the time of the transplant</a:t>
            </a:r>
            <a:endParaRPr lang="en-US" sz="2500" dirty="0">
              <a:cs typeface="Arial"/>
            </a:endParaRPr>
          </a:p>
          <a:p>
            <a:pPr lvl="2">
              <a:lnSpc>
                <a:spcPct val="100000"/>
              </a:lnSpc>
              <a:buSzPct val="85000"/>
              <a:buFont typeface="Courier New" panose="02070309020205020404" pitchFamily="49" charset="0"/>
              <a:buChar char="o"/>
            </a:pPr>
            <a:r>
              <a:rPr lang="en-US" sz="2300" dirty="0"/>
              <a:t>Individuals can enroll retroactively in Part A within a year of the transplant</a:t>
            </a:r>
          </a:p>
          <a:p>
            <a:pPr lvl="1" indent="-273685">
              <a:lnSpc>
                <a:spcPct val="100000"/>
              </a:lnSpc>
            </a:pPr>
            <a:r>
              <a:rPr lang="en-US" sz="2500" dirty="0"/>
              <a:t>Has Part B when getting the prescription filled </a:t>
            </a:r>
            <a:endParaRPr lang="en-US" sz="2500" dirty="0">
              <a:solidFill>
                <a:srgbClr val="000000"/>
              </a:solidFill>
            </a:endParaRPr>
          </a:p>
        </p:txBody>
      </p:sp>
      <p:graphicFrame>
        <p:nvGraphicFramePr>
          <p:cNvPr id="4" name="Table 5">
            <a:extLst>
              <a:ext uri="{FF2B5EF4-FFF2-40B4-BE49-F238E27FC236}">
                <a16:creationId xmlns:a16="http://schemas.microsoft.com/office/drawing/2014/main" id="{76C25B95-AB56-6818-EC2D-8FE91A38971D}"/>
              </a:ext>
            </a:extLst>
          </p:cNvPr>
          <p:cNvGraphicFramePr>
            <a:graphicFrameLocks noGrp="1"/>
          </p:cNvGraphicFramePr>
          <p:nvPr/>
        </p:nvGraphicFramePr>
        <p:xfrm>
          <a:off x="544322" y="4485468"/>
          <a:ext cx="11103356" cy="2012878"/>
        </p:xfrm>
        <a:graphic>
          <a:graphicData uri="http://schemas.openxmlformats.org/drawingml/2006/table">
            <a:tbl>
              <a:tblPr firstRow="1" bandRow="1">
                <a:tableStyleId>{21E4AEA4-8DFA-4A89-87EB-49C32662AFE0}</a:tableStyleId>
              </a:tblPr>
              <a:tblGrid>
                <a:gridCol w="5500730">
                  <a:extLst>
                    <a:ext uri="{9D8B030D-6E8A-4147-A177-3AD203B41FA5}">
                      <a16:colId xmlns:a16="http://schemas.microsoft.com/office/drawing/2014/main" val="324994088"/>
                    </a:ext>
                  </a:extLst>
                </a:gridCol>
                <a:gridCol w="5602626">
                  <a:extLst>
                    <a:ext uri="{9D8B030D-6E8A-4147-A177-3AD203B41FA5}">
                      <a16:colId xmlns:a16="http://schemas.microsoft.com/office/drawing/2014/main" val="139033291"/>
                    </a:ext>
                  </a:extLst>
                </a:gridCol>
              </a:tblGrid>
              <a:tr h="741947">
                <a:tc>
                  <a:txBody>
                    <a:bodyPr/>
                    <a:lstStyle/>
                    <a:p>
                      <a:pPr algn="ctr">
                        <a:lnSpc>
                          <a:spcPct val="95000"/>
                        </a:lnSpc>
                      </a:pPr>
                      <a:r>
                        <a:rPr lang="en-US" sz="2400" b="1" dirty="0"/>
                        <a:t>People who are eligible for Medicare </a:t>
                      </a:r>
                      <a:r>
                        <a:rPr lang="en-US" sz="2400" b="1" u="sng" dirty="0"/>
                        <a:t>ONLY</a:t>
                      </a:r>
                      <a:r>
                        <a:rPr lang="en-US" sz="2400" b="1" dirty="0"/>
                        <a:t> because of ESRD</a:t>
                      </a:r>
                    </a:p>
                  </a:txBody>
                  <a:tcPr anchor="ctr"/>
                </a:tc>
                <a:tc>
                  <a:txBody>
                    <a:bodyPr/>
                    <a:lstStyle/>
                    <a:p>
                      <a:pPr algn="ctr">
                        <a:lnSpc>
                          <a:spcPct val="95000"/>
                        </a:lnSpc>
                      </a:pPr>
                      <a:r>
                        <a:rPr lang="en-US" sz="2400"/>
                        <a:t>People who are also eligible for Medicare due to age or disability</a:t>
                      </a:r>
                    </a:p>
                  </a:txBody>
                  <a:tcPr anchor="ctr"/>
                </a:tc>
                <a:extLst>
                  <a:ext uri="{0D108BD9-81ED-4DB2-BD59-A6C34878D82A}">
                    <a16:rowId xmlns:a16="http://schemas.microsoft.com/office/drawing/2014/main" val="3715919221"/>
                  </a:ext>
                </a:extLst>
              </a:tr>
              <a:tr h="1226494">
                <a:tc>
                  <a:txBody>
                    <a:bodyPr/>
                    <a:lstStyle/>
                    <a:p>
                      <a:pPr algn="ctr"/>
                      <a:r>
                        <a:rPr lang="en-US" sz="2200"/>
                        <a:t>Part B will cover immunosuppressants until ESRD Medicare ends, 36 months after the month of transplant </a:t>
                      </a:r>
                    </a:p>
                  </a:txBody>
                  <a:tcPr anchor="ctr"/>
                </a:tc>
                <a:tc>
                  <a:txBody>
                    <a:bodyPr/>
                    <a:lstStyle/>
                    <a:p>
                      <a:pPr algn="ctr"/>
                      <a:r>
                        <a:rPr lang="en-US" sz="2200" dirty="0"/>
                        <a:t>Part B coverage of immunosuppressants continues as long as the person is enrolled</a:t>
                      </a:r>
                    </a:p>
                  </a:txBody>
                  <a:tcPr anchor="ctr"/>
                </a:tc>
                <a:extLst>
                  <a:ext uri="{0D108BD9-81ED-4DB2-BD59-A6C34878D82A}">
                    <a16:rowId xmlns:a16="http://schemas.microsoft.com/office/drawing/2014/main" val="2244055659"/>
                  </a:ext>
                </a:extLst>
              </a:tr>
            </a:tbl>
          </a:graphicData>
        </a:graphic>
      </p:graphicFrame>
    </p:spTree>
    <p:extLst>
      <p:ext uri="{BB962C8B-B14F-4D97-AF65-F5344CB8AC3E}">
        <p14:creationId xmlns:p14="http://schemas.microsoft.com/office/powerpoint/2010/main" val="238267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a:xfrm>
            <a:off x="816864" y="228600"/>
            <a:ext cx="10871200" cy="990600"/>
          </a:xfrm>
        </p:spPr>
        <p:txBody>
          <a:bodyPr>
            <a:noAutofit/>
          </a:bodyPr>
          <a:lstStyle/>
          <a:p>
            <a:r>
              <a:rPr lang="en-US" dirty="0"/>
              <a:t>Part D coverage</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sz="quarter" idx="1"/>
          </p:nvPr>
        </p:nvSpPr>
        <p:spPr>
          <a:xfrm>
            <a:off x="816864" y="1600200"/>
            <a:ext cx="10871200" cy="4495800"/>
          </a:xfrm>
        </p:spPr>
        <p:txBody>
          <a:bodyPr>
            <a:noAutofit/>
          </a:bodyPr>
          <a:lstStyle/>
          <a:p>
            <a:r>
              <a:rPr lang="en-US" dirty="0"/>
              <a:t>Part D covers immunosuppressants if individual did not have Part A at time of transplant</a:t>
            </a:r>
          </a:p>
          <a:p>
            <a:r>
              <a:rPr lang="en-US" dirty="0"/>
              <a:t>Part D coverage of immunosuppressants may mean:</a:t>
            </a:r>
          </a:p>
          <a:p>
            <a:pPr lvl="1"/>
            <a:r>
              <a:rPr lang="en-US" dirty="0"/>
              <a:t>Higher costs</a:t>
            </a:r>
          </a:p>
          <a:p>
            <a:pPr lvl="1"/>
            <a:r>
              <a:rPr lang="en-US" dirty="0"/>
              <a:t>Additional restrictions</a:t>
            </a:r>
          </a:p>
          <a:p>
            <a:pPr lvl="2"/>
            <a:r>
              <a:rPr lang="en-US" dirty="0"/>
              <a:t>Plans may require prior authorization</a:t>
            </a:r>
          </a:p>
          <a:p>
            <a:pPr lvl="2"/>
            <a:r>
              <a:rPr lang="en-US" dirty="0"/>
              <a:t>Beneficiary may have to use specific in-network pharmacies</a:t>
            </a:r>
          </a:p>
          <a:p>
            <a:r>
              <a:rPr lang="en-US" dirty="0"/>
              <a:t>Beneficiaries should look for plans with fewest coverage restrictions and preferred pharmacies in-network</a:t>
            </a:r>
            <a:br>
              <a:rPr lang="en-US" dirty="0"/>
            </a:br>
            <a:endParaRPr lang="en-US" dirty="0"/>
          </a:p>
        </p:txBody>
      </p:sp>
    </p:spTree>
    <p:extLst>
      <p:ext uri="{BB962C8B-B14F-4D97-AF65-F5344CB8AC3E}">
        <p14:creationId xmlns:p14="http://schemas.microsoft.com/office/powerpoint/2010/main" val="109645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4448-CDA6-AD11-2B21-5E51850DEC48}"/>
              </a:ext>
            </a:extLst>
          </p:cNvPr>
          <p:cNvSpPr>
            <a:spLocks noGrp="1"/>
          </p:cNvSpPr>
          <p:nvPr>
            <p:ph type="title"/>
          </p:nvPr>
        </p:nvSpPr>
        <p:spPr/>
        <p:txBody>
          <a:bodyPr>
            <a:normAutofit/>
          </a:bodyPr>
          <a:lstStyle/>
          <a:p>
            <a:r>
              <a:rPr lang="en-US" dirty="0"/>
              <a:t>30-month coordination period</a:t>
            </a:r>
          </a:p>
        </p:txBody>
      </p:sp>
    </p:spTree>
    <p:extLst>
      <p:ext uri="{BB962C8B-B14F-4D97-AF65-F5344CB8AC3E}">
        <p14:creationId xmlns:p14="http://schemas.microsoft.com/office/powerpoint/2010/main" val="3320486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a:xfrm>
            <a:off x="816864" y="228600"/>
            <a:ext cx="10871200" cy="990600"/>
          </a:xfrm>
        </p:spPr>
        <p:txBody>
          <a:bodyPr>
            <a:noAutofit/>
          </a:bodyPr>
          <a:lstStyle/>
          <a:p>
            <a:r>
              <a:rPr lang="en-US" dirty="0"/>
              <a:t>30-month coordination period </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sz="quarter" idx="1"/>
          </p:nvPr>
        </p:nvSpPr>
        <p:spPr>
          <a:xfrm>
            <a:off x="816864" y="1600200"/>
            <a:ext cx="10871200" cy="3250096"/>
          </a:xfrm>
        </p:spPr>
        <p:txBody>
          <a:bodyPr vert="horz" lIns="91440" tIns="45720" rIns="91440" bIns="45720" rtlCol="0" anchor="t">
            <a:normAutofit/>
          </a:bodyPr>
          <a:lstStyle/>
          <a:p>
            <a:r>
              <a:rPr lang="en-US" dirty="0"/>
              <a:t>If someone has job-based insurance, retiree coverage, or COBRA when they become eligible for ESRD Medicare, they do not have to enroll in Medicare right away</a:t>
            </a:r>
          </a:p>
          <a:p>
            <a:r>
              <a:rPr lang="en-US" dirty="0"/>
              <a:t>The group health plan (GHP) will remain primary for 30 months, beginning the month the beneficiary first becomes eligible for ESRD Medicare</a:t>
            </a:r>
          </a:p>
        </p:txBody>
      </p:sp>
      <p:sp>
        <p:nvSpPr>
          <p:cNvPr id="4" name="Rectangle: Rounded Corners 3">
            <a:extLst>
              <a:ext uri="{FF2B5EF4-FFF2-40B4-BE49-F238E27FC236}">
                <a16:creationId xmlns:a16="http://schemas.microsoft.com/office/drawing/2014/main" id="{4D498870-0816-83E3-50B5-4678572E9367}"/>
              </a:ext>
            </a:extLst>
          </p:cNvPr>
          <p:cNvSpPr/>
          <p:nvPr/>
        </p:nvSpPr>
        <p:spPr>
          <a:xfrm>
            <a:off x="1600200" y="5118652"/>
            <a:ext cx="9432235" cy="135834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Reminder: These rules are different from the coordination of benefits rules for Medicare due to age or disability. For example, whether job-based insurance pays primary or secondary depends on the size of someone’s employer if they are Medicare-eligible due to age or disability. </a:t>
            </a:r>
          </a:p>
        </p:txBody>
      </p:sp>
    </p:spTree>
    <p:extLst>
      <p:ext uri="{BB962C8B-B14F-4D97-AF65-F5344CB8AC3E}">
        <p14:creationId xmlns:p14="http://schemas.microsoft.com/office/powerpoint/2010/main" val="4025661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a:xfrm>
            <a:off x="816864" y="228600"/>
            <a:ext cx="10871200" cy="990600"/>
          </a:xfrm>
        </p:spPr>
        <p:txBody>
          <a:bodyPr>
            <a:noAutofit/>
          </a:bodyPr>
          <a:lstStyle/>
          <a:p>
            <a:r>
              <a:rPr lang="en-US" dirty="0"/>
              <a:t>During the 30-month coordination period</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sz="quarter" idx="1"/>
          </p:nvPr>
        </p:nvSpPr>
        <p:spPr>
          <a:xfrm>
            <a:off x="816864" y="1600200"/>
            <a:ext cx="10871200" cy="4495800"/>
          </a:xfrm>
        </p:spPr>
        <p:txBody>
          <a:bodyPr vert="horz" lIns="91440" tIns="45720" rIns="91440" bIns="45720" rtlCol="0" anchor="t">
            <a:normAutofit/>
          </a:bodyPr>
          <a:lstStyle/>
          <a:p>
            <a:r>
              <a:rPr lang="en-US" dirty="0"/>
              <a:t>GHP coverage must pay first, and ESRD Medicare may pay second for health care costs</a:t>
            </a:r>
          </a:p>
          <a:p>
            <a:r>
              <a:rPr lang="en-US" dirty="0"/>
              <a:t>If an individual does not have other insurance, ESRD Medicare will pay primary </a:t>
            </a:r>
          </a:p>
        </p:txBody>
      </p:sp>
    </p:spTree>
    <p:extLst>
      <p:ext uri="{BB962C8B-B14F-4D97-AF65-F5344CB8AC3E}">
        <p14:creationId xmlns:p14="http://schemas.microsoft.com/office/powerpoint/2010/main" val="313912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27273-1F6C-7640-A3B6-2D8C255B17D9}"/>
              </a:ext>
            </a:extLst>
          </p:cNvPr>
          <p:cNvSpPr>
            <a:spLocks noGrp="1"/>
          </p:cNvSpPr>
          <p:nvPr>
            <p:ph type="title"/>
          </p:nvPr>
        </p:nvSpPr>
        <p:spPr/>
        <p:txBody>
          <a:bodyPr/>
          <a:lstStyle/>
          <a:p>
            <a:r>
              <a:rPr lang="en-US" dirty="0"/>
              <a:t>During coordination period</a:t>
            </a:r>
          </a:p>
        </p:txBody>
      </p:sp>
      <p:sp>
        <p:nvSpPr>
          <p:cNvPr id="5" name="Content Placeholder 4">
            <a:extLst>
              <a:ext uri="{FF2B5EF4-FFF2-40B4-BE49-F238E27FC236}">
                <a16:creationId xmlns:a16="http://schemas.microsoft.com/office/drawing/2014/main" id="{536039E9-3711-F246-A846-5F077E01F819}"/>
              </a:ext>
            </a:extLst>
          </p:cNvPr>
          <p:cNvSpPr>
            <a:spLocks noGrp="1"/>
          </p:cNvSpPr>
          <p:nvPr>
            <p:ph sz="quarter" idx="1"/>
          </p:nvPr>
        </p:nvSpPr>
        <p:spPr>
          <a:xfrm>
            <a:off x="3058160" y="2637675"/>
            <a:ext cx="8629904" cy="2495435"/>
          </a:xfrm>
        </p:spPr>
        <p:txBody>
          <a:bodyPr vert="horz" lIns="91440" tIns="45720" rIns="91440" bIns="45720" anchor="t">
            <a:normAutofit/>
          </a:bodyPr>
          <a:lstStyle/>
          <a:p>
            <a:r>
              <a:rPr lang="en-US" sz="2800" dirty="0">
                <a:ea typeface="Roboto"/>
                <a:cs typeface="Roboto"/>
                <a:sym typeface="Roboto"/>
              </a:rPr>
              <a:t>Coordination period begins the month someone becomes eligible for ESRD Medicare</a:t>
            </a:r>
          </a:p>
          <a:p>
            <a:r>
              <a:rPr lang="en-US" sz="2800" dirty="0">
                <a:ea typeface="Roboto"/>
                <a:cs typeface="Roboto"/>
                <a:sym typeface="Roboto"/>
              </a:rPr>
              <a:t>GHP pays primary to Medicare during this time</a:t>
            </a:r>
          </a:p>
          <a:p>
            <a:r>
              <a:rPr lang="en-US" sz="2800" dirty="0">
                <a:ea typeface="Roboto"/>
                <a:cs typeface="Roboto"/>
                <a:sym typeface="Roboto"/>
              </a:rPr>
              <a:t>Individual does not have to enroll in Medicare </a:t>
            </a:r>
            <a:endParaRPr lang="en-US" sz="2800" dirty="0">
              <a:solidFill>
                <a:srgbClr val="595959"/>
              </a:solidFill>
              <a:ea typeface="Roboto"/>
              <a:cs typeface="Roboto"/>
            </a:endParaRPr>
          </a:p>
        </p:txBody>
      </p:sp>
      <p:pic>
        <p:nvPicPr>
          <p:cNvPr id="6" name="Picture 5" descr="A calendar with a number on it&#10;&#10;Description automatically generated">
            <a:extLst>
              <a:ext uri="{FF2B5EF4-FFF2-40B4-BE49-F238E27FC236}">
                <a16:creationId xmlns:a16="http://schemas.microsoft.com/office/drawing/2014/main" id="{59B8CFF7-CDBB-1DD8-081A-BC027CA7B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864" y="2777635"/>
            <a:ext cx="2042887" cy="2046292"/>
          </a:xfrm>
          <a:prstGeom prst="rect">
            <a:avLst/>
          </a:prstGeom>
        </p:spPr>
      </p:pic>
    </p:spTree>
    <p:extLst>
      <p:ext uri="{BB962C8B-B14F-4D97-AF65-F5344CB8AC3E}">
        <p14:creationId xmlns:p14="http://schemas.microsoft.com/office/powerpoint/2010/main" val="1007538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27273-1F6C-7640-A3B6-2D8C255B17D9}"/>
              </a:ext>
            </a:extLst>
          </p:cNvPr>
          <p:cNvSpPr>
            <a:spLocks noGrp="1"/>
          </p:cNvSpPr>
          <p:nvPr>
            <p:ph type="title"/>
          </p:nvPr>
        </p:nvSpPr>
        <p:spPr>
          <a:xfrm>
            <a:off x="816864" y="228600"/>
            <a:ext cx="10871200" cy="990600"/>
          </a:xfrm>
        </p:spPr>
        <p:txBody>
          <a:bodyPr/>
          <a:lstStyle/>
          <a:p>
            <a:r>
              <a:rPr lang="en-US"/>
              <a:t>After coordination period</a:t>
            </a:r>
            <a:endParaRPr lang="en-US" dirty="0"/>
          </a:p>
        </p:txBody>
      </p:sp>
      <p:sp>
        <p:nvSpPr>
          <p:cNvPr id="6" name="Content Placeholder 4">
            <a:extLst>
              <a:ext uri="{FF2B5EF4-FFF2-40B4-BE49-F238E27FC236}">
                <a16:creationId xmlns:a16="http://schemas.microsoft.com/office/drawing/2014/main" id="{65B30DC1-B302-CE63-A5DC-7A0937CAD0F1}"/>
              </a:ext>
            </a:extLst>
          </p:cNvPr>
          <p:cNvSpPr txBox="1">
            <a:spLocks/>
          </p:cNvSpPr>
          <p:nvPr/>
        </p:nvSpPr>
        <p:spPr>
          <a:xfrm>
            <a:off x="3058160" y="2637675"/>
            <a:ext cx="8629904" cy="2495435"/>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0" i="0" u="none"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 dirty="0">
                <a:sym typeface="Roboto"/>
              </a:rPr>
              <a:t>Medicare becomes primary payer</a:t>
            </a:r>
          </a:p>
          <a:p>
            <a:r>
              <a:rPr lang="en-US" dirty="0"/>
              <a:t>Change occurs automatically</a:t>
            </a:r>
          </a:p>
          <a:p>
            <a:r>
              <a:rPr lang="en-US" dirty="0"/>
              <a:t>Individuals should enroll in ESRD Medicare </a:t>
            </a:r>
            <a:r>
              <a:rPr lang="en-US" b="1" dirty="0"/>
              <a:t>before</a:t>
            </a:r>
            <a:r>
              <a:rPr lang="en-US" dirty="0"/>
              <a:t> the coordination period ends, to ensure that they have primary coverage</a:t>
            </a:r>
          </a:p>
        </p:txBody>
      </p:sp>
      <p:pic>
        <p:nvPicPr>
          <p:cNvPr id="8" name="Picture 7" descr="A blue circle with white and green gears&#10;&#10;Description automatically generated">
            <a:extLst>
              <a:ext uri="{FF2B5EF4-FFF2-40B4-BE49-F238E27FC236}">
                <a16:creationId xmlns:a16="http://schemas.microsoft.com/office/drawing/2014/main" id="{668339D0-C370-A806-C4A5-E3267EE553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864" y="2773554"/>
            <a:ext cx="2048256" cy="2048256"/>
          </a:xfrm>
          <a:prstGeom prst="rect">
            <a:avLst/>
          </a:prstGeom>
        </p:spPr>
      </p:pic>
    </p:spTree>
    <p:extLst>
      <p:ext uri="{BB962C8B-B14F-4D97-AF65-F5344CB8AC3E}">
        <p14:creationId xmlns:p14="http://schemas.microsoft.com/office/powerpoint/2010/main" val="2072142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629A-7011-EC41-B4C0-BB77B4D79502}"/>
              </a:ext>
            </a:extLst>
          </p:cNvPr>
          <p:cNvSpPr>
            <a:spLocks noGrp="1"/>
          </p:cNvSpPr>
          <p:nvPr>
            <p:ph type="title"/>
          </p:nvPr>
        </p:nvSpPr>
        <p:spPr/>
        <p:txBody>
          <a:bodyPr>
            <a:noAutofit/>
          </a:bodyPr>
          <a:lstStyle/>
          <a:p>
            <a:r>
              <a:rPr lang="en-US" sz="4800" dirty="0"/>
              <a:t>Making Medicare enrollment decisions</a:t>
            </a:r>
          </a:p>
        </p:txBody>
      </p:sp>
      <p:sp>
        <p:nvSpPr>
          <p:cNvPr id="3" name="Content Placeholder 2">
            <a:extLst>
              <a:ext uri="{FF2B5EF4-FFF2-40B4-BE49-F238E27FC236}">
                <a16:creationId xmlns:a16="http://schemas.microsoft.com/office/drawing/2014/main" id="{1A9E5ECF-D4ED-2543-A1CF-8B3CB3D7865C}"/>
              </a:ext>
            </a:extLst>
          </p:cNvPr>
          <p:cNvSpPr>
            <a:spLocks noGrp="1"/>
          </p:cNvSpPr>
          <p:nvPr>
            <p:ph sz="quarter" idx="1"/>
          </p:nvPr>
        </p:nvSpPr>
        <p:spPr>
          <a:xfrm>
            <a:off x="2164080" y="1899920"/>
            <a:ext cx="9523984" cy="4196080"/>
          </a:xfrm>
        </p:spPr>
        <p:txBody>
          <a:bodyPr>
            <a:normAutofit/>
          </a:bodyPr>
          <a:lstStyle/>
          <a:p>
            <a:pPr marL="0" indent="0">
              <a:buNone/>
            </a:pPr>
            <a:r>
              <a:rPr lang="en-US" dirty="0"/>
              <a:t>An individual may </a:t>
            </a:r>
            <a:r>
              <a:rPr lang="en-US" sz="2800" dirty="0"/>
              <a:t>want to enroll in ESRD Medicare even though their GHP pays primary during the 30-month coordination period</a:t>
            </a:r>
            <a:endParaRPr lang="en-US" dirty="0"/>
          </a:p>
          <a:p>
            <a:pPr lvl="1">
              <a:spcAft>
                <a:spcPts val="600"/>
              </a:spcAft>
            </a:pPr>
            <a:r>
              <a:rPr lang="en-US" sz="2800" dirty="0"/>
              <a:t>ESRD care is typically expensive, and </a:t>
            </a:r>
            <a:r>
              <a:rPr lang="en-US" sz="2800" b="1" dirty="0">
                <a:solidFill>
                  <a:schemeClr val="accent1"/>
                </a:solidFill>
              </a:rPr>
              <a:t>Medicare may cover cost-sharing</a:t>
            </a:r>
            <a:r>
              <a:rPr lang="en-US" sz="2800" dirty="0"/>
              <a:t>, like deductibles, copayments, and coinsurances</a:t>
            </a:r>
          </a:p>
          <a:p>
            <a:pPr lvl="1"/>
            <a:r>
              <a:rPr lang="en-US" sz="2800" dirty="0"/>
              <a:t>If they receive a kidney transplant and want Part B to cover </a:t>
            </a:r>
            <a:r>
              <a:rPr lang="en-US" sz="2800" b="1" dirty="0">
                <a:solidFill>
                  <a:schemeClr val="accent1"/>
                </a:solidFill>
              </a:rPr>
              <a:t>immunosuppressant drug costs</a:t>
            </a:r>
            <a:r>
              <a:rPr lang="en-US" sz="2800" dirty="0"/>
              <a:t>, they must have Part A at the time of the transplant</a:t>
            </a:r>
          </a:p>
        </p:txBody>
      </p:sp>
      <p:pic>
        <p:nvPicPr>
          <p:cNvPr id="7" name="Picture 6" descr="Icon&#10;&#10;Description automatically generated">
            <a:extLst>
              <a:ext uri="{FF2B5EF4-FFF2-40B4-BE49-F238E27FC236}">
                <a16:creationId xmlns:a16="http://schemas.microsoft.com/office/drawing/2014/main" id="{40029F80-9DF5-48A1-5132-4BE96737E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108" y="1899920"/>
            <a:ext cx="1536953" cy="1536953"/>
          </a:xfrm>
          <a:prstGeom prst="rect">
            <a:avLst/>
          </a:prstGeom>
        </p:spPr>
      </p:pic>
    </p:spTree>
    <p:extLst>
      <p:ext uri="{BB962C8B-B14F-4D97-AF65-F5344CB8AC3E}">
        <p14:creationId xmlns:p14="http://schemas.microsoft.com/office/powerpoint/2010/main" val="146382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ABFF4B0B-76CE-4FBF-A97E-9634B214AEED}"/>
              </a:ext>
            </a:extLst>
          </p:cNvPr>
          <p:cNvCxnSpPr>
            <a:cxnSpLocks/>
          </p:cNvCxnSpPr>
          <p:nvPr/>
        </p:nvCxnSpPr>
        <p:spPr>
          <a:xfrm>
            <a:off x="-248478" y="3588026"/>
            <a:ext cx="12523304" cy="0"/>
          </a:xfrm>
          <a:prstGeom prst="line">
            <a:avLst/>
          </a:prstGeom>
          <a:ln w="63500">
            <a:solidFill>
              <a:schemeClr val="accent6"/>
            </a:solidFill>
          </a:ln>
        </p:spPr>
        <p:style>
          <a:lnRef idx="1">
            <a:schemeClr val="dk1"/>
          </a:lnRef>
          <a:fillRef idx="0">
            <a:schemeClr val="dk1"/>
          </a:fillRef>
          <a:effectRef idx="0">
            <a:schemeClr val="dk1"/>
          </a:effectRef>
          <a:fontRef idx="minor">
            <a:schemeClr val="tx1"/>
          </a:fontRef>
        </p:style>
      </p:cxnSp>
      <p:sp>
        <p:nvSpPr>
          <p:cNvPr id="9" name="Slide Number Placeholder 3">
            <a:extLst>
              <a:ext uri="{FF2B5EF4-FFF2-40B4-BE49-F238E27FC236}">
                <a16:creationId xmlns:a16="http://schemas.microsoft.com/office/drawing/2014/main" id="{1D7B6593-A847-4EAC-BB41-EBCAD7C46C96}"/>
              </a:ext>
            </a:extLst>
          </p:cNvPr>
          <p:cNvSpPr>
            <a:spLocks noGrp="1"/>
          </p:cNvSpPr>
          <p:nvPr>
            <p:ph type="sldNum" sz="quarter" idx="12"/>
          </p:nvPr>
        </p:nvSpPr>
        <p:spPr>
          <a:xfrm>
            <a:off x="5638800" y="6477000"/>
            <a:ext cx="838200" cy="324634"/>
          </a:xfrm>
        </p:spPr>
        <p:txBody>
          <a:bodyPr>
            <a:normAutofit fontScale="85000" lnSpcReduction="10000"/>
          </a:bodyPr>
          <a:lstStyle/>
          <a:p>
            <a:pPr algn="ctr" defTabSz="914446">
              <a:defRPr/>
            </a:pPr>
            <a:fld id="{B6F15528-21DE-4FAA-801E-634DDDAF4B2B}" type="slidenum">
              <a:rPr lang="en-US" sz="2000" b="1">
                <a:solidFill>
                  <a:srgbClr val="404F21"/>
                </a:solidFill>
                <a:latin typeface="Calibri"/>
                <a:cs typeface="Arial"/>
                <a:sym typeface="Arial"/>
              </a:rPr>
              <a:pPr algn="ctr" defTabSz="914446">
                <a:defRPr/>
              </a:pPr>
              <a:t>3</a:t>
            </a:fld>
            <a:endParaRPr lang="en-US" sz="2000" b="1">
              <a:solidFill>
                <a:srgbClr val="404F21"/>
              </a:solidFill>
              <a:latin typeface="Calibri"/>
              <a:cs typeface="Arial"/>
              <a:sym typeface="Arial"/>
            </a:endParaRPr>
          </a:p>
        </p:txBody>
      </p:sp>
      <p:sp>
        <p:nvSpPr>
          <p:cNvPr id="3" name="Slide Number Placeholder 2">
            <a:extLst>
              <a:ext uri="{FF2B5EF4-FFF2-40B4-BE49-F238E27FC236}">
                <a16:creationId xmlns:a16="http://schemas.microsoft.com/office/drawing/2014/main" id="{2C167188-AA7D-4B4D-B5BF-7A9F5896D17D}"/>
              </a:ext>
            </a:extLst>
          </p:cNvPr>
          <p:cNvSpPr>
            <a:spLocks noGrp="1"/>
          </p:cNvSpPr>
          <p:nvPr>
            <p:ph type="sldNum" sz="quarter" idx="4294967295"/>
          </p:nvPr>
        </p:nvSpPr>
        <p:spPr>
          <a:xfrm>
            <a:off x="0" y="1271589"/>
            <a:ext cx="533400" cy="244475"/>
          </a:xfrm>
          <a:prstGeom prst="rect">
            <a:avLst/>
          </a:prstGeom>
        </p:spPr>
        <p:txBody>
          <a:bodyPr vert="horz" anchor="ctr" anchorCtr="0">
            <a:normAutofit fontScale="85000" lnSpcReduction="20000"/>
          </a:bodyPr>
          <a:lstStyle>
            <a:defPPr>
              <a:defRPr lang="en-US"/>
            </a:defPPr>
            <a:lvl1pPr marL="0" algn="ctr" defTabSz="914446" rtl="0" eaLnBrk="1" latinLnBrk="0" hangingPunct="1">
              <a:defRPr kumimoji="0" sz="1400" b="1" kern="1200">
                <a:solidFill>
                  <a:srgbClr val="FFFFFF"/>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a:lstStyle>
          <a:p>
            <a:pPr>
              <a:defRPr/>
            </a:pPr>
            <a:fld id="{07C46885-3B61-4FA5-865B-6F824E528C1C}" type="slidenum">
              <a:rPr lang="en-US">
                <a:latin typeface="Calibri"/>
                <a:sym typeface="Arial"/>
              </a:rPr>
              <a:pPr>
                <a:defRPr/>
              </a:pPr>
              <a:t>3</a:t>
            </a:fld>
            <a:endParaRPr lang="en-US">
              <a:latin typeface="Calibri"/>
              <a:sym typeface="Arial"/>
            </a:endParaRPr>
          </a:p>
        </p:txBody>
      </p:sp>
      <p:sp>
        <p:nvSpPr>
          <p:cNvPr id="13" name="Oval 12">
            <a:extLst>
              <a:ext uri="{FF2B5EF4-FFF2-40B4-BE49-F238E27FC236}">
                <a16:creationId xmlns:a16="http://schemas.microsoft.com/office/drawing/2014/main" id="{B33119BE-C99B-49FA-B788-9C677EBD2C99}"/>
              </a:ext>
            </a:extLst>
          </p:cNvPr>
          <p:cNvSpPr/>
          <p:nvPr/>
        </p:nvSpPr>
        <p:spPr>
          <a:xfrm>
            <a:off x="8282768" y="2020973"/>
            <a:ext cx="2962765" cy="2962765"/>
          </a:xfrm>
          <a:prstGeom prst="ellipse">
            <a:avLst/>
          </a:prstGeom>
          <a:solidFill>
            <a:schemeClr val="bg1"/>
          </a:solidFill>
          <a:ln w="63500">
            <a:solidFill>
              <a:srgbClr val="F9BF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noFill/>
              <a:latin typeface="Tw Cen MT"/>
              <a:sym typeface="Arial"/>
            </a:endParaRPr>
          </a:p>
        </p:txBody>
      </p:sp>
      <p:sp>
        <p:nvSpPr>
          <p:cNvPr id="4" name="Oval 3">
            <a:extLst>
              <a:ext uri="{FF2B5EF4-FFF2-40B4-BE49-F238E27FC236}">
                <a16:creationId xmlns:a16="http://schemas.microsoft.com/office/drawing/2014/main" id="{0B746628-7AE6-457F-A803-30A872FE64D5}"/>
              </a:ext>
            </a:extLst>
          </p:cNvPr>
          <p:cNvSpPr/>
          <p:nvPr/>
        </p:nvSpPr>
        <p:spPr>
          <a:xfrm>
            <a:off x="4483858" y="2020973"/>
            <a:ext cx="2962765" cy="2962765"/>
          </a:xfrm>
          <a:prstGeom prst="ellipse">
            <a:avLst/>
          </a:prstGeom>
          <a:solidFill>
            <a:schemeClr val="bg1"/>
          </a:solidFill>
          <a:ln w="63500">
            <a:solidFill>
              <a:srgbClr val="00A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noFill/>
              <a:latin typeface="Tw Cen MT"/>
              <a:sym typeface="Arial"/>
            </a:endParaRPr>
          </a:p>
        </p:txBody>
      </p:sp>
      <p:sp>
        <p:nvSpPr>
          <p:cNvPr id="12" name="Oval 11">
            <a:extLst>
              <a:ext uri="{FF2B5EF4-FFF2-40B4-BE49-F238E27FC236}">
                <a16:creationId xmlns:a16="http://schemas.microsoft.com/office/drawing/2014/main" id="{9B91A36C-A30D-4D7F-B8EC-F309F679281A}"/>
              </a:ext>
            </a:extLst>
          </p:cNvPr>
          <p:cNvSpPr/>
          <p:nvPr/>
        </p:nvSpPr>
        <p:spPr>
          <a:xfrm>
            <a:off x="568910" y="2020973"/>
            <a:ext cx="2962765" cy="2962765"/>
          </a:xfrm>
          <a:prstGeom prst="ellipse">
            <a:avLst/>
          </a:prstGeom>
          <a:solidFill>
            <a:schemeClr val="bg1"/>
          </a:solidFill>
          <a:ln w="63500">
            <a:solidFill>
              <a:srgbClr val="045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noFill/>
              <a:latin typeface="Tw Cen MT"/>
              <a:sym typeface="Arial"/>
            </a:endParaRPr>
          </a:p>
        </p:txBody>
      </p:sp>
      <p:pic>
        <p:nvPicPr>
          <p:cNvPr id="16" name="Picture 15" descr="Text, website&#10;&#10;Description automatically generated">
            <a:extLst>
              <a:ext uri="{FF2B5EF4-FFF2-40B4-BE49-F238E27FC236}">
                <a16:creationId xmlns:a16="http://schemas.microsoft.com/office/drawing/2014/main" id="{226D073C-C29A-4A6A-9939-94F15C16FE62}"/>
              </a:ext>
            </a:extLst>
          </p:cNvPr>
          <p:cNvPicPr>
            <a:picLocks noChangeAspect="1"/>
          </p:cNvPicPr>
          <p:nvPr/>
        </p:nvPicPr>
        <p:blipFill rotWithShape="1">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l="6099" t="17216" r="12563" b="22182"/>
          <a:stretch/>
        </p:blipFill>
        <p:spPr>
          <a:xfrm>
            <a:off x="266700" y="-144966"/>
            <a:ext cx="3129366" cy="2331583"/>
          </a:xfrm>
          <a:prstGeom prst="rect">
            <a:avLst/>
          </a:prstGeom>
        </p:spPr>
      </p:pic>
      <p:pic>
        <p:nvPicPr>
          <p:cNvPr id="5" name="Picture 4">
            <a:extLst>
              <a:ext uri="{FF2B5EF4-FFF2-40B4-BE49-F238E27FC236}">
                <a16:creationId xmlns:a16="http://schemas.microsoft.com/office/drawing/2014/main" id="{B698F017-20E1-4A8A-B688-09E1740D08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93477" y="2759948"/>
            <a:ext cx="2325459" cy="1135263"/>
          </a:xfrm>
          <a:prstGeom prst="rect">
            <a:avLst/>
          </a:prstGeom>
        </p:spPr>
      </p:pic>
      <p:pic>
        <p:nvPicPr>
          <p:cNvPr id="14" name="Picture 13">
            <a:extLst>
              <a:ext uri="{FF2B5EF4-FFF2-40B4-BE49-F238E27FC236}">
                <a16:creationId xmlns:a16="http://schemas.microsoft.com/office/drawing/2014/main" id="{F0DC5884-89F8-4C57-A3C3-6AEF067039C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78282" y="2741789"/>
            <a:ext cx="2388221" cy="1171580"/>
          </a:xfrm>
          <a:prstGeom prst="rect">
            <a:avLst/>
          </a:prstGeom>
        </p:spPr>
      </p:pic>
      <p:sp>
        <p:nvSpPr>
          <p:cNvPr id="2" name="TextBox 1">
            <a:extLst>
              <a:ext uri="{FF2B5EF4-FFF2-40B4-BE49-F238E27FC236}">
                <a16:creationId xmlns:a16="http://schemas.microsoft.com/office/drawing/2014/main" id="{70A806BE-001F-ED0A-0B0F-99DDA7EF7390}"/>
              </a:ext>
            </a:extLst>
          </p:cNvPr>
          <p:cNvSpPr txBox="1"/>
          <p:nvPr/>
        </p:nvSpPr>
        <p:spPr>
          <a:xfrm>
            <a:off x="8484974" y="2941695"/>
            <a:ext cx="2558353" cy="1010598"/>
          </a:xfrm>
          <a:prstGeom prst="rect">
            <a:avLst/>
          </a:prstGeom>
          <a:noFill/>
        </p:spPr>
        <p:txBody>
          <a:bodyPr wrap="square" rtlCol="0">
            <a:spAutoFit/>
          </a:bodyPr>
          <a:lstStyle/>
          <a:p>
            <a:pPr algn="ctr" defTabSz="609630">
              <a:spcAft>
                <a:spcPts val="600"/>
              </a:spcAft>
            </a:pPr>
            <a:r>
              <a:rPr lang="en-US" sz="4000" b="1">
                <a:solidFill>
                  <a:srgbClr val="075190"/>
                </a:solidFill>
                <a:latin typeface="Acumin Pro Wide" panose="020B0505020202020204" pitchFamily="34" charset="0"/>
              </a:rPr>
              <a:t>MIPPA</a:t>
            </a:r>
            <a:r>
              <a:rPr lang="en-US" sz="4000" b="1">
                <a:solidFill>
                  <a:srgbClr val="4F81BD">
                    <a:lumMod val="75000"/>
                  </a:srgbClr>
                </a:solidFill>
                <a:latin typeface="Arial Black" panose="020B0A04020102020204" pitchFamily="34" charset="0"/>
              </a:rPr>
              <a:t> </a:t>
            </a:r>
            <a:endParaRPr lang="en-US" sz="667" b="1">
              <a:solidFill>
                <a:srgbClr val="4F81BD">
                  <a:lumMod val="75000"/>
                </a:srgbClr>
              </a:solidFill>
              <a:latin typeface="Arial Black" panose="020B0A04020102020204" pitchFamily="34" charset="0"/>
            </a:endParaRPr>
          </a:p>
          <a:p>
            <a:pPr marL="342917" defTabSz="609630">
              <a:spcAft>
                <a:spcPts val="600"/>
              </a:spcAft>
            </a:pPr>
            <a:r>
              <a:rPr lang="en-US" sz="1467" spc="100">
                <a:solidFill>
                  <a:srgbClr val="075190"/>
                </a:solidFill>
                <a:latin typeface="Acumin Pro Medium" panose="020B0604020202020204" pitchFamily="34" charset="0"/>
              </a:rPr>
              <a:t>Grantees</a:t>
            </a:r>
          </a:p>
        </p:txBody>
      </p:sp>
      <p:cxnSp>
        <p:nvCxnSpPr>
          <p:cNvPr id="8" name="Straight Connector 7">
            <a:extLst>
              <a:ext uri="{FF2B5EF4-FFF2-40B4-BE49-F238E27FC236}">
                <a16:creationId xmlns:a16="http://schemas.microsoft.com/office/drawing/2014/main" id="{FBEE376A-BC16-93CE-D01F-2901EE4D8BB3}"/>
              </a:ext>
            </a:extLst>
          </p:cNvPr>
          <p:cNvCxnSpPr/>
          <p:nvPr/>
        </p:nvCxnSpPr>
        <p:spPr>
          <a:xfrm>
            <a:off x="8788400" y="3588026"/>
            <a:ext cx="2082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23781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9D62B4-7B15-D5F7-9B4C-1D6E23873FAA}"/>
              </a:ext>
            </a:extLst>
          </p:cNvPr>
          <p:cNvSpPr>
            <a:spLocks noGrp="1"/>
          </p:cNvSpPr>
          <p:nvPr>
            <p:ph type="title"/>
          </p:nvPr>
        </p:nvSpPr>
        <p:spPr/>
        <p:txBody>
          <a:bodyPr/>
          <a:lstStyle/>
          <a:p>
            <a:r>
              <a:rPr lang="en-US" dirty="0"/>
              <a:t>Delaying Medicare enrollment</a:t>
            </a:r>
          </a:p>
        </p:txBody>
      </p:sp>
      <p:sp>
        <p:nvSpPr>
          <p:cNvPr id="3" name="Slide Number Placeholder 2">
            <a:extLst>
              <a:ext uri="{FF2B5EF4-FFF2-40B4-BE49-F238E27FC236}">
                <a16:creationId xmlns:a16="http://schemas.microsoft.com/office/drawing/2014/main" id="{0B5BCB27-E07D-41E7-0690-7380E5D8573F}"/>
              </a:ext>
            </a:extLst>
          </p:cNvPr>
          <p:cNvSpPr>
            <a:spLocks noGrp="1"/>
          </p:cNvSpPr>
          <p:nvPr>
            <p:ph type="sldNum" sz="quarter" idx="12"/>
          </p:nvPr>
        </p:nvSpPr>
        <p:spPr>
          <a:xfrm>
            <a:off x="0" y="1272222"/>
            <a:ext cx="711200" cy="244476"/>
          </a:xfrm>
        </p:spPr>
        <p:txBody>
          <a:bodyPr>
            <a:normAutofit fontScale="85000" lnSpcReduction="20000"/>
          </a:bodyPr>
          <a:lstStyle/>
          <a:p>
            <a:fld id="{A162D542-39A4-4598-BEB9-D1267FDA8501}" type="slidenum">
              <a:rPr lang="en-US" smtClean="0"/>
              <a:pPr/>
              <a:t>30</a:t>
            </a:fld>
            <a:endParaRPr lang="en-US"/>
          </a:p>
        </p:txBody>
      </p:sp>
      <p:sp>
        <p:nvSpPr>
          <p:cNvPr id="4" name="Content Placeholder 3">
            <a:extLst>
              <a:ext uri="{FF2B5EF4-FFF2-40B4-BE49-F238E27FC236}">
                <a16:creationId xmlns:a16="http://schemas.microsoft.com/office/drawing/2014/main" id="{925FB06B-40B7-0388-AEDC-A441D702E36C}"/>
              </a:ext>
            </a:extLst>
          </p:cNvPr>
          <p:cNvSpPr>
            <a:spLocks noGrp="1"/>
          </p:cNvSpPr>
          <p:nvPr>
            <p:ph sz="quarter" idx="1"/>
          </p:nvPr>
        </p:nvSpPr>
        <p:spPr>
          <a:xfrm>
            <a:off x="816864" y="1600200"/>
            <a:ext cx="10871200" cy="4495800"/>
          </a:xfrm>
        </p:spPr>
        <p:txBody>
          <a:bodyPr vert="horz" lIns="91440" tIns="45720" rIns="91440" bIns="45720" anchor="t">
            <a:normAutofit fontScale="92500" lnSpcReduction="10000"/>
          </a:bodyPr>
          <a:lstStyle/>
          <a:p>
            <a:r>
              <a:rPr lang="en-US" dirty="0"/>
              <a:t>Individuals can enroll in Parts A and B anytime during 30-month coordination period, </a:t>
            </a:r>
            <a:r>
              <a:rPr lang="en-US" b="1" dirty="0">
                <a:solidFill>
                  <a:schemeClr val="accent1"/>
                </a:solidFill>
              </a:rPr>
              <a:t>as long as they enroll in both at the same time</a:t>
            </a:r>
          </a:p>
          <a:p>
            <a:r>
              <a:rPr lang="en-US" dirty="0"/>
              <a:t>Individuals delaying Medicare enrollment should turn down both Part A and Part B</a:t>
            </a:r>
          </a:p>
          <a:p>
            <a:pPr lvl="1"/>
            <a:r>
              <a:rPr lang="en-US"/>
              <a:t>Enrolling in Part A and delaying Part B leads to individuals losing right to </a:t>
            </a:r>
            <a:r>
              <a:rPr lang="en-US" dirty="0"/>
              <a:t>enroll at any time</a:t>
            </a:r>
          </a:p>
          <a:p>
            <a:pPr lvl="1"/>
            <a:r>
              <a:rPr lang="en-US" dirty="0"/>
              <a:t>Individual may have to wait to enroll until General Enrollment Period – causing gaps in coverage if their coordination period ends before the GEP enrollment is effective</a:t>
            </a:r>
          </a:p>
          <a:p>
            <a:r>
              <a:rPr lang="en-US" b="1" dirty="0">
                <a:solidFill>
                  <a:schemeClr val="accent1"/>
                </a:solidFill>
              </a:rPr>
              <a:t>Individuals should enroll in ESRD Medicare before coordination period ends so they have primary coverage</a:t>
            </a:r>
          </a:p>
          <a:p>
            <a:endParaRPr lang="en-US" dirty="0"/>
          </a:p>
        </p:txBody>
      </p:sp>
    </p:spTree>
    <p:extLst>
      <p:ext uri="{BB962C8B-B14F-4D97-AF65-F5344CB8AC3E}">
        <p14:creationId xmlns:p14="http://schemas.microsoft.com/office/powerpoint/2010/main" val="229391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27273-1F6C-7640-A3B6-2D8C255B17D9}"/>
              </a:ext>
            </a:extLst>
          </p:cNvPr>
          <p:cNvSpPr>
            <a:spLocks noGrp="1"/>
          </p:cNvSpPr>
          <p:nvPr>
            <p:ph type="title"/>
          </p:nvPr>
        </p:nvSpPr>
        <p:spPr>
          <a:xfrm>
            <a:off x="816864" y="228600"/>
            <a:ext cx="10871200" cy="990600"/>
          </a:xfrm>
        </p:spPr>
        <p:txBody>
          <a:bodyPr/>
          <a:lstStyle/>
          <a:p>
            <a:r>
              <a:rPr lang="en-US" sz="4400" dirty="0"/>
              <a:t>Reminder: </a:t>
            </a:r>
            <a:r>
              <a:rPr lang="en-US" dirty="0"/>
              <a:t>No Part B SEP</a:t>
            </a:r>
          </a:p>
        </p:txBody>
      </p:sp>
      <p:sp>
        <p:nvSpPr>
          <p:cNvPr id="5" name="Content Placeholder 4">
            <a:extLst>
              <a:ext uri="{FF2B5EF4-FFF2-40B4-BE49-F238E27FC236}">
                <a16:creationId xmlns:a16="http://schemas.microsoft.com/office/drawing/2014/main" id="{536039E9-3711-F246-A846-5F077E01F819}"/>
              </a:ext>
            </a:extLst>
          </p:cNvPr>
          <p:cNvSpPr>
            <a:spLocks noGrp="1"/>
          </p:cNvSpPr>
          <p:nvPr>
            <p:ph sz="quarter" idx="1"/>
          </p:nvPr>
        </p:nvSpPr>
        <p:spPr>
          <a:xfrm>
            <a:off x="817563" y="1744336"/>
            <a:ext cx="10871200" cy="4351663"/>
          </a:xfrm>
        </p:spPr>
        <p:txBody>
          <a:bodyPr>
            <a:normAutofit/>
          </a:bodyPr>
          <a:lstStyle/>
          <a:p>
            <a:r>
              <a:rPr lang="en-US" sz="3200" dirty="0"/>
              <a:t>Someone eligible for ESRD Medicare does not have the Part B SEP for those with insurance from current work</a:t>
            </a:r>
          </a:p>
          <a:p>
            <a:r>
              <a:rPr lang="en-US" sz="3200" dirty="0"/>
              <a:t>Individuals eligible for ESRD Medicare can enroll in Part A at any time, and then enroll in Part B in connection with Part A</a:t>
            </a:r>
          </a:p>
          <a:p>
            <a:r>
              <a:rPr lang="en-US" sz="3200" dirty="0"/>
              <a:t>If someone only enrolls in Part A only, they may have to wait for the GEP to enroll in Part B</a:t>
            </a:r>
          </a:p>
        </p:txBody>
      </p:sp>
    </p:spTree>
    <p:extLst>
      <p:ext uri="{BB962C8B-B14F-4D97-AF65-F5344CB8AC3E}">
        <p14:creationId xmlns:p14="http://schemas.microsoft.com/office/powerpoint/2010/main" val="2652021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1600200"/>
            <a:ext cx="10160000" cy="990600"/>
          </a:xfrm>
        </p:spPr>
        <p:txBody>
          <a:bodyPr>
            <a:normAutofit/>
          </a:bodyPr>
          <a:lstStyle/>
          <a:p>
            <a:r>
              <a:rPr lang="en-US" sz="3600" dirty="0"/>
              <a:t>ESRD Medicare vs. Medicare due to age or disability</a:t>
            </a:r>
          </a:p>
        </p:txBody>
      </p:sp>
    </p:spTree>
    <p:extLst>
      <p:ext uri="{BB962C8B-B14F-4D97-AF65-F5344CB8AC3E}">
        <p14:creationId xmlns:p14="http://schemas.microsoft.com/office/powerpoint/2010/main" val="3199229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lipboard Checked outline">
            <a:extLst>
              <a:ext uri="{FF2B5EF4-FFF2-40B4-BE49-F238E27FC236}">
                <a16:creationId xmlns:a16="http://schemas.microsoft.com/office/drawing/2014/main" id="{4DEA0E49-5F06-53F6-13D4-82ACAD9EAF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4236" y="266700"/>
            <a:ext cx="914400" cy="914400"/>
          </a:xfrm>
          <a:prstGeom prst="rect">
            <a:avLst/>
          </a:prstGeom>
        </p:spPr>
      </p:pic>
      <p:sp>
        <p:nvSpPr>
          <p:cNvPr id="2" name="Title 1">
            <a:extLst>
              <a:ext uri="{FF2B5EF4-FFF2-40B4-BE49-F238E27FC236}">
                <a16:creationId xmlns:a16="http://schemas.microsoft.com/office/drawing/2014/main" id="{C4A78178-8887-B1F9-F417-DD1AE002A193}"/>
              </a:ext>
            </a:extLst>
          </p:cNvPr>
          <p:cNvSpPr>
            <a:spLocks noGrp="1"/>
          </p:cNvSpPr>
          <p:nvPr>
            <p:ph type="title"/>
          </p:nvPr>
        </p:nvSpPr>
        <p:spPr/>
        <p:txBody>
          <a:bodyPr/>
          <a:lstStyle/>
          <a:p>
            <a:r>
              <a:rPr lang="en-US" dirty="0"/>
              <a:t>Eligibility</a:t>
            </a:r>
          </a:p>
        </p:txBody>
      </p:sp>
      <p:sp>
        <p:nvSpPr>
          <p:cNvPr id="3" name="Text Placeholder 2">
            <a:extLst>
              <a:ext uri="{FF2B5EF4-FFF2-40B4-BE49-F238E27FC236}">
                <a16:creationId xmlns:a16="http://schemas.microsoft.com/office/drawing/2014/main" id="{E4E36AB0-E2A2-A5DA-1B9E-12BCBDD063A1}"/>
              </a:ext>
            </a:extLst>
          </p:cNvPr>
          <p:cNvSpPr>
            <a:spLocks noGrp="1"/>
          </p:cNvSpPr>
          <p:nvPr>
            <p:ph sz="quarter" idx="1"/>
          </p:nvPr>
        </p:nvSpPr>
        <p:spPr>
          <a:xfrm>
            <a:off x="816864" y="1600200"/>
            <a:ext cx="5736336" cy="4495800"/>
          </a:xfrm>
        </p:spPr>
        <p:txBody>
          <a:bodyPr vert="horz" lIns="91440" tIns="45720" rIns="91440" bIns="45720" anchor="t">
            <a:normAutofit fontScale="92500" lnSpcReduction="10000"/>
          </a:bodyPr>
          <a:lstStyle/>
          <a:p>
            <a:pPr marL="0" indent="0">
              <a:buNone/>
            </a:pPr>
            <a:r>
              <a:rPr lang="en-US" b="1" dirty="0"/>
              <a:t>Medicare due to age or disability</a:t>
            </a:r>
          </a:p>
          <a:p>
            <a:r>
              <a:rPr lang="en-US" dirty="0"/>
              <a:t>Age 65+</a:t>
            </a:r>
          </a:p>
          <a:p>
            <a:pPr lvl="1"/>
            <a:r>
              <a:rPr lang="en-US" dirty="0"/>
              <a:t>40 quarters of work history for premium-free Part A (No work history requirement for eligibility generally)</a:t>
            </a:r>
          </a:p>
          <a:p>
            <a:r>
              <a:rPr lang="en-US" dirty="0"/>
              <a:t>Receiving Social Security Disability Insurance (SSDI) for 24 months (except for those with ALS)</a:t>
            </a:r>
          </a:p>
          <a:p>
            <a:pPr lvl="1"/>
            <a:r>
              <a:rPr lang="en-US" dirty="0"/>
              <a:t>40 quarters, or fewer, depending on age and if individual worked 5 of the past 10 years to qualify for SSDI</a:t>
            </a:r>
          </a:p>
          <a:p>
            <a:endParaRPr lang="en-US" dirty="0"/>
          </a:p>
          <a:p>
            <a:endParaRPr lang="en-US" dirty="0"/>
          </a:p>
        </p:txBody>
      </p:sp>
      <p:sp>
        <p:nvSpPr>
          <p:cNvPr id="4" name="Text Placeholder 3">
            <a:extLst>
              <a:ext uri="{FF2B5EF4-FFF2-40B4-BE49-F238E27FC236}">
                <a16:creationId xmlns:a16="http://schemas.microsoft.com/office/drawing/2014/main" id="{67D971FC-2787-BCA0-82BB-74F46E0D7D35}"/>
              </a:ext>
            </a:extLst>
          </p:cNvPr>
          <p:cNvSpPr>
            <a:spLocks noGrp="1"/>
          </p:cNvSpPr>
          <p:nvPr>
            <p:ph type="body" sz="quarter" idx="4294967295"/>
          </p:nvPr>
        </p:nvSpPr>
        <p:spPr>
          <a:xfrm>
            <a:off x="6944995" y="1600200"/>
            <a:ext cx="4657725" cy="3694112"/>
          </a:xfrm>
        </p:spPr>
        <p:txBody>
          <a:bodyPr/>
          <a:lstStyle/>
          <a:p>
            <a:pPr marL="0" indent="0">
              <a:buNone/>
            </a:pPr>
            <a:r>
              <a:rPr lang="en-US" b="1" dirty="0"/>
              <a:t>ESRD Medicare</a:t>
            </a:r>
          </a:p>
          <a:p>
            <a:r>
              <a:rPr lang="en-US" dirty="0"/>
              <a:t>Any age</a:t>
            </a:r>
          </a:p>
          <a:p>
            <a:r>
              <a:rPr lang="en-US" dirty="0"/>
              <a:t>40 quarters or 6 quarters in the past 13 quarters</a:t>
            </a:r>
          </a:p>
          <a:p>
            <a:endParaRPr lang="en-US" dirty="0"/>
          </a:p>
        </p:txBody>
      </p:sp>
      <p:cxnSp>
        <p:nvCxnSpPr>
          <p:cNvPr id="5" name="Straight Connector 4">
            <a:extLst>
              <a:ext uri="{FF2B5EF4-FFF2-40B4-BE49-F238E27FC236}">
                <a16:creationId xmlns:a16="http://schemas.microsoft.com/office/drawing/2014/main" id="{C2699A10-FB62-2FDD-3609-77691E14C7BA}"/>
              </a:ext>
            </a:extLst>
          </p:cNvPr>
          <p:cNvCxnSpPr>
            <a:cxnSpLocks/>
          </p:cNvCxnSpPr>
          <p:nvPr/>
        </p:nvCxnSpPr>
        <p:spPr>
          <a:xfrm>
            <a:off x="6671188" y="2328931"/>
            <a:ext cx="0" cy="361466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444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irst aid kit outline">
            <a:extLst>
              <a:ext uri="{FF2B5EF4-FFF2-40B4-BE49-F238E27FC236}">
                <a16:creationId xmlns:a16="http://schemas.microsoft.com/office/drawing/2014/main" id="{A724D66F-6295-EC6C-1835-E05B76EB4B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228600"/>
            <a:ext cx="914400" cy="914400"/>
          </a:xfrm>
          <a:prstGeom prst="rect">
            <a:avLst/>
          </a:prstGeom>
        </p:spPr>
      </p:pic>
      <p:sp>
        <p:nvSpPr>
          <p:cNvPr id="2" name="Title 1">
            <a:extLst>
              <a:ext uri="{FF2B5EF4-FFF2-40B4-BE49-F238E27FC236}">
                <a16:creationId xmlns:a16="http://schemas.microsoft.com/office/drawing/2014/main" id="{13653CB5-D043-E285-12B9-0A0266AB4890}"/>
              </a:ext>
            </a:extLst>
          </p:cNvPr>
          <p:cNvSpPr>
            <a:spLocks noGrp="1"/>
          </p:cNvSpPr>
          <p:nvPr>
            <p:ph type="title"/>
          </p:nvPr>
        </p:nvSpPr>
        <p:spPr/>
        <p:txBody>
          <a:bodyPr>
            <a:normAutofit/>
          </a:bodyPr>
          <a:lstStyle/>
          <a:p>
            <a:r>
              <a:rPr lang="en-US"/>
              <a:t>Enrollment: Parts A &amp; B</a:t>
            </a:r>
            <a:endParaRPr lang="en-US" dirty="0">
              <a:solidFill>
                <a:srgbClr val="FF0000"/>
              </a:solidFill>
            </a:endParaRPr>
          </a:p>
        </p:txBody>
      </p:sp>
      <p:sp>
        <p:nvSpPr>
          <p:cNvPr id="3" name="Text Placeholder 2">
            <a:extLst>
              <a:ext uri="{FF2B5EF4-FFF2-40B4-BE49-F238E27FC236}">
                <a16:creationId xmlns:a16="http://schemas.microsoft.com/office/drawing/2014/main" id="{C4BB66AA-E1AC-5815-A02A-131AEDF1EF74}"/>
              </a:ext>
            </a:extLst>
          </p:cNvPr>
          <p:cNvSpPr>
            <a:spLocks noGrp="1"/>
          </p:cNvSpPr>
          <p:nvPr>
            <p:ph sz="quarter" idx="1"/>
          </p:nvPr>
        </p:nvSpPr>
        <p:spPr>
          <a:xfrm>
            <a:off x="573025" y="1968976"/>
            <a:ext cx="5045456" cy="3982720"/>
          </a:xfrm>
        </p:spPr>
        <p:txBody>
          <a:bodyPr>
            <a:normAutofit fontScale="85000" lnSpcReduction="20000"/>
          </a:bodyPr>
          <a:lstStyle/>
          <a:p>
            <a:pPr marL="0" indent="0" fontAlgn="auto">
              <a:spcAft>
                <a:spcPts val="0"/>
              </a:spcAft>
              <a:buNone/>
            </a:pPr>
            <a:r>
              <a:rPr lang="en-US" b="1" dirty="0"/>
              <a:t>Medicare due to age or disability</a:t>
            </a:r>
          </a:p>
          <a:p>
            <a:pPr fontAlgn="auto">
              <a:spcAft>
                <a:spcPts val="0"/>
              </a:spcAft>
            </a:pPr>
            <a:r>
              <a:rPr lang="en-US" dirty="0"/>
              <a:t>Initial Enrollment Period (IEP), Part B SEP for those with insurance from current work, General Enrollment Period (GEP)</a:t>
            </a:r>
          </a:p>
          <a:p>
            <a:pPr fontAlgn="auto">
              <a:spcAft>
                <a:spcPts val="0"/>
              </a:spcAft>
            </a:pPr>
            <a:r>
              <a:rPr lang="en-US" dirty="0"/>
              <a:t>Part A: Prospective or retroactive up to 6 months</a:t>
            </a:r>
          </a:p>
          <a:p>
            <a:pPr fontAlgn="auto">
              <a:spcAft>
                <a:spcPts val="0"/>
              </a:spcAft>
            </a:pPr>
            <a:r>
              <a:rPr lang="en-US" dirty="0"/>
              <a:t>Part B: Prospective</a:t>
            </a:r>
          </a:p>
          <a:p>
            <a:pPr fontAlgn="auto">
              <a:spcAft>
                <a:spcPts val="0"/>
              </a:spcAft>
            </a:pPr>
            <a:r>
              <a:rPr lang="en-US" dirty="0"/>
              <a:t>Can enroll in Part A and Part B separately during applicable enrollment periods</a:t>
            </a:r>
          </a:p>
          <a:p>
            <a:endParaRPr lang="en-US" dirty="0"/>
          </a:p>
        </p:txBody>
      </p:sp>
      <p:sp>
        <p:nvSpPr>
          <p:cNvPr id="4" name="Text Placeholder 3">
            <a:extLst>
              <a:ext uri="{FF2B5EF4-FFF2-40B4-BE49-F238E27FC236}">
                <a16:creationId xmlns:a16="http://schemas.microsoft.com/office/drawing/2014/main" id="{B96F593C-1019-7823-5FE5-E601EF30667F}"/>
              </a:ext>
            </a:extLst>
          </p:cNvPr>
          <p:cNvSpPr>
            <a:spLocks noGrp="1"/>
          </p:cNvSpPr>
          <p:nvPr>
            <p:ph type="body" sz="quarter" idx="4294967295"/>
          </p:nvPr>
        </p:nvSpPr>
        <p:spPr>
          <a:xfrm>
            <a:off x="6553200" y="1956752"/>
            <a:ext cx="5384800" cy="3694112"/>
          </a:xfrm>
        </p:spPr>
        <p:txBody>
          <a:bodyPr>
            <a:normAutofit fontScale="92500" lnSpcReduction="20000"/>
          </a:bodyPr>
          <a:lstStyle/>
          <a:p>
            <a:pPr marL="0" indent="0">
              <a:buNone/>
            </a:pPr>
            <a:r>
              <a:rPr lang="en-US" b="1" dirty="0"/>
              <a:t>ESRD Medicare</a:t>
            </a:r>
          </a:p>
          <a:p>
            <a:r>
              <a:rPr lang="en-US" dirty="0"/>
              <a:t>Can enroll in Part A at any time</a:t>
            </a:r>
          </a:p>
          <a:p>
            <a:r>
              <a:rPr lang="en-US" dirty="0"/>
              <a:t>Should enroll in Part B at same time as Part A, otherwise can only enroll during GEP</a:t>
            </a:r>
          </a:p>
          <a:p>
            <a:r>
              <a:rPr lang="en-US" dirty="0"/>
              <a:t>Enrollment can be prospective or retroactive up to 12 months</a:t>
            </a:r>
          </a:p>
          <a:p>
            <a:r>
              <a:rPr lang="en-US" dirty="0"/>
              <a:t>No Part B SEP for those with insurance from current work</a:t>
            </a:r>
          </a:p>
          <a:p>
            <a:endParaRPr lang="en-US" dirty="0"/>
          </a:p>
        </p:txBody>
      </p:sp>
      <p:cxnSp>
        <p:nvCxnSpPr>
          <p:cNvPr id="6" name="Straight Connector 5">
            <a:extLst>
              <a:ext uri="{FF2B5EF4-FFF2-40B4-BE49-F238E27FC236}">
                <a16:creationId xmlns:a16="http://schemas.microsoft.com/office/drawing/2014/main" id="{A156E10D-4147-6711-ABD1-72650C92B04D}"/>
              </a:ext>
            </a:extLst>
          </p:cNvPr>
          <p:cNvCxnSpPr>
            <a:cxnSpLocks/>
          </p:cNvCxnSpPr>
          <p:nvPr/>
        </p:nvCxnSpPr>
        <p:spPr>
          <a:xfrm>
            <a:off x="6096000" y="2406220"/>
            <a:ext cx="0" cy="324464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564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Money outline">
            <a:extLst>
              <a:ext uri="{FF2B5EF4-FFF2-40B4-BE49-F238E27FC236}">
                <a16:creationId xmlns:a16="http://schemas.microsoft.com/office/drawing/2014/main" id="{DBDA49FC-0039-11D0-12EF-9F623BEEE2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4790" y="211900"/>
            <a:ext cx="914400" cy="914400"/>
          </a:xfrm>
          <a:prstGeom prst="rect">
            <a:avLst/>
          </a:prstGeom>
        </p:spPr>
      </p:pic>
      <p:sp>
        <p:nvSpPr>
          <p:cNvPr id="2" name="Title 1">
            <a:extLst>
              <a:ext uri="{FF2B5EF4-FFF2-40B4-BE49-F238E27FC236}">
                <a16:creationId xmlns:a16="http://schemas.microsoft.com/office/drawing/2014/main" id="{F6175DC6-253A-782B-B223-D309AC890437}"/>
              </a:ext>
            </a:extLst>
          </p:cNvPr>
          <p:cNvSpPr>
            <a:spLocks noGrp="1"/>
          </p:cNvSpPr>
          <p:nvPr>
            <p:ph type="title"/>
          </p:nvPr>
        </p:nvSpPr>
        <p:spPr/>
        <p:txBody>
          <a:bodyPr/>
          <a:lstStyle/>
          <a:p>
            <a:r>
              <a:rPr lang="en-US" dirty="0"/>
              <a:t>Who pays first</a:t>
            </a:r>
          </a:p>
        </p:txBody>
      </p:sp>
      <p:graphicFrame>
        <p:nvGraphicFramePr>
          <p:cNvPr id="11" name="Table 11">
            <a:extLst>
              <a:ext uri="{FF2B5EF4-FFF2-40B4-BE49-F238E27FC236}">
                <a16:creationId xmlns:a16="http://schemas.microsoft.com/office/drawing/2014/main" id="{9DBA4B52-38AB-D66C-4328-6BBCAA5C01D1}"/>
              </a:ext>
            </a:extLst>
          </p:cNvPr>
          <p:cNvGraphicFramePr>
            <a:graphicFrameLocks noGrp="1"/>
          </p:cNvGraphicFramePr>
          <p:nvPr>
            <p:ph sz="quarter" idx="1"/>
            <p:extLst>
              <p:ext uri="{D42A27DB-BD31-4B8C-83A1-F6EECF244321}">
                <p14:modId xmlns:p14="http://schemas.microsoft.com/office/powerpoint/2010/main" val="1903929020"/>
              </p:ext>
            </p:extLst>
          </p:nvPr>
        </p:nvGraphicFramePr>
        <p:xfrm>
          <a:off x="817561" y="1600199"/>
          <a:ext cx="11039821" cy="4492654"/>
        </p:xfrm>
        <a:graphic>
          <a:graphicData uri="http://schemas.openxmlformats.org/drawingml/2006/table">
            <a:tbl>
              <a:tblPr firstRow="1" bandRow="1">
                <a:tableStyleId>{5C22544A-7EE6-4342-B048-85BDC9FD1C3A}</a:tableStyleId>
              </a:tblPr>
              <a:tblGrid>
                <a:gridCol w="5801900">
                  <a:extLst>
                    <a:ext uri="{9D8B030D-6E8A-4147-A177-3AD203B41FA5}">
                      <a16:colId xmlns:a16="http://schemas.microsoft.com/office/drawing/2014/main" val="715870447"/>
                    </a:ext>
                  </a:extLst>
                </a:gridCol>
                <a:gridCol w="5237921">
                  <a:extLst>
                    <a:ext uri="{9D8B030D-6E8A-4147-A177-3AD203B41FA5}">
                      <a16:colId xmlns:a16="http://schemas.microsoft.com/office/drawing/2014/main" val="4063246076"/>
                    </a:ext>
                  </a:extLst>
                </a:gridCol>
              </a:tblGrid>
              <a:tr h="393454">
                <a:tc>
                  <a:txBody>
                    <a:bodyPr/>
                    <a:lstStyle/>
                    <a:p>
                      <a:pPr algn="ctr"/>
                      <a:r>
                        <a:rPr lang="en-US" dirty="0"/>
                        <a:t>Medicare due to age or disability</a:t>
                      </a:r>
                    </a:p>
                  </a:txBody>
                  <a:tcPr/>
                </a:tc>
                <a:tc>
                  <a:txBody>
                    <a:bodyPr/>
                    <a:lstStyle/>
                    <a:p>
                      <a:pPr algn="ctr"/>
                      <a:r>
                        <a:rPr lang="en-US" dirty="0"/>
                        <a:t>ESRD Medicare </a:t>
                      </a:r>
                    </a:p>
                  </a:txBody>
                  <a:tcPr/>
                </a:tc>
                <a:extLst>
                  <a:ext uri="{0D108BD9-81ED-4DB2-BD59-A6C34878D82A}">
                    <a16:rowId xmlns:a16="http://schemas.microsoft.com/office/drawing/2014/main" val="2000552787"/>
                  </a:ext>
                </a:extLst>
              </a:tr>
              <a:tr h="970160">
                <a:tc>
                  <a:txBody>
                    <a:bodyPr/>
                    <a:lstStyle/>
                    <a:p>
                      <a:r>
                        <a:rPr lang="en-US" b="1" dirty="0">
                          <a:solidFill>
                            <a:schemeClr val="tx1">
                              <a:lumMod val="50000"/>
                            </a:schemeClr>
                          </a:solidFill>
                        </a:rPr>
                        <a:t>Retiree plan:</a:t>
                      </a:r>
                      <a:r>
                        <a:rPr lang="en-US" dirty="0">
                          <a:solidFill>
                            <a:schemeClr val="tx1">
                              <a:lumMod val="50000"/>
                            </a:schemeClr>
                          </a:solidFill>
                        </a:rPr>
                        <a:t> Medicare primary</a:t>
                      </a:r>
                    </a:p>
                    <a:p>
                      <a:endParaRPr lang="en-US" dirty="0">
                        <a:solidFill>
                          <a:schemeClr val="tx1">
                            <a:lumMod val="50000"/>
                          </a:schemeClr>
                        </a:solidFill>
                      </a:endParaRPr>
                    </a:p>
                  </a:txBody>
                  <a:tcPr/>
                </a:tc>
                <a:tc>
                  <a:txBody>
                    <a:bodyPr/>
                    <a:lstStyle/>
                    <a:p>
                      <a:r>
                        <a:rPr lang="en-US" b="1" dirty="0">
                          <a:solidFill>
                            <a:schemeClr val="tx1">
                              <a:lumMod val="50000"/>
                            </a:schemeClr>
                          </a:solidFill>
                        </a:rPr>
                        <a:t>Retiree plan:</a:t>
                      </a:r>
                      <a:r>
                        <a:rPr lang="en-US" dirty="0">
                          <a:solidFill>
                            <a:schemeClr val="tx1">
                              <a:lumMod val="50000"/>
                            </a:schemeClr>
                          </a:solidFill>
                        </a:rPr>
                        <a:t> Medicare secondary for first 30 months, primary thereafter</a:t>
                      </a:r>
                    </a:p>
                    <a:p>
                      <a:endParaRPr lang="en-US" dirty="0">
                        <a:solidFill>
                          <a:schemeClr val="tx1">
                            <a:lumMod val="50000"/>
                          </a:schemeClr>
                        </a:solidFill>
                      </a:endParaRPr>
                    </a:p>
                  </a:txBody>
                  <a:tcPr/>
                </a:tc>
                <a:extLst>
                  <a:ext uri="{0D108BD9-81ED-4DB2-BD59-A6C34878D82A}">
                    <a16:rowId xmlns:a16="http://schemas.microsoft.com/office/drawing/2014/main" val="2118717177"/>
                  </a:ext>
                </a:extLst>
              </a:tr>
              <a:tr h="970160">
                <a:tc>
                  <a:txBody>
                    <a:bodyPr/>
                    <a:lstStyle/>
                    <a:p>
                      <a:r>
                        <a:rPr lang="en-US" b="1" dirty="0">
                          <a:solidFill>
                            <a:schemeClr val="tx1">
                              <a:lumMod val="50000"/>
                            </a:schemeClr>
                          </a:solidFill>
                        </a:rPr>
                        <a:t>COBRA:</a:t>
                      </a:r>
                      <a:r>
                        <a:rPr lang="en-US" dirty="0">
                          <a:solidFill>
                            <a:schemeClr val="tx1">
                              <a:lumMod val="50000"/>
                            </a:schemeClr>
                          </a:solidFill>
                        </a:rPr>
                        <a:t> Medicare primary</a:t>
                      </a:r>
                    </a:p>
                    <a:p>
                      <a:endParaRPr lang="en-US" dirty="0">
                        <a:solidFill>
                          <a:schemeClr val="tx1">
                            <a:lumMod val="50000"/>
                          </a:schemeClr>
                        </a:solidFill>
                      </a:endParaRPr>
                    </a:p>
                  </a:txBody>
                  <a:tcPr/>
                </a:tc>
                <a:tc>
                  <a:txBody>
                    <a:bodyPr/>
                    <a:lstStyle/>
                    <a:p>
                      <a:r>
                        <a:rPr lang="en-US" b="1" dirty="0">
                          <a:solidFill>
                            <a:schemeClr val="tx1">
                              <a:lumMod val="50000"/>
                            </a:schemeClr>
                          </a:solidFill>
                        </a:rPr>
                        <a:t>COBRA: </a:t>
                      </a:r>
                      <a:r>
                        <a:rPr lang="en-US" dirty="0">
                          <a:solidFill>
                            <a:schemeClr val="tx1">
                              <a:lumMod val="50000"/>
                            </a:schemeClr>
                          </a:solidFill>
                        </a:rPr>
                        <a:t>Medicare secondary for first 30 months, primary thereafter</a:t>
                      </a:r>
                    </a:p>
                    <a:p>
                      <a:endParaRPr lang="en-US" dirty="0">
                        <a:solidFill>
                          <a:schemeClr val="tx1">
                            <a:lumMod val="50000"/>
                          </a:schemeClr>
                        </a:solidFill>
                      </a:endParaRPr>
                    </a:p>
                  </a:txBody>
                  <a:tcPr/>
                </a:tc>
                <a:extLst>
                  <a:ext uri="{0D108BD9-81ED-4DB2-BD59-A6C34878D82A}">
                    <a16:rowId xmlns:a16="http://schemas.microsoft.com/office/drawing/2014/main" val="40399443"/>
                  </a:ext>
                </a:extLst>
              </a:tr>
              <a:tr h="1178614">
                <a:tc>
                  <a:txBody>
                    <a:bodyPr/>
                    <a:lstStyle/>
                    <a:p>
                      <a:r>
                        <a:rPr lang="en-US" b="1" dirty="0">
                          <a:solidFill>
                            <a:schemeClr val="tx1">
                              <a:lumMod val="50000"/>
                            </a:schemeClr>
                          </a:solidFill>
                        </a:rPr>
                        <a:t>Eligible due to age with employer group health plan</a:t>
                      </a:r>
                    </a:p>
                    <a:p>
                      <a:r>
                        <a:rPr lang="en-US" dirty="0">
                          <a:solidFill>
                            <a:schemeClr val="tx1">
                              <a:lumMod val="50000"/>
                            </a:schemeClr>
                          </a:solidFill>
                        </a:rPr>
                        <a:t>Employer has 20+ employees: Medicare secondary</a:t>
                      </a:r>
                    </a:p>
                    <a:p>
                      <a:r>
                        <a:rPr lang="en-US" dirty="0">
                          <a:solidFill>
                            <a:schemeClr val="tx1">
                              <a:lumMod val="50000"/>
                            </a:schemeClr>
                          </a:solidFill>
                        </a:rPr>
                        <a:t>Employer has fewer than 20 employees: Medicare primary</a:t>
                      </a:r>
                    </a:p>
                  </a:txBody>
                  <a:tcPr/>
                </a:tc>
                <a:tc>
                  <a:txBody>
                    <a:bodyPr/>
                    <a:lstStyle/>
                    <a:p>
                      <a:r>
                        <a:rPr lang="en-US" b="1" dirty="0">
                          <a:solidFill>
                            <a:schemeClr val="tx1">
                              <a:lumMod val="50000"/>
                            </a:schemeClr>
                          </a:solidFill>
                        </a:rPr>
                        <a:t>Employer group health plan (regardless of size): </a:t>
                      </a:r>
                      <a:r>
                        <a:rPr lang="en-US" b="0" dirty="0">
                          <a:solidFill>
                            <a:schemeClr val="tx1">
                              <a:lumMod val="50000"/>
                            </a:schemeClr>
                          </a:solidFill>
                        </a:rPr>
                        <a:t>Medicare secondary for first 30 months, primary thereafter</a:t>
                      </a:r>
                      <a:endParaRPr lang="en-US" dirty="0">
                        <a:solidFill>
                          <a:schemeClr val="tx1">
                            <a:lumMod val="50000"/>
                          </a:schemeClr>
                        </a:solidFill>
                      </a:endParaRPr>
                    </a:p>
                    <a:p>
                      <a:endParaRPr lang="en-US" dirty="0">
                        <a:solidFill>
                          <a:schemeClr val="tx1">
                            <a:lumMod val="50000"/>
                          </a:schemeClr>
                        </a:solidFill>
                      </a:endParaRPr>
                    </a:p>
                  </a:txBody>
                  <a:tcPr/>
                </a:tc>
                <a:extLst>
                  <a:ext uri="{0D108BD9-81ED-4DB2-BD59-A6C34878D82A}">
                    <a16:rowId xmlns:a16="http://schemas.microsoft.com/office/drawing/2014/main" val="59830419"/>
                  </a:ext>
                </a:extLst>
              </a:tr>
              <a:tr h="970160">
                <a:tc>
                  <a:txBody>
                    <a:bodyPr/>
                    <a:lstStyle/>
                    <a:p>
                      <a:r>
                        <a:rPr lang="en-US" b="1" dirty="0">
                          <a:solidFill>
                            <a:schemeClr val="tx1">
                              <a:lumMod val="50000"/>
                            </a:schemeClr>
                          </a:solidFill>
                        </a:rPr>
                        <a:t>Eligible due to disability employer group health plan</a:t>
                      </a:r>
                    </a:p>
                    <a:p>
                      <a:r>
                        <a:rPr lang="en-US" dirty="0">
                          <a:solidFill>
                            <a:schemeClr val="tx1">
                              <a:lumMod val="50000"/>
                            </a:schemeClr>
                          </a:solidFill>
                        </a:rPr>
                        <a:t>Employer has 100+ employees: Medicare secondary</a:t>
                      </a:r>
                    </a:p>
                    <a:p>
                      <a:r>
                        <a:rPr lang="en-US" dirty="0">
                          <a:solidFill>
                            <a:schemeClr val="tx1">
                              <a:lumMod val="50000"/>
                            </a:schemeClr>
                          </a:solidFill>
                        </a:rPr>
                        <a:t>Employer has fewer than 100 employees: Medicare primary</a:t>
                      </a:r>
                    </a:p>
                  </a:txBody>
                  <a:tcPr/>
                </a:tc>
                <a:tc>
                  <a:txBody>
                    <a:bodyPr/>
                    <a:lstStyle/>
                    <a:p>
                      <a:endParaRPr lang="en-US" dirty="0">
                        <a:solidFill>
                          <a:schemeClr val="tx1">
                            <a:lumMod val="50000"/>
                          </a:schemeClr>
                        </a:solidFill>
                      </a:endParaRPr>
                    </a:p>
                  </a:txBody>
                  <a:tcPr>
                    <a:solidFill>
                      <a:schemeClr val="bg1"/>
                    </a:solidFill>
                  </a:tcPr>
                </a:tc>
                <a:extLst>
                  <a:ext uri="{0D108BD9-81ED-4DB2-BD59-A6C34878D82A}">
                    <a16:rowId xmlns:a16="http://schemas.microsoft.com/office/drawing/2014/main" val="116118840"/>
                  </a:ext>
                </a:extLst>
              </a:tr>
            </a:tbl>
          </a:graphicData>
        </a:graphic>
      </p:graphicFrame>
      <p:sp>
        <p:nvSpPr>
          <p:cNvPr id="12" name="Rectangle: Rounded Corners 11">
            <a:extLst>
              <a:ext uri="{FF2B5EF4-FFF2-40B4-BE49-F238E27FC236}">
                <a16:creationId xmlns:a16="http://schemas.microsoft.com/office/drawing/2014/main" id="{C27525BB-0709-4B03-73EE-BCECE699D810}"/>
              </a:ext>
            </a:extLst>
          </p:cNvPr>
          <p:cNvSpPr/>
          <p:nvPr/>
        </p:nvSpPr>
        <p:spPr>
          <a:xfrm>
            <a:off x="2509750" y="6257445"/>
            <a:ext cx="7172500" cy="3719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US" sz="1600" b="1" i="0" u="none" strike="noStrike" kern="1200" cap="none" spc="0" normalizeH="0" baseline="0" noProof="0" dirty="0">
                <a:ln>
                  <a:noFill/>
                </a:ln>
                <a:solidFill>
                  <a:prstClr val="white"/>
                </a:solidFill>
                <a:effectLst/>
                <a:uLnTx/>
                <a:uFillTx/>
                <a:latin typeface="Open Sans"/>
                <a:ea typeface="+mn-ea"/>
                <a:cs typeface="+mn-cs"/>
              </a:rPr>
              <a:t>TRICARE for Life and Medicaid: Medicare always primary</a:t>
            </a:r>
            <a:endParaRPr kumimoji="0" lang="en-US" sz="1600" b="1"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410168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Case studies</a:t>
            </a:r>
          </a:p>
        </p:txBody>
      </p:sp>
    </p:spTree>
    <p:extLst>
      <p:ext uri="{BB962C8B-B14F-4D97-AF65-F5344CB8AC3E}">
        <p14:creationId xmlns:p14="http://schemas.microsoft.com/office/powerpoint/2010/main" val="395348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629A-7011-EC41-B4C0-BB77B4D79502}"/>
              </a:ext>
            </a:extLst>
          </p:cNvPr>
          <p:cNvSpPr>
            <a:spLocks noGrp="1"/>
          </p:cNvSpPr>
          <p:nvPr>
            <p:ph type="title"/>
          </p:nvPr>
        </p:nvSpPr>
        <p:spPr/>
        <p:txBody>
          <a:bodyPr>
            <a:noAutofit/>
          </a:bodyPr>
          <a:lstStyle/>
          <a:p>
            <a:r>
              <a:rPr lang="en-US" sz="4300" dirty="0"/>
              <a:t>Case study 1: Immunosuppressant drug coverage</a:t>
            </a:r>
          </a:p>
        </p:txBody>
      </p:sp>
      <p:sp>
        <p:nvSpPr>
          <p:cNvPr id="3" name="Content Placeholder 2">
            <a:extLst>
              <a:ext uri="{FF2B5EF4-FFF2-40B4-BE49-F238E27FC236}">
                <a16:creationId xmlns:a16="http://schemas.microsoft.com/office/drawing/2014/main" id="{1A9E5ECF-D4ED-2543-A1CF-8B3CB3D7865C}"/>
              </a:ext>
            </a:extLst>
          </p:cNvPr>
          <p:cNvSpPr>
            <a:spLocks noGrp="1"/>
          </p:cNvSpPr>
          <p:nvPr>
            <p:ph sz="quarter" idx="1"/>
          </p:nvPr>
        </p:nvSpPr>
        <p:spPr/>
        <p:txBody>
          <a:bodyPr>
            <a:normAutofit/>
          </a:bodyPr>
          <a:lstStyle/>
          <a:p>
            <a:pPr marL="0" indent="0">
              <a:buNone/>
            </a:pPr>
            <a:r>
              <a:rPr lang="en-US" sz="2800" dirty="0"/>
              <a:t>Peter was diagnosed with End-Stage Renal Disease in October 2020 at age 55, and he started receiving outpatient dialysis right after his diagnosis. Peter had active employer insurance through his spouse, and thus decided to delay Medicare enrollment. </a:t>
            </a:r>
          </a:p>
          <a:p>
            <a:pPr marL="0" indent="0">
              <a:buNone/>
            </a:pPr>
            <a:r>
              <a:rPr lang="en-US" sz="2800" dirty="0"/>
              <a:t>Peter calls you in April 2023. He has a </a:t>
            </a:r>
            <a:r>
              <a:rPr lang="en-US" dirty="0"/>
              <a:t>kidney transplant scheduled in May 2023</a:t>
            </a:r>
            <a:r>
              <a:rPr lang="en-US" sz="2800" dirty="0"/>
              <a:t>. Peter’s doctor explained that he will have to take immunosuppressant drugs for the rest of his life, and that he should make sure that his health insurance covers these drugs. </a:t>
            </a:r>
          </a:p>
          <a:p>
            <a:pPr marL="0" indent="0" algn="ctr">
              <a:buNone/>
            </a:pPr>
            <a:r>
              <a:rPr lang="en-US" sz="2800" b="1" dirty="0">
                <a:solidFill>
                  <a:schemeClr val="accent1"/>
                </a:solidFill>
              </a:rPr>
              <a:t>What should you tell Peter before his kidney transplant?</a:t>
            </a:r>
            <a:endParaRPr lang="en-US" dirty="0">
              <a:solidFill>
                <a:schemeClr val="accent1"/>
              </a:solidFill>
            </a:endParaRPr>
          </a:p>
        </p:txBody>
      </p:sp>
    </p:spTree>
    <p:extLst>
      <p:ext uri="{BB962C8B-B14F-4D97-AF65-F5344CB8AC3E}">
        <p14:creationId xmlns:p14="http://schemas.microsoft.com/office/powerpoint/2010/main" val="4007134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p:txBody>
          <a:bodyPr>
            <a:noAutofit/>
          </a:bodyPr>
          <a:lstStyle/>
          <a:p>
            <a:r>
              <a:rPr lang="en-US" dirty="0"/>
              <a:t>Answer</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sz="quarter" idx="1"/>
          </p:nvPr>
        </p:nvSpPr>
        <p:spPr/>
        <p:txBody>
          <a:bodyPr>
            <a:noAutofit/>
          </a:bodyPr>
          <a:lstStyle/>
          <a:p>
            <a:r>
              <a:rPr lang="en-US" sz="2800" dirty="0"/>
              <a:t>Explain to Peter that he is almost at the end of his 30-month coordination period</a:t>
            </a:r>
          </a:p>
          <a:p>
            <a:r>
              <a:rPr lang="en-US" sz="2800" dirty="0"/>
              <a:t>Peter became eligible for Medicare starting </a:t>
            </a:r>
            <a:r>
              <a:rPr lang="en-US" dirty="0"/>
              <a:t>January </a:t>
            </a:r>
            <a:r>
              <a:rPr lang="en-US" sz="2800" dirty="0"/>
              <a:t>1, 2021 </a:t>
            </a:r>
            <a:endParaRPr lang="en-US" dirty="0"/>
          </a:p>
          <a:p>
            <a:r>
              <a:rPr lang="en-US" sz="2800" dirty="0"/>
              <a:t>Starting </a:t>
            </a:r>
            <a:r>
              <a:rPr lang="en-US" dirty="0"/>
              <a:t>July</a:t>
            </a:r>
            <a:r>
              <a:rPr lang="en-US" sz="2800" dirty="0"/>
              <a:t> 1, 2023, Medicare becomes the primary payer, even if Peter never actively enrolls</a:t>
            </a:r>
            <a:r>
              <a:rPr lang="en" sz="2800" dirty="0"/>
              <a:t>.</a:t>
            </a:r>
            <a:endParaRPr lang="en-US" dirty="0"/>
          </a:p>
          <a:p>
            <a:r>
              <a:rPr lang="en" sz="2800" dirty="0"/>
              <a:t>Peter should enroll in Parts A and B </a:t>
            </a:r>
            <a:r>
              <a:rPr lang="en" sz="2800" b="1" dirty="0"/>
              <a:t>together</a:t>
            </a:r>
            <a:r>
              <a:rPr lang="en" sz="2800" dirty="0"/>
              <a:t>, before his transplant surgery</a:t>
            </a:r>
          </a:p>
          <a:p>
            <a:r>
              <a:rPr lang="en" sz="2800" dirty="0"/>
              <a:t>Part B will cover his immunosuppressant drugs after surgery</a:t>
            </a:r>
          </a:p>
          <a:p>
            <a:r>
              <a:rPr lang="en-US" dirty="0"/>
              <a:t>P</a:t>
            </a:r>
            <a:r>
              <a:rPr lang="en" dirty="0"/>
              <a:t>eter will have Medicare as primary coverage when the 30-month coordination period ends</a:t>
            </a:r>
            <a:br>
              <a:rPr lang="en" sz="2800" dirty="0">
                <a:solidFill>
                  <a:srgbClr val="000000"/>
                </a:solidFill>
              </a:rPr>
            </a:br>
            <a:br>
              <a:rPr lang="en-US" dirty="0">
                <a:solidFill>
                  <a:srgbClr val="000000"/>
                </a:solidFill>
              </a:rPr>
            </a:br>
            <a:endParaRPr lang="en-US" dirty="0">
              <a:latin typeface="Avenir Next LT Pro" panose="020B0504020202020204" pitchFamily="34" charset="77"/>
            </a:endParaRPr>
          </a:p>
        </p:txBody>
      </p:sp>
    </p:spTree>
    <p:extLst>
      <p:ext uri="{BB962C8B-B14F-4D97-AF65-F5344CB8AC3E}">
        <p14:creationId xmlns:p14="http://schemas.microsoft.com/office/powerpoint/2010/main" val="2201164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629A-7011-EC41-B4C0-BB77B4D79502}"/>
              </a:ext>
            </a:extLst>
          </p:cNvPr>
          <p:cNvSpPr>
            <a:spLocks noGrp="1"/>
          </p:cNvSpPr>
          <p:nvPr>
            <p:ph type="title"/>
          </p:nvPr>
        </p:nvSpPr>
        <p:spPr/>
        <p:txBody>
          <a:bodyPr>
            <a:noAutofit/>
          </a:bodyPr>
          <a:lstStyle/>
          <a:p>
            <a:r>
              <a:rPr lang="en-US" sz="4800" dirty="0"/>
              <a:t>Case study 2: Enrolling in ESRD Medicare</a:t>
            </a:r>
          </a:p>
        </p:txBody>
      </p:sp>
      <p:sp>
        <p:nvSpPr>
          <p:cNvPr id="3" name="Content Placeholder 2">
            <a:extLst>
              <a:ext uri="{FF2B5EF4-FFF2-40B4-BE49-F238E27FC236}">
                <a16:creationId xmlns:a16="http://schemas.microsoft.com/office/drawing/2014/main" id="{1A9E5ECF-D4ED-2543-A1CF-8B3CB3D7865C}"/>
              </a:ext>
            </a:extLst>
          </p:cNvPr>
          <p:cNvSpPr>
            <a:spLocks noGrp="1"/>
          </p:cNvSpPr>
          <p:nvPr>
            <p:ph sz="quarter" idx="1"/>
          </p:nvPr>
        </p:nvSpPr>
        <p:spPr>
          <a:xfrm>
            <a:off x="816864" y="1600200"/>
            <a:ext cx="11120032" cy="4912360"/>
          </a:xfrm>
        </p:spPr>
        <p:txBody>
          <a:bodyPr>
            <a:normAutofit fontScale="85000" lnSpcReduction="10000"/>
          </a:bodyPr>
          <a:lstStyle/>
          <a:p>
            <a:pPr marL="0" indent="0">
              <a:buNone/>
            </a:pPr>
            <a:r>
              <a:rPr lang="en-US" sz="2800" dirty="0"/>
              <a:t>Jenna calls you in May 2022 because she has had some significant out-of-pocket costs with her employer group health plan (EGHP) since August 2021. She is 55 years old. She lets you know she had a kidney transplant in 2020, but Social Security told her she was not eligible for Medicare. She reached out to the SHIP to make sure that was correct. </a:t>
            </a:r>
          </a:p>
          <a:p>
            <a:pPr marL="0" indent="0">
              <a:buNone/>
            </a:pPr>
            <a:endParaRPr lang="en-US" sz="2800" b="1" dirty="0"/>
          </a:p>
          <a:p>
            <a:pPr marL="0" indent="0">
              <a:buNone/>
            </a:pPr>
            <a:r>
              <a:rPr lang="en-US" sz="2800" b="1" dirty="0"/>
              <a:t>You ask follow-up questions and learn the following: </a:t>
            </a:r>
          </a:p>
          <a:p>
            <a:r>
              <a:rPr lang="en-US" sz="2800" dirty="0"/>
              <a:t>2/25/19: Jenna started self-dialysis </a:t>
            </a:r>
          </a:p>
          <a:p>
            <a:r>
              <a:rPr lang="en-US" sz="2800" dirty="0"/>
              <a:t>4/8/20: She had a kidney transplant</a:t>
            </a:r>
          </a:p>
          <a:p>
            <a:r>
              <a:rPr lang="en-US" sz="2800" dirty="0"/>
              <a:t>7/31/21: 30-month coordination period ended (30 month after starting self-dialysis)</a:t>
            </a:r>
          </a:p>
          <a:p>
            <a:r>
              <a:rPr lang="en-US" sz="2800" dirty="0"/>
              <a:t>4/30/23: Medicare will end (36 months after successful transplant)</a:t>
            </a:r>
          </a:p>
          <a:p>
            <a:pPr marL="0" indent="0">
              <a:buNone/>
            </a:pPr>
            <a:endParaRPr lang="en-US" sz="2800" dirty="0">
              <a:solidFill>
                <a:srgbClr val="000000"/>
              </a:solidFill>
            </a:endParaRPr>
          </a:p>
          <a:p>
            <a:pPr marL="0" indent="0" algn="ctr">
              <a:buNone/>
            </a:pPr>
            <a:r>
              <a:rPr lang="en-US" sz="2800" b="1" dirty="0">
                <a:solidFill>
                  <a:schemeClr val="accent1"/>
                </a:solidFill>
              </a:rPr>
              <a:t>Can Jenna enroll in Medicare in May 2022, and can it be retroactive? </a:t>
            </a:r>
          </a:p>
          <a:p>
            <a:pPr marL="0" indent="0">
              <a:buNone/>
            </a:pPr>
            <a:endParaRPr lang="en-US" b="1" dirty="0">
              <a:solidFill>
                <a:schemeClr val="accent1"/>
              </a:solidFill>
            </a:endParaRPr>
          </a:p>
        </p:txBody>
      </p:sp>
    </p:spTree>
    <p:extLst>
      <p:ext uri="{BB962C8B-B14F-4D97-AF65-F5344CB8AC3E}">
        <p14:creationId xmlns:p14="http://schemas.microsoft.com/office/powerpoint/2010/main" val="43863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type="body" idx="1"/>
          </p:nvPr>
        </p:nvSpPr>
        <p:spPr>
          <a:xfrm>
            <a:off x="1656874" y="2889738"/>
            <a:ext cx="8508944" cy="1673940"/>
          </a:xfrm>
        </p:spPr>
        <p:txBody>
          <a:bodyPr>
            <a:normAutofit/>
          </a:bodyPr>
          <a:lstStyle/>
          <a:p>
            <a:pPr marL="0" indent="0" algn="ctr">
              <a:spcBef>
                <a:spcPts val="0"/>
              </a:spcBef>
              <a:buNone/>
            </a:pPr>
            <a:r>
              <a:rPr lang="en-US" sz="2600" b="1" dirty="0"/>
              <a:t>Emily Whicheloe</a:t>
            </a:r>
          </a:p>
          <a:p>
            <a:pPr marL="0" indent="0" algn="ctr">
              <a:spcBef>
                <a:spcPts val="0"/>
              </a:spcBef>
              <a:buNone/>
            </a:pPr>
            <a:r>
              <a:rPr lang="en-US" sz="2400" dirty="0"/>
              <a:t>Director of Education</a:t>
            </a:r>
          </a:p>
          <a:p>
            <a:pPr marL="0" indent="0" algn="ctr">
              <a:spcBef>
                <a:spcPts val="0"/>
              </a:spcBef>
              <a:buNone/>
            </a:pPr>
            <a:r>
              <a:rPr lang="en-US" sz="2400" dirty="0"/>
              <a:t>Medicare Rights Center/SHIPTA Center</a:t>
            </a:r>
          </a:p>
        </p:txBody>
      </p:sp>
      <p:sp>
        <p:nvSpPr>
          <p:cNvPr id="2" name="Title 1"/>
          <p:cNvSpPr>
            <a:spLocks noGrp="1"/>
          </p:cNvSpPr>
          <p:nvPr>
            <p:ph type="title"/>
          </p:nvPr>
        </p:nvSpPr>
        <p:spPr/>
        <p:txBody>
          <a:bodyPr/>
          <a:lstStyle/>
          <a:p>
            <a:r>
              <a:rPr lang="en-US" dirty="0"/>
              <a:t>Today’s presenters</a:t>
            </a:r>
          </a:p>
        </p:txBody>
      </p:sp>
      <p:sp>
        <p:nvSpPr>
          <p:cNvPr id="6" name="Slide Number Placeholder 5"/>
          <p:cNvSpPr>
            <a:spLocks noGrp="1"/>
          </p:cNvSpPr>
          <p:nvPr>
            <p:ph type="sldNum" sz="quarter" idx="11"/>
          </p:nvPr>
        </p:nvSpPr>
        <p:spPr/>
        <p:txBody>
          <a:bodyPr>
            <a:normAutofit/>
          </a:bodyPr>
          <a:lstStyle/>
          <a:p>
            <a:fld id="{A162D542-39A4-4598-BEB9-D1267FDA8501}" type="slidenum">
              <a:rPr lang="en-US" smtClean="0"/>
              <a:t>4</a:t>
            </a:fld>
            <a:endParaRPr lang="en-US"/>
          </a:p>
        </p:txBody>
      </p:sp>
      <p:sp>
        <p:nvSpPr>
          <p:cNvPr id="4" name="Content Placeholder 1">
            <a:extLst>
              <a:ext uri="{FF2B5EF4-FFF2-40B4-BE49-F238E27FC236}">
                <a16:creationId xmlns:a16="http://schemas.microsoft.com/office/drawing/2014/main" id="{40BBA26E-5C31-31B5-E261-3881353ED529}"/>
              </a:ext>
            </a:extLst>
          </p:cNvPr>
          <p:cNvSpPr txBox="1">
            <a:spLocks/>
          </p:cNvSpPr>
          <p:nvPr/>
        </p:nvSpPr>
        <p:spPr>
          <a:xfrm>
            <a:off x="6623453" y="4568112"/>
            <a:ext cx="4576579" cy="1295400"/>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0" i="0" u="none"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spcBef>
                <a:spcPts val="0"/>
              </a:spcBef>
              <a:buFont typeface="Wingdings"/>
              <a:buNone/>
            </a:pPr>
            <a:r>
              <a:rPr lang="en-US" sz="2600" b="1" dirty="0"/>
              <a:t>Charlie McCulloch</a:t>
            </a:r>
          </a:p>
          <a:p>
            <a:pPr marL="0" indent="0" algn="ctr">
              <a:spcBef>
                <a:spcPts val="0"/>
              </a:spcBef>
              <a:buFont typeface="Wingdings"/>
              <a:buNone/>
            </a:pPr>
            <a:r>
              <a:rPr lang="en-US" sz="2400" dirty="0"/>
              <a:t>Benefits Assistance Program Specialist</a:t>
            </a:r>
          </a:p>
          <a:p>
            <a:pPr marL="0" indent="0" algn="ctr">
              <a:spcBef>
                <a:spcPts val="0"/>
              </a:spcBef>
              <a:buNone/>
            </a:pPr>
            <a:r>
              <a:rPr lang="en-US" sz="2400" dirty="0"/>
              <a:t>Area Agency on Aging, Region 1</a:t>
            </a:r>
          </a:p>
          <a:p>
            <a:pPr marL="0" indent="0" algn="ctr">
              <a:spcBef>
                <a:spcPts val="0"/>
              </a:spcBef>
              <a:buFont typeface="Wingdings"/>
              <a:buNone/>
            </a:pPr>
            <a:endParaRPr lang="en-US" sz="2400" dirty="0"/>
          </a:p>
          <a:p>
            <a:pPr marL="0" indent="0" algn="ctr">
              <a:spcBef>
                <a:spcPts val="0"/>
              </a:spcBef>
              <a:buFont typeface="Wingdings"/>
              <a:buNone/>
            </a:pPr>
            <a:endParaRPr lang="en-US" sz="2400" dirty="0"/>
          </a:p>
        </p:txBody>
      </p:sp>
      <p:sp>
        <p:nvSpPr>
          <p:cNvPr id="5" name="Content Placeholder 1">
            <a:extLst>
              <a:ext uri="{FF2B5EF4-FFF2-40B4-BE49-F238E27FC236}">
                <a16:creationId xmlns:a16="http://schemas.microsoft.com/office/drawing/2014/main" id="{7EECEA11-0DB0-30D8-3BE0-A9EF846CE20B}"/>
              </a:ext>
            </a:extLst>
          </p:cNvPr>
          <p:cNvSpPr txBox="1">
            <a:spLocks/>
          </p:cNvSpPr>
          <p:nvPr/>
        </p:nvSpPr>
        <p:spPr>
          <a:xfrm>
            <a:off x="622658" y="4610100"/>
            <a:ext cx="4576579" cy="1295400"/>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0" i="0" u="none"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spcBef>
                <a:spcPts val="0"/>
              </a:spcBef>
              <a:buFont typeface="Wingdings"/>
              <a:buNone/>
            </a:pPr>
            <a:r>
              <a:rPr lang="en-US" sz="2600" b="1" dirty="0"/>
              <a:t>Anjelica Haro</a:t>
            </a:r>
          </a:p>
          <a:p>
            <a:pPr marL="0" indent="0" algn="ctr">
              <a:spcBef>
                <a:spcPts val="0"/>
              </a:spcBef>
              <a:buFont typeface="Wingdings"/>
              <a:buNone/>
            </a:pPr>
            <a:r>
              <a:rPr lang="en-US" sz="2400" dirty="0"/>
              <a:t>Benefits Assistance Program Specialist</a:t>
            </a:r>
          </a:p>
          <a:p>
            <a:pPr marL="0" indent="0" algn="ctr">
              <a:spcBef>
                <a:spcPts val="0"/>
              </a:spcBef>
              <a:buFont typeface="Wingdings"/>
              <a:buNone/>
            </a:pPr>
            <a:r>
              <a:rPr lang="en-US" sz="2400" dirty="0"/>
              <a:t>Area Agency on Aging, Region 1</a:t>
            </a:r>
          </a:p>
        </p:txBody>
      </p:sp>
    </p:spTree>
    <p:extLst>
      <p:ext uri="{BB962C8B-B14F-4D97-AF65-F5344CB8AC3E}">
        <p14:creationId xmlns:p14="http://schemas.microsoft.com/office/powerpoint/2010/main" val="1722516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p:txBody>
          <a:bodyPr>
            <a:noAutofit/>
          </a:bodyPr>
          <a:lstStyle/>
          <a:p>
            <a:r>
              <a:rPr lang="en-US"/>
              <a:t>Answer</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sz="quarter" idx="1"/>
          </p:nvPr>
        </p:nvSpPr>
        <p:spPr/>
        <p:txBody>
          <a:bodyPr>
            <a:noAutofit/>
          </a:bodyPr>
          <a:lstStyle/>
          <a:p>
            <a:r>
              <a:rPr lang="en-US" sz="2800" dirty="0"/>
              <a:t>Yes, Jenna is eligible for Medicare due to ESRD and can enroll in May 2022</a:t>
            </a:r>
          </a:p>
          <a:p>
            <a:pPr lvl="1"/>
            <a:r>
              <a:rPr lang="en-US" sz="2500" dirty="0"/>
              <a:t>Because Jenna had not enrolled in any part of Medicare, she preserved her ability to enroll at any time</a:t>
            </a:r>
          </a:p>
          <a:p>
            <a:r>
              <a:rPr lang="en-US" sz="2800" dirty="0"/>
              <a:t>Yes, she can choose retroactive coverage up to twelve months </a:t>
            </a:r>
            <a:r>
              <a:rPr lang="en-US" sz="2000" dirty="0"/>
              <a:t>(</a:t>
            </a:r>
            <a:r>
              <a:rPr lang="en-US" sz="2000" dirty="0">
                <a:solidFill>
                  <a:schemeClr val="accent1"/>
                </a:solidFill>
                <a:hlinkClick r:id="rId3">
                  <a:extLst>
                    <a:ext uri="{A12FA001-AC4F-418D-AE19-62706E023703}">
                      <ahyp:hlinkClr xmlns:ahyp="http://schemas.microsoft.com/office/drawing/2018/hyperlinkcolor" val="tx"/>
                    </a:ext>
                  </a:extLst>
                </a:hlinkClick>
              </a:rPr>
              <a:t>HI 00801.196 (A)</a:t>
            </a:r>
            <a:r>
              <a:rPr lang="en-US" sz="2000" dirty="0"/>
              <a:t>)</a:t>
            </a:r>
          </a:p>
          <a:p>
            <a:pPr lvl="1"/>
            <a:r>
              <a:rPr lang="en-US" sz="2500" dirty="0"/>
              <a:t>She should back-date Part A and B to 8/1/21 to have primary coverage </a:t>
            </a:r>
          </a:p>
          <a:p>
            <a:pPr lvl="1"/>
            <a:r>
              <a:rPr lang="en-US" sz="2400" dirty="0"/>
              <a:t>Jenna’s high out-of-pocket costs with her EGHP were because she did not have primary coverage</a:t>
            </a:r>
          </a:p>
          <a:p>
            <a:pPr lvl="1"/>
            <a:r>
              <a:rPr lang="en-US" sz="2400" dirty="0"/>
              <a:t>Her 30-month coordination period ended in August 2021</a:t>
            </a:r>
            <a:br>
              <a:rPr lang="en" dirty="0">
                <a:solidFill>
                  <a:srgbClr val="000000"/>
                </a:solidFill>
              </a:rPr>
            </a:br>
            <a:br>
              <a:rPr lang="en-US" dirty="0">
                <a:solidFill>
                  <a:srgbClr val="000000"/>
                </a:solidFill>
              </a:rPr>
            </a:br>
            <a:endParaRPr lang="en-US" dirty="0">
              <a:latin typeface="Avenir Next LT Pro" panose="020B0504020202020204" pitchFamily="34" charset="77"/>
            </a:endParaRPr>
          </a:p>
        </p:txBody>
      </p:sp>
    </p:spTree>
    <p:extLst>
      <p:ext uri="{BB962C8B-B14F-4D97-AF65-F5344CB8AC3E}">
        <p14:creationId xmlns:p14="http://schemas.microsoft.com/office/powerpoint/2010/main" val="4109377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629A-7011-EC41-B4C0-BB77B4D79502}"/>
              </a:ext>
            </a:extLst>
          </p:cNvPr>
          <p:cNvSpPr>
            <a:spLocks noGrp="1"/>
          </p:cNvSpPr>
          <p:nvPr>
            <p:ph type="title"/>
          </p:nvPr>
        </p:nvSpPr>
        <p:spPr/>
        <p:txBody>
          <a:bodyPr>
            <a:noAutofit/>
          </a:bodyPr>
          <a:lstStyle/>
          <a:p>
            <a:r>
              <a:rPr lang="en-US" sz="4800" dirty="0"/>
              <a:t>Case study 3: Dropping Part A and B</a:t>
            </a:r>
          </a:p>
        </p:txBody>
      </p:sp>
      <p:sp>
        <p:nvSpPr>
          <p:cNvPr id="3" name="Content Placeholder 2">
            <a:extLst>
              <a:ext uri="{FF2B5EF4-FFF2-40B4-BE49-F238E27FC236}">
                <a16:creationId xmlns:a16="http://schemas.microsoft.com/office/drawing/2014/main" id="{1A9E5ECF-D4ED-2543-A1CF-8B3CB3D7865C}"/>
              </a:ext>
            </a:extLst>
          </p:cNvPr>
          <p:cNvSpPr>
            <a:spLocks noGrp="1"/>
          </p:cNvSpPr>
          <p:nvPr>
            <p:ph sz="quarter" idx="1"/>
          </p:nvPr>
        </p:nvSpPr>
        <p:spPr/>
        <p:txBody>
          <a:bodyPr>
            <a:normAutofit fontScale="92500" lnSpcReduction="10000"/>
          </a:bodyPr>
          <a:lstStyle/>
          <a:p>
            <a:pPr marL="0" indent="0">
              <a:buNone/>
            </a:pPr>
            <a:r>
              <a:rPr lang="en-US" sz="2800" dirty="0"/>
              <a:t>Mark calls in April 2022. He is 62 years old, and he started dialysis at a facility in November 2018. He received a Medicare-covered kidney transplant in March 2022. </a:t>
            </a:r>
          </a:p>
          <a:p>
            <a:pPr marL="0" indent="0">
              <a:buNone/>
            </a:pPr>
            <a:endParaRPr lang="en-US" sz="2800" dirty="0"/>
          </a:p>
          <a:p>
            <a:pPr marL="0" indent="0">
              <a:buNone/>
            </a:pPr>
            <a:r>
              <a:rPr lang="en-US" sz="2800" dirty="0"/>
              <a:t>Mark has both Medicare A and Medicare B, as well as an EGHP from his current employment at a company with 20+ employees. He will be eligible for Medicare due to age 2/1/2025, but he plans to continue working for several years after that time.</a:t>
            </a:r>
          </a:p>
          <a:p>
            <a:pPr marL="0" indent="0">
              <a:buNone/>
            </a:pPr>
            <a:endParaRPr lang="en-US" b="1" dirty="0">
              <a:solidFill>
                <a:srgbClr val="000000"/>
              </a:solidFill>
            </a:endParaRPr>
          </a:p>
          <a:p>
            <a:pPr marL="0" indent="0" algn="ctr">
              <a:buNone/>
            </a:pPr>
            <a:r>
              <a:rPr lang="en-US" sz="2800" b="1" dirty="0">
                <a:solidFill>
                  <a:schemeClr val="accent1"/>
                </a:solidFill>
              </a:rPr>
              <a:t>Mark would like to drop both Medicare A and B so that he only has to pay the EGHP premium. Should he do that?</a:t>
            </a:r>
          </a:p>
        </p:txBody>
      </p:sp>
    </p:spTree>
    <p:extLst>
      <p:ext uri="{BB962C8B-B14F-4D97-AF65-F5344CB8AC3E}">
        <p14:creationId xmlns:p14="http://schemas.microsoft.com/office/powerpoint/2010/main" val="3916078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a:xfrm>
            <a:off x="816864" y="228600"/>
            <a:ext cx="10871200" cy="990600"/>
          </a:xfrm>
        </p:spPr>
        <p:txBody>
          <a:bodyPr>
            <a:noAutofit/>
          </a:bodyPr>
          <a:lstStyle/>
          <a:p>
            <a:r>
              <a:rPr lang="en-US"/>
              <a:t>Answer</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sz="quarter" idx="1"/>
          </p:nvPr>
        </p:nvSpPr>
        <p:spPr>
          <a:xfrm>
            <a:off x="816864" y="1600200"/>
            <a:ext cx="10871200" cy="4495800"/>
          </a:xfrm>
        </p:spPr>
        <p:txBody>
          <a:bodyPr vert="horz" lIns="91440" tIns="45720" rIns="91440" bIns="45720" anchor="t">
            <a:noAutofit/>
          </a:bodyPr>
          <a:lstStyle/>
          <a:p>
            <a:pPr marL="0" indent="0">
              <a:buNone/>
            </a:pPr>
            <a:r>
              <a:rPr lang="en-US" dirty="0"/>
              <a:t>Mark should not drop Part A and B now, for two reasons:</a:t>
            </a:r>
          </a:p>
          <a:p>
            <a:r>
              <a:rPr lang="en-US" b="1" dirty="0"/>
              <a:t>Medicare is primary</a:t>
            </a:r>
          </a:p>
          <a:p>
            <a:pPr lvl="1"/>
            <a:r>
              <a:rPr lang="en-US" dirty="0"/>
              <a:t>Mark’s 30-month coordination period ended in 2021</a:t>
            </a:r>
          </a:p>
          <a:p>
            <a:pPr lvl="1"/>
            <a:r>
              <a:rPr lang="en-US" dirty="0"/>
              <a:t>If Mark drops Medicare, his EGHP is not obligated to pay primary, which will leave Mark responsible for higher out-of-pocket costs</a:t>
            </a:r>
          </a:p>
          <a:p>
            <a:r>
              <a:rPr lang="en-US" b="1" dirty="0"/>
              <a:t>He will have to repay Part A benefits</a:t>
            </a:r>
          </a:p>
          <a:p>
            <a:pPr lvl="1"/>
            <a:r>
              <a:rPr lang="en-US" dirty="0"/>
              <a:t>If Mark drops Part A, he will have to repay all benefits paid in the past under Part A, including the cost of the transplant since Part A was primary at that time</a:t>
            </a:r>
            <a:br>
              <a:rPr lang="en" dirty="0"/>
            </a:br>
            <a:br>
              <a:rPr lang="en-US" dirty="0"/>
            </a:br>
            <a:endParaRPr lang="en-US" dirty="0"/>
          </a:p>
        </p:txBody>
      </p:sp>
    </p:spTree>
    <p:extLst>
      <p:ext uri="{BB962C8B-B14F-4D97-AF65-F5344CB8AC3E}">
        <p14:creationId xmlns:p14="http://schemas.microsoft.com/office/powerpoint/2010/main" val="2060350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629A-7011-EC41-B4C0-BB77B4D79502}"/>
              </a:ext>
            </a:extLst>
          </p:cNvPr>
          <p:cNvSpPr>
            <a:spLocks noGrp="1"/>
          </p:cNvSpPr>
          <p:nvPr>
            <p:ph type="title"/>
          </p:nvPr>
        </p:nvSpPr>
        <p:spPr/>
        <p:txBody>
          <a:bodyPr>
            <a:noAutofit/>
          </a:bodyPr>
          <a:lstStyle/>
          <a:p>
            <a:r>
              <a:rPr lang="en-US" sz="4800" dirty="0"/>
              <a:t>Case study 3: Purchasing a Medigap</a:t>
            </a:r>
          </a:p>
        </p:txBody>
      </p:sp>
      <p:sp>
        <p:nvSpPr>
          <p:cNvPr id="3" name="Content Placeholder 2">
            <a:extLst>
              <a:ext uri="{FF2B5EF4-FFF2-40B4-BE49-F238E27FC236}">
                <a16:creationId xmlns:a16="http://schemas.microsoft.com/office/drawing/2014/main" id="{1A9E5ECF-D4ED-2543-A1CF-8B3CB3D7865C}"/>
              </a:ext>
            </a:extLst>
          </p:cNvPr>
          <p:cNvSpPr>
            <a:spLocks noGrp="1"/>
          </p:cNvSpPr>
          <p:nvPr>
            <p:ph sz="quarter" idx="1"/>
          </p:nvPr>
        </p:nvSpPr>
        <p:spPr/>
        <p:txBody>
          <a:bodyPr>
            <a:normAutofit/>
          </a:bodyPr>
          <a:lstStyle/>
          <a:p>
            <a:pPr marL="0" indent="0">
              <a:buNone/>
            </a:pPr>
            <a:r>
              <a:rPr lang="en-US" sz="2800" dirty="0"/>
              <a:t>Mark also asks you about Medigaps. He lives in a state that only has federal Medigap purchasing rights, and he wants to know if he will be able to purchase a Medigap when he becomes eligible for Medicare due to age. He turns 65 on February 7, 2025, but does not want to purchase a Medigap right away. He plans to keep working for a few years. </a:t>
            </a:r>
          </a:p>
          <a:p>
            <a:pPr marL="0" indent="0">
              <a:buNone/>
            </a:pPr>
            <a:r>
              <a:rPr lang="en-US" sz="2800" dirty="0"/>
              <a:t> </a:t>
            </a:r>
          </a:p>
          <a:p>
            <a:pPr marL="0" indent="0" algn="ctr">
              <a:buNone/>
            </a:pPr>
            <a:r>
              <a:rPr lang="en-US" sz="2800" b="1" dirty="0">
                <a:solidFill>
                  <a:schemeClr val="accent1"/>
                </a:solidFill>
              </a:rPr>
              <a:t>What are Mark’s Medigap enrollment options? </a:t>
            </a:r>
          </a:p>
        </p:txBody>
      </p:sp>
    </p:spTree>
    <p:extLst>
      <p:ext uri="{BB962C8B-B14F-4D97-AF65-F5344CB8AC3E}">
        <p14:creationId xmlns:p14="http://schemas.microsoft.com/office/powerpoint/2010/main" val="2766929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p:txBody>
          <a:bodyPr>
            <a:noAutofit/>
          </a:bodyPr>
          <a:lstStyle/>
          <a:p>
            <a:r>
              <a:rPr lang="en-US" dirty="0"/>
              <a:t>Answer</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sz="quarter" idx="1"/>
          </p:nvPr>
        </p:nvSpPr>
        <p:spPr/>
        <p:txBody>
          <a:bodyPr vert="horz" lIns="91440" tIns="45720" rIns="91440" bIns="45720" anchor="t">
            <a:noAutofit/>
          </a:bodyPr>
          <a:lstStyle/>
          <a:p>
            <a:r>
              <a:rPr lang="en-US" sz="2400" dirty="0"/>
              <a:t>Mark turns 65 on February 7, 2025</a:t>
            </a:r>
          </a:p>
          <a:p>
            <a:r>
              <a:rPr lang="en-US" sz="2400" dirty="0"/>
              <a:t>Medicare due to ESRD will end 3/31/2025 (36 months after March 2022 transplant)</a:t>
            </a:r>
          </a:p>
          <a:p>
            <a:r>
              <a:rPr lang="en-US" sz="2400" dirty="0"/>
              <a:t>EGHP is primary on April 1, 2025 because Mark will now only be eligible for Medicare due to age</a:t>
            </a:r>
          </a:p>
          <a:p>
            <a:r>
              <a:rPr lang="en-US" sz="2400" dirty="0"/>
              <a:t>In February 2025, Mark will both be over the age of 65 and will have Part B, triggering the Medigap Open Enrollment Period (first 6 months he is 65+ and enrolled in Part B)</a:t>
            </a:r>
            <a:endParaRPr lang="en-US" sz="2100" dirty="0"/>
          </a:p>
          <a:p>
            <a:pPr lvl="1"/>
            <a:r>
              <a:rPr lang="en-US" sz="2100" dirty="0"/>
              <a:t>Mark does not want to purchase a Medigap at age 65 because he has insurance from current work</a:t>
            </a:r>
          </a:p>
          <a:p>
            <a:pPr lvl="1"/>
            <a:r>
              <a:rPr lang="en-US" sz="2100" dirty="0"/>
              <a:t>When Mark does retire, he would have to go through medical underwriting to get a Medigap </a:t>
            </a:r>
          </a:p>
          <a:p>
            <a:pPr lvl="1"/>
            <a:r>
              <a:rPr lang="en-US" sz="2100" dirty="0"/>
              <a:t>As a transplant recipient, he may not qualify</a:t>
            </a:r>
          </a:p>
        </p:txBody>
      </p:sp>
    </p:spTree>
    <p:extLst>
      <p:ext uri="{BB962C8B-B14F-4D97-AF65-F5344CB8AC3E}">
        <p14:creationId xmlns:p14="http://schemas.microsoft.com/office/powerpoint/2010/main" val="3331815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D005-738B-4677-42B2-B3096C07136A}"/>
              </a:ext>
            </a:extLst>
          </p:cNvPr>
          <p:cNvSpPr>
            <a:spLocks noGrp="1"/>
          </p:cNvSpPr>
          <p:nvPr>
            <p:ph type="title"/>
          </p:nvPr>
        </p:nvSpPr>
        <p:spPr/>
        <p:txBody>
          <a:bodyPr/>
          <a:lstStyle/>
          <a:p>
            <a:r>
              <a:rPr lang="en-US" dirty="0"/>
              <a:t>Answer</a:t>
            </a:r>
          </a:p>
        </p:txBody>
      </p:sp>
      <p:sp>
        <p:nvSpPr>
          <p:cNvPr id="4" name="Content Placeholder 3">
            <a:extLst>
              <a:ext uri="{FF2B5EF4-FFF2-40B4-BE49-F238E27FC236}">
                <a16:creationId xmlns:a16="http://schemas.microsoft.com/office/drawing/2014/main" id="{90338C85-1426-636D-1B1B-ECA1F3B64D03}"/>
              </a:ext>
            </a:extLst>
          </p:cNvPr>
          <p:cNvSpPr>
            <a:spLocks noGrp="1"/>
          </p:cNvSpPr>
          <p:nvPr>
            <p:ph sz="quarter" idx="1"/>
          </p:nvPr>
        </p:nvSpPr>
        <p:spPr>
          <a:xfrm>
            <a:off x="816864" y="1619250"/>
            <a:ext cx="10871200" cy="4495800"/>
          </a:xfrm>
        </p:spPr>
        <p:txBody>
          <a:bodyPr vert="horz" lIns="91440" tIns="45720" rIns="91440" bIns="45720" anchor="t">
            <a:normAutofit lnSpcReduction="10000"/>
          </a:bodyPr>
          <a:lstStyle/>
          <a:p>
            <a:r>
              <a:rPr lang="en-US" sz="2600" dirty="0"/>
              <a:t>Mark has two options</a:t>
            </a:r>
          </a:p>
          <a:p>
            <a:r>
              <a:rPr lang="en-US" sz="2600" dirty="0"/>
              <a:t>First, drop Part B in January 2025 so that he does not have Part B when he turns 65</a:t>
            </a:r>
          </a:p>
          <a:p>
            <a:pPr lvl="1"/>
            <a:r>
              <a:rPr lang="en-US" sz="2400" dirty="0"/>
              <a:t>Mark will have no primary insurance for outpatient care in February and March 2025</a:t>
            </a:r>
          </a:p>
          <a:p>
            <a:pPr lvl="2"/>
            <a:r>
              <a:rPr lang="en-US" sz="2100" dirty="0"/>
              <a:t>Mark should assess his risk tolerance for this gap in coverage this</a:t>
            </a:r>
          </a:p>
          <a:p>
            <a:pPr lvl="1"/>
            <a:r>
              <a:rPr lang="en-US" sz="2400" dirty="0"/>
              <a:t>ESRD Medicare ends March 31, 2025</a:t>
            </a:r>
          </a:p>
          <a:p>
            <a:pPr lvl="1"/>
            <a:r>
              <a:rPr lang="en-US" sz="2400" dirty="0"/>
              <a:t>EGHP pays primary as of April 2025 according to age-based coordination of benefits rules</a:t>
            </a:r>
          </a:p>
          <a:p>
            <a:pPr lvl="1"/>
            <a:r>
              <a:rPr lang="en-US" sz="2400" dirty="0"/>
              <a:t>Mark preserve</a:t>
            </a:r>
            <a:r>
              <a:rPr lang="en-US" sz="2400" dirty="0">
                <a:solidFill>
                  <a:srgbClr val="00B050"/>
                </a:solidFill>
              </a:rPr>
              <a:t>s</a:t>
            </a:r>
            <a:r>
              <a:rPr lang="en-US" sz="2400" dirty="0"/>
              <a:t> his Medigap Open Enrollment Period and </a:t>
            </a:r>
            <a:r>
              <a:rPr lang="en-US" sz="2400" dirty="0">
                <a:solidFill>
                  <a:srgbClr val="00B050"/>
                </a:solidFill>
              </a:rPr>
              <a:t>will</a:t>
            </a:r>
            <a:r>
              <a:rPr lang="en-US" sz="2400" dirty="0"/>
              <a:t> be able to use it when he retires and enrolls in Part B</a:t>
            </a:r>
          </a:p>
          <a:p>
            <a:pPr lvl="1"/>
            <a:endParaRPr lang="en-US" sz="2400" dirty="0"/>
          </a:p>
        </p:txBody>
      </p:sp>
    </p:spTree>
    <p:extLst>
      <p:ext uri="{BB962C8B-B14F-4D97-AF65-F5344CB8AC3E}">
        <p14:creationId xmlns:p14="http://schemas.microsoft.com/office/powerpoint/2010/main" val="1934037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1D1E-A7D2-B51D-8151-27238907C352}"/>
              </a:ext>
            </a:extLst>
          </p:cNvPr>
          <p:cNvSpPr>
            <a:spLocks noGrp="1"/>
          </p:cNvSpPr>
          <p:nvPr>
            <p:ph type="title"/>
          </p:nvPr>
        </p:nvSpPr>
        <p:spPr>
          <a:xfrm>
            <a:off x="816864" y="228600"/>
            <a:ext cx="10871200" cy="990600"/>
          </a:xfrm>
        </p:spPr>
        <p:txBody>
          <a:bodyPr/>
          <a:lstStyle/>
          <a:p>
            <a:r>
              <a:rPr lang="en-US" dirty="0"/>
              <a:t>Answer</a:t>
            </a:r>
          </a:p>
        </p:txBody>
      </p:sp>
      <p:sp>
        <p:nvSpPr>
          <p:cNvPr id="4" name="Content Placeholder 3">
            <a:extLst>
              <a:ext uri="{FF2B5EF4-FFF2-40B4-BE49-F238E27FC236}">
                <a16:creationId xmlns:a16="http://schemas.microsoft.com/office/drawing/2014/main" id="{D796FC6C-E255-05A1-CBDF-623EA94882CF}"/>
              </a:ext>
            </a:extLst>
          </p:cNvPr>
          <p:cNvSpPr>
            <a:spLocks noGrp="1"/>
          </p:cNvSpPr>
          <p:nvPr>
            <p:ph sz="quarter" idx="1"/>
          </p:nvPr>
        </p:nvSpPr>
        <p:spPr>
          <a:xfrm>
            <a:off x="816864" y="1600200"/>
            <a:ext cx="10871200" cy="4495800"/>
          </a:xfrm>
        </p:spPr>
        <p:txBody>
          <a:bodyPr vert="horz" lIns="91440" tIns="45720" rIns="91440" bIns="45720" anchor="t">
            <a:normAutofit fontScale="92500" lnSpcReduction="20000"/>
          </a:bodyPr>
          <a:lstStyle/>
          <a:p>
            <a:r>
              <a:rPr lang="en-US" dirty="0"/>
              <a:t>Alternatively, when Mark does retire, he could sign up for Part B and get COBRA for a brief period</a:t>
            </a:r>
          </a:p>
          <a:p>
            <a:r>
              <a:rPr lang="en-US" dirty="0"/>
              <a:t>If someone has Original Medicare and an employer group health plan (including COBRA coverage) that pays after Medicare, they have a guaranteed issue right when that plan ends</a:t>
            </a:r>
          </a:p>
          <a:p>
            <a:r>
              <a:rPr lang="en-US" dirty="0"/>
              <a:t>If Mark has COBRA coverage, he can either buy a Medigap policy right away or wait until his COBRA coverage ends </a:t>
            </a:r>
          </a:p>
          <a:p>
            <a:r>
              <a:rPr lang="en-US" dirty="0"/>
              <a:t>He must apply for a Medigap no more than 63 days after the latest of these 3 dates:</a:t>
            </a:r>
          </a:p>
          <a:p>
            <a:pPr lvl="1"/>
            <a:r>
              <a:rPr lang="en-US" dirty="0"/>
              <a:t>Date his current coverage ends.</a:t>
            </a:r>
          </a:p>
          <a:p>
            <a:pPr lvl="1"/>
            <a:r>
              <a:rPr lang="en-US" dirty="0"/>
              <a:t>Date on the notice he gets telling him that his coverage is ending (if he gets one)</a:t>
            </a:r>
          </a:p>
          <a:p>
            <a:pPr lvl="1"/>
            <a:r>
              <a:rPr lang="en-US" dirty="0"/>
              <a:t>Date on a claim denial, if this is the only way he knows that his coverage ended</a:t>
            </a:r>
          </a:p>
          <a:p>
            <a:endParaRPr lang="en-US" dirty="0"/>
          </a:p>
        </p:txBody>
      </p:sp>
    </p:spTree>
    <p:extLst>
      <p:ext uri="{BB962C8B-B14F-4D97-AF65-F5344CB8AC3E}">
        <p14:creationId xmlns:p14="http://schemas.microsoft.com/office/powerpoint/2010/main" val="3245210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629A-7011-EC41-B4C0-BB77B4D79502}"/>
              </a:ext>
            </a:extLst>
          </p:cNvPr>
          <p:cNvSpPr>
            <a:spLocks noGrp="1"/>
          </p:cNvSpPr>
          <p:nvPr>
            <p:ph type="title"/>
          </p:nvPr>
        </p:nvSpPr>
        <p:spPr/>
        <p:txBody>
          <a:bodyPr>
            <a:noAutofit/>
          </a:bodyPr>
          <a:lstStyle/>
          <a:p>
            <a:r>
              <a:rPr lang="en-US" sz="4800" dirty="0"/>
              <a:t>Case study 3: Health </a:t>
            </a:r>
            <a:r>
              <a:rPr lang="en-US" sz="4800"/>
              <a:t>Savings Account (HSA)</a:t>
            </a:r>
            <a:endParaRPr lang="en-US" sz="4800" dirty="0"/>
          </a:p>
        </p:txBody>
      </p:sp>
      <p:sp>
        <p:nvSpPr>
          <p:cNvPr id="3" name="Content Placeholder 2">
            <a:extLst>
              <a:ext uri="{FF2B5EF4-FFF2-40B4-BE49-F238E27FC236}">
                <a16:creationId xmlns:a16="http://schemas.microsoft.com/office/drawing/2014/main" id="{1A9E5ECF-D4ED-2543-A1CF-8B3CB3D7865C}"/>
              </a:ext>
            </a:extLst>
          </p:cNvPr>
          <p:cNvSpPr>
            <a:spLocks noGrp="1"/>
          </p:cNvSpPr>
          <p:nvPr>
            <p:ph sz="quarter" idx="1"/>
          </p:nvPr>
        </p:nvSpPr>
        <p:spPr/>
        <p:txBody>
          <a:bodyPr>
            <a:normAutofit/>
          </a:bodyPr>
          <a:lstStyle/>
          <a:p>
            <a:pPr marL="0" indent="0">
              <a:buNone/>
            </a:pPr>
            <a:r>
              <a:rPr lang="en-US" dirty="0"/>
              <a:t>Mark would like to participate in the HSA option under his EGHP.</a:t>
            </a:r>
            <a:endParaRPr lang="en-US" b="1" dirty="0">
              <a:solidFill>
                <a:srgbClr val="000000"/>
              </a:solidFill>
            </a:endParaRPr>
          </a:p>
          <a:p>
            <a:pPr marL="0" indent="0">
              <a:buNone/>
            </a:pPr>
            <a:endParaRPr lang="en-US" sz="2800" b="1" dirty="0">
              <a:solidFill>
                <a:schemeClr val="accent1"/>
              </a:solidFill>
            </a:endParaRPr>
          </a:p>
          <a:p>
            <a:pPr marL="0" indent="0" algn="ctr">
              <a:buNone/>
            </a:pPr>
            <a:r>
              <a:rPr lang="en-US" sz="2800" b="1" dirty="0">
                <a:solidFill>
                  <a:schemeClr val="accent1"/>
                </a:solidFill>
              </a:rPr>
              <a:t>Should he participate in the HSA?</a:t>
            </a:r>
          </a:p>
        </p:txBody>
      </p:sp>
    </p:spTree>
    <p:extLst>
      <p:ext uri="{BB962C8B-B14F-4D97-AF65-F5344CB8AC3E}">
        <p14:creationId xmlns:p14="http://schemas.microsoft.com/office/powerpoint/2010/main" val="4204595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p:txBody>
          <a:bodyPr>
            <a:noAutofit/>
          </a:bodyPr>
          <a:lstStyle/>
          <a:p>
            <a:r>
              <a:rPr lang="en-US"/>
              <a:t>Answer</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sz="quarter" idx="1"/>
          </p:nvPr>
        </p:nvSpPr>
        <p:spPr/>
        <p:txBody>
          <a:bodyPr>
            <a:noAutofit/>
          </a:bodyPr>
          <a:lstStyle/>
          <a:p>
            <a:r>
              <a:rPr lang="en-US" sz="2600" dirty="0"/>
              <a:t>No</a:t>
            </a:r>
          </a:p>
          <a:p>
            <a:r>
              <a:rPr lang="en-US" sz="2600" dirty="0"/>
              <a:t>Someone cannot contribute to an HSA if they have Medicare Part A and/or Part B</a:t>
            </a:r>
          </a:p>
          <a:p>
            <a:r>
              <a:rPr lang="en-US" sz="2600" dirty="0"/>
              <a:t>Balances already in the HSA continue to be available for qualified medical expenses</a:t>
            </a:r>
            <a:endParaRPr lang="en-US" sz="2600" dirty="0">
              <a:latin typeface="Avenir Next LT Pro" panose="020B0504020202020204" pitchFamily="34" charset="77"/>
            </a:endParaRPr>
          </a:p>
        </p:txBody>
      </p:sp>
    </p:spTree>
    <p:extLst>
      <p:ext uri="{BB962C8B-B14F-4D97-AF65-F5344CB8AC3E}">
        <p14:creationId xmlns:p14="http://schemas.microsoft.com/office/powerpoint/2010/main" val="586457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629A-7011-EC41-B4C0-BB77B4D79502}"/>
              </a:ext>
            </a:extLst>
          </p:cNvPr>
          <p:cNvSpPr>
            <a:spLocks noGrp="1"/>
          </p:cNvSpPr>
          <p:nvPr>
            <p:ph type="title"/>
          </p:nvPr>
        </p:nvSpPr>
        <p:spPr/>
        <p:txBody>
          <a:bodyPr>
            <a:noAutofit/>
          </a:bodyPr>
          <a:lstStyle/>
          <a:p>
            <a:r>
              <a:rPr lang="en-US" sz="4800" dirty="0"/>
              <a:t>Case study 4: Who pays primary?</a:t>
            </a:r>
          </a:p>
        </p:txBody>
      </p:sp>
      <p:sp>
        <p:nvSpPr>
          <p:cNvPr id="3" name="Content Placeholder 2">
            <a:extLst>
              <a:ext uri="{FF2B5EF4-FFF2-40B4-BE49-F238E27FC236}">
                <a16:creationId xmlns:a16="http://schemas.microsoft.com/office/drawing/2014/main" id="{1A9E5ECF-D4ED-2543-A1CF-8B3CB3D7865C}"/>
              </a:ext>
            </a:extLst>
          </p:cNvPr>
          <p:cNvSpPr>
            <a:spLocks noGrp="1"/>
          </p:cNvSpPr>
          <p:nvPr>
            <p:ph sz="quarter" idx="1"/>
          </p:nvPr>
        </p:nvSpPr>
        <p:spPr>
          <a:xfrm>
            <a:off x="816864" y="1600200"/>
            <a:ext cx="10871200" cy="5029200"/>
          </a:xfrm>
        </p:spPr>
        <p:txBody>
          <a:bodyPr>
            <a:normAutofit/>
          </a:bodyPr>
          <a:lstStyle/>
          <a:p>
            <a:pPr marL="0" indent="0">
              <a:buNone/>
            </a:pPr>
            <a:r>
              <a:rPr lang="en-US" dirty="0"/>
              <a:t>Amanda calls in August 2022. She is 52 years old and received a kidney transplant in April 2017. She enrolled in Part A only at that time. Her kidney transplant failed, and she got a second kidney in February 2020. </a:t>
            </a:r>
          </a:p>
          <a:p>
            <a:pPr marL="0" indent="0">
              <a:buNone/>
            </a:pPr>
            <a:r>
              <a:rPr lang="en-US" dirty="0"/>
              <a:t>In late 2019, before her second transplant, Amanda called Medicare to see if she needed to enroll in Medicare Part B. Medicare told her she did not need Medicare because she was covered by insurance from an employer with fewer than 100 employees. Amanda then called her health plan, and the health plan told her they were covering everything.</a:t>
            </a:r>
          </a:p>
          <a:p>
            <a:pPr marL="0" indent="0" algn="ctr">
              <a:buNone/>
            </a:pPr>
            <a:r>
              <a:rPr lang="en-US" sz="2800" b="1" dirty="0">
                <a:solidFill>
                  <a:schemeClr val="accent1"/>
                </a:solidFill>
              </a:rPr>
              <a:t>Which insurance is primary? How do you advise Amanda?</a:t>
            </a:r>
          </a:p>
        </p:txBody>
      </p:sp>
    </p:spTree>
    <p:extLst>
      <p:ext uri="{BB962C8B-B14F-4D97-AF65-F5344CB8AC3E}">
        <p14:creationId xmlns:p14="http://schemas.microsoft.com/office/powerpoint/2010/main" val="150057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a:t>
            </a:r>
          </a:p>
        </p:txBody>
      </p:sp>
      <p:sp>
        <p:nvSpPr>
          <p:cNvPr id="3" name="Content Placeholder 2"/>
          <p:cNvSpPr>
            <a:spLocks noGrp="1"/>
          </p:cNvSpPr>
          <p:nvPr>
            <p:ph sz="quarter" idx="1"/>
          </p:nvPr>
        </p:nvSpPr>
        <p:spPr/>
        <p:txBody>
          <a:bodyPr>
            <a:normAutofit/>
          </a:bodyPr>
          <a:lstStyle/>
          <a:p>
            <a:pPr marL="0" indent="0">
              <a:lnSpc>
                <a:spcPct val="100000"/>
              </a:lnSpc>
              <a:spcBef>
                <a:spcPts val="0"/>
              </a:spcBef>
              <a:spcAft>
                <a:spcPts val="1500"/>
              </a:spcAft>
              <a:buSzPct val="120000"/>
              <a:buNone/>
            </a:pPr>
            <a:r>
              <a:rPr lang="en-US" altLang="en-US" b="1" dirty="0"/>
              <a:t>During this presentation, we will:</a:t>
            </a:r>
          </a:p>
          <a:p>
            <a:pPr lvl="0"/>
            <a:r>
              <a:rPr lang="en-US" sz="2800" dirty="0"/>
              <a:t>Review basic information about ESRD Medicare</a:t>
            </a:r>
          </a:p>
          <a:p>
            <a:pPr lvl="0"/>
            <a:r>
              <a:rPr lang="en-US" dirty="0"/>
              <a:t>Examine timing and cost considerations</a:t>
            </a:r>
          </a:p>
          <a:p>
            <a:pPr lvl="0"/>
            <a:r>
              <a:rPr lang="en-US" dirty="0"/>
              <a:t>Focus on case studies about transplant recipients with job-based insurance</a:t>
            </a:r>
          </a:p>
          <a:p>
            <a:r>
              <a:rPr lang="en-US" dirty="0"/>
              <a:t>Explore your role as a SHIP counselor in assisting these beneficiaries</a:t>
            </a:r>
          </a:p>
        </p:txBody>
      </p:sp>
    </p:spTree>
    <p:extLst>
      <p:ext uri="{BB962C8B-B14F-4D97-AF65-F5344CB8AC3E}">
        <p14:creationId xmlns:p14="http://schemas.microsoft.com/office/powerpoint/2010/main" val="2263855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a:xfrm>
            <a:off x="816864" y="228600"/>
            <a:ext cx="10871200" cy="990600"/>
          </a:xfrm>
        </p:spPr>
        <p:txBody>
          <a:bodyPr>
            <a:noAutofit/>
          </a:bodyPr>
          <a:lstStyle/>
          <a:p>
            <a:r>
              <a:rPr lang="en-US"/>
              <a:t>Answer</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sz="quarter" idx="1"/>
          </p:nvPr>
        </p:nvSpPr>
        <p:spPr>
          <a:xfrm>
            <a:off x="816864" y="1600200"/>
            <a:ext cx="10871200" cy="4495800"/>
          </a:xfrm>
        </p:spPr>
        <p:txBody>
          <a:bodyPr>
            <a:noAutofit/>
          </a:bodyPr>
          <a:lstStyle/>
          <a:p>
            <a:r>
              <a:rPr lang="en-US" dirty="0"/>
              <a:t>30-month coordination period does not re-set with the second transplant </a:t>
            </a:r>
            <a:r>
              <a:rPr lang="en-US" sz="2000" dirty="0"/>
              <a:t>(</a:t>
            </a:r>
            <a:r>
              <a:rPr lang="en-US" sz="2000" dirty="0">
                <a:solidFill>
                  <a:schemeClr val="accent1"/>
                </a:solidFill>
                <a:hlinkClick r:id="rId3">
                  <a:extLst>
                    <a:ext uri="{A12FA001-AC4F-418D-AE19-62706E023703}">
                      <ahyp:hlinkClr xmlns:ahyp="http://schemas.microsoft.com/office/drawing/2018/hyperlinkcolor" val="tx"/>
                    </a:ext>
                  </a:extLst>
                </a:hlinkClick>
              </a:rPr>
              <a:t>Medicare Secondary Payer Manual, Ch. 2, Sec.</a:t>
            </a:r>
            <a:r>
              <a:rPr lang="en-US" sz="2000" dirty="0">
                <a:solidFill>
                  <a:schemeClr val="accent1"/>
                </a:solidFill>
                <a:latin typeface="Inter"/>
                <a:hlinkClick r:id="rId3">
                  <a:extLst>
                    <a:ext uri="{A12FA001-AC4F-418D-AE19-62706E023703}">
                      <ahyp:hlinkClr xmlns:ahyp="http://schemas.microsoft.com/office/drawing/2018/hyperlinkcolor" val="tx"/>
                    </a:ext>
                  </a:extLst>
                </a:hlinkClick>
              </a:rPr>
              <a:t> </a:t>
            </a:r>
            <a:r>
              <a:rPr lang="en-US" sz="2000" dirty="0">
                <a:solidFill>
                  <a:schemeClr val="accent1"/>
                </a:solidFill>
                <a:hlinkClick r:id="rId3">
                  <a:extLst>
                    <a:ext uri="{A12FA001-AC4F-418D-AE19-62706E023703}">
                      <ahyp:hlinkClr xmlns:ahyp="http://schemas.microsoft.com/office/drawing/2018/hyperlinkcolor" val="tx"/>
                    </a:ext>
                  </a:extLst>
                </a:hlinkClick>
              </a:rPr>
              <a:t>20.1.2</a:t>
            </a:r>
            <a:r>
              <a:rPr lang="en-US" sz="2000" dirty="0"/>
              <a:t>)</a:t>
            </a:r>
          </a:p>
          <a:p>
            <a:r>
              <a:rPr lang="en-US" dirty="0"/>
              <a:t>30-month coordination period ended September 30, 2019</a:t>
            </a:r>
          </a:p>
          <a:p>
            <a:r>
              <a:rPr lang="en-US" dirty="0"/>
              <a:t>However, Medicare eligibility is extended for another three years</a:t>
            </a:r>
          </a:p>
          <a:p>
            <a:pPr lvl="1"/>
            <a:r>
              <a:rPr lang="en-US" dirty="0"/>
              <a:t>Medicare will end February 28, 2023</a:t>
            </a:r>
          </a:p>
          <a:p>
            <a:r>
              <a:rPr lang="en-US" dirty="0"/>
              <a:t>Amanda’s group health plan has mistakenly continued to pay as primary</a:t>
            </a:r>
          </a:p>
          <a:p>
            <a:pPr lvl="1"/>
            <a:r>
              <a:rPr lang="en-US" dirty="0"/>
              <a:t>There is a risk the EGHP will realize Amanda should have Medicare as primary and stop paying and/or recoup past payments</a:t>
            </a:r>
          </a:p>
          <a:p>
            <a:r>
              <a:rPr lang="en-US" dirty="0"/>
              <a:t>Amanda should enroll in Medicare as soon as possible</a:t>
            </a:r>
          </a:p>
          <a:p>
            <a:endParaRPr lang="en-US" dirty="0"/>
          </a:p>
          <a:p>
            <a:endParaRPr lang="en-US" dirty="0"/>
          </a:p>
        </p:txBody>
      </p:sp>
    </p:spTree>
    <p:extLst>
      <p:ext uri="{BB962C8B-B14F-4D97-AF65-F5344CB8AC3E}">
        <p14:creationId xmlns:p14="http://schemas.microsoft.com/office/powerpoint/2010/main" val="1818082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EF98-FE5D-4C2A-CA62-222A285A30E2}"/>
              </a:ext>
            </a:extLst>
          </p:cNvPr>
          <p:cNvSpPr>
            <a:spLocks noGrp="1"/>
          </p:cNvSpPr>
          <p:nvPr>
            <p:ph type="title"/>
          </p:nvPr>
        </p:nvSpPr>
        <p:spPr/>
        <p:txBody>
          <a:bodyPr/>
          <a:lstStyle/>
          <a:p>
            <a:r>
              <a:rPr lang="en-US" dirty="0"/>
              <a:t>Answer</a:t>
            </a:r>
          </a:p>
        </p:txBody>
      </p:sp>
      <p:sp>
        <p:nvSpPr>
          <p:cNvPr id="4" name="Content Placeholder 3">
            <a:extLst>
              <a:ext uri="{FF2B5EF4-FFF2-40B4-BE49-F238E27FC236}">
                <a16:creationId xmlns:a16="http://schemas.microsoft.com/office/drawing/2014/main" id="{DCEB0CAB-BB6A-D4B9-950B-D54EC84C2196}"/>
              </a:ext>
            </a:extLst>
          </p:cNvPr>
          <p:cNvSpPr>
            <a:spLocks noGrp="1"/>
          </p:cNvSpPr>
          <p:nvPr>
            <p:ph sz="quarter" idx="1"/>
          </p:nvPr>
        </p:nvSpPr>
        <p:spPr/>
        <p:txBody>
          <a:bodyPr/>
          <a:lstStyle/>
          <a:p>
            <a:r>
              <a:rPr lang="en-US" dirty="0"/>
              <a:t>Amanda received misinformation from both Medicare and her insurance company</a:t>
            </a:r>
          </a:p>
          <a:p>
            <a:r>
              <a:rPr lang="en-US" dirty="0"/>
              <a:t>She can try requesting equitable relief for retroactive Part B enrollment back to 2019 when she received misinformation from Medicare</a:t>
            </a:r>
          </a:p>
          <a:p>
            <a:r>
              <a:rPr lang="en-US" dirty="0"/>
              <a:t>If Amanda is ineligible for an MSP, her earliest opportunity to enroll in Part B is January 2023, which gives her only one month of coverage before ESRD Medicare ends</a:t>
            </a:r>
          </a:p>
        </p:txBody>
      </p:sp>
    </p:spTree>
    <p:extLst>
      <p:ext uri="{BB962C8B-B14F-4D97-AF65-F5344CB8AC3E}">
        <p14:creationId xmlns:p14="http://schemas.microsoft.com/office/powerpoint/2010/main" val="3587777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CB64-2A3E-1625-9053-BE620126132E}"/>
              </a:ext>
            </a:extLst>
          </p:cNvPr>
          <p:cNvSpPr>
            <a:spLocks noGrp="1"/>
          </p:cNvSpPr>
          <p:nvPr>
            <p:ph type="title"/>
          </p:nvPr>
        </p:nvSpPr>
        <p:spPr/>
        <p:txBody>
          <a:bodyPr>
            <a:normAutofit fontScale="90000"/>
          </a:bodyPr>
          <a:lstStyle/>
          <a:p>
            <a:r>
              <a:rPr lang="en-US" dirty="0"/>
              <a:t>Next steps: Continue your ESRD Medicare training</a:t>
            </a:r>
          </a:p>
        </p:txBody>
      </p:sp>
      <p:sp>
        <p:nvSpPr>
          <p:cNvPr id="3" name="Text Placeholder 2">
            <a:extLst>
              <a:ext uri="{FF2B5EF4-FFF2-40B4-BE49-F238E27FC236}">
                <a16:creationId xmlns:a16="http://schemas.microsoft.com/office/drawing/2014/main" id="{C004CA00-B361-5C86-FBD0-5DEA38FB501A}"/>
              </a:ext>
            </a:extLst>
          </p:cNvPr>
          <p:cNvSpPr>
            <a:spLocks noGrp="1"/>
          </p:cNvSpPr>
          <p:nvPr>
            <p:ph sz="quarter" idx="1"/>
          </p:nvPr>
        </p:nvSpPr>
        <p:spPr>
          <a:xfrm>
            <a:off x="816864" y="4298132"/>
            <a:ext cx="10871200" cy="1797867"/>
          </a:xfrm>
        </p:spPr>
        <p:txBody>
          <a:bodyPr>
            <a:normAutofit fontScale="92500" lnSpcReduction="10000"/>
          </a:bodyPr>
          <a:lstStyle/>
          <a:p>
            <a:r>
              <a:rPr lang="en-US" sz="3000" dirty="0"/>
              <a:t>SHIPTA Center Special Topics Course: Medicare and End-Stage Renal Disease</a:t>
            </a:r>
          </a:p>
          <a:p>
            <a:r>
              <a:rPr lang="en-US" sz="3000" dirty="0"/>
              <a:t>Advance training on ESRD Medicare </a:t>
            </a:r>
          </a:p>
          <a:p>
            <a:pPr lvl="1"/>
            <a:r>
              <a:rPr lang="en-US" sz="2700" dirty="0"/>
              <a:t>Contact </a:t>
            </a:r>
            <a:r>
              <a:rPr lang="en-US" sz="2400" dirty="0">
                <a:solidFill>
                  <a:schemeClr val="accent1"/>
                </a:solidFill>
                <a:hlinkClick r:id="rId3">
                  <a:extLst>
                    <a:ext uri="{A12FA001-AC4F-418D-AE19-62706E023703}">
                      <ahyp:hlinkClr xmlns:ahyp="http://schemas.microsoft.com/office/drawing/2018/hyperlinkcolor" val="tx"/>
                    </a:ext>
                  </a:extLst>
                </a:hlinkClick>
              </a:rPr>
              <a:t>medicarehelp@shiptacenter.org</a:t>
            </a:r>
            <a:r>
              <a:rPr lang="en-US" sz="2400" dirty="0">
                <a:solidFill>
                  <a:schemeClr val="accent1"/>
                </a:solidFill>
              </a:rPr>
              <a:t> </a:t>
            </a:r>
            <a:r>
              <a:rPr lang="en-US" sz="2400" dirty="0"/>
              <a:t>to learn more</a:t>
            </a:r>
          </a:p>
        </p:txBody>
      </p:sp>
      <p:pic>
        <p:nvPicPr>
          <p:cNvPr id="7" name="Picture 6" descr="A blue and white logo&#10;&#10;Description automatically generated">
            <a:extLst>
              <a:ext uri="{FF2B5EF4-FFF2-40B4-BE49-F238E27FC236}">
                <a16:creationId xmlns:a16="http://schemas.microsoft.com/office/drawing/2014/main" id="{5E1EFE26-C483-38DE-24FE-31C629766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9119" y="1951014"/>
            <a:ext cx="3509944" cy="1999853"/>
          </a:xfrm>
          <a:prstGeom prst="rect">
            <a:avLst/>
          </a:prstGeom>
        </p:spPr>
      </p:pic>
      <p:pic>
        <p:nvPicPr>
          <p:cNvPr id="9" name="Picture 8" descr="Icon&#10;&#10;Description automatically generated">
            <a:extLst>
              <a:ext uri="{FF2B5EF4-FFF2-40B4-BE49-F238E27FC236}">
                <a16:creationId xmlns:a16="http://schemas.microsoft.com/office/drawing/2014/main" id="{C56BA43E-E06B-925D-65D0-3FD7593840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3357" y="1804640"/>
            <a:ext cx="1908052" cy="1908052"/>
          </a:xfrm>
          <a:prstGeom prst="rect">
            <a:avLst/>
          </a:prstGeom>
        </p:spPr>
      </p:pic>
    </p:spTree>
    <p:extLst>
      <p:ext uri="{BB962C8B-B14F-4D97-AF65-F5344CB8AC3E}">
        <p14:creationId xmlns:p14="http://schemas.microsoft.com/office/powerpoint/2010/main" val="448247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60420"/>
            <a:ext cx="10261600" cy="1132241"/>
          </a:xfrm>
        </p:spPr>
        <p:txBody>
          <a:bodyPr>
            <a:normAutofit/>
          </a:bodyPr>
          <a:lstStyle/>
          <a:p>
            <a:r>
              <a:rPr lang="en-US"/>
              <a:t>Resources</a:t>
            </a:r>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53</a:t>
            </a:fld>
            <a:endParaRPr lang="en-US"/>
          </a:p>
        </p:txBody>
      </p:sp>
      <p:sp>
        <p:nvSpPr>
          <p:cNvPr id="6" name="Freeform 5"/>
          <p:cNvSpPr/>
          <p:nvPr/>
        </p:nvSpPr>
        <p:spPr>
          <a:xfrm>
            <a:off x="865250" y="1741401"/>
            <a:ext cx="2966296" cy="1918374"/>
          </a:xfrm>
          <a:custGeom>
            <a:avLst/>
            <a:gdLst>
              <a:gd name="connsiteX0" fmla="*/ 0 w 2421266"/>
              <a:gd name="connsiteY0" fmla="*/ 0 h 1507635"/>
              <a:gd name="connsiteX1" fmla="*/ 2421266 w 2421266"/>
              <a:gd name="connsiteY1" fmla="*/ 0 h 1507635"/>
              <a:gd name="connsiteX2" fmla="*/ 2421266 w 2421266"/>
              <a:gd name="connsiteY2" fmla="*/ 1507635 h 1507635"/>
              <a:gd name="connsiteX3" fmla="*/ 0 w 2421266"/>
              <a:gd name="connsiteY3" fmla="*/ 1507635 h 1507635"/>
              <a:gd name="connsiteX4" fmla="*/ 0 w 2421266"/>
              <a:gd name="connsiteY4" fmla="*/ 0 h 150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266" h="1507635">
                <a:moveTo>
                  <a:pt x="0" y="0"/>
                </a:moveTo>
                <a:lnTo>
                  <a:pt x="2421266" y="0"/>
                </a:lnTo>
                <a:lnTo>
                  <a:pt x="2421266" y="1507635"/>
                </a:lnTo>
                <a:lnTo>
                  <a:pt x="0" y="1507635"/>
                </a:lnTo>
                <a:lnTo>
                  <a:pt x="0" y="0"/>
                </a:lnTo>
                <a:close/>
              </a:path>
            </a:pathLst>
          </a:custGeom>
          <a:ln>
            <a:solidFill>
              <a:schemeClr val="accent3">
                <a:lumMod val="7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2200"/>
              <a:t>Today’s PowerPoint</a:t>
            </a:r>
          </a:p>
          <a:p>
            <a:pPr algn="ctr" defTabSz="977900">
              <a:lnSpc>
                <a:spcPct val="90000"/>
              </a:lnSpc>
              <a:spcBef>
                <a:spcPct val="0"/>
              </a:spcBef>
              <a:spcAft>
                <a:spcPct val="35000"/>
              </a:spcAft>
            </a:pPr>
            <a:r>
              <a:rPr lang="en-US" sz="2000" i="1"/>
              <a:t>(PPT and pdf)</a:t>
            </a:r>
          </a:p>
        </p:txBody>
      </p:sp>
      <p:sp>
        <p:nvSpPr>
          <p:cNvPr id="7" name="Freeform 6"/>
          <p:cNvSpPr/>
          <p:nvPr/>
        </p:nvSpPr>
        <p:spPr>
          <a:xfrm>
            <a:off x="4760633" y="1746882"/>
            <a:ext cx="2966296" cy="1915805"/>
          </a:xfrm>
          <a:custGeom>
            <a:avLst/>
            <a:gdLst>
              <a:gd name="connsiteX0" fmla="*/ 0 w 2316089"/>
              <a:gd name="connsiteY0" fmla="*/ 0 h 1507635"/>
              <a:gd name="connsiteX1" fmla="*/ 2316089 w 2316089"/>
              <a:gd name="connsiteY1" fmla="*/ 0 h 1507635"/>
              <a:gd name="connsiteX2" fmla="*/ 2316089 w 2316089"/>
              <a:gd name="connsiteY2" fmla="*/ 1507635 h 1507635"/>
              <a:gd name="connsiteX3" fmla="*/ 0 w 2316089"/>
              <a:gd name="connsiteY3" fmla="*/ 1507635 h 1507635"/>
              <a:gd name="connsiteX4" fmla="*/ 0 w 2316089"/>
              <a:gd name="connsiteY4" fmla="*/ 0 h 150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089" h="1507635">
                <a:moveTo>
                  <a:pt x="0" y="0"/>
                </a:moveTo>
                <a:lnTo>
                  <a:pt x="2316089" y="0"/>
                </a:lnTo>
                <a:lnTo>
                  <a:pt x="2316089" y="1507635"/>
                </a:lnTo>
                <a:lnTo>
                  <a:pt x="0" y="1507635"/>
                </a:lnTo>
                <a:lnTo>
                  <a:pt x="0" y="0"/>
                </a:lnTo>
                <a:close/>
              </a:path>
            </a:pathLst>
          </a:custGeom>
          <a:solidFill>
            <a:schemeClr val="accent2">
              <a:lumMod val="40000"/>
              <a:lumOff val="60000"/>
            </a:schemeClr>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3152692"/>
              <a:satOff val="4873"/>
              <a:lumOff val="-78"/>
              <a:alphaOff val="0"/>
            </a:schemeClr>
          </a:fillRef>
          <a:effectRef idx="1">
            <a:schemeClr val="accent3">
              <a:hueOff val="-3152692"/>
              <a:satOff val="4873"/>
              <a:lumOff val="-78"/>
              <a:alphaOff val="0"/>
            </a:schemeClr>
          </a:effectRef>
          <a:fontRef idx="minor">
            <a:schemeClr val="dk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2200"/>
              <a:t>Today’s recording</a:t>
            </a:r>
          </a:p>
          <a:p>
            <a:pPr algn="ctr" defTabSz="977900">
              <a:lnSpc>
                <a:spcPct val="90000"/>
              </a:lnSpc>
              <a:spcBef>
                <a:spcPct val="0"/>
              </a:spcBef>
              <a:spcAft>
                <a:spcPct val="35000"/>
              </a:spcAft>
            </a:pPr>
            <a:r>
              <a:rPr lang="en-US" sz="2000" i="1"/>
              <a:t>Within one business day</a:t>
            </a:r>
          </a:p>
        </p:txBody>
      </p:sp>
      <p:sp>
        <p:nvSpPr>
          <p:cNvPr id="8" name="Freeform 10">
            <a:extLst>
              <a:ext uri="{FF2B5EF4-FFF2-40B4-BE49-F238E27FC236}">
                <a16:creationId xmlns:a16="http://schemas.microsoft.com/office/drawing/2014/main" id="{102B175B-15BB-4ABB-B44A-D16F9B577058}"/>
              </a:ext>
            </a:extLst>
          </p:cNvPr>
          <p:cNvSpPr/>
          <p:nvPr/>
        </p:nvSpPr>
        <p:spPr>
          <a:xfrm>
            <a:off x="8604393" y="1754580"/>
            <a:ext cx="2966296" cy="1826439"/>
          </a:xfrm>
          <a:custGeom>
            <a:avLst/>
            <a:gdLst>
              <a:gd name="connsiteX0" fmla="*/ 0 w 2607915"/>
              <a:gd name="connsiteY0" fmla="*/ 0 h 1564749"/>
              <a:gd name="connsiteX1" fmla="*/ 2607915 w 2607915"/>
              <a:gd name="connsiteY1" fmla="*/ 0 h 1564749"/>
              <a:gd name="connsiteX2" fmla="*/ 2607915 w 2607915"/>
              <a:gd name="connsiteY2" fmla="*/ 1564749 h 1564749"/>
              <a:gd name="connsiteX3" fmla="*/ 0 w 2607915"/>
              <a:gd name="connsiteY3" fmla="*/ 1564749 h 1564749"/>
              <a:gd name="connsiteX4" fmla="*/ 0 w 2607915"/>
              <a:gd name="connsiteY4" fmla="*/ 0 h 156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915" h="1564749">
                <a:moveTo>
                  <a:pt x="0" y="0"/>
                </a:moveTo>
                <a:lnTo>
                  <a:pt x="2607915" y="0"/>
                </a:lnTo>
                <a:lnTo>
                  <a:pt x="2607915" y="1564749"/>
                </a:lnTo>
                <a:lnTo>
                  <a:pt x="0" y="1564749"/>
                </a:lnTo>
                <a:lnTo>
                  <a:pt x="0" y="0"/>
                </a:lnTo>
                <a:close/>
              </a:path>
            </a:pathLst>
          </a:custGeom>
          <a:solidFill>
            <a:schemeClr val="accent4">
              <a:lumMod val="40000"/>
              <a:lumOff val="60000"/>
            </a:schemeClr>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5763458"/>
              <a:satOff val="24365"/>
              <a:lumOff val="-392"/>
              <a:alphaOff val="0"/>
            </a:schemeClr>
          </a:fillRef>
          <a:effectRef idx="1">
            <a:schemeClr val="accent3">
              <a:hueOff val="-15763458"/>
              <a:satOff val="24365"/>
              <a:lumOff val="-392"/>
              <a:alphaOff val="0"/>
            </a:schemeClr>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2200">
                <a:solidFill>
                  <a:schemeClr val="accent1"/>
                </a:solidFill>
                <a:hlinkClick r:id="rId3">
                  <a:extLst>
                    <a:ext uri="{A12FA001-AC4F-418D-AE19-62706E023703}">
                      <ahyp:hlinkClr xmlns:ahyp="http://schemas.microsoft.com/office/drawing/2018/hyperlinkcolor" val="tx"/>
                    </a:ext>
                  </a:extLst>
                </a:hlinkClick>
              </a:rPr>
              <a:t>ESRD Advocacy Toolkit</a:t>
            </a:r>
            <a:endParaRPr lang="en-US" sz="2200">
              <a:solidFill>
                <a:schemeClr val="accent1"/>
              </a:solidFill>
            </a:endParaRPr>
          </a:p>
          <a:p>
            <a:pPr algn="ctr" defTabSz="800100">
              <a:lnSpc>
                <a:spcPct val="90000"/>
              </a:lnSpc>
              <a:spcBef>
                <a:spcPct val="0"/>
              </a:spcBef>
              <a:spcAft>
                <a:spcPct val="35000"/>
              </a:spcAft>
            </a:pPr>
            <a:r>
              <a:rPr lang="en-US" sz="2200"/>
              <a:t>(MedicareInteractive.org)</a:t>
            </a:r>
            <a:endParaRPr lang="en-US" sz="2200" dirty="0"/>
          </a:p>
        </p:txBody>
      </p:sp>
      <p:sp>
        <p:nvSpPr>
          <p:cNvPr id="9" name="Freeform 10">
            <a:extLst>
              <a:ext uri="{FF2B5EF4-FFF2-40B4-BE49-F238E27FC236}">
                <a16:creationId xmlns:a16="http://schemas.microsoft.com/office/drawing/2014/main" id="{7A3F4811-0BC8-4DDF-809A-17345D57AA1D}"/>
              </a:ext>
            </a:extLst>
          </p:cNvPr>
          <p:cNvSpPr/>
          <p:nvPr/>
        </p:nvSpPr>
        <p:spPr>
          <a:xfrm>
            <a:off x="890500" y="4803014"/>
            <a:ext cx="2966296" cy="1875301"/>
          </a:xfrm>
          <a:custGeom>
            <a:avLst/>
            <a:gdLst>
              <a:gd name="connsiteX0" fmla="*/ 0 w 2607915"/>
              <a:gd name="connsiteY0" fmla="*/ 0 h 1564749"/>
              <a:gd name="connsiteX1" fmla="*/ 2607915 w 2607915"/>
              <a:gd name="connsiteY1" fmla="*/ 0 h 1564749"/>
              <a:gd name="connsiteX2" fmla="*/ 2607915 w 2607915"/>
              <a:gd name="connsiteY2" fmla="*/ 1564749 h 1564749"/>
              <a:gd name="connsiteX3" fmla="*/ 0 w 2607915"/>
              <a:gd name="connsiteY3" fmla="*/ 1564749 h 1564749"/>
              <a:gd name="connsiteX4" fmla="*/ 0 w 2607915"/>
              <a:gd name="connsiteY4" fmla="*/ 0 h 156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915" h="1564749">
                <a:moveTo>
                  <a:pt x="0" y="0"/>
                </a:moveTo>
                <a:lnTo>
                  <a:pt x="2607915" y="0"/>
                </a:lnTo>
                <a:lnTo>
                  <a:pt x="2607915" y="1564749"/>
                </a:lnTo>
                <a:lnTo>
                  <a:pt x="0" y="1564749"/>
                </a:lnTo>
                <a:lnTo>
                  <a:pt x="0" y="0"/>
                </a:lnTo>
                <a:close/>
              </a:path>
            </a:pathLst>
          </a:custGeom>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5763458"/>
              <a:satOff val="24365"/>
              <a:lumOff val="-392"/>
              <a:alphaOff val="0"/>
            </a:schemeClr>
          </a:fillRef>
          <a:effectRef idx="1">
            <a:schemeClr val="accent3">
              <a:hueOff val="-15763458"/>
              <a:satOff val="24365"/>
              <a:lumOff val="-392"/>
              <a:alphaOff val="0"/>
            </a:schemeClr>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ts val="600"/>
              </a:spcAft>
            </a:pPr>
            <a:r>
              <a:rPr lang="en-US" sz="2200" dirty="0"/>
              <a:t>Special Topics Course: Medicare and ESRD</a:t>
            </a:r>
          </a:p>
        </p:txBody>
      </p:sp>
      <p:sp>
        <p:nvSpPr>
          <p:cNvPr id="10" name="Freeform 10">
            <a:extLst>
              <a:ext uri="{FF2B5EF4-FFF2-40B4-BE49-F238E27FC236}">
                <a16:creationId xmlns:a16="http://schemas.microsoft.com/office/drawing/2014/main" id="{D22DBA08-37AB-461A-B565-C0C2672792FD}"/>
              </a:ext>
            </a:extLst>
          </p:cNvPr>
          <p:cNvSpPr/>
          <p:nvPr/>
        </p:nvSpPr>
        <p:spPr>
          <a:xfrm>
            <a:off x="8604393" y="4822278"/>
            <a:ext cx="2966296" cy="1875301"/>
          </a:xfrm>
          <a:custGeom>
            <a:avLst/>
            <a:gdLst>
              <a:gd name="connsiteX0" fmla="*/ 0 w 2607915"/>
              <a:gd name="connsiteY0" fmla="*/ 0 h 1564749"/>
              <a:gd name="connsiteX1" fmla="*/ 2607915 w 2607915"/>
              <a:gd name="connsiteY1" fmla="*/ 0 h 1564749"/>
              <a:gd name="connsiteX2" fmla="*/ 2607915 w 2607915"/>
              <a:gd name="connsiteY2" fmla="*/ 1564749 h 1564749"/>
              <a:gd name="connsiteX3" fmla="*/ 0 w 2607915"/>
              <a:gd name="connsiteY3" fmla="*/ 1564749 h 1564749"/>
              <a:gd name="connsiteX4" fmla="*/ 0 w 2607915"/>
              <a:gd name="connsiteY4" fmla="*/ 0 h 156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915" h="1564749">
                <a:moveTo>
                  <a:pt x="0" y="0"/>
                </a:moveTo>
                <a:lnTo>
                  <a:pt x="2607915" y="0"/>
                </a:lnTo>
                <a:lnTo>
                  <a:pt x="2607915" y="1564749"/>
                </a:lnTo>
                <a:lnTo>
                  <a:pt x="0" y="1564749"/>
                </a:lnTo>
                <a:lnTo>
                  <a:pt x="0" y="0"/>
                </a:lnTo>
                <a:close/>
              </a:path>
            </a:pathLst>
          </a:custGeom>
          <a:solidFill>
            <a:schemeClr val="accent1">
              <a:lumMod val="20000"/>
              <a:lumOff val="80000"/>
            </a:schemeClr>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5763458"/>
              <a:satOff val="24365"/>
              <a:lumOff val="-392"/>
              <a:alphaOff val="0"/>
            </a:schemeClr>
          </a:fillRef>
          <a:effectRef idx="1">
            <a:schemeClr val="accent3">
              <a:hueOff val="-15763458"/>
              <a:satOff val="24365"/>
              <a:lumOff val="-392"/>
              <a:alphaOff val="0"/>
            </a:schemeClr>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2200" dirty="0">
                <a:solidFill>
                  <a:schemeClr val="accent1"/>
                </a:solidFill>
                <a:hlinkClick r:id="rId4">
                  <a:extLst>
                    <a:ext uri="{A12FA001-AC4F-418D-AE19-62706E023703}">
                      <ahyp:hlinkClr xmlns:ahyp="http://schemas.microsoft.com/office/drawing/2018/hyperlinkcolor" val="tx"/>
                    </a:ext>
                  </a:extLst>
                </a:hlinkClick>
              </a:rPr>
              <a:t>ESRD Medicare Counseling Role Play</a:t>
            </a:r>
            <a:endParaRPr lang="en-US" sz="2200" dirty="0">
              <a:solidFill>
                <a:schemeClr val="accent1"/>
              </a:solidFill>
            </a:endParaRPr>
          </a:p>
          <a:p>
            <a:pPr algn="ctr" defTabSz="800100">
              <a:lnSpc>
                <a:spcPct val="90000"/>
              </a:lnSpc>
              <a:spcBef>
                <a:spcPct val="0"/>
              </a:spcBef>
              <a:spcAft>
                <a:spcPct val="35000"/>
              </a:spcAft>
            </a:pPr>
            <a:r>
              <a:rPr lang="en-US" sz="2200" dirty="0">
                <a:solidFill>
                  <a:schemeClr val="tx1"/>
                </a:solidFill>
              </a:rPr>
              <a:t>(SHIP AZ’s YouTube Channel)</a:t>
            </a:r>
          </a:p>
        </p:txBody>
      </p:sp>
      <p:sp>
        <p:nvSpPr>
          <p:cNvPr id="4" name="TextBox 3">
            <a:extLst>
              <a:ext uri="{FF2B5EF4-FFF2-40B4-BE49-F238E27FC236}">
                <a16:creationId xmlns:a16="http://schemas.microsoft.com/office/drawing/2014/main" id="{7F0B645F-5401-43E3-9C0F-870820CF97B0}"/>
              </a:ext>
            </a:extLst>
          </p:cNvPr>
          <p:cNvSpPr txBox="1"/>
          <p:nvPr/>
        </p:nvSpPr>
        <p:spPr>
          <a:xfrm>
            <a:off x="550585" y="3793788"/>
            <a:ext cx="3646126" cy="707886"/>
          </a:xfrm>
          <a:prstGeom prst="rect">
            <a:avLst/>
          </a:prstGeom>
          <a:noFill/>
          <a:ln w="25400">
            <a:solidFill>
              <a:schemeClr val="accent5"/>
            </a:solidFill>
          </a:ln>
        </p:spPr>
        <p:txBody>
          <a:bodyPr wrap="square" rtlCol="0">
            <a:spAutoFit/>
          </a:bodyPr>
          <a:lstStyle/>
          <a:p>
            <a:pPr algn="ctr"/>
            <a:r>
              <a:rPr lang="en-US" sz="2000" dirty="0"/>
              <a:t>Log in to </a:t>
            </a:r>
            <a:r>
              <a:rPr lang="en-US" sz="2000" dirty="0">
                <a:solidFill>
                  <a:schemeClr val="accent1"/>
                </a:solidFill>
                <a:hlinkClick r:id="rId5">
                  <a:extLst>
                    <a:ext uri="{A12FA001-AC4F-418D-AE19-62706E023703}">
                      <ahyp:hlinkClr xmlns:ahyp="http://schemas.microsoft.com/office/drawing/2018/hyperlinkcolor" val="tx"/>
                    </a:ext>
                  </a:extLst>
                </a:hlinkClick>
              </a:rPr>
              <a:t>www.shiphelp.org</a:t>
            </a:r>
            <a:r>
              <a:rPr lang="en-US" sz="2000" dirty="0"/>
              <a:t> and click on green OCCT button</a:t>
            </a:r>
          </a:p>
        </p:txBody>
      </p:sp>
      <p:cxnSp>
        <p:nvCxnSpPr>
          <p:cNvPr id="28" name="Straight Arrow Connector 27">
            <a:extLst>
              <a:ext uri="{FF2B5EF4-FFF2-40B4-BE49-F238E27FC236}">
                <a16:creationId xmlns:a16="http://schemas.microsoft.com/office/drawing/2014/main" id="{314FBBF9-05D1-4B7C-BB94-3585DB1BE262}"/>
              </a:ext>
            </a:extLst>
          </p:cNvPr>
          <p:cNvCxnSpPr>
            <a:cxnSpLocks/>
          </p:cNvCxnSpPr>
          <p:nvPr/>
        </p:nvCxnSpPr>
        <p:spPr>
          <a:xfrm flipH="1">
            <a:off x="2373648" y="4494434"/>
            <a:ext cx="1" cy="2825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Freeform 10">
            <a:extLst>
              <a:ext uri="{FF2B5EF4-FFF2-40B4-BE49-F238E27FC236}">
                <a16:creationId xmlns:a16="http://schemas.microsoft.com/office/drawing/2014/main" id="{251C007D-96B3-CBAC-3675-FC8DA0FA6BC1}"/>
              </a:ext>
            </a:extLst>
          </p:cNvPr>
          <p:cNvSpPr/>
          <p:nvPr/>
        </p:nvSpPr>
        <p:spPr>
          <a:xfrm>
            <a:off x="4760633" y="4822278"/>
            <a:ext cx="2966296" cy="1875301"/>
          </a:xfrm>
          <a:custGeom>
            <a:avLst/>
            <a:gdLst>
              <a:gd name="connsiteX0" fmla="*/ 0 w 2607915"/>
              <a:gd name="connsiteY0" fmla="*/ 0 h 1564749"/>
              <a:gd name="connsiteX1" fmla="*/ 2607915 w 2607915"/>
              <a:gd name="connsiteY1" fmla="*/ 0 h 1564749"/>
              <a:gd name="connsiteX2" fmla="*/ 2607915 w 2607915"/>
              <a:gd name="connsiteY2" fmla="*/ 1564749 h 1564749"/>
              <a:gd name="connsiteX3" fmla="*/ 0 w 2607915"/>
              <a:gd name="connsiteY3" fmla="*/ 1564749 h 1564749"/>
              <a:gd name="connsiteX4" fmla="*/ 0 w 2607915"/>
              <a:gd name="connsiteY4" fmla="*/ 0 h 156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915" h="1564749">
                <a:moveTo>
                  <a:pt x="0" y="0"/>
                </a:moveTo>
                <a:lnTo>
                  <a:pt x="2607915" y="0"/>
                </a:lnTo>
                <a:lnTo>
                  <a:pt x="2607915" y="1564749"/>
                </a:lnTo>
                <a:lnTo>
                  <a:pt x="0" y="1564749"/>
                </a:lnTo>
                <a:lnTo>
                  <a:pt x="0" y="0"/>
                </a:lnTo>
                <a:close/>
              </a:path>
            </a:pathLst>
          </a:custGeom>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5763458"/>
              <a:satOff val="24365"/>
              <a:lumOff val="-392"/>
              <a:alphaOff val="0"/>
            </a:schemeClr>
          </a:fillRef>
          <a:effectRef idx="1">
            <a:schemeClr val="accent3">
              <a:hueOff val="-15763458"/>
              <a:satOff val="24365"/>
              <a:lumOff val="-392"/>
              <a:alphaOff val="0"/>
            </a:schemeClr>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pPr>
            <a:r>
              <a:rPr lang="en-US" sz="2200" dirty="0"/>
              <a:t>End-Stage Renal Disease (ESRD): Important information to know </a:t>
            </a:r>
            <a:r>
              <a:rPr lang="en-US" sz="2200"/>
              <a:t>about Medicare</a:t>
            </a:r>
            <a:endParaRPr lang="en-US" sz="2200" dirty="0"/>
          </a:p>
        </p:txBody>
      </p:sp>
      <p:sp>
        <p:nvSpPr>
          <p:cNvPr id="11" name="TextBox 10">
            <a:extLst>
              <a:ext uri="{FF2B5EF4-FFF2-40B4-BE49-F238E27FC236}">
                <a16:creationId xmlns:a16="http://schemas.microsoft.com/office/drawing/2014/main" id="{80309AB9-54ED-BB50-BB64-38FEE72FC9A4}"/>
              </a:ext>
            </a:extLst>
          </p:cNvPr>
          <p:cNvSpPr txBox="1"/>
          <p:nvPr/>
        </p:nvSpPr>
        <p:spPr>
          <a:xfrm>
            <a:off x="4399684" y="3809507"/>
            <a:ext cx="3646126" cy="707886"/>
          </a:xfrm>
          <a:prstGeom prst="rect">
            <a:avLst/>
          </a:prstGeom>
          <a:noFill/>
          <a:ln w="25400">
            <a:solidFill>
              <a:schemeClr val="accent5"/>
            </a:solidFill>
          </a:ln>
        </p:spPr>
        <p:txBody>
          <a:bodyPr wrap="square" rtlCol="0">
            <a:spAutoFit/>
          </a:bodyPr>
          <a:lstStyle/>
          <a:p>
            <a:pPr algn="ctr"/>
            <a:r>
              <a:rPr lang="en-US" sz="2000" dirty="0"/>
              <a:t>Log in to </a:t>
            </a:r>
            <a:r>
              <a:rPr lang="en-US" sz="2000" dirty="0">
                <a:solidFill>
                  <a:schemeClr val="accent1"/>
                </a:solidFill>
                <a:hlinkClick r:id="rId5">
                  <a:extLst>
                    <a:ext uri="{A12FA001-AC4F-418D-AE19-62706E023703}">
                      <ahyp:hlinkClr xmlns:ahyp="http://schemas.microsoft.com/office/drawing/2018/hyperlinkcolor" val="tx"/>
                    </a:ext>
                  </a:extLst>
                </a:hlinkClick>
              </a:rPr>
              <a:t>www.shiphelp.org</a:t>
            </a:r>
            <a:r>
              <a:rPr lang="en-US" sz="2000" dirty="0"/>
              <a:t> and visit Resource Library</a:t>
            </a:r>
          </a:p>
        </p:txBody>
      </p:sp>
      <p:cxnSp>
        <p:nvCxnSpPr>
          <p:cNvPr id="12" name="Straight Arrow Connector 11">
            <a:extLst>
              <a:ext uri="{FF2B5EF4-FFF2-40B4-BE49-F238E27FC236}">
                <a16:creationId xmlns:a16="http://schemas.microsoft.com/office/drawing/2014/main" id="{C79A54C9-4786-9D87-60FD-62B00F49C531}"/>
              </a:ext>
            </a:extLst>
          </p:cNvPr>
          <p:cNvCxnSpPr>
            <a:cxnSpLocks/>
          </p:cNvCxnSpPr>
          <p:nvPr/>
        </p:nvCxnSpPr>
        <p:spPr>
          <a:xfrm flipH="1">
            <a:off x="6222747" y="4510153"/>
            <a:ext cx="1" cy="2825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417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93691"/>
            <a:ext cx="8305800" cy="856488"/>
          </a:xfrm>
        </p:spPr>
        <p:txBody>
          <a:bodyPr>
            <a:noAutofit/>
          </a:bodyPr>
          <a:lstStyle/>
          <a:p>
            <a:r>
              <a:rPr lang="en-US"/>
              <a:t>Webinar Resources in the Libraries</a:t>
            </a:r>
            <a:endParaRPr lang="en-US" sz="2000"/>
          </a:p>
        </p:txBody>
      </p:sp>
      <p:graphicFrame>
        <p:nvGraphicFramePr>
          <p:cNvPr id="13" name="Content Placeholder 4"/>
          <p:cNvGraphicFramePr>
            <a:graphicFrameLocks/>
          </p:cNvGraphicFramePr>
          <p:nvPr>
            <p:extLst>
              <p:ext uri="{D42A27DB-BD31-4B8C-83A1-F6EECF244321}">
                <p14:modId xmlns:p14="http://schemas.microsoft.com/office/powerpoint/2010/main" val="1773913611"/>
              </p:ext>
            </p:extLst>
          </p:nvPr>
        </p:nvGraphicFramePr>
        <p:xfrm>
          <a:off x="846161" y="1828802"/>
          <a:ext cx="10440537" cy="3575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6252A2F-E19D-469E-8DFA-AB57CA3EF46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475" t="24659" b="8486"/>
          <a:stretch/>
        </p:blipFill>
        <p:spPr>
          <a:xfrm>
            <a:off x="4086578" y="2457452"/>
            <a:ext cx="1502225" cy="376059"/>
          </a:xfrm>
          <a:prstGeom prst="rect">
            <a:avLst/>
          </a:prstGeom>
          <a:ln w="19050">
            <a:solidFill>
              <a:schemeClr val="tx2">
                <a:lumMod val="40000"/>
                <a:lumOff val="60000"/>
              </a:schemeClr>
            </a:solidFill>
          </a:ln>
        </p:spPr>
      </p:pic>
      <p:pic>
        <p:nvPicPr>
          <p:cNvPr id="3" name="Picture 2">
            <a:extLst>
              <a:ext uri="{FF2B5EF4-FFF2-40B4-BE49-F238E27FC236}">
                <a16:creationId xmlns:a16="http://schemas.microsoft.com/office/drawing/2014/main" id="{2B3B348A-B1DF-4A61-BE72-563D79C06A28}"/>
              </a:ext>
            </a:extLst>
          </p:cNvPr>
          <p:cNvPicPr>
            <a:picLocks noChangeAspect="1"/>
          </p:cNvPicPr>
          <p:nvPr/>
        </p:nvPicPr>
        <p:blipFill rotWithShape="1">
          <a:blip r:embed="rId9">
            <a:extLst>
              <a:ext uri="{28A0092B-C50C-407E-A947-70E740481C1C}">
                <a14:useLocalDpi xmlns:a14="http://schemas.microsoft.com/office/drawing/2010/main" val="0"/>
              </a:ext>
            </a:extLst>
          </a:blip>
          <a:srcRect t="15489" b="10798"/>
          <a:stretch/>
        </p:blipFill>
        <p:spPr>
          <a:xfrm>
            <a:off x="9653937" y="2435264"/>
            <a:ext cx="1502225" cy="398248"/>
          </a:xfrm>
          <a:prstGeom prst="rect">
            <a:avLst/>
          </a:prstGeom>
          <a:ln>
            <a:solidFill>
              <a:srgbClr val="084A9C"/>
            </a:solidFill>
          </a:ln>
        </p:spPr>
      </p:pic>
      <p:grpSp>
        <p:nvGrpSpPr>
          <p:cNvPr id="11" name="Group 10">
            <a:extLst>
              <a:ext uri="{FF2B5EF4-FFF2-40B4-BE49-F238E27FC236}">
                <a16:creationId xmlns:a16="http://schemas.microsoft.com/office/drawing/2014/main" id="{40A4B4C2-18D5-422C-BB8B-02F10F756C06}"/>
              </a:ext>
            </a:extLst>
          </p:cNvPr>
          <p:cNvGrpSpPr/>
          <p:nvPr/>
        </p:nvGrpSpPr>
        <p:grpSpPr>
          <a:xfrm>
            <a:off x="1119115" y="5663821"/>
            <a:ext cx="9935571" cy="664415"/>
            <a:chOff x="2485150" y="2861217"/>
            <a:chExt cx="3868899" cy="1253572"/>
          </a:xfrm>
          <a:solidFill>
            <a:schemeClr val="accent1"/>
          </a:solidFill>
        </p:grpSpPr>
        <p:sp>
          <p:nvSpPr>
            <p:cNvPr id="12" name="Rectangle 11">
              <a:extLst>
                <a:ext uri="{FF2B5EF4-FFF2-40B4-BE49-F238E27FC236}">
                  <a16:creationId xmlns:a16="http://schemas.microsoft.com/office/drawing/2014/main" id="{67814757-75B4-468D-A60A-C18BA2E9CD4F}"/>
                </a:ext>
              </a:extLst>
            </p:cNvPr>
            <p:cNvSpPr/>
            <p:nvPr/>
          </p:nvSpPr>
          <p:spPr>
            <a:xfrm>
              <a:off x="2485150" y="2861217"/>
              <a:ext cx="3868899" cy="1253572"/>
            </a:xfrm>
            <a:prstGeom prst="rect">
              <a:avLst/>
            </a:prstGeom>
            <a:grpFill/>
          </p:spPr>
          <p:style>
            <a:lnRef idx="2">
              <a:schemeClr val="lt1">
                <a:hueOff val="0"/>
                <a:satOff val="0"/>
                <a:lumOff val="0"/>
                <a:alphaOff val="0"/>
              </a:schemeClr>
            </a:lnRef>
            <a:fillRef idx="1">
              <a:scrgbClr r="0" g="0" b="0"/>
            </a:fillRef>
            <a:effectRef idx="0">
              <a:schemeClr val="accent2">
                <a:hueOff val="3236683"/>
                <a:satOff val="-33665"/>
                <a:lumOff val="-4707"/>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0987966B-02B5-4039-946E-7445EEDF6F7B}"/>
                </a:ext>
              </a:extLst>
            </p:cNvPr>
            <p:cNvSpPr txBox="1"/>
            <p:nvPr/>
          </p:nvSpPr>
          <p:spPr>
            <a:xfrm>
              <a:off x="2485150" y="2861217"/>
              <a:ext cx="3868899" cy="1253572"/>
            </a:xfrm>
            <a:prstGeom prst="rect">
              <a:avLst/>
            </a:prstGeom>
            <a:solidFill>
              <a:schemeClr val="bg1"/>
            </a:solidFill>
            <a:ln w="44450">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algn="ctr" defTabSz="933450">
                <a:lnSpc>
                  <a:spcPct val="90000"/>
                </a:lnSpc>
                <a:spcBef>
                  <a:spcPct val="0"/>
                </a:spcBef>
                <a:spcAft>
                  <a:spcPct val="35000"/>
                </a:spcAft>
                <a:defRPr/>
              </a:pPr>
              <a:r>
                <a:rPr lang="en-US" sz="2400" b="1">
                  <a:solidFill>
                    <a:schemeClr val="tx1"/>
                  </a:solidFill>
                  <a:latin typeface="Calibri"/>
                </a:rPr>
                <a:t>MIPPA grantees: </a:t>
              </a:r>
              <a:r>
                <a:rPr lang="en-US" sz="2400">
                  <a:solidFill>
                    <a:schemeClr val="tx1"/>
                  </a:solidFill>
                  <a:latin typeface="Calibri"/>
                </a:rPr>
                <a:t>Resources will be emailed to NCOA’s MIPPA listserv.</a:t>
              </a:r>
            </a:p>
          </p:txBody>
        </p:sp>
      </p:grpSp>
      <p:sp>
        <p:nvSpPr>
          <p:cNvPr id="15" name="Slide Number Placeholder 1">
            <a:extLst>
              <a:ext uri="{FF2B5EF4-FFF2-40B4-BE49-F238E27FC236}">
                <a16:creationId xmlns:a16="http://schemas.microsoft.com/office/drawing/2014/main" id="{22A775E8-2263-444D-8D4C-18AA80246B91}"/>
              </a:ext>
            </a:extLst>
          </p:cNvPr>
          <p:cNvSpPr txBox="1">
            <a:spLocks/>
          </p:cNvSpPr>
          <p:nvPr/>
        </p:nvSpPr>
        <p:spPr>
          <a:xfrm>
            <a:off x="5699956" y="6400800"/>
            <a:ext cx="792088" cy="407400"/>
          </a:xfrm>
          <a:prstGeom prst="rect">
            <a:avLst/>
          </a:prstGeom>
        </p:spPr>
        <p:txBody>
          <a:bodyPr/>
          <a:lstStyle>
            <a:defPPr>
              <a:defRPr lang="en-US"/>
            </a:defPPr>
            <a:lvl1pPr>
              <a:defRPr lang="en-US" sz="2000" b="1" smtClean="0">
                <a:solidFill>
                  <a:srgbClr val="404F2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E3A6E9-5B14-4D56-A835-3C14068333DF}" type="slidenum">
              <a:rPr lang="en-CA"/>
              <a:pPr algn="ctr"/>
              <a:t>54</a:t>
            </a:fld>
            <a:endParaRPr lang="en-CA"/>
          </a:p>
        </p:txBody>
      </p:sp>
    </p:spTree>
    <p:extLst>
      <p:ext uri="{BB962C8B-B14F-4D97-AF65-F5344CB8AC3E}">
        <p14:creationId xmlns:p14="http://schemas.microsoft.com/office/powerpoint/2010/main" val="1303209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type="body" idx="1"/>
          </p:nvPr>
        </p:nvSpPr>
        <p:spPr>
          <a:xfrm>
            <a:off x="1828800" y="3017520"/>
            <a:ext cx="9717206" cy="3192210"/>
          </a:xfrm>
        </p:spPr>
        <p:txBody>
          <a:bodyPr>
            <a:normAutofit/>
          </a:bodyPr>
          <a:lstStyle/>
          <a:p>
            <a:r>
              <a:rPr lang="en-US" dirty="0"/>
              <a:t>Please chat your questions.</a:t>
            </a:r>
          </a:p>
          <a:p>
            <a:endParaRPr lang="en-US" dirty="0"/>
          </a:p>
          <a:p>
            <a:r>
              <a:rPr lang="en-US" dirty="0"/>
              <a:t>Contact </a:t>
            </a:r>
            <a:r>
              <a:rPr lang="en-US" u="sng" dirty="0">
                <a:solidFill>
                  <a:schemeClr val="accent2"/>
                </a:solidFill>
              </a:rPr>
              <a:t>medicarehelp@shiptacenter.org</a:t>
            </a:r>
            <a:r>
              <a:rPr lang="en-US" dirty="0"/>
              <a:t> if you have questions after this webinar concludes</a:t>
            </a:r>
          </a:p>
        </p:txBody>
      </p:sp>
      <p:sp>
        <p:nvSpPr>
          <p:cNvPr id="3" name="Title 2"/>
          <p:cNvSpPr>
            <a:spLocks noGrp="1"/>
          </p:cNvSpPr>
          <p:nvPr>
            <p:ph type="title"/>
          </p:nvPr>
        </p:nvSpPr>
        <p:spPr/>
        <p:txBody>
          <a:bodyPr/>
          <a:lstStyle/>
          <a:p>
            <a:r>
              <a:rPr lang="en-US"/>
              <a:t>Questions?</a:t>
            </a:r>
          </a:p>
        </p:txBody>
      </p:sp>
      <p:sp>
        <p:nvSpPr>
          <p:cNvPr id="4" name="Slide Number Placeholder 3"/>
          <p:cNvSpPr>
            <a:spLocks noGrp="1"/>
          </p:cNvSpPr>
          <p:nvPr>
            <p:ph type="sldNum" sz="quarter" idx="11"/>
          </p:nvPr>
        </p:nvSpPr>
        <p:spPr/>
        <p:txBody>
          <a:bodyPr/>
          <a:lstStyle/>
          <a:p>
            <a:r>
              <a:rPr lang="en-US" dirty="0"/>
              <a:t>55</a:t>
            </a:r>
          </a:p>
        </p:txBody>
      </p:sp>
    </p:spTree>
    <p:extLst>
      <p:ext uri="{BB962C8B-B14F-4D97-AF65-F5344CB8AC3E}">
        <p14:creationId xmlns:p14="http://schemas.microsoft.com/office/powerpoint/2010/main" val="111010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type="body" idx="1"/>
          </p:nvPr>
        </p:nvSpPr>
        <p:spPr>
          <a:xfrm>
            <a:off x="893852" y="5767754"/>
            <a:ext cx="10641656" cy="788758"/>
          </a:xfrm>
          <a:prstGeom prst="rect">
            <a:avLst/>
          </a:prstGeom>
          <a:noFill/>
        </p:spPr>
        <p:txBody>
          <a:bodyPr vert="horz" lIns="91440" tIns="45720" rIns="91440" bIns="45720" rtlCol="0" anchor="t">
            <a:normAutofit fontScale="62500" lnSpcReduction="20000"/>
          </a:bodyPr>
          <a:lstStyle>
            <a:lvl1pPr marL="342900" indent="-342900" algn="l" defTabSz="914400" rtl="0" eaLnBrk="1" latinLnBrk="0" hangingPunct="1">
              <a:spcBef>
                <a:spcPts val="600"/>
              </a:spcBef>
              <a:spcAft>
                <a:spcPts val="600"/>
              </a:spcAft>
              <a:buFont typeface="Arial" pitchFamily="34" charset="0"/>
              <a:buChar char="•"/>
              <a:defRPr sz="2800" kern="0" baseline="0">
                <a:solidFill>
                  <a:srgbClr val="002868"/>
                </a:solidFill>
                <a:latin typeface="+mn-lt"/>
                <a:ea typeface="+mn-ea"/>
                <a:cs typeface="+mn-cs"/>
              </a:defRPr>
            </a:lvl1pPr>
            <a:lvl2pPr marL="742950" indent="-285750" algn="l" defTabSz="914400" rtl="0" eaLnBrk="1" latinLnBrk="0" hangingPunct="1">
              <a:spcBef>
                <a:spcPts val="600"/>
              </a:spcBef>
              <a:spcAft>
                <a:spcPts val="600"/>
              </a:spcAft>
              <a:buFont typeface="Courier New" panose="02070309020205020404" pitchFamily="49" charset="0"/>
              <a:buChar char="o"/>
              <a:defRPr sz="2400" kern="0" baseline="0">
                <a:solidFill>
                  <a:schemeClr val="tx1">
                    <a:lumMod val="50000"/>
                  </a:schemeClr>
                </a:solidFill>
                <a:latin typeface="+mn-lt"/>
                <a:ea typeface="+mn-ea"/>
                <a:cs typeface="+mn-cs"/>
              </a:defRPr>
            </a:lvl2pPr>
            <a:lvl3pPr marL="1143000" indent="-228600" algn="l" defTabSz="914400" rtl="0" eaLnBrk="1" latinLnBrk="0" hangingPunct="1">
              <a:spcBef>
                <a:spcPts val="600"/>
              </a:spcBef>
              <a:spcAft>
                <a:spcPts val="600"/>
              </a:spcAft>
              <a:buFont typeface="Wingdings" panose="05000000000000000000" pitchFamily="2" charset="2"/>
              <a:buChar char="§"/>
              <a:defRPr sz="2200" kern="0" baseline="0">
                <a:solidFill>
                  <a:schemeClr val="tx1">
                    <a:lumMod val="50000"/>
                  </a:schemeClr>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2000" kern="0" baseline="0">
                <a:solidFill>
                  <a:schemeClr val="tx1">
                    <a:lumMod val="50000"/>
                  </a:schemeClr>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1800" kern="0" baseline="0">
                <a:solidFill>
                  <a:schemeClr val="tx1">
                    <a:lumMod val="50000"/>
                  </a:schemeClr>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342900" lvl="1" indent="-342900" algn="ctr">
              <a:buNone/>
              <a:defRPr/>
            </a:pPr>
            <a:r>
              <a:rPr lang="en-US" sz="2200" i="1">
                <a:solidFill>
                  <a:schemeClr val="tx1"/>
                </a:solidFill>
              </a:rPr>
              <a:t>This project was supported, in part, by grant number 90SATC0002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a:p>
            <a:pPr lvl="1">
              <a:buFontTx/>
              <a:buNone/>
              <a:defRPr/>
            </a:pPr>
            <a:endParaRPr lang="en-US" sz="2000"/>
          </a:p>
        </p:txBody>
      </p:sp>
      <p:sp>
        <p:nvSpPr>
          <p:cNvPr id="3" name="Title 2"/>
          <p:cNvSpPr>
            <a:spLocks noGrp="1"/>
          </p:cNvSpPr>
          <p:nvPr>
            <p:ph type="title"/>
          </p:nvPr>
        </p:nvSpPr>
        <p:spPr/>
        <p:txBody>
          <a:bodyPr/>
          <a:lstStyle/>
          <a:p>
            <a:r>
              <a:rPr lang="en-US"/>
              <a:t>Thank you for attending!</a:t>
            </a:r>
          </a:p>
        </p:txBody>
      </p:sp>
      <p:sp>
        <p:nvSpPr>
          <p:cNvPr id="2" name="Slide Number Placeholder 1"/>
          <p:cNvSpPr>
            <a:spLocks noGrp="1"/>
          </p:cNvSpPr>
          <p:nvPr>
            <p:ph type="sldNum" sz="quarter" idx="11"/>
          </p:nvPr>
        </p:nvSpPr>
        <p:spPr/>
        <p:txBody>
          <a:bodyPr/>
          <a:lstStyle/>
          <a:p>
            <a:fld id="{A162D542-39A4-4598-BEB9-D1267FDA8501}" type="slidenum">
              <a:rPr lang="en-US" smtClean="0"/>
              <a:t>56</a:t>
            </a:fld>
            <a:endParaRPr lang="en-US"/>
          </a:p>
        </p:txBody>
      </p:sp>
      <p:sp>
        <p:nvSpPr>
          <p:cNvPr id="6" name="Content Placeholder 2"/>
          <p:cNvSpPr txBox="1">
            <a:spLocks/>
          </p:cNvSpPr>
          <p:nvPr/>
        </p:nvSpPr>
        <p:spPr>
          <a:xfrm>
            <a:off x="893852" y="3218408"/>
            <a:ext cx="9469348" cy="1152418"/>
          </a:xfrm>
          <a:prstGeom prst="rect">
            <a:avLst/>
          </a:prstGeom>
          <a:noFill/>
        </p:spPr>
        <p:txBody>
          <a:bodyPr vert="horz" lIns="91440" tIns="45720" rIns="91440" bIns="45720" rtlCol="0" anchor="t">
            <a:normAutofit/>
          </a:bodyPr>
          <a:lstStyle>
            <a:lvl1pPr marL="342900" indent="-342900" algn="l" defTabSz="914400" rtl="0" eaLnBrk="1" latinLnBrk="0" hangingPunct="1">
              <a:spcBef>
                <a:spcPts val="600"/>
              </a:spcBef>
              <a:spcAft>
                <a:spcPts val="600"/>
              </a:spcAft>
              <a:buClr>
                <a:schemeClr val="accent2"/>
              </a:buClr>
              <a:buSzPct val="60000"/>
              <a:buFont typeface="Arial" pitchFamily="34" charset="0"/>
              <a:buChar char="•"/>
              <a:defRPr kumimoji="0" sz="2800" kern="0" baseline="0">
                <a:solidFill>
                  <a:srgbClr val="002868"/>
                </a:solidFill>
                <a:latin typeface="+mn-lt"/>
                <a:ea typeface="+mn-ea"/>
                <a:cs typeface="+mn-cs"/>
              </a:defRPr>
            </a:lvl1pPr>
            <a:lvl2pPr marL="742950" indent="-285750" algn="l" defTabSz="914400" rtl="0" eaLnBrk="1" latinLnBrk="0" hangingPunct="1">
              <a:spcBef>
                <a:spcPts val="600"/>
              </a:spcBef>
              <a:spcAft>
                <a:spcPts val="600"/>
              </a:spcAft>
              <a:buClr>
                <a:schemeClr val="accent1"/>
              </a:buClr>
              <a:buSzPct val="70000"/>
              <a:buFont typeface="Courier New" panose="02070309020205020404" pitchFamily="49" charset="0"/>
              <a:buChar char="o"/>
              <a:defRPr kumimoji="0" sz="2400" kern="0" baseline="0">
                <a:solidFill>
                  <a:schemeClr val="tx1">
                    <a:lumMod val="50000"/>
                  </a:schemeClr>
                </a:solidFill>
                <a:latin typeface="+mn-lt"/>
                <a:ea typeface="+mn-ea"/>
                <a:cs typeface="+mn-cs"/>
              </a:defRPr>
            </a:lvl2pPr>
            <a:lvl3pPr marL="1143000" indent="-228600" algn="l" defTabSz="914400" rtl="0" eaLnBrk="1" latinLnBrk="0" hangingPunct="1">
              <a:spcBef>
                <a:spcPts val="600"/>
              </a:spcBef>
              <a:spcAft>
                <a:spcPts val="600"/>
              </a:spcAft>
              <a:buClr>
                <a:schemeClr val="accent2"/>
              </a:buClr>
              <a:buSzPct val="75000"/>
              <a:buFont typeface="Wingdings" panose="05000000000000000000" pitchFamily="2" charset="2"/>
              <a:buChar char="§"/>
              <a:defRPr kumimoji="0" sz="2200" kern="0" baseline="0">
                <a:solidFill>
                  <a:schemeClr val="tx1">
                    <a:lumMod val="50000"/>
                  </a:schemeClr>
                </a:solidFill>
                <a:latin typeface="+mn-lt"/>
                <a:ea typeface="+mn-ea"/>
                <a:cs typeface="+mn-cs"/>
              </a:defRPr>
            </a:lvl3pPr>
            <a:lvl4pPr marL="1600200" indent="-228600" algn="l" defTabSz="914400" rtl="0" eaLnBrk="1" latinLnBrk="0" hangingPunct="1">
              <a:spcBef>
                <a:spcPts val="600"/>
              </a:spcBef>
              <a:spcAft>
                <a:spcPts val="600"/>
              </a:spcAft>
              <a:buClr>
                <a:schemeClr val="accent3"/>
              </a:buClr>
              <a:buSzPct val="75000"/>
              <a:buFont typeface="Arial" pitchFamily="34" charset="0"/>
              <a:buChar char="–"/>
              <a:defRPr kumimoji="0" sz="2000" kern="0" baseline="0">
                <a:solidFill>
                  <a:schemeClr val="tx1">
                    <a:lumMod val="50000"/>
                  </a:schemeClr>
                </a:solidFill>
                <a:latin typeface="+mn-lt"/>
                <a:ea typeface="+mn-ea"/>
                <a:cs typeface="+mn-cs"/>
              </a:defRPr>
            </a:lvl4pPr>
            <a:lvl5pPr marL="2057400" indent="-228600" algn="l" defTabSz="914400" rtl="0" eaLnBrk="1" latinLnBrk="0" hangingPunct="1">
              <a:spcBef>
                <a:spcPts val="600"/>
              </a:spcBef>
              <a:spcAft>
                <a:spcPts val="600"/>
              </a:spcAft>
              <a:buClr>
                <a:schemeClr val="accent4"/>
              </a:buClr>
              <a:buSzPct val="65000"/>
              <a:buFont typeface="Arial" pitchFamily="34" charset="0"/>
              <a:buChar char="»"/>
              <a:defRPr kumimoji="0" sz="1800" kern="0" baseline="0">
                <a:solidFill>
                  <a:schemeClr val="tx1">
                    <a:lumMod val="50000"/>
                  </a:schemeClr>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0" sz="1800" kern="1200" baseline="0">
                <a:solidFill>
                  <a:schemeClr val="tx1"/>
                </a:solidFill>
                <a:latin typeface="+mn-lt"/>
                <a:ea typeface="+mn-ea"/>
                <a:cs typeface="+mn-cs"/>
              </a:defRPr>
            </a:lvl6pPr>
            <a:lvl7pPr marL="2971800" indent="-228600" algn="l" defTabSz="914400" rtl="0" eaLnBrk="1" latinLnBrk="0" hangingPunct="1">
              <a:spcBef>
                <a:spcPct val="20000"/>
              </a:spcBef>
              <a:buClr>
                <a:schemeClr val="accent2"/>
              </a:buClr>
              <a:buFont typeface="Calibri" pitchFamily="34" charset="0"/>
              <a:buChar char="+"/>
              <a:defRPr kumimoji="0" sz="1800" kern="1200" baseline="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0" sz="1800" kern="1200" baseline="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0" sz="1800" kern="1200" baseline="0">
                <a:solidFill>
                  <a:schemeClr val="tx1"/>
                </a:solidFill>
                <a:latin typeface="+mn-lt"/>
                <a:ea typeface="+mn-ea"/>
                <a:cs typeface="+mn-cs"/>
              </a:defRPr>
            </a:lvl9pPr>
          </a:lstStyle>
          <a:p>
            <a:pPr marL="342900" lvl="1" indent="-342900" algn="ctr">
              <a:buNone/>
              <a:defRPr/>
            </a:pPr>
            <a:r>
              <a:rPr lang="en-US" sz="2800" i="1">
                <a:solidFill>
                  <a:schemeClr val="tx1"/>
                </a:solidFill>
              </a:rPr>
              <a:t>Files are now available for download within WebEx</a:t>
            </a:r>
          </a:p>
          <a:p>
            <a:pPr lvl="1">
              <a:buFontTx/>
              <a:buNone/>
              <a:defRPr/>
            </a:pPr>
            <a:endParaRPr lang="en-US"/>
          </a:p>
        </p:txBody>
      </p:sp>
    </p:spTree>
    <p:extLst>
      <p:ext uri="{BB962C8B-B14F-4D97-AF65-F5344CB8AC3E}">
        <p14:creationId xmlns:p14="http://schemas.microsoft.com/office/powerpoint/2010/main" val="51262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6289-EF9C-F964-1831-E0CCE16FBE90}"/>
              </a:ext>
            </a:extLst>
          </p:cNvPr>
          <p:cNvSpPr>
            <a:spLocks noGrp="1"/>
          </p:cNvSpPr>
          <p:nvPr>
            <p:ph type="title"/>
          </p:nvPr>
        </p:nvSpPr>
        <p:spPr/>
        <p:txBody>
          <a:bodyPr/>
          <a:lstStyle/>
          <a:p>
            <a:r>
              <a:rPr lang="en-US" dirty="0"/>
              <a:t>The problem</a:t>
            </a:r>
          </a:p>
        </p:txBody>
      </p:sp>
      <p:sp>
        <p:nvSpPr>
          <p:cNvPr id="3" name="Text Placeholder 2">
            <a:extLst>
              <a:ext uri="{FF2B5EF4-FFF2-40B4-BE49-F238E27FC236}">
                <a16:creationId xmlns:a16="http://schemas.microsoft.com/office/drawing/2014/main" id="{A52E7F15-460C-5F33-7869-3F9B676FAEB7}"/>
              </a:ext>
            </a:extLst>
          </p:cNvPr>
          <p:cNvSpPr>
            <a:spLocks noGrp="1"/>
          </p:cNvSpPr>
          <p:nvPr>
            <p:ph sz="quarter" idx="1"/>
          </p:nvPr>
        </p:nvSpPr>
        <p:spPr>
          <a:xfrm>
            <a:off x="5198166" y="1807028"/>
            <a:ext cx="6489898" cy="4288971"/>
          </a:xfrm>
        </p:spPr>
        <p:txBody>
          <a:bodyPr>
            <a:normAutofit/>
          </a:bodyPr>
          <a:lstStyle/>
          <a:p>
            <a:r>
              <a:rPr lang="en-US" dirty="0"/>
              <a:t>ESRD Medicare-eligible beneficiaries under 65 and with work-based insurance do not want or do not know they need Medicare</a:t>
            </a:r>
          </a:p>
          <a:p>
            <a:r>
              <a:rPr lang="en-US" dirty="0"/>
              <a:t>Thousands of eligible beneficiaries each year are missing important deadlines that may cause several financial issues long term</a:t>
            </a:r>
          </a:p>
        </p:txBody>
      </p:sp>
      <p:graphicFrame>
        <p:nvGraphicFramePr>
          <p:cNvPr id="12" name="Table 12">
            <a:extLst>
              <a:ext uri="{FF2B5EF4-FFF2-40B4-BE49-F238E27FC236}">
                <a16:creationId xmlns:a16="http://schemas.microsoft.com/office/drawing/2014/main" id="{3E62A893-1139-FC87-C7BF-803577411493}"/>
              </a:ext>
            </a:extLst>
          </p:cNvPr>
          <p:cNvGraphicFramePr>
            <a:graphicFrameLocks noGrp="1"/>
          </p:cNvGraphicFramePr>
          <p:nvPr>
            <p:extLst>
              <p:ext uri="{D42A27DB-BD31-4B8C-83A1-F6EECF244321}">
                <p14:modId xmlns:p14="http://schemas.microsoft.com/office/powerpoint/2010/main" val="1482265127"/>
              </p:ext>
            </p:extLst>
          </p:nvPr>
        </p:nvGraphicFramePr>
        <p:xfrm>
          <a:off x="503937" y="1729669"/>
          <a:ext cx="4439139" cy="4633984"/>
        </p:xfrm>
        <a:graphic>
          <a:graphicData uri="http://schemas.openxmlformats.org/drawingml/2006/table">
            <a:tbl>
              <a:tblPr firstRow="1" bandRow="1">
                <a:tableStyleId>{5C22544A-7EE6-4342-B048-85BDC9FD1C3A}</a:tableStyleId>
              </a:tblPr>
              <a:tblGrid>
                <a:gridCol w="1479713">
                  <a:extLst>
                    <a:ext uri="{9D8B030D-6E8A-4147-A177-3AD203B41FA5}">
                      <a16:colId xmlns:a16="http://schemas.microsoft.com/office/drawing/2014/main" val="2483972250"/>
                    </a:ext>
                  </a:extLst>
                </a:gridCol>
                <a:gridCol w="969853">
                  <a:extLst>
                    <a:ext uri="{9D8B030D-6E8A-4147-A177-3AD203B41FA5}">
                      <a16:colId xmlns:a16="http://schemas.microsoft.com/office/drawing/2014/main" val="5143434"/>
                    </a:ext>
                  </a:extLst>
                </a:gridCol>
                <a:gridCol w="1989573">
                  <a:extLst>
                    <a:ext uri="{9D8B030D-6E8A-4147-A177-3AD203B41FA5}">
                      <a16:colId xmlns:a16="http://schemas.microsoft.com/office/drawing/2014/main" val="2199424601"/>
                    </a:ext>
                  </a:extLst>
                </a:gridCol>
              </a:tblGrid>
              <a:tr h="827864">
                <a:tc>
                  <a:txBody>
                    <a:bodyPr/>
                    <a:lstStyle/>
                    <a:p>
                      <a:pPr algn="ctr" fontAlgn="b"/>
                      <a:r>
                        <a:rPr lang="en-US" sz="2000" b="1" i="0" u="none" strike="noStrike" dirty="0">
                          <a:solidFill>
                            <a:schemeClr val="bg1"/>
                          </a:solidFill>
                          <a:effectLst/>
                          <a:latin typeface="Avenir Next LT Pro" panose="020B0504020202020204" pitchFamily="34" charset="0"/>
                        </a:rPr>
                        <a:t>City</a:t>
                      </a:r>
                    </a:p>
                  </a:txBody>
                  <a:tcPr marL="9525" marR="9525" marT="9525" marB="0" anchor="ctr"/>
                </a:tc>
                <a:tc>
                  <a:txBody>
                    <a:bodyPr/>
                    <a:lstStyle/>
                    <a:p>
                      <a:pPr algn="ctr" fontAlgn="b"/>
                      <a:r>
                        <a:rPr lang="en-US" sz="2000" b="1" i="0" u="none" strike="noStrike" dirty="0">
                          <a:solidFill>
                            <a:schemeClr val="bg1"/>
                          </a:solidFill>
                          <a:effectLst/>
                          <a:latin typeface="Avenir Next LT Pro" panose="020B0504020202020204" pitchFamily="34" charset="0"/>
                        </a:rPr>
                        <a:t>State</a:t>
                      </a:r>
                    </a:p>
                  </a:txBody>
                  <a:tcPr marL="9525" marR="9525" marT="9525" marB="0" anchor="ctr"/>
                </a:tc>
                <a:tc>
                  <a:txBody>
                    <a:bodyPr/>
                    <a:lstStyle/>
                    <a:p>
                      <a:pPr algn="ctr" fontAlgn="b"/>
                      <a:r>
                        <a:rPr lang="en-US" sz="2000" b="1" i="0" u="none" strike="noStrike" dirty="0">
                          <a:solidFill>
                            <a:schemeClr val="bg1"/>
                          </a:solidFill>
                          <a:effectLst/>
                          <a:latin typeface="Avenir Next LT Pro" panose="020B0504020202020204" pitchFamily="34" charset="0"/>
                        </a:rPr>
                        <a:t>Kidney Transplants</a:t>
                      </a:r>
                    </a:p>
                  </a:txBody>
                  <a:tcPr marL="9525" marR="9525" marT="9525" marB="0" anchor="ctr"/>
                </a:tc>
                <a:extLst>
                  <a:ext uri="{0D108BD9-81ED-4DB2-BD59-A6C34878D82A}">
                    <a16:rowId xmlns:a16="http://schemas.microsoft.com/office/drawing/2014/main" val="4244696853"/>
                  </a:ext>
                </a:extLst>
              </a:tr>
              <a:tr h="380612">
                <a:tc>
                  <a:txBody>
                    <a:bodyPr/>
                    <a:lstStyle/>
                    <a:p>
                      <a:pPr algn="ctr" fontAlgn="b"/>
                      <a:r>
                        <a:rPr lang="en-US" sz="1600" b="0" i="0" u="none" strike="noStrike" dirty="0">
                          <a:solidFill>
                            <a:srgbClr val="000000"/>
                          </a:solidFill>
                          <a:effectLst/>
                          <a:latin typeface="Avenir Next LT Pro" panose="020B0504020202020204" pitchFamily="34" charset="0"/>
                        </a:rPr>
                        <a:t>New York</a:t>
                      </a:r>
                    </a:p>
                  </a:txBody>
                  <a:tcPr marL="9525" marR="9525" marT="9525" marB="0" anchor="ctr"/>
                </a:tc>
                <a:tc>
                  <a:txBody>
                    <a:bodyPr/>
                    <a:lstStyle/>
                    <a:p>
                      <a:pPr algn="ctr" fontAlgn="b"/>
                      <a:r>
                        <a:rPr lang="en-US" sz="1600" b="0" i="0" u="none" strike="noStrike">
                          <a:solidFill>
                            <a:srgbClr val="000000"/>
                          </a:solidFill>
                          <a:effectLst/>
                          <a:latin typeface="Avenir Next LT Pro" panose="020B0504020202020204" pitchFamily="34" charset="0"/>
                        </a:rPr>
                        <a:t>NY</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1292</a:t>
                      </a:r>
                    </a:p>
                  </a:txBody>
                  <a:tcPr marL="9525" marR="9525" marT="9525" marB="0" anchor="ctr"/>
                </a:tc>
                <a:extLst>
                  <a:ext uri="{0D108BD9-81ED-4DB2-BD59-A6C34878D82A}">
                    <a16:rowId xmlns:a16="http://schemas.microsoft.com/office/drawing/2014/main" val="65955620"/>
                  </a:ext>
                </a:extLst>
              </a:tr>
              <a:tr h="380612">
                <a:tc>
                  <a:txBody>
                    <a:bodyPr/>
                    <a:lstStyle/>
                    <a:p>
                      <a:pPr algn="ctr" fontAlgn="b"/>
                      <a:r>
                        <a:rPr lang="en-US" sz="1600" b="0" i="0" u="none" strike="noStrike" dirty="0">
                          <a:solidFill>
                            <a:srgbClr val="000000"/>
                          </a:solidFill>
                          <a:effectLst/>
                          <a:latin typeface="Avenir Next LT Pro" panose="020B0504020202020204" pitchFamily="34" charset="0"/>
                        </a:rPr>
                        <a:t>Los Angeles</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CA</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839</a:t>
                      </a:r>
                    </a:p>
                  </a:txBody>
                  <a:tcPr marL="9525" marR="9525" marT="9525" marB="0" anchor="ctr"/>
                </a:tc>
                <a:extLst>
                  <a:ext uri="{0D108BD9-81ED-4DB2-BD59-A6C34878D82A}">
                    <a16:rowId xmlns:a16="http://schemas.microsoft.com/office/drawing/2014/main" val="655941364"/>
                  </a:ext>
                </a:extLst>
              </a:tr>
              <a:tr h="380612">
                <a:tc>
                  <a:txBody>
                    <a:bodyPr/>
                    <a:lstStyle/>
                    <a:p>
                      <a:pPr algn="ctr" fontAlgn="b"/>
                      <a:r>
                        <a:rPr lang="en-US" sz="1600" b="0" i="0" u="none" strike="noStrike">
                          <a:solidFill>
                            <a:srgbClr val="000000"/>
                          </a:solidFill>
                          <a:effectLst/>
                          <a:latin typeface="Avenir Next LT Pro" panose="020B0504020202020204" pitchFamily="34" charset="0"/>
                        </a:rPr>
                        <a:t>Dallas</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TX</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742</a:t>
                      </a:r>
                    </a:p>
                  </a:txBody>
                  <a:tcPr marL="9525" marR="9525" marT="9525" marB="0" anchor="ctr"/>
                </a:tc>
                <a:extLst>
                  <a:ext uri="{0D108BD9-81ED-4DB2-BD59-A6C34878D82A}">
                    <a16:rowId xmlns:a16="http://schemas.microsoft.com/office/drawing/2014/main" val="790893197"/>
                  </a:ext>
                </a:extLst>
              </a:tr>
              <a:tr h="380612">
                <a:tc>
                  <a:txBody>
                    <a:bodyPr/>
                    <a:lstStyle/>
                    <a:p>
                      <a:pPr algn="ctr" fontAlgn="b"/>
                      <a:r>
                        <a:rPr lang="en-US" sz="1600" b="0" i="0" u="none" strike="noStrike" dirty="0">
                          <a:solidFill>
                            <a:srgbClr val="000000"/>
                          </a:solidFill>
                          <a:effectLst/>
                          <a:latin typeface="Avenir Next LT Pro" panose="020B0504020202020204" pitchFamily="34" charset="0"/>
                        </a:rPr>
                        <a:t>Boston</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MA</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729</a:t>
                      </a:r>
                    </a:p>
                  </a:txBody>
                  <a:tcPr marL="9525" marR="9525" marT="9525" marB="0" anchor="ctr"/>
                </a:tc>
                <a:extLst>
                  <a:ext uri="{0D108BD9-81ED-4DB2-BD59-A6C34878D82A}">
                    <a16:rowId xmlns:a16="http://schemas.microsoft.com/office/drawing/2014/main" val="2618022470"/>
                  </a:ext>
                </a:extLst>
              </a:tr>
              <a:tr h="380612">
                <a:tc>
                  <a:txBody>
                    <a:bodyPr/>
                    <a:lstStyle/>
                    <a:p>
                      <a:pPr algn="ctr" fontAlgn="b"/>
                      <a:r>
                        <a:rPr lang="en-US" sz="1600" b="0" i="0" u="none" strike="noStrike">
                          <a:solidFill>
                            <a:srgbClr val="000000"/>
                          </a:solidFill>
                          <a:effectLst/>
                          <a:latin typeface="Avenir Next LT Pro" panose="020B0504020202020204" pitchFamily="34" charset="0"/>
                        </a:rPr>
                        <a:t>Atlanta</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GA</a:t>
                      </a:r>
                    </a:p>
                  </a:txBody>
                  <a:tcPr marL="9525" marR="9525" marT="9525" marB="0" anchor="ctr"/>
                </a:tc>
                <a:tc>
                  <a:txBody>
                    <a:bodyPr/>
                    <a:lstStyle/>
                    <a:p>
                      <a:pPr algn="ctr" fontAlgn="b"/>
                      <a:r>
                        <a:rPr lang="en-US" sz="1600" b="0" i="0" u="none" strike="noStrike">
                          <a:solidFill>
                            <a:srgbClr val="000000"/>
                          </a:solidFill>
                          <a:effectLst/>
                          <a:latin typeface="Avenir Next LT Pro" panose="020B0504020202020204" pitchFamily="34" charset="0"/>
                        </a:rPr>
                        <a:t>725</a:t>
                      </a:r>
                    </a:p>
                  </a:txBody>
                  <a:tcPr marL="9525" marR="9525" marT="9525" marB="0" anchor="ctr"/>
                </a:tc>
                <a:extLst>
                  <a:ext uri="{0D108BD9-81ED-4DB2-BD59-A6C34878D82A}">
                    <a16:rowId xmlns:a16="http://schemas.microsoft.com/office/drawing/2014/main" val="3353457146"/>
                  </a:ext>
                </a:extLst>
              </a:tr>
              <a:tr h="380612">
                <a:tc>
                  <a:txBody>
                    <a:bodyPr/>
                    <a:lstStyle/>
                    <a:p>
                      <a:pPr algn="ctr" fontAlgn="b"/>
                      <a:r>
                        <a:rPr lang="en-US" sz="1600" b="0" i="0" u="none" strike="noStrike">
                          <a:solidFill>
                            <a:srgbClr val="000000"/>
                          </a:solidFill>
                          <a:effectLst/>
                          <a:latin typeface="Avenir Next LT Pro" panose="020B0504020202020204" pitchFamily="34" charset="0"/>
                        </a:rPr>
                        <a:t>Phoenix</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AZ</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577</a:t>
                      </a:r>
                    </a:p>
                  </a:txBody>
                  <a:tcPr marL="9525" marR="9525" marT="9525" marB="0" anchor="ctr"/>
                </a:tc>
                <a:extLst>
                  <a:ext uri="{0D108BD9-81ED-4DB2-BD59-A6C34878D82A}">
                    <a16:rowId xmlns:a16="http://schemas.microsoft.com/office/drawing/2014/main" val="754301184"/>
                  </a:ext>
                </a:extLst>
              </a:tr>
              <a:tr h="380612">
                <a:tc>
                  <a:txBody>
                    <a:bodyPr/>
                    <a:lstStyle/>
                    <a:p>
                      <a:pPr algn="ctr" fontAlgn="b"/>
                      <a:r>
                        <a:rPr lang="en-US" sz="1600" b="0" i="0" u="none" strike="noStrike">
                          <a:solidFill>
                            <a:srgbClr val="000000"/>
                          </a:solidFill>
                          <a:effectLst/>
                          <a:latin typeface="Avenir Next LT Pro" panose="020B0504020202020204" pitchFamily="34" charset="0"/>
                        </a:rPr>
                        <a:t>San Francisco</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CA</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571</a:t>
                      </a:r>
                    </a:p>
                  </a:txBody>
                  <a:tcPr marL="9525" marR="9525" marT="9525" marB="0" anchor="ctr"/>
                </a:tc>
                <a:extLst>
                  <a:ext uri="{0D108BD9-81ED-4DB2-BD59-A6C34878D82A}">
                    <a16:rowId xmlns:a16="http://schemas.microsoft.com/office/drawing/2014/main" val="2923385819"/>
                  </a:ext>
                </a:extLst>
              </a:tr>
              <a:tr h="380612">
                <a:tc>
                  <a:txBody>
                    <a:bodyPr/>
                    <a:lstStyle/>
                    <a:p>
                      <a:pPr algn="ctr" fontAlgn="b"/>
                      <a:r>
                        <a:rPr lang="en-US" sz="1600" b="0" i="0" u="none" strike="noStrike">
                          <a:solidFill>
                            <a:srgbClr val="000000"/>
                          </a:solidFill>
                          <a:effectLst/>
                          <a:latin typeface="Avenir Next LT Pro" panose="020B0504020202020204" pitchFamily="34" charset="0"/>
                        </a:rPr>
                        <a:t>San Antonio</a:t>
                      </a:r>
                    </a:p>
                  </a:txBody>
                  <a:tcPr marL="9525" marR="9525" marT="9525" marB="0" anchor="ctr"/>
                </a:tc>
                <a:tc>
                  <a:txBody>
                    <a:bodyPr/>
                    <a:lstStyle/>
                    <a:p>
                      <a:pPr algn="ctr" fontAlgn="b"/>
                      <a:r>
                        <a:rPr lang="en-US" sz="1600" b="0" i="0" u="none" strike="noStrike">
                          <a:solidFill>
                            <a:srgbClr val="000000"/>
                          </a:solidFill>
                          <a:effectLst/>
                          <a:latin typeface="Avenir Next LT Pro" panose="020B0504020202020204" pitchFamily="34" charset="0"/>
                        </a:rPr>
                        <a:t>TX</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539</a:t>
                      </a:r>
                    </a:p>
                  </a:txBody>
                  <a:tcPr marL="9525" marR="9525" marT="9525" marB="0" anchor="ctr"/>
                </a:tc>
                <a:extLst>
                  <a:ext uri="{0D108BD9-81ED-4DB2-BD59-A6C34878D82A}">
                    <a16:rowId xmlns:a16="http://schemas.microsoft.com/office/drawing/2014/main" val="2175644731"/>
                  </a:ext>
                </a:extLst>
              </a:tr>
              <a:tr h="380612">
                <a:tc>
                  <a:txBody>
                    <a:bodyPr/>
                    <a:lstStyle/>
                    <a:p>
                      <a:pPr algn="ctr" fontAlgn="b"/>
                      <a:r>
                        <a:rPr lang="en-US" sz="1600" b="0" i="0" u="none" strike="noStrike">
                          <a:solidFill>
                            <a:srgbClr val="000000"/>
                          </a:solidFill>
                          <a:effectLst/>
                          <a:latin typeface="Avenir Next LT Pro" panose="020B0504020202020204" pitchFamily="34" charset="0"/>
                        </a:rPr>
                        <a:t>Chicago</a:t>
                      </a:r>
                    </a:p>
                  </a:txBody>
                  <a:tcPr marL="9525" marR="9525" marT="9525" marB="0" anchor="ctr"/>
                </a:tc>
                <a:tc>
                  <a:txBody>
                    <a:bodyPr/>
                    <a:lstStyle/>
                    <a:p>
                      <a:pPr algn="ctr" fontAlgn="b"/>
                      <a:r>
                        <a:rPr lang="en-US" sz="1600" b="0" i="0" u="none" strike="noStrike">
                          <a:solidFill>
                            <a:srgbClr val="000000"/>
                          </a:solidFill>
                          <a:effectLst/>
                          <a:latin typeface="Avenir Next LT Pro" panose="020B0504020202020204" pitchFamily="34" charset="0"/>
                        </a:rPr>
                        <a:t>IL</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522</a:t>
                      </a:r>
                    </a:p>
                  </a:txBody>
                  <a:tcPr marL="9525" marR="9525" marT="9525" marB="0" anchor="ctr"/>
                </a:tc>
                <a:extLst>
                  <a:ext uri="{0D108BD9-81ED-4DB2-BD59-A6C34878D82A}">
                    <a16:rowId xmlns:a16="http://schemas.microsoft.com/office/drawing/2014/main" val="1398383735"/>
                  </a:ext>
                </a:extLst>
              </a:tr>
              <a:tr h="380612">
                <a:tc>
                  <a:txBody>
                    <a:bodyPr/>
                    <a:lstStyle/>
                    <a:p>
                      <a:pPr algn="ctr" fontAlgn="b"/>
                      <a:r>
                        <a:rPr lang="en-US" sz="1600" b="0" i="0" u="none" strike="noStrike">
                          <a:solidFill>
                            <a:srgbClr val="000000"/>
                          </a:solidFill>
                          <a:effectLst/>
                          <a:latin typeface="Avenir Next LT Pro" panose="020B0504020202020204" pitchFamily="34" charset="0"/>
                        </a:rPr>
                        <a:t>Houston</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TX</a:t>
                      </a:r>
                    </a:p>
                  </a:txBody>
                  <a:tcPr marL="9525" marR="9525" marT="9525" marB="0" anchor="ctr"/>
                </a:tc>
                <a:tc>
                  <a:txBody>
                    <a:bodyPr/>
                    <a:lstStyle/>
                    <a:p>
                      <a:pPr algn="ctr" fontAlgn="b"/>
                      <a:r>
                        <a:rPr lang="en-US" sz="1600" b="0" i="0" u="none" strike="noStrike" dirty="0">
                          <a:solidFill>
                            <a:srgbClr val="000000"/>
                          </a:solidFill>
                          <a:effectLst/>
                          <a:latin typeface="Avenir Next LT Pro" panose="020B0504020202020204" pitchFamily="34" charset="0"/>
                        </a:rPr>
                        <a:t>421</a:t>
                      </a:r>
                    </a:p>
                  </a:txBody>
                  <a:tcPr marL="9525" marR="9525" marT="9525" marB="0" anchor="ctr"/>
                </a:tc>
                <a:extLst>
                  <a:ext uri="{0D108BD9-81ED-4DB2-BD59-A6C34878D82A}">
                    <a16:rowId xmlns:a16="http://schemas.microsoft.com/office/drawing/2014/main" val="365288924"/>
                  </a:ext>
                </a:extLst>
              </a:tr>
            </a:tbl>
          </a:graphicData>
        </a:graphic>
      </p:graphicFrame>
      <p:sp>
        <p:nvSpPr>
          <p:cNvPr id="15" name="TextBox 14">
            <a:extLst>
              <a:ext uri="{FF2B5EF4-FFF2-40B4-BE49-F238E27FC236}">
                <a16:creationId xmlns:a16="http://schemas.microsoft.com/office/drawing/2014/main" id="{9A42B66B-A28B-1EBE-507A-C0DA32537993}"/>
              </a:ext>
            </a:extLst>
          </p:cNvPr>
          <p:cNvSpPr txBox="1"/>
          <p:nvPr/>
        </p:nvSpPr>
        <p:spPr>
          <a:xfrm>
            <a:off x="409163" y="6306234"/>
            <a:ext cx="4956350" cy="369332"/>
          </a:xfrm>
          <a:prstGeom prst="rect">
            <a:avLst/>
          </a:prstGeom>
          <a:noFill/>
        </p:spPr>
        <p:txBody>
          <a:bodyPr wrap="square">
            <a:spAutoFit/>
          </a:bodyPr>
          <a:lstStyle/>
          <a:p>
            <a:r>
              <a:rPr lang="en-US" dirty="0">
                <a:latin typeface="+mj-lt"/>
              </a:rPr>
              <a:t>Eleven more cities have 300-400 transplants/year</a:t>
            </a:r>
          </a:p>
        </p:txBody>
      </p:sp>
      <p:sp>
        <p:nvSpPr>
          <p:cNvPr id="6" name="TextBox 5">
            <a:extLst>
              <a:ext uri="{FF2B5EF4-FFF2-40B4-BE49-F238E27FC236}">
                <a16:creationId xmlns:a16="http://schemas.microsoft.com/office/drawing/2014/main" id="{43B209DD-3B23-22CD-73DC-292279E3D523}"/>
              </a:ext>
            </a:extLst>
          </p:cNvPr>
          <p:cNvSpPr txBox="1"/>
          <p:nvPr/>
        </p:nvSpPr>
        <p:spPr>
          <a:xfrm>
            <a:off x="7196247" y="6340959"/>
            <a:ext cx="4956350" cy="646331"/>
          </a:xfrm>
          <a:prstGeom prst="rect">
            <a:avLst/>
          </a:prstGeom>
          <a:noFill/>
        </p:spPr>
        <p:txBody>
          <a:bodyPr wrap="square">
            <a:spAutoFit/>
          </a:bodyPr>
          <a:lstStyle/>
          <a:p>
            <a:pPr algn="r"/>
            <a:r>
              <a:rPr lang="en-US" sz="1200" dirty="0">
                <a:latin typeface="+mj-lt"/>
              </a:rPr>
              <a:t>Source: </a:t>
            </a:r>
            <a:r>
              <a:rPr lang="en-US" sz="1200" b="0" i="0" u="sng" dirty="0">
                <a:solidFill>
                  <a:schemeClr val="accent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www.srtr.org/transplant-centers/?&amp;organ=kidney&amp;recipientType=adult&amp;sort=livingdonor&amp;page=6</a:t>
            </a:r>
            <a:endParaRPr lang="en-US" sz="1200" dirty="0">
              <a:solidFill>
                <a:schemeClr val="accent1"/>
              </a:solidFill>
            </a:endParaRPr>
          </a:p>
          <a:p>
            <a:pPr algn="r"/>
            <a:r>
              <a:rPr lang="en-US" sz="1200" dirty="0">
                <a:latin typeface="+mj-lt"/>
              </a:rPr>
              <a:t> </a:t>
            </a:r>
          </a:p>
        </p:txBody>
      </p:sp>
    </p:spTree>
    <p:extLst>
      <p:ext uri="{BB962C8B-B14F-4D97-AF65-F5344CB8AC3E}">
        <p14:creationId xmlns:p14="http://schemas.microsoft.com/office/powerpoint/2010/main" val="258847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5839-D27C-7DBD-22AE-F47E498F843B}"/>
              </a:ext>
            </a:extLst>
          </p:cNvPr>
          <p:cNvSpPr>
            <a:spLocks noGrp="1"/>
          </p:cNvSpPr>
          <p:nvPr>
            <p:ph type="title"/>
          </p:nvPr>
        </p:nvSpPr>
        <p:spPr/>
        <p:txBody>
          <a:bodyPr>
            <a:normAutofit/>
          </a:bodyPr>
          <a:lstStyle/>
          <a:p>
            <a:r>
              <a:rPr lang="en-US" dirty="0"/>
              <a:t>The solution: Your role as a SHIP counselor</a:t>
            </a:r>
          </a:p>
        </p:txBody>
      </p:sp>
      <p:sp>
        <p:nvSpPr>
          <p:cNvPr id="4" name="Text Placeholder 3">
            <a:extLst>
              <a:ext uri="{FF2B5EF4-FFF2-40B4-BE49-F238E27FC236}">
                <a16:creationId xmlns:a16="http://schemas.microsoft.com/office/drawing/2014/main" id="{415D66DC-1A42-7CFC-F3D9-BECA6A304EFD}"/>
              </a:ext>
            </a:extLst>
          </p:cNvPr>
          <p:cNvSpPr>
            <a:spLocks noGrp="1"/>
          </p:cNvSpPr>
          <p:nvPr>
            <p:ph sz="quarter" idx="1"/>
          </p:nvPr>
        </p:nvSpPr>
        <p:spPr>
          <a:xfrm>
            <a:off x="3265714" y="1819468"/>
            <a:ext cx="8422350" cy="4276531"/>
          </a:xfrm>
        </p:spPr>
        <p:txBody>
          <a:bodyPr>
            <a:normAutofit lnSpcReduction="10000"/>
          </a:bodyPr>
          <a:lstStyle/>
          <a:p>
            <a:pPr marL="0" indent="0">
              <a:buNone/>
            </a:pPr>
            <a:r>
              <a:rPr lang="en-US" b="1" dirty="0"/>
              <a:t>Comprehensive ESRD Medicare training</a:t>
            </a:r>
          </a:p>
          <a:p>
            <a:pPr marL="514350" indent="-514350">
              <a:buSzPct val="100000"/>
              <a:buAutoNum type="arabicPeriod"/>
            </a:pPr>
            <a:r>
              <a:rPr lang="en-US" dirty="0"/>
              <a:t>OCCT Special Topics Course: Medicare and End-Stage Renal Disease</a:t>
            </a:r>
          </a:p>
          <a:p>
            <a:pPr marL="514350" indent="-514350">
              <a:buSzPct val="100000"/>
              <a:buAutoNum type="arabicPeriod"/>
            </a:pPr>
            <a:r>
              <a:rPr lang="en-US" dirty="0"/>
              <a:t>This presentation</a:t>
            </a:r>
          </a:p>
          <a:p>
            <a:pPr marL="514350" indent="-514350">
              <a:buSzPct val="100000"/>
              <a:buAutoNum type="arabicPeriod"/>
            </a:pPr>
            <a:r>
              <a:rPr lang="en-US" dirty="0"/>
              <a:t>Advance course training</a:t>
            </a:r>
          </a:p>
          <a:p>
            <a:pPr marL="834390" lvl="1" indent="-514350"/>
            <a:r>
              <a:rPr lang="en-US" dirty="0"/>
              <a:t>Contact SHIPTA Center at </a:t>
            </a:r>
            <a:r>
              <a:rPr lang="en-US" dirty="0">
                <a:solidFill>
                  <a:schemeClr val="accent1"/>
                </a:solidFill>
                <a:hlinkClick r:id="rId3">
                  <a:extLst>
                    <a:ext uri="{A12FA001-AC4F-418D-AE19-62706E023703}">
                      <ahyp:hlinkClr xmlns:ahyp="http://schemas.microsoft.com/office/drawing/2018/hyperlinkcolor" val="tx"/>
                    </a:ext>
                  </a:extLst>
                </a:hlinkClick>
              </a:rPr>
              <a:t>medicarehelp@shiptacenter.org</a:t>
            </a:r>
            <a:r>
              <a:rPr lang="en-US" dirty="0"/>
              <a:t> if interested</a:t>
            </a:r>
          </a:p>
          <a:p>
            <a:pPr marL="514350" indent="-514350">
              <a:buAutoNum type="arabicPeriod"/>
            </a:pPr>
            <a:endParaRPr lang="en-US" dirty="0"/>
          </a:p>
          <a:p>
            <a:pPr marL="0" indent="0">
              <a:buNone/>
            </a:pPr>
            <a:r>
              <a:rPr lang="en-US" sz="2100" dirty="0"/>
              <a:t>*Additional resources will be provided at the end</a:t>
            </a:r>
          </a:p>
          <a:p>
            <a:pPr marL="0" indent="0">
              <a:buNone/>
            </a:pPr>
            <a:endParaRPr lang="en-US" dirty="0"/>
          </a:p>
        </p:txBody>
      </p:sp>
      <p:pic>
        <p:nvPicPr>
          <p:cNvPr id="3" name="Picture 2">
            <a:extLst>
              <a:ext uri="{FF2B5EF4-FFF2-40B4-BE49-F238E27FC236}">
                <a16:creationId xmlns:a16="http://schemas.microsoft.com/office/drawing/2014/main" id="{63ABA0E5-C077-E175-BA47-280944CEC2CD}"/>
              </a:ext>
            </a:extLst>
          </p:cNvPr>
          <p:cNvPicPr>
            <a:picLocks noChangeAspect="1"/>
          </p:cNvPicPr>
          <p:nvPr/>
        </p:nvPicPr>
        <p:blipFill>
          <a:blip r:embed="rId4"/>
          <a:stretch>
            <a:fillRect/>
          </a:stretch>
        </p:blipFill>
        <p:spPr>
          <a:xfrm>
            <a:off x="389312" y="1985574"/>
            <a:ext cx="2420322" cy="2420322"/>
          </a:xfrm>
          <a:prstGeom prst="rect">
            <a:avLst/>
          </a:prstGeom>
        </p:spPr>
      </p:pic>
    </p:spTree>
    <p:extLst>
      <p:ext uri="{BB962C8B-B14F-4D97-AF65-F5344CB8AC3E}">
        <p14:creationId xmlns:p14="http://schemas.microsoft.com/office/powerpoint/2010/main" val="228897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5839-D27C-7DBD-22AE-F47E498F843B}"/>
              </a:ext>
            </a:extLst>
          </p:cNvPr>
          <p:cNvSpPr>
            <a:spLocks noGrp="1"/>
          </p:cNvSpPr>
          <p:nvPr>
            <p:ph type="title"/>
          </p:nvPr>
        </p:nvSpPr>
        <p:spPr/>
        <p:txBody>
          <a:bodyPr/>
          <a:lstStyle/>
          <a:p>
            <a:r>
              <a:rPr lang="en-US" dirty="0"/>
              <a:t>The solution (continued)</a:t>
            </a:r>
          </a:p>
        </p:txBody>
      </p:sp>
      <p:sp>
        <p:nvSpPr>
          <p:cNvPr id="4" name="Text Placeholder 3">
            <a:extLst>
              <a:ext uri="{FF2B5EF4-FFF2-40B4-BE49-F238E27FC236}">
                <a16:creationId xmlns:a16="http://schemas.microsoft.com/office/drawing/2014/main" id="{415D66DC-1A42-7CFC-F3D9-BECA6A304EFD}"/>
              </a:ext>
            </a:extLst>
          </p:cNvPr>
          <p:cNvSpPr>
            <a:spLocks noGrp="1"/>
          </p:cNvSpPr>
          <p:nvPr>
            <p:ph sz="quarter" idx="1"/>
          </p:nvPr>
        </p:nvSpPr>
        <p:spPr>
          <a:xfrm>
            <a:off x="2612570" y="1600200"/>
            <a:ext cx="9075493" cy="4495800"/>
          </a:xfrm>
        </p:spPr>
        <p:txBody>
          <a:bodyPr>
            <a:normAutofit/>
          </a:bodyPr>
          <a:lstStyle/>
          <a:p>
            <a:pPr marL="0" indent="0">
              <a:buNone/>
            </a:pPr>
            <a:r>
              <a:rPr lang="en-US" b="1" dirty="0"/>
              <a:t>Partnerships</a:t>
            </a:r>
          </a:p>
          <a:p>
            <a:r>
              <a:rPr lang="en-US" dirty="0"/>
              <a:t>Contact your local transplant centers</a:t>
            </a:r>
          </a:p>
          <a:p>
            <a:pPr lvl="1"/>
            <a:r>
              <a:rPr lang="en-US" dirty="0"/>
              <a:t>Explain the service SHIPs provide</a:t>
            </a:r>
          </a:p>
          <a:p>
            <a:pPr lvl="1"/>
            <a:r>
              <a:rPr lang="en-US" dirty="0"/>
              <a:t>Highlight the importance of ESRD Medicare</a:t>
            </a:r>
          </a:p>
          <a:p>
            <a:pPr marL="0" indent="0">
              <a:buNone/>
            </a:pPr>
            <a:endParaRPr lang="en-US" b="1" dirty="0"/>
          </a:p>
          <a:p>
            <a:pPr marL="0" indent="0">
              <a:buNone/>
            </a:pPr>
            <a:r>
              <a:rPr lang="en-US" b="1" dirty="0"/>
              <a:t>Campaign</a:t>
            </a:r>
          </a:p>
          <a:p>
            <a:r>
              <a:rPr lang="en-US" dirty="0"/>
              <a:t>Targeted outreach to eligible beneficiaries who had a kidney transplant and have work-based Insurance</a:t>
            </a:r>
          </a:p>
        </p:txBody>
      </p:sp>
      <p:pic>
        <p:nvPicPr>
          <p:cNvPr id="10" name="Picture 9" descr="A clipboard with a magnifying glass and check marks&#10;&#10;Description automatically generated">
            <a:extLst>
              <a:ext uri="{FF2B5EF4-FFF2-40B4-BE49-F238E27FC236}">
                <a16:creationId xmlns:a16="http://schemas.microsoft.com/office/drawing/2014/main" id="{C4C1B0B5-9068-2506-3273-C875FAD8C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312" y="4051848"/>
            <a:ext cx="1908052" cy="1908052"/>
          </a:xfrm>
          <a:prstGeom prst="rect">
            <a:avLst/>
          </a:prstGeom>
        </p:spPr>
      </p:pic>
      <p:pic>
        <p:nvPicPr>
          <p:cNvPr id="5" name="Picture 4" descr="A puzzle pieces in a circle&#10;&#10;Description automatically generated">
            <a:extLst>
              <a:ext uri="{FF2B5EF4-FFF2-40B4-BE49-F238E27FC236}">
                <a16:creationId xmlns:a16="http://schemas.microsoft.com/office/drawing/2014/main" id="{66C5F43A-87FE-138E-B945-8AE1EB80D2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312" y="1721122"/>
            <a:ext cx="1908052" cy="1908052"/>
          </a:xfrm>
          <a:prstGeom prst="rect">
            <a:avLst/>
          </a:prstGeom>
        </p:spPr>
      </p:pic>
    </p:spTree>
    <p:extLst>
      <p:ext uri="{BB962C8B-B14F-4D97-AF65-F5344CB8AC3E}">
        <p14:creationId xmlns:p14="http://schemas.microsoft.com/office/powerpoint/2010/main" val="160607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4448-CDA6-AD11-2B21-5E51850DEC48}"/>
              </a:ext>
            </a:extLst>
          </p:cNvPr>
          <p:cNvSpPr>
            <a:spLocks noGrp="1"/>
          </p:cNvSpPr>
          <p:nvPr>
            <p:ph type="title"/>
          </p:nvPr>
        </p:nvSpPr>
        <p:spPr>
          <a:xfrm>
            <a:off x="1828801" y="1600200"/>
            <a:ext cx="10160000" cy="990600"/>
          </a:xfrm>
        </p:spPr>
        <p:txBody>
          <a:bodyPr>
            <a:normAutofit/>
          </a:bodyPr>
          <a:lstStyle/>
          <a:p>
            <a:r>
              <a:rPr lang="en-US" dirty="0"/>
              <a:t>ESRD Medicare basics</a:t>
            </a:r>
          </a:p>
        </p:txBody>
      </p:sp>
    </p:spTree>
    <p:extLst>
      <p:ext uri="{BB962C8B-B14F-4D97-AF65-F5344CB8AC3E}">
        <p14:creationId xmlns:p14="http://schemas.microsoft.com/office/powerpoint/2010/main" val="2518283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36">
      <a:dk1>
        <a:srgbClr val="000000"/>
      </a:dk1>
      <a:lt1>
        <a:srgbClr val="FFFFFF"/>
      </a:lt1>
      <a:dk2>
        <a:srgbClr val="44546A"/>
      </a:dk2>
      <a:lt2>
        <a:srgbClr val="E7E6E6"/>
      </a:lt2>
      <a:accent1>
        <a:srgbClr val="095190"/>
      </a:accent1>
      <a:accent2>
        <a:srgbClr val="BF202F"/>
      </a:accent2>
      <a:accent3>
        <a:srgbClr val="F9A21E"/>
      </a:accent3>
      <a:accent4>
        <a:srgbClr val="4951BC"/>
      </a:accent4>
      <a:accent5>
        <a:srgbClr val="DEA900"/>
      </a:accent5>
      <a:accent6>
        <a:srgbClr val="ED7D3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19B2CF0A20854A8A4C6CD90DB6F975" ma:contentTypeVersion="18" ma:contentTypeDescription="Create a new document." ma:contentTypeScope="" ma:versionID="52d6917116c5c81c64f629ea28ccf8c8">
  <xsd:schema xmlns:xsd="http://www.w3.org/2001/XMLSchema" xmlns:xs="http://www.w3.org/2001/XMLSchema" xmlns:p="http://schemas.microsoft.com/office/2006/metadata/properties" xmlns:ns1="http://schemas.microsoft.com/sharepoint/v3" xmlns:ns2="46eb5ea5-c861-40cc-b355-55969697028b" xmlns:ns3="8f333a15-14ce-4acb-be46-c7bb9ebaa243" targetNamespace="http://schemas.microsoft.com/office/2006/metadata/properties" ma:root="true" ma:fieldsID="e71e88b6f69cd98e118e90dca210aa86" ns1:_="" ns2:_="" ns3:_="">
    <xsd:import namespace="http://schemas.microsoft.com/sharepoint/v3"/>
    <xsd:import namespace="46eb5ea5-c861-40cc-b355-55969697028b"/>
    <xsd:import namespace="8f333a15-14ce-4acb-be46-c7bb9ebaa243"/>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eb5ea5-c861-40cc-b355-5596969702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d94868-5e8c-40e2-b522-8f9ecb43c1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333a15-14ce-4acb-be46-c7bb9ebaa2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d180f57-022f-4375-8edf-7a2b51c9f975}" ma:internalName="TaxCatchAll" ma:showField="CatchAllData" ma:web="8f333a15-14ce-4acb-be46-c7bb9ebaa2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f333a15-14ce-4acb-be46-c7bb9ebaa243">
      <UserInfo>
        <DisplayName>Casey Schwarz</DisplayName>
        <AccountId>31</AccountId>
        <AccountType/>
      </UserInfo>
      <UserInfo>
        <DisplayName>Emily Whicheloe</DisplayName>
        <AccountId>13</AccountId>
        <AccountType/>
      </UserInfo>
    </SharedWithUsers>
    <lcf76f155ced4ddcb4097134ff3c332f xmlns="46eb5ea5-c861-40cc-b355-55969697028b">
      <Terms xmlns="http://schemas.microsoft.com/office/infopath/2007/PartnerControls"/>
    </lcf76f155ced4ddcb4097134ff3c332f>
    <TaxCatchAll xmlns="8f333a15-14ce-4acb-be46-c7bb9ebaa24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A45D08-A6DB-4509-80E5-79E348F1E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eb5ea5-c861-40cc-b355-55969697028b"/>
    <ds:schemaRef ds:uri="8f333a15-14ce-4acb-be46-c7bb9ebaa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EDC43E-EB5A-4858-A0D3-9FF102994BAF}">
  <ds:schemaRefs>
    <ds:schemaRef ds:uri="http://schemas.microsoft.com/office/2006/documentManagement/types"/>
    <ds:schemaRef ds:uri="http://schemas.microsoft.com/office/2006/metadata/properti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 ds:uri="8f333a15-14ce-4acb-be46-c7bb9ebaa243"/>
    <ds:schemaRef ds:uri="46eb5ea5-c861-40cc-b355-55969697028b"/>
    <ds:schemaRef ds:uri="http://schemas.microsoft.com/sharepoint/v3"/>
  </ds:schemaRefs>
</ds:datastoreItem>
</file>

<file path=customXml/itemProps3.xml><?xml version="1.0" encoding="utf-8"?>
<ds:datastoreItem xmlns:ds="http://schemas.openxmlformats.org/officeDocument/2006/customXml" ds:itemID="{F040B7F2-2A55-4EA9-AF04-C012560AC8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Median</Template>
  <TotalTime>7811</TotalTime>
  <Words>4415</Words>
  <Application>Microsoft Office PowerPoint</Application>
  <PresentationFormat>Widescreen</PresentationFormat>
  <Paragraphs>536</Paragraphs>
  <Slides>56</Slides>
  <Notes>56</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56</vt:i4>
      </vt:variant>
    </vt:vector>
  </HeadingPairs>
  <TitlesOfParts>
    <vt:vector size="74" baseType="lpstr">
      <vt:lpstr>Acumin Pro Medium</vt:lpstr>
      <vt:lpstr>Acumin Pro Wide</vt:lpstr>
      <vt:lpstr>Arial</vt:lpstr>
      <vt:lpstr>Arial Black</vt:lpstr>
      <vt:lpstr>Avenir Next LT Pro</vt:lpstr>
      <vt:lpstr>Calibri</vt:lpstr>
      <vt:lpstr>Cambria</vt:lpstr>
      <vt:lpstr>Courier New</vt:lpstr>
      <vt:lpstr>Inter</vt:lpstr>
      <vt:lpstr>Open Sans</vt:lpstr>
      <vt:lpstr>Tw Cen MT</vt:lpstr>
      <vt:lpstr>Verdana</vt:lpstr>
      <vt:lpstr>Whitney SSm A</vt:lpstr>
      <vt:lpstr>Wingdings</vt:lpstr>
      <vt:lpstr>Wingdings 2</vt:lpstr>
      <vt:lpstr>1_Median</vt:lpstr>
      <vt:lpstr>Office Theme</vt:lpstr>
      <vt:lpstr>1_Office Theme</vt:lpstr>
      <vt:lpstr>Welcome to A Practical Guide to Medicare and  End-Stage Renal Disease (ESRD)</vt:lpstr>
      <vt:lpstr>A Practical Guide to Medicare and End-Stage Renal Disease (ESRD)</vt:lpstr>
      <vt:lpstr>PowerPoint Presentation</vt:lpstr>
      <vt:lpstr>Today’s presenters</vt:lpstr>
      <vt:lpstr>Learning objectives</vt:lpstr>
      <vt:lpstr>The problem</vt:lpstr>
      <vt:lpstr>The solution: Your role as a SHIP counselor</vt:lpstr>
      <vt:lpstr>The solution (continued)</vt:lpstr>
      <vt:lpstr>ESRD Medicare basics</vt:lpstr>
      <vt:lpstr>What is ESRD?</vt:lpstr>
      <vt:lpstr>ESRD Medicare</vt:lpstr>
      <vt:lpstr>Covered services</vt:lpstr>
      <vt:lpstr>ESRD Medicare eligibility</vt:lpstr>
      <vt:lpstr>Eligibility criteria</vt:lpstr>
      <vt:lpstr>When ESRD Medicare begins</vt:lpstr>
      <vt:lpstr>Dialysis at a facility</vt:lpstr>
      <vt:lpstr>Self dialysis (at home or a clinic)</vt:lpstr>
      <vt:lpstr>Kidney transplant</vt:lpstr>
      <vt:lpstr>When ESRD Medicare ends</vt:lpstr>
      <vt:lpstr>Immunosuppressant coverage</vt:lpstr>
      <vt:lpstr>Immunosuppressant drugs</vt:lpstr>
      <vt:lpstr>Part B coverage</vt:lpstr>
      <vt:lpstr>Part D coverage</vt:lpstr>
      <vt:lpstr>30-month coordination period</vt:lpstr>
      <vt:lpstr>30-month coordination period </vt:lpstr>
      <vt:lpstr>During the 30-month coordination period</vt:lpstr>
      <vt:lpstr>During coordination period</vt:lpstr>
      <vt:lpstr>After coordination period</vt:lpstr>
      <vt:lpstr>Making Medicare enrollment decisions</vt:lpstr>
      <vt:lpstr>Delaying Medicare enrollment</vt:lpstr>
      <vt:lpstr>Reminder: No Part B SEP</vt:lpstr>
      <vt:lpstr>ESRD Medicare vs. Medicare due to age or disability</vt:lpstr>
      <vt:lpstr>Eligibility</vt:lpstr>
      <vt:lpstr>Enrollment: Parts A &amp; B</vt:lpstr>
      <vt:lpstr>Who pays first</vt:lpstr>
      <vt:lpstr>Case studies</vt:lpstr>
      <vt:lpstr>Case study 1: Immunosuppressant drug coverage</vt:lpstr>
      <vt:lpstr>Answer</vt:lpstr>
      <vt:lpstr>Case study 2: Enrolling in ESRD Medicare</vt:lpstr>
      <vt:lpstr>Answer</vt:lpstr>
      <vt:lpstr>Case study 3: Dropping Part A and B</vt:lpstr>
      <vt:lpstr>Answer</vt:lpstr>
      <vt:lpstr>Case study 3: Purchasing a Medigap</vt:lpstr>
      <vt:lpstr>Answer</vt:lpstr>
      <vt:lpstr>Answer</vt:lpstr>
      <vt:lpstr>Answer</vt:lpstr>
      <vt:lpstr>Case study 3: Health Savings Account (HSA)</vt:lpstr>
      <vt:lpstr>Answer</vt:lpstr>
      <vt:lpstr>Case study 4: Who pays primary?</vt:lpstr>
      <vt:lpstr>Answer</vt:lpstr>
      <vt:lpstr>Answer</vt:lpstr>
      <vt:lpstr>Next steps: Continue your ESRD Medicare training</vt:lpstr>
      <vt:lpstr>Resources</vt:lpstr>
      <vt:lpstr>Webinar Resources in the Libraries</vt:lpstr>
      <vt:lpstr>Questions?</vt:lpstr>
      <vt:lpstr>Thank you for attending!</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Kinney</dc:creator>
  <cp:lastModifiedBy>Darren Hotton</cp:lastModifiedBy>
  <cp:revision>63</cp:revision>
  <dcterms:created xsi:type="dcterms:W3CDTF">2016-03-07T21:56:05Z</dcterms:created>
  <dcterms:modified xsi:type="dcterms:W3CDTF">2023-08-25T16:05:14Z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0x010100BD19B2CF0A20854A8A4C6CD90DB6F975</vt:lpwstr>
  </property>
  <property fmtid="{D5CDD505-2E9C-101B-9397-08002B2CF9AE}" pid="3" name="Order">
    <vt:r8>22400</vt:r8>
  </property>
  <property fmtid="{D5CDD505-2E9C-101B-9397-08002B2CF9AE}" pid="4" name="MediaServiceImageTags">
    <vt:lpwstr/>
  </property>
</Properties>
</file>