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4"/>
  </p:notesMasterIdLst>
  <p:sldIdLst>
    <p:sldId id="256" r:id="rId2"/>
    <p:sldId id="257" r:id="rId3"/>
    <p:sldId id="258" r:id="rId4"/>
    <p:sldId id="280" r:id="rId5"/>
    <p:sldId id="281" r:id="rId6"/>
    <p:sldId id="282" r:id="rId7"/>
    <p:sldId id="283" r:id="rId8"/>
    <p:sldId id="477" r:id="rId9"/>
    <p:sldId id="481" r:id="rId10"/>
    <p:sldId id="284" r:id="rId11"/>
    <p:sldId id="285" r:id="rId12"/>
    <p:sldId id="467" r:id="rId13"/>
  </p:sldIdLst>
  <p:sldSz cx="9144000" cy="6858000" type="screen4x3"/>
  <p:notesSz cx="9144000" cy="6858000"/>
  <p:defaultTextStyle>
    <a:defPPr>
      <a:defRPr kern="0"/>
    </a:def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rgan Gruenewald" initials="MG" lastIdx="11" clrIdx="0">
    <p:extLst>
      <p:ext uri="{19B8F6BF-5375-455C-9EA6-DF929625EA0E}">
        <p15:presenceInfo xmlns:p15="http://schemas.microsoft.com/office/powerpoint/2012/main" userId="S-1-5-21-4095628063-3556742122-3606576086-196309" providerId="AD"/>
      </p:ext>
    </p:extLst>
  </p:cmAuthor>
  <p:cmAuthor id="2" name="Patrick Hamilton" initials="PH" lastIdx="10" clrIdx="1">
    <p:extLst>
      <p:ext uri="{19B8F6BF-5375-455C-9EA6-DF929625EA0E}">
        <p15:presenceInfo xmlns:p15="http://schemas.microsoft.com/office/powerpoint/2012/main" userId="S-1-5-21-4095628063-3556742122-3606576086-6626" providerId="AD"/>
      </p:ext>
    </p:extLst>
  </p:cmAuthor>
  <p:cmAuthor id="3" name="Perry, Stephanie (CMS/OHI)" initials="PS(" lastIdx="1" clrIdx="2">
    <p:extLst>
      <p:ext uri="{19B8F6BF-5375-455C-9EA6-DF929625EA0E}">
        <p15:presenceInfo xmlns:p15="http://schemas.microsoft.com/office/powerpoint/2012/main" userId="S-1-5-21-4095628063-3556742122-3606576086-4763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4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BC1C8BFF-67E5-4C83-AD21-BC0445021296}" type="datetimeFigureOut">
              <a:rPr lang="en-US" smtClean="0"/>
              <a:t>12/15/2022</a:t>
            </a:fld>
            <a:endParaRPr lang="en-US"/>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5405066F-33E1-49A3-AFE0-8C315986E156}" type="slidenum">
              <a:rPr lang="en-US" smtClean="0"/>
              <a:t>‹#›</a:t>
            </a:fld>
            <a:endParaRPr lang="en-US"/>
          </a:p>
        </p:txBody>
      </p:sp>
    </p:spTree>
    <p:extLst>
      <p:ext uri="{BB962C8B-B14F-4D97-AF65-F5344CB8AC3E}">
        <p14:creationId xmlns:p14="http://schemas.microsoft.com/office/powerpoint/2010/main" val="25755213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5405066F-33E1-49A3-AFE0-8C315986E156}" type="slidenum">
              <a:rPr lang="en-US" smtClean="0"/>
              <a:t>1</a:t>
            </a:fld>
            <a:endParaRPr lang="en-US"/>
          </a:p>
        </p:txBody>
      </p:sp>
    </p:spTree>
    <p:extLst>
      <p:ext uri="{BB962C8B-B14F-4D97-AF65-F5344CB8AC3E}">
        <p14:creationId xmlns:p14="http://schemas.microsoft.com/office/powerpoint/2010/main" val="27299988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898A01-842B-0042-9AB7-55364486B929}" type="slidenum">
              <a:rPr lang="en-US" smtClean="0"/>
              <a:pPr/>
              <a:t>8</a:t>
            </a:fld>
            <a:endParaRPr lang="en-US"/>
          </a:p>
        </p:txBody>
      </p:sp>
    </p:spTree>
    <p:extLst>
      <p:ext uri="{BB962C8B-B14F-4D97-AF65-F5344CB8AC3E}">
        <p14:creationId xmlns:p14="http://schemas.microsoft.com/office/powerpoint/2010/main" val="8714947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898A01-842B-0042-9AB7-55364486B929}" type="slidenum">
              <a:rPr lang="en-US" smtClean="0"/>
              <a:pPr/>
              <a:t>9</a:t>
            </a:fld>
            <a:endParaRPr lang="en-US"/>
          </a:p>
        </p:txBody>
      </p:sp>
    </p:spTree>
    <p:extLst>
      <p:ext uri="{BB962C8B-B14F-4D97-AF65-F5344CB8AC3E}">
        <p14:creationId xmlns:p14="http://schemas.microsoft.com/office/powerpoint/2010/main" val="13716004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8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EAC343F7-6616-48EC-A41A-3D4AB83ED7B8}" type="datetime1">
              <a:rPr lang="en-US" smtClean="0"/>
              <a:t>12/15/2022</a:t>
            </a:fld>
            <a:endParaRPr lang="en-US"/>
          </a:p>
        </p:txBody>
      </p:sp>
      <p:sp>
        <p:nvSpPr>
          <p:cNvPr id="6" name="Holder 6"/>
          <p:cNvSpPr>
            <a:spLocks noGrp="1"/>
          </p:cNvSpPr>
          <p:nvPr>
            <p:ph type="sldNum" sz="quarter" idx="7"/>
          </p:nvPr>
        </p:nvSpPr>
        <p:spPr/>
        <p:txBody>
          <a:bodyPr lIns="0" tIns="0" rIns="0" bIns="0"/>
          <a:lstStyle>
            <a:lvl1pPr>
              <a:defRPr sz="1200" b="0" i="0">
                <a:solidFill>
                  <a:srgbClr val="8A8A8A"/>
                </a:solidFill>
                <a:latin typeface="Constantia"/>
                <a:cs typeface="Constantia"/>
              </a:defRPr>
            </a:lvl1pPr>
          </a:lstStyle>
          <a:p>
            <a:pPr marL="40640">
              <a:lnSpc>
                <a:spcPts val="1240"/>
              </a:lnSpc>
            </a:pPr>
            <a:fld id="{81D60167-4931-47E6-BA6A-407CBD079E47}" type="slidenum">
              <a:rPr spc="-25" dirty="0"/>
              <a:t>‹#›</a:t>
            </a:fld>
            <a:endParaRPr spc="-25"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1" i="0">
                <a:solidFill>
                  <a:schemeClr val="tx1"/>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sz="2200" b="0" i="0">
                <a:solidFill>
                  <a:schemeClr val="tx1"/>
                </a:solidFill>
                <a:latin typeface="Constantia"/>
                <a:cs typeface="Constantia"/>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F70C4F61-DF0F-4574-BBC5-81E88E70DB19}" type="datetime1">
              <a:rPr lang="en-US" smtClean="0"/>
              <a:t>12/15/2022</a:t>
            </a:fld>
            <a:endParaRPr lang="en-US"/>
          </a:p>
        </p:txBody>
      </p:sp>
      <p:sp>
        <p:nvSpPr>
          <p:cNvPr id="6" name="Holder 6"/>
          <p:cNvSpPr>
            <a:spLocks noGrp="1"/>
          </p:cNvSpPr>
          <p:nvPr>
            <p:ph type="sldNum" sz="quarter" idx="7"/>
          </p:nvPr>
        </p:nvSpPr>
        <p:spPr/>
        <p:txBody>
          <a:bodyPr lIns="0" tIns="0" rIns="0" bIns="0"/>
          <a:lstStyle>
            <a:lvl1pPr>
              <a:defRPr sz="1200" b="0" i="0">
                <a:solidFill>
                  <a:srgbClr val="8A8A8A"/>
                </a:solidFill>
                <a:latin typeface="Constantia"/>
                <a:cs typeface="Constantia"/>
              </a:defRPr>
            </a:lvl1pPr>
          </a:lstStyle>
          <a:p>
            <a:pPr marL="40640">
              <a:lnSpc>
                <a:spcPts val="1240"/>
              </a:lnSpc>
            </a:pPr>
            <a:fld id="{81D60167-4931-47E6-BA6A-407CBD079E47}" type="slidenum">
              <a:rPr spc="-25" dirty="0"/>
              <a:t>‹#›</a:t>
            </a:fld>
            <a:endParaRPr spc="-25"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1" i="0">
                <a:solidFill>
                  <a:schemeClr val="tx1"/>
                </a:solidFill>
                <a:latin typeface="Calibri"/>
                <a:cs typeface="Calibri"/>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94E3C1DA-B9DF-4608-A271-91CBC436F578}" type="datetime1">
              <a:rPr lang="en-US" smtClean="0"/>
              <a:t>12/15/2022</a:t>
            </a:fld>
            <a:endParaRPr lang="en-US"/>
          </a:p>
        </p:txBody>
      </p:sp>
      <p:sp>
        <p:nvSpPr>
          <p:cNvPr id="7" name="Holder 7"/>
          <p:cNvSpPr>
            <a:spLocks noGrp="1"/>
          </p:cNvSpPr>
          <p:nvPr>
            <p:ph type="sldNum" sz="quarter" idx="7"/>
          </p:nvPr>
        </p:nvSpPr>
        <p:spPr/>
        <p:txBody>
          <a:bodyPr lIns="0" tIns="0" rIns="0" bIns="0"/>
          <a:lstStyle>
            <a:lvl1pPr>
              <a:defRPr sz="1200" b="0" i="0">
                <a:solidFill>
                  <a:srgbClr val="8A8A8A"/>
                </a:solidFill>
                <a:latin typeface="Constantia"/>
                <a:cs typeface="Constantia"/>
              </a:defRPr>
            </a:lvl1pPr>
          </a:lstStyle>
          <a:p>
            <a:pPr marL="40640">
              <a:lnSpc>
                <a:spcPts val="1240"/>
              </a:lnSpc>
            </a:pPr>
            <a:fld id="{81D60167-4931-47E6-BA6A-407CBD079E47}" type="slidenum">
              <a:rPr spc="-25" dirty="0"/>
              <a:t>‹#›</a:t>
            </a:fld>
            <a:endParaRPr spc="-25"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1" i="0">
                <a:solidFill>
                  <a:schemeClr val="tx1"/>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FADB13-35FE-4738-A5E9-2D530FB824D5}" type="datetime1">
              <a:rPr lang="en-US" smtClean="0"/>
              <a:t>12/15/2022</a:t>
            </a:fld>
            <a:endParaRPr lang="en-US"/>
          </a:p>
        </p:txBody>
      </p:sp>
      <p:sp>
        <p:nvSpPr>
          <p:cNvPr id="5" name="Holder 5"/>
          <p:cNvSpPr>
            <a:spLocks noGrp="1"/>
          </p:cNvSpPr>
          <p:nvPr>
            <p:ph type="sldNum" sz="quarter" idx="7"/>
          </p:nvPr>
        </p:nvSpPr>
        <p:spPr/>
        <p:txBody>
          <a:bodyPr lIns="0" tIns="0" rIns="0" bIns="0"/>
          <a:lstStyle>
            <a:lvl1pPr>
              <a:defRPr sz="1200" b="0" i="0">
                <a:solidFill>
                  <a:srgbClr val="8A8A8A"/>
                </a:solidFill>
                <a:latin typeface="Constantia"/>
                <a:cs typeface="Constantia"/>
              </a:defRPr>
            </a:lvl1pPr>
          </a:lstStyle>
          <a:p>
            <a:pPr marL="40640">
              <a:lnSpc>
                <a:spcPts val="1240"/>
              </a:lnSpc>
            </a:pPr>
            <a:fld id="{81D60167-4931-47E6-BA6A-407CBD079E47}" type="slidenum">
              <a:rPr spc="-25" dirty="0"/>
              <a:t>‹#›</a:t>
            </a:fld>
            <a:endParaRPr spc="-25"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66C9CAED-22A1-498B-9ED9-40FB7F8F036C}" type="datetime1">
              <a:rPr lang="en-US" smtClean="0"/>
              <a:t>12/15/2022</a:t>
            </a:fld>
            <a:endParaRPr lang="en-US"/>
          </a:p>
        </p:txBody>
      </p:sp>
      <p:sp>
        <p:nvSpPr>
          <p:cNvPr id="4" name="Holder 4"/>
          <p:cNvSpPr>
            <a:spLocks noGrp="1"/>
          </p:cNvSpPr>
          <p:nvPr>
            <p:ph type="sldNum" sz="quarter" idx="7"/>
          </p:nvPr>
        </p:nvSpPr>
        <p:spPr/>
        <p:txBody>
          <a:bodyPr lIns="0" tIns="0" rIns="0" bIns="0"/>
          <a:lstStyle>
            <a:lvl1pPr>
              <a:defRPr sz="1200" b="0" i="0">
                <a:solidFill>
                  <a:srgbClr val="8A8A8A"/>
                </a:solidFill>
                <a:latin typeface="Constantia"/>
                <a:cs typeface="Constantia"/>
              </a:defRPr>
            </a:lvl1pPr>
          </a:lstStyle>
          <a:p>
            <a:pPr marL="40640">
              <a:lnSpc>
                <a:spcPts val="1240"/>
              </a:lnSpc>
            </a:pPr>
            <a:fld id="{81D60167-4931-47E6-BA6A-407CBD079E47}" type="slidenum">
              <a:rPr spc="-25" dirty="0"/>
              <a:t>‹#›</a:t>
            </a:fld>
            <a:endParaRPr spc="-25"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1_CMS content2">
    <p:spTree>
      <p:nvGrpSpPr>
        <p:cNvPr id="1" name=""/>
        <p:cNvGrpSpPr/>
        <p:nvPr/>
      </p:nvGrpSpPr>
      <p:grpSpPr>
        <a:xfrm>
          <a:off x="0" y="0"/>
          <a:ext cx="0" cy="0"/>
          <a:chOff x="0" y="0"/>
          <a:chExt cx="0" cy="0"/>
        </a:xfrm>
      </p:grpSpPr>
      <p:sp>
        <p:nvSpPr>
          <p:cNvPr id="6" name="Content Placeholder 2"/>
          <p:cNvSpPr>
            <a:spLocks noGrp="1"/>
          </p:cNvSpPr>
          <p:nvPr>
            <p:ph idx="1"/>
          </p:nvPr>
        </p:nvSpPr>
        <p:spPr>
          <a:xfrm>
            <a:off x="457200" y="1828800"/>
            <a:ext cx="8229600" cy="42973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Placeholder 8"/>
          <p:cNvSpPr>
            <a:spLocks noGrp="1"/>
          </p:cNvSpPr>
          <p:nvPr>
            <p:ph type="title"/>
          </p:nvPr>
        </p:nvSpPr>
        <p:spPr>
          <a:xfrm>
            <a:off x="0" y="0"/>
            <a:ext cx="9144000" cy="1447800"/>
          </a:xfrm>
          <a:prstGeom prst="rect">
            <a:avLst/>
          </a:prstGeom>
          <a:solidFill>
            <a:srgbClr val="FFD004"/>
          </a:solidFill>
          <a:effectLst>
            <a:outerShdw dist="76200" dir="5640000" algn="tl" rotWithShape="0">
              <a:srgbClr val="084A9C"/>
            </a:outerShdw>
          </a:effectLst>
        </p:spPr>
        <p:txBody>
          <a:bodyPr vert="horz" lIns="91440" tIns="45720" rIns="91440" bIns="45720" rtlCol="0" anchor="ctr">
            <a:noAutofit/>
          </a:bodyPr>
          <a:lstStyle/>
          <a:p>
            <a:r>
              <a:rPr lang="en-US"/>
              <a:t>Click to edit Master title style</a:t>
            </a:r>
            <a:endParaRPr lang="en-US" dirty="0"/>
          </a:p>
        </p:txBody>
      </p:sp>
      <p:sp>
        <p:nvSpPr>
          <p:cNvPr id="4" name="Slide Number Placeholder 6"/>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22FF3C-310F-4809-A5BE-BC5BA8AA108D}" type="slidenum">
              <a:rPr lang="en-US" smtClean="0"/>
              <a:t>‹#›</a:t>
            </a:fld>
            <a:endParaRPr lang="en-US"/>
          </a:p>
        </p:txBody>
      </p:sp>
    </p:spTree>
    <p:extLst>
      <p:ext uri="{BB962C8B-B14F-4D97-AF65-F5344CB8AC3E}">
        <p14:creationId xmlns:p14="http://schemas.microsoft.com/office/powerpoint/2010/main" val="4103376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8" cstate="print"/>
          <a:stretch>
            <a:fillRect/>
          </a:stretch>
        </p:blipFill>
        <p:spPr>
          <a:xfrm>
            <a:off x="0" y="75438"/>
            <a:ext cx="9139428" cy="1449323"/>
          </a:xfrm>
          <a:prstGeom prst="rect">
            <a:avLst/>
          </a:prstGeom>
        </p:spPr>
      </p:pic>
      <p:sp>
        <p:nvSpPr>
          <p:cNvPr id="2" name="Holder 2"/>
          <p:cNvSpPr>
            <a:spLocks noGrp="1"/>
          </p:cNvSpPr>
          <p:nvPr>
            <p:ph type="title"/>
          </p:nvPr>
        </p:nvSpPr>
        <p:spPr>
          <a:xfrm>
            <a:off x="158654" y="4825"/>
            <a:ext cx="8826690" cy="1366520"/>
          </a:xfrm>
          <a:prstGeom prst="rect">
            <a:avLst/>
          </a:prstGeom>
        </p:spPr>
        <p:txBody>
          <a:bodyPr wrap="square" lIns="0" tIns="0" rIns="0" bIns="0">
            <a:spAutoFit/>
          </a:bodyPr>
          <a:lstStyle>
            <a:lvl1pPr>
              <a:defRPr sz="4400" b="1" i="0">
                <a:solidFill>
                  <a:schemeClr val="tx1"/>
                </a:solidFill>
                <a:latin typeface="Calibri"/>
                <a:cs typeface="Calibri"/>
              </a:defRPr>
            </a:lvl1pPr>
          </a:lstStyle>
          <a:p>
            <a:endParaRPr/>
          </a:p>
        </p:txBody>
      </p:sp>
      <p:sp>
        <p:nvSpPr>
          <p:cNvPr id="3" name="Holder 3"/>
          <p:cNvSpPr>
            <a:spLocks noGrp="1"/>
          </p:cNvSpPr>
          <p:nvPr>
            <p:ph type="body" idx="1"/>
          </p:nvPr>
        </p:nvSpPr>
        <p:spPr>
          <a:xfrm>
            <a:off x="533399" y="1783333"/>
            <a:ext cx="8077200" cy="4049395"/>
          </a:xfrm>
          <a:prstGeom prst="rect">
            <a:avLst/>
          </a:prstGeom>
        </p:spPr>
        <p:txBody>
          <a:bodyPr wrap="square" lIns="0" tIns="0" rIns="0" bIns="0">
            <a:spAutoFit/>
          </a:bodyPr>
          <a:lstStyle>
            <a:lvl1pPr>
              <a:defRPr sz="2200" b="0" i="0">
                <a:solidFill>
                  <a:schemeClr val="tx1"/>
                </a:solidFill>
                <a:latin typeface="Constantia"/>
                <a:cs typeface="Constantia"/>
              </a:defRPr>
            </a:lvl1pPr>
          </a:lstStyle>
          <a:p>
            <a:endParaRPr/>
          </a:p>
        </p:txBody>
      </p:sp>
      <p:sp>
        <p:nvSpPr>
          <p:cNvPr id="4" name="Holder 4"/>
          <p:cNvSpPr>
            <a:spLocks noGrp="1"/>
          </p:cNvSpPr>
          <p:nvPr>
            <p:ph type="ftr" sz="quarter" idx="5"/>
          </p:nvPr>
        </p:nvSpPr>
        <p:spPr>
          <a:xfrm>
            <a:off x="3108960" y="6377940"/>
            <a:ext cx="292608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C87F78B5-D54A-4336-B3AC-FD871A27C972}" type="datetime1">
              <a:rPr lang="en-US" smtClean="0"/>
              <a:t>12/15/2022</a:t>
            </a:fld>
            <a:endParaRPr lang="en-US"/>
          </a:p>
        </p:txBody>
      </p:sp>
      <p:sp>
        <p:nvSpPr>
          <p:cNvPr id="6" name="Holder 6"/>
          <p:cNvSpPr>
            <a:spLocks noGrp="1"/>
          </p:cNvSpPr>
          <p:nvPr>
            <p:ph type="sldNum" sz="quarter" idx="7"/>
          </p:nvPr>
        </p:nvSpPr>
        <p:spPr>
          <a:xfrm>
            <a:off x="8401050" y="6462817"/>
            <a:ext cx="243840" cy="177800"/>
          </a:xfrm>
          <a:prstGeom prst="rect">
            <a:avLst/>
          </a:prstGeom>
        </p:spPr>
        <p:txBody>
          <a:bodyPr wrap="square" lIns="0" tIns="0" rIns="0" bIns="0">
            <a:spAutoFit/>
          </a:bodyPr>
          <a:lstStyle>
            <a:lvl1pPr>
              <a:defRPr sz="1200" b="0" i="0">
                <a:solidFill>
                  <a:srgbClr val="8A8A8A"/>
                </a:solidFill>
                <a:latin typeface="Constantia"/>
                <a:cs typeface="Constantia"/>
              </a:defRPr>
            </a:lvl1pPr>
          </a:lstStyle>
          <a:p>
            <a:pPr marL="40640">
              <a:lnSpc>
                <a:spcPts val="1240"/>
              </a:lnSpc>
            </a:pPr>
            <a:fld id="{81D60167-4931-47E6-BA6A-407CBD079E47}" type="slidenum">
              <a:rPr spc="-25" dirty="0"/>
              <a:t>‹#›</a:t>
            </a:fld>
            <a:endParaRPr spc="-25"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hf hdr="0" ft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hyperlink" Target="https://www.cms.gov/Outreach-and-Education/Medicare-Learning-Network-MLN/MLNProducts/Downloads/Items-Services-Furnished-to-Beneficiaries-in-Custody-Under-Penal-Authority-Fact-Sheet-ICN908084.pdf"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object 8" descr="Title Slide Text: &quot;Assisting Incarcerated and Recently Released Consumers&quot;"/>
          <p:cNvSpPr txBox="1">
            <a:spLocks noGrp="1"/>
          </p:cNvSpPr>
          <p:nvPr>
            <p:ph type="title"/>
          </p:nvPr>
        </p:nvSpPr>
        <p:spPr>
          <a:xfrm>
            <a:off x="0" y="-209396"/>
            <a:ext cx="9144000" cy="1613262"/>
          </a:xfrm>
          <a:prstGeom prst="rect">
            <a:avLst/>
          </a:prstGeom>
        </p:spPr>
        <p:txBody>
          <a:bodyPr vert="horz" wrap="square" lIns="0" tIns="12700" rIns="0" bIns="0" rtlCol="0">
            <a:spAutoFit/>
          </a:bodyPr>
          <a:lstStyle/>
          <a:p>
            <a:pPr marL="1553845" marR="5080" indent="-1541780" algn="l">
              <a:lnSpc>
                <a:spcPct val="100000"/>
              </a:lnSpc>
              <a:spcBef>
                <a:spcPts val="100"/>
              </a:spcBef>
            </a:pPr>
            <a:r>
              <a:rPr lang="en-US" sz="4000" dirty="0"/>
              <a:t> </a:t>
            </a:r>
            <a:r>
              <a:rPr sz="3200" dirty="0"/>
              <a:t>Assisting</a:t>
            </a:r>
            <a:r>
              <a:rPr sz="3200" spc="-60" dirty="0"/>
              <a:t> </a:t>
            </a:r>
            <a:r>
              <a:rPr sz="3200" spc="-10" dirty="0"/>
              <a:t>Incarcerated</a:t>
            </a:r>
            <a:r>
              <a:rPr sz="3200" spc="-75" dirty="0"/>
              <a:t> </a:t>
            </a:r>
            <a:r>
              <a:rPr sz="3200" dirty="0"/>
              <a:t>and</a:t>
            </a:r>
            <a:r>
              <a:rPr sz="3200" spc="-70" dirty="0"/>
              <a:t> </a:t>
            </a:r>
            <a:r>
              <a:rPr sz="3200" dirty="0"/>
              <a:t>Released</a:t>
            </a:r>
            <a:r>
              <a:rPr lang="en-US" sz="3200" spc="-85" dirty="0"/>
              <a:t> </a:t>
            </a:r>
            <a:r>
              <a:rPr lang="en-US" sz="3200" spc="-10" dirty="0"/>
              <a:t>Recently </a:t>
            </a:r>
            <a:r>
              <a:rPr sz="3200" spc="-10" dirty="0"/>
              <a:t>Consumers</a:t>
            </a:r>
            <a:r>
              <a:rPr lang="en-US" sz="3200" spc="-10" dirty="0"/>
              <a:t> with Enrolling</a:t>
            </a:r>
            <a:br>
              <a:rPr lang="en-US" sz="3200" spc="-10" dirty="0"/>
            </a:br>
            <a:r>
              <a:rPr lang="en-US" sz="3200" spc="-10" dirty="0"/>
              <a:t>in Health Coverage  </a:t>
            </a:r>
            <a:endParaRPr sz="4000" dirty="0"/>
          </a:p>
        </p:txBody>
      </p:sp>
      <p:sp>
        <p:nvSpPr>
          <p:cNvPr id="11" name="Slide Number Placeholder 10">
            <a:extLst>
              <a:ext uri="{FF2B5EF4-FFF2-40B4-BE49-F238E27FC236}">
                <a16:creationId xmlns:a16="http://schemas.microsoft.com/office/drawing/2014/main" id="{EC3B18C6-7E08-4378-83B4-CC6F232D0EF5}"/>
              </a:ext>
            </a:extLst>
          </p:cNvPr>
          <p:cNvSpPr>
            <a:spLocks noGrp="1"/>
          </p:cNvSpPr>
          <p:nvPr>
            <p:ph type="sldNum" sz="quarter" idx="4"/>
          </p:nvPr>
        </p:nvSpPr>
        <p:spPr/>
        <p:txBody>
          <a:bodyPr/>
          <a:lstStyle/>
          <a:p>
            <a:pPr marL="40640">
              <a:lnSpc>
                <a:spcPts val="1240"/>
              </a:lnSpc>
            </a:pPr>
            <a:fld id="{81D60167-4931-47E6-BA6A-407CBD079E47}" type="slidenum">
              <a:rPr lang="en-US" spc="-25" smtClean="0"/>
              <a:t>1</a:t>
            </a:fld>
            <a:endParaRPr lang="en-US" spc="-25" dirty="0"/>
          </a:p>
        </p:txBody>
      </p:sp>
      <p:sp>
        <p:nvSpPr>
          <p:cNvPr id="12" name="object 9">
            <a:extLst>
              <a:ext uri="{FF2B5EF4-FFF2-40B4-BE49-F238E27FC236}">
                <a16:creationId xmlns:a16="http://schemas.microsoft.com/office/drawing/2014/main" id="{5E7FD582-2C18-4264-A14F-D3658B771F18}"/>
              </a:ext>
            </a:extLst>
          </p:cNvPr>
          <p:cNvSpPr txBox="1"/>
          <p:nvPr/>
        </p:nvSpPr>
        <p:spPr>
          <a:xfrm>
            <a:off x="3200400" y="5105400"/>
            <a:ext cx="3659709" cy="566822"/>
          </a:xfrm>
          <a:prstGeom prst="rect">
            <a:avLst/>
          </a:prstGeom>
        </p:spPr>
        <p:txBody>
          <a:bodyPr vert="horz" wrap="square" lIns="0" tIns="12700" rIns="0" bIns="0" rtlCol="0">
            <a:spAutoFit/>
          </a:bodyPr>
          <a:lstStyle/>
          <a:p>
            <a:pPr marL="12700">
              <a:lnSpc>
                <a:spcPct val="100000"/>
              </a:lnSpc>
              <a:spcBef>
                <a:spcPts val="100"/>
              </a:spcBef>
            </a:pPr>
            <a:r>
              <a:rPr lang="en-US" sz="3600" i="1" dirty="0">
                <a:solidFill>
                  <a:srgbClr val="0070C0"/>
                </a:solidFill>
                <a:latin typeface="Constantia"/>
                <a:cs typeface="Constantia"/>
              </a:rPr>
              <a:t>December 2022</a:t>
            </a:r>
            <a:endParaRPr sz="3600" dirty="0">
              <a:latin typeface="Constantia"/>
              <a:cs typeface="Constantia"/>
            </a:endParaRPr>
          </a:p>
        </p:txBody>
      </p:sp>
      <p:pic>
        <p:nvPicPr>
          <p:cNvPr id="14" name="Picture 13" descr="Blue icon of a laptop with electronic health record on screen">
            <a:extLst>
              <a:ext uri="{FF2B5EF4-FFF2-40B4-BE49-F238E27FC236}">
                <a16:creationId xmlns:a16="http://schemas.microsoft.com/office/drawing/2014/main" id="{05F56357-25BC-4706-AC00-9FD1BB57215E}"/>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2667000" y="2194821"/>
            <a:ext cx="4360063" cy="2500624"/>
          </a:xfrm>
          <a:prstGeom prst="rect">
            <a:avLst/>
          </a:prstGeom>
        </p:spPr>
      </p:pic>
      <p:pic>
        <p:nvPicPr>
          <p:cNvPr id="3" name="object 3" descr="CMS blue and yellow logo"/>
          <p:cNvPicPr/>
          <p:nvPr/>
        </p:nvPicPr>
        <p:blipFill>
          <a:blip r:embed="rId4" cstate="print"/>
          <a:stretch>
            <a:fillRect/>
          </a:stretch>
        </p:blipFill>
        <p:spPr>
          <a:xfrm>
            <a:off x="6438900" y="5784649"/>
            <a:ext cx="2362200" cy="754263"/>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lide Number Placeholder 8">
            <a:extLst>
              <a:ext uri="{FF2B5EF4-FFF2-40B4-BE49-F238E27FC236}">
                <a16:creationId xmlns:a16="http://schemas.microsoft.com/office/drawing/2014/main" id="{E35B481D-A71E-4614-AE8C-90157D4DB548}"/>
              </a:ext>
            </a:extLst>
          </p:cNvPr>
          <p:cNvSpPr>
            <a:spLocks noGrp="1"/>
          </p:cNvSpPr>
          <p:nvPr>
            <p:ph type="sldNum" sz="quarter" idx="4"/>
          </p:nvPr>
        </p:nvSpPr>
        <p:spPr/>
        <p:txBody>
          <a:bodyPr/>
          <a:lstStyle/>
          <a:p>
            <a:pPr marL="40640">
              <a:lnSpc>
                <a:spcPts val="1240"/>
              </a:lnSpc>
            </a:pPr>
            <a:fld id="{81D60167-4931-47E6-BA6A-407CBD079E47}" type="slidenum">
              <a:rPr lang="en-US" spc="-25" smtClean="0"/>
              <a:t>10</a:t>
            </a:fld>
            <a:endParaRPr lang="en-US" spc="-25" dirty="0"/>
          </a:p>
        </p:txBody>
      </p:sp>
      <p:sp>
        <p:nvSpPr>
          <p:cNvPr id="6" name="object 6"/>
          <p:cNvSpPr txBox="1"/>
          <p:nvPr/>
        </p:nvSpPr>
        <p:spPr>
          <a:xfrm>
            <a:off x="220783" y="1879483"/>
            <a:ext cx="4340860" cy="4476867"/>
          </a:xfrm>
          <a:prstGeom prst="rect">
            <a:avLst/>
          </a:prstGeom>
        </p:spPr>
        <p:txBody>
          <a:bodyPr vert="horz" wrap="square" lIns="0" tIns="115570" rIns="0" bIns="0" rtlCol="0">
            <a:spAutoFit/>
          </a:bodyPr>
          <a:lstStyle/>
          <a:p>
            <a:pPr marL="355600" marR="5080" indent="-342900">
              <a:lnSpc>
                <a:spcPts val="3360"/>
              </a:lnSpc>
              <a:spcBef>
                <a:spcPts val="910"/>
              </a:spcBef>
              <a:buClr>
                <a:srgbClr val="084A9C"/>
              </a:buClr>
              <a:buFont typeface="Wingdings"/>
              <a:buChar char=""/>
              <a:tabLst>
                <a:tab pos="356235" algn="l"/>
              </a:tabLst>
            </a:pPr>
            <a:r>
              <a:rPr sz="3200" spc="-30" dirty="0">
                <a:latin typeface="Constantia"/>
                <a:cs typeface="Constantia"/>
              </a:rPr>
              <a:t>Consumers</a:t>
            </a:r>
            <a:r>
              <a:rPr sz="3200" spc="-135" dirty="0">
                <a:latin typeface="Constantia"/>
                <a:cs typeface="Constantia"/>
              </a:rPr>
              <a:t> </a:t>
            </a:r>
            <a:r>
              <a:rPr sz="3200" spc="-25" dirty="0">
                <a:latin typeface="Constantia"/>
                <a:cs typeface="Constantia"/>
              </a:rPr>
              <a:t>who </a:t>
            </a:r>
            <a:r>
              <a:rPr sz="3200" spc="-45" dirty="0">
                <a:latin typeface="Constantia"/>
                <a:cs typeface="Constantia"/>
              </a:rPr>
              <a:t>receive</a:t>
            </a:r>
            <a:r>
              <a:rPr sz="3200" spc="-155" dirty="0">
                <a:latin typeface="Constantia"/>
                <a:cs typeface="Constantia"/>
              </a:rPr>
              <a:t> </a:t>
            </a:r>
            <a:r>
              <a:rPr sz="3200" spc="-10" dirty="0">
                <a:latin typeface="Constantia"/>
                <a:cs typeface="Constantia"/>
              </a:rPr>
              <a:t>health </a:t>
            </a:r>
            <a:r>
              <a:rPr sz="3200" spc="-65" dirty="0">
                <a:latin typeface="Constantia"/>
                <a:cs typeface="Constantia"/>
              </a:rPr>
              <a:t>coverage</a:t>
            </a:r>
            <a:r>
              <a:rPr sz="3200" spc="-195" dirty="0">
                <a:latin typeface="Constantia"/>
                <a:cs typeface="Constantia"/>
              </a:rPr>
              <a:t> </a:t>
            </a:r>
            <a:r>
              <a:rPr sz="3200" spc="-10" dirty="0">
                <a:latin typeface="Constantia"/>
                <a:cs typeface="Constantia"/>
              </a:rPr>
              <a:t>after</a:t>
            </a:r>
            <a:r>
              <a:rPr sz="3200" spc="-175" dirty="0">
                <a:latin typeface="Constantia"/>
                <a:cs typeface="Constantia"/>
              </a:rPr>
              <a:t> </a:t>
            </a:r>
            <a:r>
              <a:rPr sz="3200" spc="-10" dirty="0">
                <a:latin typeface="Constantia"/>
                <a:cs typeface="Constantia"/>
              </a:rPr>
              <a:t>being </a:t>
            </a:r>
            <a:r>
              <a:rPr sz="3200" dirty="0">
                <a:latin typeface="Constantia"/>
                <a:cs typeface="Constantia"/>
              </a:rPr>
              <a:t>released</a:t>
            </a:r>
            <a:r>
              <a:rPr sz="3200" spc="-215" dirty="0">
                <a:latin typeface="Constantia"/>
                <a:cs typeface="Constantia"/>
              </a:rPr>
              <a:t> </a:t>
            </a:r>
            <a:r>
              <a:rPr sz="3200" spc="-20" dirty="0">
                <a:latin typeface="Constantia"/>
                <a:cs typeface="Constantia"/>
              </a:rPr>
              <a:t>from </a:t>
            </a:r>
            <a:r>
              <a:rPr sz="3200" spc="-30" dirty="0">
                <a:latin typeface="Constantia"/>
                <a:cs typeface="Constantia"/>
              </a:rPr>
              <a:t>incarceration</a:t>
            </a:r>
            <a:r>
              <a:rPr sz="3200" spc="-114" dirty="0">
                <a:latin typeface="Constantia"/>
                <a:cs typeface="Constantia"/>
              </a:rPr>
              <a:t> </a:t>
            </a:r>
            <a:r>
              <a:rPr sz="3200" spc="-25" dirty="0">
                <a:latin typeface="Constantia"/>
                <a:cs typeface="Constantia"/>
              </a:rPr>
              <a:t>may </a:t>
            </a:r>
            <a:r>
              <a:rPr sz="3200" dirty="0">
                <a:latin typeface="Constantia"/>
                <a:cs typeface="Constantia"/>
              </a:rPr>
              <a:t>need</a:t>
            </a:r>
            <a:r>
              <a:rPr sz="3200" spc="-165" dirty="0">
                <a:latin typeface="Constantia"/>
                <a:cs typeface="Constantia"/>
              </a:rPr>
              <a:t> </a:t>
            </a:r>
            <a:r>
              <a:rPr sz="3200" spc="-10" dirty="0">
                <a:latin typeface="Constantia"/>
                <a:cs typeface="Constantia"/>
              </a:rPr>
              <a:t>additional </a:t>
            </a:r>
            <a:r>
              <a:rPr sz="3200" spc="-25" dirty="0">
                <a:latin typeface="Constantia"/>
                <a:cs typeface="Constantia"/>
              </a:rPr>
              <a:t>information</a:t>
            </a:r>
            <a:r>
              <a:rPr sz="3200" spc="-125" dirty="0">
                <a:latin typeface="Constantia"/>
                <a:cs typeface="Constantia"/>
              </a:rPr>
              <a:t> </a:t>
            </a:r>
            <a:r>
              <a:rPr sz="3200" spc="-10" dirty="0">
                <a:latin typeface="Constantia"/>
                <a:cs typeface="Constantia"/>
              </a:rPr>
              <a:t>about </a:t>
            </a:r>
            <a:r>
              <a:rPr sz="3200" dirty="0">
                <a:latin typeface="Constantia"/>
                <a:cs typeface="Constantia"/>
              </a:rPr>
              <a:t>how</a:t>
            </a:r>
            <a:r>
              <a:rPr sz="3200" spc="-190" dirty="0">
                <a:latin typeface="Constantia"/>
                <a:cs typeface="Constantia"/>
              </a:rPr>
              <a:t> </a:t>
            </a:r>
            <a:r>
              <a:rPr sz="3200" spc="-10" dirty="0">
                <a:latin typeface="Constantia"/>
                <a:cs typeface="Constantia"/>
              </a:rPr>
              <a:t>health</a:t>
            </a:r>
            <a:r>
              <a:rPr sz="3200" spc="-210" dirty="0">
                <a:latin typeface="Constantia"/>
                <a:cs typeface="Constantia"/>
              </a:rPr>
              <a:t> </a:t>
            </a:r>
            <a:r>
              <a:rPr sz="3200" spc="-10" dirty="0">
                <a:latin typeface="Constantia"/>
                <a:cs typeface="Constantia"/>
              </a:rPr>
              <a:t>coverage </a:t>
            </a:r>
            <a:r>
              <a:rPr sz="3200" spc="-50" dirty="0">
                <a:latin typeface="Constantia"/>
                <a:cs typeface="Constantia"/>
              </a:rPr>
              <a:t>works</a:t>
            </a:r>
            <a:r>
              <a:rPr sz="3200" spc="-170" dirty="0">
                <a:latin typeface="Constantia"/>
                <a:cs typeface="Constantia"/>
              </a:rPr>
              <a:t> </a:t>
            </a:r>
            <a:r>
              <a:rPr sz="3200" dirty="0">
                <a:latin typeface="Constantia"/>
                <a:cs typeface="Constantia"/>
              </a:rPr>
              <a:t>and</a:t>
            </a:r>
            <a:r>
              <a:rPr sz="3200" spc="-70" dirty="0">
                <a:latin typeface="Constantia"/>
                <a:cs typeface="Constantia"/>
              </a:rPr>
              <a:t> </a:t>
            </a:r>
            <a:r>
              <a:rPr sz="3200" spc="-20" dirty="0">
                <a:latin typeface="Constantia"/>
                <a:cs typeface="Constantia"/>
              </a:rPr>
              <a:t>how</a:t>
            </a:r>
            <a:r>
              <a:rPr sz="3200" spc="-150" dirty="0">
                <a:latin typeface="Constantia"/>
                <a:cs typeface="Constantia"/>
              </a:rPr>
              <a:t> </a:t>
            </a:r>
            <a:r>
              <a:rPr sz="3200" spc="-25" dirty="0">
                <a:latin typeface="Constantia"/>
                <a:cs typeface="Constantia"/>
              </a:rPr>
              <a:t>to </a:t>
            </a:r>
            <a:r>
              <a:rPr sz="3200" spc="-35" dirty="0">
                <a:latin typeface="Constantia"/>
                <a:cs typeface="Constantia"/>
              </a:rPr>
              <a:t>navigate</a:t>
            </a:r>
            <a:r>
              <a:rPr sz="3200" spc="-175" dirty="0">
                <a:latin typeface="Constantia"/>
                <a:cs typeface="Constantia"/>
              </a:rPr>
              <a:t> </a:t>
            </a:r>
            <a:r>
              <a:rPr sz="3200" dirty="0">
                <a:latin typeface="Constantia"/>
                <a:cs typeface="Constantia"/>
              </a:rPr>
              <a:t>the</a:t>
            </a:r>
            <a:r>
              <a:rPr sz="3200" spc="-125" dirty="0">
                <a:latin typeface="Constantia"/>
                <a:cs typeface="Constantia"/>
              </a:rPr>
              <a:t> </a:t>
            </a:r>
            <a:r>
              <a:rPr sz="3200" spc="-10" dirty="0">
                <a:latin typeface="Constantia"/>
                <a:cs typeface="Constantia"/>
              </a:rPr>
              <a:t>health </a:t>
            </a:r>
            <a:r>
              <a:rPr sz="3200" spc="-40" dirty="0">
                <a:latin typeface="Constantia"/>
                <a:cs typeface="Constantia"/>
              </a:rPr>
              <a:t>care</a:t>
            </a:r>
            <a:r>
              <a:rPr sz="3200" spc="-170" dirty="0">
                <a:latin typeface="Constantia"/>
                <a:cs typeface="Constantia"/>
              </a:rPr>
              <a:t> </a:t>
            </a:r>
            <a:r>
              <a:rPr sz="3200" spc="-25" dirty="0">
                <a:latin typeface="Constantia"/>
                <a:cs typeface="Constantia"/>
              </a:rPr>
              <a:t>delivery</a:t>
            </a:r>
            <a:r>
              <a:rPr sz="3200" spc="-145" dirty="0">
                <a:latin typeface="Constantia"/>
                <a:cs typeface="Constantia"/>
              </a:rPr>
              <a:t> </a:t>
            </a:r>
            <a:r>
              <a:rPr sz="3200" spc="-10" dirty="0">
                <a:latin typeface="Constantia"/>
                <a:cs typeface="Constantia"/>
              </a:rPr>
              <a:t>system.</a:t>
            </a:r>
            <a:endParaRPr sz="3200" dirty="0">
              <a:latin typeface="Constantia"/>
              <a:cs typeface="Constantia"/>
            </a:endParaRPr>
          </a:p>
        </p:txBody>
      </p:sp>
      <p:grpSp>
        <p:nvGrpSpPr>
          <p:cNvPr id="10" name="Group 9" descr="Hospital services">
            <a:extLst>
              <a:ext uri="{FF2B5EF4-FFF2-40B4-BE49-F238E27FC236}">
                <a16:creationId xmlns:a16="http://schemas.microsoft.com/office/drawing/2014/main" id="{D12249B3-5BB6-4ACE-997C-20BE6370157A}"/>
              </a:ext>
            </a:extLst>
          </p:cNvPr>
          <p:cNvGrpSpPr/>
          <p:nvPr/>
        </p:nvGrpSpPr>
        <p:grpSpPr>
          <a:xfrm>
            <a:off x="5100855" y="2895600"/>
            <a:ext cx="3662145" cy="2731532"/>
            <a:chOff x="5100855" y="2895600"/>
            <a:chExt cx="3662145" cy="2731532"/>
          </a:xfrm>
        </p:grpSpPr>
        <p:pic>
          <p:nvPicPr>
            <p:cNvPr id="1026" name="Picture 2" descr="Health Insurance Concept Online Applying Insurance Stock Photo 1358780060 |  Shutterstock">
              <a:extLst>
                <a:ext uri="{FF2B5EF4-FFF2-40B4-BE49-F238E27FC236}">
                  <a16:creationId xmlns:a16="http://schemas.microsoft.com/office/drawing/2014/main" id="{A62112BC-A59E-4A4F-8F1A-365E0E3147D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0855" y="2895600"/>
              <a:ext cx="3507205" cy="2514600"/>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22C1D7E8-DF79-446B-AAFC-5065E57F3B23}"/>
                </a:ext>
              </a:extLst>
            </p:cNvPr>
            <p:cNvSpPr txBox="1"/>
            <p:nvPr/>
          </p:nvSpPr>
          <p:spPr>
            <a:xfrm>
              <a:off x="5100855" y="5257800"/>
              <a:ext cx="3662145" cy="369332"/>
            </a:xfrm>
            <a:prstGeom prst="rect">
              <a:avLst/>
            </a:prstGeom>
            <a:solidFill>
              <a:schemeClr val="bg1"/>
            </a:solidFill>
          </p:spPr>
          <p:txBody>
            <a:bodyPr wrap="square" rtlCol="0">
              <a:spAutoFit/>
            </a:bodyPr>
            <a:lstStyle/>
            <a:p>
              <a:endParaRPr lang="en-US" dirty="0"/>
            </a:p>
          </p:txBody>
        </p:sp>
      </p:grpSp>
      <p:sp>
        <p:nvSpPr>
          <p:cNvPr id="20" name="Title 19">
            <a:extLst>
              <a:ext uri="{FF2B5EF4-FFF2-40B4-BE49-F238E27FC236}">
                <a16:creationId xmlns:a16="http://schemas.microsoft.com/office/drawing/2014/main" id="{74418415-F828-42A1-96A2-777DFB5B768A}"/>
              </a:ext>
            </a:extLst>
          </p:cNvPr>
          <p:cNvSpPr>
            <a:spLocks noGrp="1"/>
          </p:cNvSpPr>
          <p:nvPr>
            <p:ph type="title"/>
          </p:nvPr>
        </p:nvSpPr>
        <p:spPr/>
        <p:txBody>
          <a:bodyPr/>
          <a:lstStyle/>
          <a:p>
            <a:r>
              <a:rPr lang="en-US" dirty="0">
                <a:solidFill>
                  <a:prstClr val="black"/>
                </a:solidFill>
              </a:rPr>
              <a:t>Aiding the Transition of Recently Incarcerated Consumers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35941AAC-5C1D-4FE5-A51C-4FD4E33297B6}"/>
              </a:ext>
            </a:extLst>
          </p:cNvPr>
          <p:cNvSpPr>
            <a:spLocks noGrp="1"/>
          </p:cNvSpPr>
          <p:nvPr>
            <p:ph idx="1"/>
          </p:nvPr>
        </p:nvSpPr>
        <p:spPr>
          <a:xfrm>
            <a:off x="457200" y="1828800"/>
            <a:ext cx="8229600" cy="4576125"/>
          </a:xfrm>
        </p:spPr>
        <p:txBody>
          <a:bodyPr/>
          <a:lstStyle/>
          <a:p>
            <a:pPr marL="355600" marR="706755" indent="-342900">
              <a:lnSpc>
                <a:spcPts val="2780"/>
              </a:lnSpc>
              <a:spcBef>
                <a:spcPts val="775"/>
              </a:spcBef>
              <a:buClr>
                <a:srgbClr val="084A9C"/>
              </a:buClr>
              <a:buFont typeface="Wingdings"/>
              <a:buChar char=""/>
              <a:tabLst>
                <a:tab pos="355600" algn="l"/>
                <a:tab pos="356235" algn="l"/>
              </a:tabLst>
            </a:pPr>
            <a:r>
              <a:rPr lang="en-US" sz="2900" spc="-20" dirty="0"/>
              <a:t>Assisters</a:t>
            </a:r>
            <a:r>
              <a:rPr lang="en-US" sz="2900" spc="-150" dirty="0"/>
              <a:t> </a:t>
            </a:r>
            <a:r>
              <a:rPr lang="en-US" sz="2900" dirty="0"/>
              <a:t>can</a:t>
            </a:r>
            <a:r>
              <a:rPr lang="en-US" sz="2900" spc="-145" dirty="0"/>
              <a:t> </a:t>
            </a:r>
            <a:r>
              <a:rPr lang="en-US" sz="2900" dirty="0"/>
              <a:t>aid</a:t>
            </a:r>
            <a:r>
              <a:rPr lang="en-US" sz="2900" spc="-20" dirty="0"/>
              <a:t> </a:t>
            </a:r>
            <a:r>
              <a:rPr lang="en-US" sz="2900" dirty="0"/>
              <a:t>in</a:t>
            </a:r>
            <a:r>
              <a:rPr lang="en-US" sz="2900" spc="-95" dirty="0"/>
              <a:t> </a:t>
            </a:r>
            <a:r>
              <a:rPr lang="en-US" sz="2900" dirty="0"/>
              <a:t>the</a:t>
            </a:r>
            <a:r>
              <a:rPr lang="en-US" sz="2900" spc="-130" dirty="0"/>
              <a:t> </a:t>
            </a:r>
            <a:r>
              <a:rPr lang="en-US" sz="2900" spc="-20" dirty="0"/>
              <a:t>transition</a:t>
            </a:r>
            <a:r>
              <a:rPr lang="en-US" sz="2900" spc="-140" dirty="0"/>
              <a:t> </a:t>
            </a:r>
            <a:r>
              <a:rPr lang="en-US" sz="2900" dirty="0"/>
              <a:t>of</a:t>
            </a:r>
            <a:r>
              <a:rPr lang="en-US" sz="2900" spc="-5" dirty="0"/>
              <a:t> </a:t>
            </a:r>
            <a:r>
              <a:rPr lang="en-US" sz="2900" spc="-10" dirty="0"/>
              <a:t>recently released</a:t>
            </a:r>
            <a:r>
              <a:rPr lang="en-US" sz="2900" spc="-135" dirty="0"/>
              <a:t> </a:t>
            </a:r>
            <a:r>
              <a:rPr lang="en-US" sz="2900" spc="-20" dirty="0"/>
              <a:t>consumers</a:t>
            </a:r>
            <a:r>
              <a:rPr lang="en-US" sz="2900" spc="-114" dirty="0"/>
              <a:t> </a:t>
            </a:r>
            <a:r>
              <a:rPr lang="en-US" sz="2900" spc="-25" dirty="0"/>
              <a:t>by:</a:t>
            </a:r>
            <a:endParaRPr lang="en-US" sz="2900" dirty="0"/>
          </a:p>
          <a:p>
            <a:pPr marL="755650" marR="5080" lvl="1" indent="-286385">
              <a:lnSpc>
                <a:spcPct val="80000"/>
              </a:lnSpc>
              <a:spcBef>
                <a:spcPts val="580"/>
              </a:spcBef>
              <a:buClr>
                <a:srgbClr val="084A9C"/>
              </a:buClr>
              <a:buFont typeface="Wingdings"/>
              <a:buChar char=""/>
              <a:tabLst>
                <a:tab pos="756285" algn="l"/>
              </a:tabLst>
            </a:pPr>
            <a:r>
              <a:rPr lang="en-US" sz="2200" dirty="0">
                <a:latin typeface="Constantia"/>
                <a:cs typeface="Constantia"/>
              </a:rPr>
              <a:t>Explaining</a:t>
            </a:r>
            <a:r>
              <a:rPr lang="en-US" sz="2200" spc="-80" dirty="0">
                <a:latin typeface="Constantia"/>
                <a:cs typeface="Constantia"/>
              </a:rPr>
              <a:t> </a:t>
            </a:r>
            <a:r>
              <a:rPr lang="en-US" sz="2200" dirty="0">
                <a:latin typeface="Constantia"/>
                <a:cs typeface="Constantia"/>
              </a:rPr>
              <a:t>the</a:t>
            </a:r>
            <a:r>
              <a:rPr lang="en-US" sz="2200" spc="-85" dirty="0">
                <a:latin typeface="Constantia"/>
                <a:cs typeface="Constantia"/>
              </a:rPr>
              <a:t> </a:t>
            </a:r>
            <a:r>
              <a:rPr lang="en-US" sz="2200" dirty="0">
                <a:latin typeface="Constantia"/>
                <a:cs typeface="Constantia"/>
              </a:rPr>
              <a:t>basics</a:t>
            </a:r>
            <a:r>
              <a:rPr lang="en-US" sz="2200" spc="-135" dirty="0">
                <a:latin typeface="Constantia"/>
                <a:cs typeface="Constantia"/>
              </a:rPr>
              <a:t> </a:t>
            </a:r>
            <a:r>
              <a:rPr lang="en-US" sz="2200" dirty="0">
                <a:latin typeface="Constantia"/>
                <a:cs typeface="Constantia"/>
              </a:rPr>
              <a:t>of</a:t>
            </a:r>
            <a:r>
              <a:rPr lang="en-US" sz="2200" spc="20" dirty="0">
                <a:latin typeface="Constantia"/>
                <a:cs typeface="Constantia"/>
              </a:rPr>
              <a:t> </a:t>
            </a:r>
            <a:r>
              <a:rPr lang="en-US" sz="2200" dirty="0">
                <a:latin typeface="Constantia"/>
                <a:cs typeface="Constantia"/>
              </a:rPr>
              <a:t>health</a:t>
            </a:r>
            <a:r>
              <a:rPr lang="en-US" sz="2200" spc="-75" dirty="0">
                <a:latin typeface="Constantia"/>
                <a:cs typeface="Constantia"/>
              </a:rPr>
              <a:t> </a:t>
            </a:r>
            <a:r>
              <a:rPr lang="en-US" sz="2200" spc="-10" dirty="0">
                <a:latin typeface="Constantia"/>
                <a:cs typeface="Constantia"/>
              </a:rPr>
              <a:t>insurance,</a:t>
            </a:r>
            <a:r>
              <a:rPr lang="en-US" sz="2200" spc="-40" dirty="0">
                <a:latin typeface="Constantia"/>
                <a:cs typeface="Constantia"/>
              </a:rPr>
              <a:t> </a:t>
            </a:r>
            <a:r>
              <a:rPr lang="en-US" sz="2200" dirty="0">
                <a:latin typeface="Constantia"/>
                <a:cs typeface="Constantia"/>
              </a:rPr>
              <a:t>including</a:t>
            </a:r>
            <a:r>
              <a:rPr lang="en-US" sz="2200" spc="-65" dirty="0">
                <a:latin typeface="Constantia"/>
                <a:cs typeface="Constantia"/>
              </a:rPr>
              <a:t> </a:t>
            </a:r>
            <a:r>
              <a:rPr lang="en-US" sz="2200" dirty="0">
                <a:latin typeface="Constantia"/>
                <a:cs typeface="Constantia"/>
              </a:rPr>
              <a:t>the</a:t>
            </a:r>
            <a:r>
              <a:rPr lang="en-US" sz="2200" spc="-135" dirty="0">
                <a:latin typeface="Constantia"/>
                <a:cs typeface="Constantia"/>
              </a:rPr>
              <a:t> </a:t>
            </a:r>
            <a:r>
              <a:rPr lang="en-US" sz="2200" spc="-10" dirty="0">
                <a:latin typeface="Constantia"/>
                <a:cs typeface="Constantia"/>
              </a:rPr>
              <a:t>costs associated</a:t>
            </a:r>
            <a:r>
              <a:rPr lang="en-US" sz="2200" spc="-80" dirty="0">
                <a:latin typeface="Constantia"/>
                <a:cs typeface="Constantia"/>
              </a:rPr>
              <a:t> </a:t>
            </a:r>
            <a:r>
              <a:rPr lang="en-US" sz="2200" dirty="0">
                <a:latin typeface="Constantia"/>
                <a:cs typeface="Constantia"/>
              </a:rPr>
              <a:t>with</a:t>
            </a:r>
            <a:r>
              <a:rPr lang="en-US" sz="2200" spc="-35" dirty="0">
                <a:latin typeface="Constantia"/>
                <a:cs typeface="Constantia"/>
              </a:rPr>
              <a:t> </a:t>
            </a:r>
            <a:r>
              <a:rPr lang="en-US" sz="2200" dirty="0">
                <a:latin typeface="Constantia"/>
                <a:cs typeface="Constantia"/>
              </a:rPr>
              <a:t>health</a:t>
            </a:r>
            <a:r>
              <a:rPr lang="en-US" sz="2200" spc="-105" dirty="0">
                <a:latin typeface="Constantia"/>
                <a:cs typeface="Constantia"/>
              </a:rPr>
              <a:t> </a:t>
            </a:r>
            <a:r>
              <a:rPr lang="en-US" sz="2200" spc="-10" dirty="0">
                <a:latin typeface="Constantia"/>
                <a:cs typeface="Constantia"/>
              </a:rPr>
              <a:t>care</a:t>
            </a:r>
            <a:r>
              <a:rPr lang="en-US" sz="2200" spc="-110" dirty="0">
                <a:latin typeface="Constantia"/>
                <a:cs typeface="Constantia"/>
              </a:rPr>
              <a:t> </a:t>
            </a:r>
            <a:r>
              <a:rPr lang="en-US" sz="2200" dirty="0">
                <a:latin typeface="Constantia"/>
                <a:cs typeface="Constantia"/>
              </a:rPr>
              <a:t>services</a:t>
            </a:r>
            <a:r>
              <a:rPr lang="en-US" sz="2200" spc="-90" dirty="0">
                <a:latin typeface="Constantia"/>
                <a:cs typeface="Constantia"/>
              </a:rPr>
              <a:t> </a:t>
            </a:r>
            <a:r>
              <a:rPr lang="en-US" sz="2200" spc="-10" dirty="0">
                <a:latin typeface="Constantia"/>
                <a:cs typeface="Constantia"/>
              </a:rPr>
              <a:t>under</a:t>
            </a:r>
            <a:r>
              <a:rPr lang="en-US" sz="2200" spc="-150" dirty="0">
                <a:latin typeface="Constantia"/>
                <a:cs typeface="Constantia"/>
              </a:rPr>
              <a:t> </a:t>
            </a:r>
            <a:r>
              <a:rPr lang="en-US" sz="2200" spc="-10" dirty="0">
                <a:latin typeface="Constantia"/>
                <a:cs typeface="Constantia"/>
              </a:rPr>
              <a:t>different</a:t>
            </a:r>
            <a:r>
              <a:rPr lang="en-US" sz="2200" spc="-100" dirty="0">
                <a:latin typeface="Constantia"/>
                <a:cs typeface="Constantia"/>
              </a:rPr>
              <a:t> </a:t>
            </a:r>
            <a:r>
              <a:rPr lang="en-US" sz="2200" spc="-10" dirty="0">
                <a:latin typeface="Constantia"/>
                <a:cs typeface="Constantia"/>
              </a:rPr>
              <a:t>plans</a:t>
            </a:r>
            <a:r>
              <a:rPr lang="en-US" sz="2200" spc="550" dirty="0">
                <a:latin typeface="Constantia"/>
                <a:cs typeface="Constantia"/>
              </a:rPr>
              <a:t> </a:t>
            </a:r>
            <a:r>
              <a:rPr lang="en-US" sz="2200" dirty="0">
                <a:latin typeface="Constantia"/>
                <a:cs typeface="Constantia"/>
              </a:rPr>
              <a:t>(i.e.</a:t>
            </a:r>
            <a:r>
              <a:rPr lang="en-US" sz="2200" spc="-80" dirty="0">
                <a:latin typeface="Constantia"/>
                <a:cs typeface="Constantia"/>
              </a:rPr>
              <a:t> </a:t>
            </a:r>
            <a:r>
              <a:rPr lang="en-US" sz="2200" spc="-10" dirty="0">
                <a:latin typeface="Constantia"/>
                <a:cs typeface="Constantia"/>
              </a:rPr>
              <a:t>premiums,</a:t>
            </a:r>
            <a:r>
              <a:rPr lang="en-US" sz="2200" spc="-85" dirty="0">
                <a:latin typeface="Constantia"/>
                <a:cs typeface="Constantia"/>
              </a:rPr>
              <a:t> </a:t>
            </a:r>
            <a:r>
              <a:rPr lang="en-US" sz="2200" dirty="0">
                <a:latin typeface="Constantia"/>
                <a:cs typeface="Constantia"/>
              </a:rPr>
              <a:t>out-</a:t>
            </a:r>
            <a:r>
              <a:rPr lang="en-US" sz="2200" spc="-10" dirty="0">
                <a:latin typeface="Constantia"/>
                <a:cs typeface="Constantia"/>
              </a:rPr>
              <a:t>of-</a:t>
            </a:r>
            <a:r>
              <a:rPr lang="en-US" sz="2200" spc="-20" dirty="0">
                <a:latin typeface="Constantia"/>
                <a:cs typeface="Constantia"/>
              </a:rPr>
              <a:t>pocket</a:t>
            </a:r>
            <a:r>
              <a:rPr lang="en-US" sz="2200" spc="-130" dirty="0">
                <a:latin typeface="Constantia"/>
                <a:cs typeface="Constantia"/>
              </a:rPr>
              <a:t> </a:t>
            </a:r>
            <a:r>
              <a:rPr lang="en-US" sz="2200" spc="-10" dirty="0">
                <a:latin typeface="Constantia"/>
                <a:cs typeface="Constantia"/>
              </a:rPr>
              <a:t>costs,</a:t>
            </a:r>
            <a:r>
              <a:rPr lang="en-US" sz="2200" spc="-85" dirty="0">
                <a:latin typeface="Constantia"/>
                <a:cs typeface="Constantia"/>
              </a:rPr>
              <a:t> </a:t>
            </a:r>
            <a:r>
              <a:rPr lang="en-US" sz="2200" dirty="0">
                <a:latin typeface="Constantia"/>
                <a:cs typeface="Constantia"/>
              </a:rPr>
              <a:t>deductibles,</a:t>
            </a:r>
            <a:r>
              <a:rPr lang="en-US" sz="2200" spc="-90" dirty="0">
                <a:latin typeface="Constantia"/>
                <a:cs typeface="Constantia"/>
              </a:rPr>
              <a:t> </a:t>
            </a:r>
            <a:r>
              <a:rPr lang="en-US" sz="2200" spc="-25" dirty="0">
                <a:latin typeface="Constantia"/>
                <a:cs typeface="Constantia"/>
              </a:rPr>
              <a:t>and </a:t>
            </a:r>
            <a:r>
              <a:rPr lang="en-US" sz="2200" spc="-10" dirty="0">
                <a:latin typeface="Constantia"/>
                <a:cs typeface="Constantia"/>
              </a:rPr>
              <a:t>coinsurance).</a:t>
            </a:r>
            <a:endParaRPr lang="en-US" sz="2200" dirty="0">
              <a:latin typeface="Constantia"/>
              <a:cs typeface="Constantia"/>
            </a:endParaRPr>
          </a:p>
          <a:p>
            <a:pPr marL="755650" marR="33655" lvl="1" indent="-286385">
              <a:lnSpc>
                <a:spcPct val="80000"/>
              </a:lnSpc>
              <a:spcBef>
                <a:spcPts val="530"/>
              </a:spcBef>
              <a:buClr>
                <a:srgbClr val="084A9C"/>
              </a:buClr>
              <a:buFont typeface="Wingdings"/>
              <a:buChar char=""/>
              <a:tabLst>
                <a:tab pos="756285" algn="l"/>
              </a:tabLst>
            </a:pPr>
            <a:r>
              <a:rPr lang="en-US" sz="2200" spc="-10" dirty="0">
                <a:latin typeface="Constantia"/>
                <a:cs typeface="Constantia"/>
              </a:rPr>
              <a:t>Helping</a:t>
            </a:r>
            <a:r>
              <a:rPr lang="en-US" sz="2200" spc="-80" dirty="0">
                <a:latin typeface="Constantia"/>
                <a:cs typeface="Constantia"/>
              </a:rPr>
              <a:t> </a:t>
            </a:r>
            <a:r>
              <a:rPr lang="en-US" sz="2200" spc="-10" dirty="0">
                <a:latin typeface="Constantia"/>
                <a:cs typeface="Constantia"/>
              </a:rPr>
              <a:t>consumers</a:t>
            </a:r>
            <a:r>
              <a:rPr lang="en-US" sz="2200" spc="-60" dirty="0">
                <a:latin typeface="Constantia"/>
                <a:cs typeface="Constantia"/>
              </a:rPr>
              <a:t> </a:t>
            </a:r>
            <a:r>
              <a:rPr lang="en-US" sz="2200" dirty="0">
                <a:latin typeface="Constantia"/>
                <a:cs typeface="Constantia"/>
              </a:rPr>
              <a:t>learn</a:t>
            </a:r>
            <a:r>
              <a:rPr lang="en-US" sz="2200" spc="-100" dirty="0">
                <a:latin typeface="Constantia"/>
                <a:cs typeface="Constantia"/>
              </a:rPr>
              <a:t> </a:t>
            </a:r>
            <a:r>
              <a:rPr lang="en-US" sz="2200" spc="-10" dirty="0">
                <a:latin typeface="Constantia"/>
                <a:cs typeface="Constantia"/>
              </a:rPr>
              <a:t>about</a:t>
            </a:r>
            <a:r>
              <a:rPr lang="en-US" sz="2200" spc="-114" dirty="0">
                <a:latin typeface="Constantia"/>
                <a:cs typeface="Constantia"/>
              </a:rPr>
              <a:t> </a:t>
            </a:r>
            <a:r>
              <a:rPr lang="en-US" sz="2200" spc="-10" dirty="0">
                <a:latin typeface="Constantia"/>
                <a:cs typeface="Constantia"/>
              </a:rPr>
              <a:t>community</a:t>
            </a:r>
            <a:r>
              <a:rPr lang="en-US" sz="2200" spc="-65" dirty="0">
                <a:latin typeface="Constantia"/>
                <a:cs typeface="Constantia"/>
              </a:rPr>
              <a:t> </a:t>
            </a:r>
            <a:r>
              <a:rPr lang="en-US" sz="2200" dirty="0">
                <a:latin typeface="Constantia"/>
                <a:cs typeface="Constantia"/>
              </a:rPr>
              <a:t>health</a:t>
            </a:r>
            <a:r>
              <a:rPr lang="en-US" sz="2200" spc="-100" dirty="0">
                <a:latin typeface="Constantia"/>
                <a:cs typeface="Constantia"/>
              </a:rPr>
              <a:t> </a:t>
            </a:r>
            <a:r>
              <a:rPr lang="en-US" sz="2200" spc="-20" dirty="0">
                <a:latin typeface="Constantia"/>
                <a:cs typeface="Constantia"/>
              </a:rPr>
              <a:t>centers</a:t>
            </a:r>
            <a:r>
              <a:rPr lang="en-US" sz="2200" spc="-105" dirty="0">
                <a:latin typeface="Constantia"/>
                <a:cs typeface="Constantia"/>
              </a:rPr>
              <a:t> </a:t>
            </a:r>
            <a:r>
              <a:rPr lang="en-US" sz="2200" spc="-25" dirty="0">
                <a:latin typeface="Constantia"/>
                <a:cs typeface="Constantia"/>
              </a:rPr>
              <a:t>or </a:t>
            </a:r>
            <a:r>
              <a:rPr lang="en-US" sz="2200" dirty="0">
                <a:latin typeface="Constantia"/>
                <a:cs typeface="Constantia"/>
              </a:rPr>
              <a:t>other</a:t>
            </a:r>
            <a:r>
              <a:rPr lang="en-US" sz="2200" spc="-125" dirty="0">
                <a:latin typeface="Constantia"/>
                <a:cs typeface="Constantia"/>
              </a:rPr>
              <a:t> </a:t>
            </a:r>
            <a:r>
              <a:rPr lang="en-US" sz="2200" dirty="0">
                <a:latin typeface="Constantia"/>
                <a:cs typeface="Constantia"/>
              </a:rPr>
              <a:t>health</a:t>
            </a:r>
            <a:r>
              <a:rPr lang="en-US" sz="2200" spc="-114" dirty="0">
                <a:latin typeface="Constantia"/>
                <a:cs typeface="Constantia"/>
              </a:rPr>
              <a:t> </a:t>
            </a:r>
            <a:r>
              <a:rPr lang="en-US" sz="2200" spc="-10" dirty="0">
                <a:latin typeface="Constantia"/>
                <a:cs typeface="Constantia"/>
              </a:rPr>
              <a:t>care</a:t>
            </a:r>
            <a:r>
              <a:rPr lang="en-US" sz="2200" spc="-120" dirty="0">
                <a:latin typeface="Constantia"/>
                <a:cs typeface="Constantia"/>
              </a:rPr>
              <a:t> </a:t>
            </a:r>
            <a:r>
              <a:rPr lang="en-US" sz="2200" spc="-10" dirty="0">
                <a:latin typeface="Constantia"/>
                <a:cs typeface="Constantia"/>
              </a:rPr>
              <a:t>providers</a:t>
            </a:r>
            <a:r>
              <a:rPr lang="en-US" sz="2200" spc="-105" dirty="0">
                <a:latin typeface="Constantia"/>
                <a:cs typeface="Constantia"/>
              </a:rPr>
              <a:t> </a:t>
            </a:r>
            <a:r>
              <a:rPr lang="en-US" sz="2200" dirty="0">
                <a:latin typeface="Constantia"/>
                <a:cs typeface="Constantia"/>
              </a:rPr>
              <a:t>that</a:t>
            </a:r>
            <a:r>
              <a:rPr lang="en-US" sz="2200" spc="-75" dirty="0">
                <a:latin typeface="Constantia"/>
                <a:cs typeface="Constantia"/>
              </a:rPr>
              <a:t> </a:t>
            </a:r>
            <a:r>
              <a:rPr lang="en-US" sz="2200" dirty="0">
                <a:latin typeface="Constantia"/>
                <a:cs typeface="Constantia"/>
              </a:rPr>
              <a:t>might</a:t>
            </a:r>
            <a:r>
              <a:rPr lang="en-US" sz="2200" spc="-75" dirty="0">
                <a:latin typeface="Constantia"/>
                <a:cs typeface="Constantia"/>
              </a:rPr>
              <a:t> </a:t>
            </a:r>
            <a:r>
              <a:rPr lang="en-US" sz="2200" spc="-30" dirty="0">
                <a:latin typeface="Constantia"/>
                <a:cs typeface="Constantia"/>
              </a:rPr>
              <a:t>have</a:t>
            </a:r>
            <a:r>
              <a:rPr lang="en-US" sz="2200" spc="-120" dirty="0">
                <a:latin typeface="Constantia"/>
                <a:cs typeface="Constantia"/>
              </a:rPr>
              <a:t> </a:t>
            </a:r>
            <a:r>
              <a:rPr lang="en-US" sz="2200" spc="-10" dirty="0">
                <a:latin typeface="Constantia"/>
                <a:cs typeface="Constantia"/>
              </a:rPr>
              <a:t>experience </a:t>
            </a:r>
            <a:r>
              <a:rPr lang="en-US" sz="2200" dirty="0">
                <a:latin typeface="Constantia"/>
                <a:cs typeface="Constantia"/>
              </a:rPr>
              <a:t>caring</a:t>
            </a:r>
            <a:r>
              <a:rPr lang="en-US" sz="2200" spc="-40" dirty="0">
                <a:latin typeface="Constantia"/>
                <a:cs typeface="Constantia"/>
              </a:rPr>
              <a:t> </a:t>
            </a:r>
            <a:r>
              <a:rPr lang="en-US" sz="2200" spc="-10" dirty="0">
                <a:latin typeface="Constantia"/>
                <a:cs typeface="Constantia"/>
              </a:rPr>
              <a:t>for</a:t>
            </a:r>
            <a:r>
              <a:rPr lang="en-US" sz="2200" spc="-110" dirty="0">
                <a:latin typeface="Constantia"/>
                <a:cs typeface="Constantia"/>
              </a:rPr>
              <a:t> </a:t>
            </a:r>
            <a:r>
              <a:rPr lang="en-US" sz="2200" spc="-20" dirty="0">
                <a:latin typeface="Constantia"/>
                <a:cs typeface="Constantia"/>
              </a:rPr>
              <a:t>recently</a:t>
            </a:r>
            <a:r>
              <a:rPr lang="en-US" sz="2200" spc="-100" dirty="0">
                <a:latin typeface="Constantia"/>
                <a:cs typeface="Constantia"/>
              </a:rPr>
              <a:t> </a:t>
            </a:r>
            <a:r>
              <a:rPr lang="en-US" sz="2200" spc="-10" dirty="0">
                <a:latin typeface="Constantia"/>
                <a:cs typeface="Constantia"/>
              </a:rPr>
              <a:t>released</a:t>
            </a:r>
            <a:r>
              <a:rPr lang="en-US" sz="2200" spc="-60" dirty="0">
                <a:latin typeface="Constantia"/>
                <a:cs typeface="Constantia"/>
              </a:rPr>
              <a:t> </a:t>
            </a:r>
            <a:r>
              <a:rPr lang="en-US" sz="2200" spc="-10" dirty="0">
                <a:latin typeface="Constantia"/>
                <a:cs typeface="Constantia"/>
              </a:rPr>
              <a:t>consumers.</a:t>
            </a:r>
            <a:endParaRPr lang="en-US" sz="2200" dirty="0">
              <a:latin typeface="Constantia"/>
              <a:cs typeface="Constantia"/>
            </a:endParaRPr>
          </a:p>
          <a:p>
            <a:pPr marL="755650" marR="276860" lvl="1" indent="-286385">
              <a:lnSpc>
                <a:spcPct val="80000"/>
              </a:lnSpc>
              <a:spcBef>
                <a:spcPts val="530"/>
              </a:spcBef>
              <a:buClr>
                <a:srgbClr val="084A9C"/>
              </a:buClr>
              <a:buFont typeface="Wingdings"/>
              <a:buChar char=""/>
              <a:tabLst>
                <a:tab pos="756285" algn="l"/>
              </a:tabLst>
            </a:pPr>
            <a:r>
              <a:rPr lang="en-US" sz="2200" dirty="0">
                <a:latin typeface="Constantia"/>
                <a:cs typeface="Constantia"/>
              </a:rPr>
              <a:t>Advising</a:t>
            </a:r>
            <a:r>
              <a:rPr lang="en-US" sz="2200" spc="-65" dirty="0">
                <a:latin typeface="Constantia"/>
                <a:cs typeface="Constantia"/>
              </a:rPr>
              <a:t> </a:t>
            </a:r>
            <a:r>
              <a:rPr lang="en-US" sz="2200" spc="-10" dirty="0">
                <a:latin typeface="Constantia"/>
                <a:cs typeface="Constantia"/>
              </a:rPr>
              <a:t>consumers</a:t>
            </a:r>
            <a:r>
              <a:rPr lang="en-US" sz="2200" spc="-85" dirty="0">
                <a:latin typeface="Constantia"/>
                <a:cs typeface="Constantia"/>
              </a:rPr>
              <a:t> </a:t>
            </a:r>
            <a:r>
              <a:rPr lang="en-US" sz="2200" spc="-20" dirty="0">
                <a:latin typeface="Constantia"/>
                <a:cs typeface="Constantia"/>
              </a:rPr>
              <a:t>to</a:t>
            </a:r>
            <a:r>
              <a:rPr lang="en-US" sz="2200" spc="-110" dirty="0">
                <a:latin typeface="Constantia"/>
                <a:cs typeface="Constantia"/>
              </a:rPr>
              <a:t> </a:t>
            </a:r>
            <a:r>
              <a:rPr lang="en-US" sz="2200" dirty="0">
                <a:latin typeface="Constantia"/>
                <a:cs typeface="Constantia"/>
              </a:rPr>
              <a:t>obtain</a:t>
            </a:r>
            <a:r>
              <a:rPr lang="en-US" sz="2200" spc="-100" dirty="0">
                <a:latin typeface="Constantia"/>
                <a:cs typeface="Constantia"/>
              </a:rPr>
              <a:t> </a:t>
            </a:r>
            <a:r>
              <a:rPr lang="en-US" sz="2200" spc="-40" dirty="0">
                <a:latin typeface="Constantia"/>
                <a:cs typeface="Constantia"/>
              </a:rPr>
              <a:t>coverage</a:t>
            </a:r>
            <a:r>
              <a:rPr lang="en-US" sz="2200" spc="-130" dirty="0">
                <a:latin typeface="Constantia"/>
                <a:cs typeface="Constantia"/>
              </a:rPr>
              <a:t> </a:t>
            </a:r>
            <a:r>
              <a:rPr lang="en-US" sz="2200" dirty="0">
                <a:latin typeface="Constantia"/>
                <a:cs typeface="Constantia"/>
              </a:rPr>
              <a:t>and</a:t>
            </a:r>
            <a:r>
              <a:rPr lang="en-US" sz="2200" spc="-40" dirty="0">
                <a:latin typeface="Constantia"/>
                <a:cs typeface="Constantia"/>
              </a:rPr>
              <a:t> </a:t>
            </a:r>
            <a:r>
              <a:rPr lang="en-US" sz="2200" spc="-10" dirty="0">
                <a:latin typeface="Constantia"/>
                <a:cs typeface="Constantia"/>
              </a:rPr>
              <a:t>schedule</a:t>
            </a:r>
            <a:r>
              <a:rPr lang="en-US" sz="2200" spc="-130" dirty="0">
                <a:latin typeface="Constantia"/>
                <a:cs typeface="Constantia"/>
              </a:rPr>
              <a:t> </a:t>
            </a:r>
            <a:r>
              <a:rPr lang="en-US" sz="2200" spc="-25" dirty="0">
                <a:latin typeface="Constantia"/>
                <a:cs typeface="Constantia"/>
              </a:rPr>
              <a:t>an </a:t>
            </a:r>
            <a:r>
              <a:rPr lang="en-US" sz="2200" spc="-10" dirty="0">
                <a:latin typeface="Constantia"/>
                <a:cs typeface="Constantia"/>
              </a:rPr>
              <a:t>appointment</a:t>
            </a:r>
            <a:r>
              <a:rPr lang="en-US" sz="2200" spc="-145" dirty="0">
                <a:latin typeface="Constantia"/>
                <a:cs typeface="Constantia"/>
              </a:rPr>
              <a:t> </a:t>
            </a:r>
            <a:r>
              <a:rPr lang="en-US" sz="2200" dirty="0">
                <a:latin typeface="Constantia"/>
                <a:cs typeface="Constantia"/>
              </a:rPr>
              <a:t>with</a:t>
            </a:r>
            <a:r>
              <a:rPr lang="en-US" sz="2200" spc="-90" dirty="0">
                <a:latin typeface="Constantia"/>
                <a:cs typeface="Constantia"/>
              </a:rPr>
              <a:t> </a:t>
            </a:r>
            <a:r>
              <a:rPr lang="en-US" sz="2200" dirty="0">
                <a:latin typeface="Constantia"/>
                <a:cs typeface="Constantia"/>
              </a:rPr>
              <a:t>a</a:t>
            </a:r>
            <a:r>
              <a:rPr lang="en-US" sz="2200" spc="-95" dirty="0">
                <a:latin typeface="Constantia"/>
                <a:cs typeface="Constantia"/>
              </a:rPr>
              <a:t> </a:t>
            </a:r>
            <a:r>
              <a:rPr lang="en-US" sz="2200" spc="-10" dirty="0">
                <a:latin typeface="Constantia"/>
                <a:cs typeface="Constantia"/>
              </a:rPr>
              <a:t>physician</a:t>
            </a:r>
            <a:r>
              <a:rPr lang="en-US" sz="2200" spc="-110" dirty="0">
                <a:latin typeface="Constantia"/>
                <a:cs typeface="Constantia"/>
              </a:rPr>
              <a:t> </a:t>
            </a:r>
            <a:r>
              <a:rPr lang="en-US" sz="2200" dirty="0">
                <a:latin typeface="Constantia"/>
                <a:cs typeface="Constantia"/>
              </a:rPr>
              <a:t>as</a:t>
            </a:r>
            <a:r>
              <a:rPr lang="en-US" sz="2200" spc="-90" dirty="0">
                <a:latin typeface="Constantia"/>
                <a:cs typeface="Constantia"/>
              </a:rPr>
              <a:t> </a:t>
            </a:r>
            <a:r>
              <a:rPr lang="en-US" sz="2200" dirty="0">
                <a:latin typeface="Constantia"/>
                <a:cs typeface="Constantia"/>
              </a:rPr>
              <a:t>soon</a:t>
            </a:r>
            <a:r>
              <a:rPr lang="en-US" sz="2200" spc="-110" dirty="0">
                <a:latin typeface="Constantia"/>
                <a:cs typeface="Constantia"/>
              </a:rPr>
              <a:t> </a:t>
            </a:r>
            <a:r>
              <a:rPr lang="en-US" sz="2200" dirty="0">
                <a:latin typeface="Constantia"/>
                <a:cs typeface="Constantia"/>
              </a:rPr>
              <a:t>as</a:t>
            </a:r>
            <a:r>
              <a:rPr lang="en-US" sz="2200" spc="-85" dirty="0">
                <a:latin typeface="Constantia"/>
                <a:cs typeface="Constantia"/>
              </a:rPr>
              <a:t> </a:t>
            </a:r>
            <a:r>
              <a:rPr lang="en-US" sz="2200" dirty="0">
                <a:latin typeface="Constantia"/>
                <a:cs typeface="Constantia"/>
              </a:rPr>
              <a:t>possible</a:t>
            </a:r>
            <a:r>
              <a:rPr lang="en-US" sz="2200" spc="-85" dirty="0">
                <a:latin typeface="Constantia"/>
                <a:cs typeface="Constantia"/>
              </a:rPr>
              <a:t> </a:t>
            </a:r>
            <a:r>
              <a:rPr lang="en-US" sz="2200" spc="-10" dirty="0">
                <a:latin typeface="Constantia"/>
                <a:cs typeface="Constantia"/>
              </a:rPr>
              <a:t>following </a:t>
            </a:r>
            <a:r>
              <a:rPr lang="en-US" sz="2200" dirty="0">
                <a:latin typeface="Constantia"/>
                <a:cs typeface="Constantia"/>
              </a:rPr>
              <a:t>their</a:t>
            </a:r>
            <a:r>
              <a:rPr lang="en-US" sz="2200" spc="-135" dirty="0">
                <a:latin typeface="Constantia"/>
                <a:cs typeface="Constantia"/>
              </a:rPr>
              <a:t> </a:t>
            </a:r>
            <a:r>
              <a:rPr lang="en-US" sz="2200" spc="-10" dirty="0">
                <a:latin typeface="Constantia"/>
                <a:cs typeface="Constantia"/>
              </a:rPr>
              <a:t>release.</a:t>
            </a:r>
            <a:endParaRPr lang="en-US" sz="2200" dirty="0">
              <a:latin typeface="Constantia"/>
              <a:cs typeface="Constantia"/>
            </a:endParaRPr>
          </a:p>
          <a:p>
            <a:pPr marL="755650" marR="276860" lvl="1" indent="-286385">
              <a:lnSpc>
                <a:spcPct val="80000"/>
              </a:lnSpc>
              <a:spcBef>
                <a:spcPts val="525"/>
              </a:spcBef>
              <a:buClr>
                <a:srgbClr val="084A9C"/>
              </a:buClr>
              <a:buFont typeface="Wingdings"/>
              <a:buChar char=""/>
              <a:tabLst>
                <a:tab pos="756285" algn="l"/>
              </a:tabLst>
            </a:pPr>
            <a:r>
              <a:rPr lang="en-US" sz="2200" spc="-10" dirty="0">
                <a:latin typeface="Constantia"/>
                <a:cs typeface="Constantia"/>
              </a:rPr>
              <a:t>Referring</a:t>
            </a:r>
            <a:r>
              <a:rPr lang="en-US" sz="2200" spc="-80" dirty="0">
                <a:latin typeface="Constantia"/>
                <a:cs typeface="Constantia"/>
              </a:rPr>
              <a:t> </a:t>
            </a:r>
            <a:r>
              <a:rPr lang="en-US" sz="2200" spc="-10" dirty="0">
                <a:latin typeface="Constantia"/>
                <a:cs typeface="Constantia"/>
              </a:rPr>
              <a:t>consumers</a:t>
            </a:r>
            <a:r>
              <a:rPr lang="en-US" sz="2200" spc="-70" dirty="0">
                <a:latin typeface="Constantia"/>
                <a:cs typeface="Constantia"/>
              </a:rPr>
              <a:t> </a:t>
            </a:r>
            <a:r>
              <a:rPr lang="en-US" sz="2200" spc="-20" dirty="0">
                <a:latin typeface="Constantia"/>
                <a:cs typeface="Constantia"/>
              </a:rPr>
              <a:t>to</a:t>
            </a:r>
            <a:r>
              <a:rPr lang="en-US" sz="2200" spc="-100" dirty="0">
                <a:latin typeface="Constantia"/>
                <a:cs typeface="Constantia"/>
              </a:rPr>
              <a:t> </a:t>
            </a:r>
            <a:r>
              <a:rPr lang="en-US" sz="2200" spc="-10" dirty="0">
                <a:latin typeface="Constantia"/>
                <a:cs typeface="Constantia"/>
              </a:rPr>
              <a:t>other</a:t>
            </a:r>
            <a:r>
              <a:rPr lang="en-US" sz="2200" spc="-140" dirty="0">
                <a:latin typeface="Constantia"/>
                <a:cs typeface="Constantia"/>
              </a:rPr>
              <a:t> </a:t>
            </a:r>
            <a:r>
              <a:rPr lang="en-US" sz="2200" spc="-10" dirty="0">
                <a:latin typeface="Constantia"/>
                <a:cs typeface="Constantia"/>
              </a:rPr>
              <a:t>organizations</a:t>
            </a:r>
            <a:r>
              <a:rPr lang="en-US" sz="2200" spc="-45" dirty="0">
                <a:latin typeface="Constantia"/>
                <a:cs typeface="Constantia"/>
              </a:rPr>
              <a:t> </a:t>
            </a:r>
            <a:r>
              <a:rPr lang="en-US" sz="2200" dirty="0">
                <a:latin typeface="Constantia"/>
                <a:cs typeface="Constantia"/>
              </a:rPr>
              <a:t>in</a:t>
            </a:r>
            <a:r>
              <a:rPr lang="en-US" sz="2200" spc="-40" dirty="0">
                <a:latin typeface="Constantia"/>
                <a:cs typeface="Constantia"/>
              </a:rPr>
              <a:t> </a:t>
            </a:r>
            <a:r>
              <a:rPr lang="en-US" sz="2200" spc="-25" dirty="0">
                <a:latin typeface="Constantia"/>
                <a:cs typeface="Constantia"/>
              </a:rPr>
              <a:t>the </a:t>
            </a:r>
            <a:r>
              <a:rPr lang="en-US" sz="2200" spc="-10" dirty="0">
                <a:latin typeface="Constantia"/>
                <a:cs typeface="Constantia"/>
              </a:rPr>
              <a:t>community</a:t>
            </a:r>
            <a:r>
              <a:rPr lang="en-US" sz="2200" spc="-105" dirty="0">
                <a:latin typeface="Constantia"/>
                <a:cs typeface="Constantia"/>
              </a:rPr>
              <a:t> </a:t>
            </a:r>
            <a:r>
              <a:rPr lang="en-US" sz="2200" dirty="0">
                <a:latin typeface="Constantia"/>
                <a:cs typeface="Constantia"/>
              </a:rPr>
              <a:t>that</a:t>
            </a:r>
            <a:r>
              <a:rPr lang="en-US" sz="2200" spc="-125" dirty="0">
                <a:latin typeface="Constantia"/>
                <a:cs typeface="Constantia"/>
              </a:rPr>
              <a:t> </a:t>
            </a:r>
            <a:r>
              <a:rPr lang="en-US" sz="2200" dirty="0">
                <a:latin typeface="Constantia"/>
                <a:cs typeface="Constantia"/>
              </a:rPr>
              <a:t>can</a:t>
            </a:r>
            <a:r>
              <a:rPr lang="en-US" sz="2200" spc="-50" dirty="0">
                <a:latin typeface="Constantia"/>
                <a:cs typeface="Constantia"/>
              </a:rPr>
              <a:t> </a:t>
            </a:r>
            <a:r>
              <a:rPr lang="en-US" sz="2200" dirty="0">
                <a:latin typeface="Constantia"/>
                <a:cs typeface="Constantia"/>
              </a:rPr>
              <a:t>help</a:t>
            </a:r>
            <a:r>
              <a:rPr lang="en-US" sz="2200" spc="-100" dirty="0">
                <a:latin typeface="Constantia"/>
                <a:cs typeface="Constantia"/>
              </a:rPr>
              <a:t> </a:t>
            </a:r>
            <a:r>
              <a:rPr lang="en-US" sz="2200" dirty="0">
                <a:latin typeface="Constantia"/>
                <a:cs typeface="Constantia"/>
              </a:rPr>
              <a:t>them</a:t>
            </a:r>
            <a:r>
              <a:rPr lang="en-US" sz="2200" spc="-70" dirty="0">
                <a:latin typeface="Constantia"/>
                <a:cs typeface="Constantia"/>
              </a:rPr>
              <a:t> </a:t>
            </a:r>
            <a:r>
              <a:rPr lang="en-US" sz="2200" dirty="0">
                <a:latin typeface="Constantia"/>
                <a:cs typeface="Constantia"/>
              </a:rPr>
              <a:t>find</a:t>
            </a:r>
            <a:r>
              <a:rPr lang="en-US" sz="2200" spc="-20" dirty="0">
                <a:latin typeface="Constantia"/>
                <a:cs typeface="Constantia"/>
              </a:rPr>
              <a:t> </a:t>
            </a:r>
            <a:r>
              <a:rPr lang="en-US" sz="2200" dirty="0">
                <a:latin typeface="Constantia"/>
                <a:cs typeface="Constantia"/>
              </a:rPr>
              <a:t>housing,</a:t>
            </a:r>
            <a:r>
              <a:rPr lang="en-US" sz="2200" spc="-75" dirty="0">
                <a:latin typeface="Constantia"/>
                <a:cs typeface="Constantia"/>
              </a:rPr>
              <a:t> </a:t>
            </a:r>
            <a:r>
              <a:rPr lang="en-US" sz="2200" spc="-10" dirty="0">
                <a:latin typeface="Constantia"/>
                <a:cs typeface="Constantia"/>
              </a:rPr>
              <a:t>employment, </a:t>
            </a:r>
            <a:r>
              <a:rPr lang="en-US" sz="2200" dirty="0">
                <a:latin typeface="Constantia"/>
                <a:cs typeface="Constantia"/>
              </a:rPr>
              <a:t>legal</a:t>
            </a:r>
            <a:r>
              <a:rPr lang="en-US" sz="2200" spc="-75" dirty="0">
                <a:latin typeface="Constantia"/>
                <a:cs typeface="Constantia"/>
              </a:rPr>
              <a:t> </a:t>
            </a:r>
            <a:r>
              <a:rPr lang="en-US" sz="2200" dirty="0">
                <a:latin typeface="Constantia"/>
                <a:cs typeface="Constantia"/>
              </a:rPr>
              <a:t>services,</a:t>
            </a:r>
            <a:r>
              <a:rPr lang="en-US" sz="2200" spc="-65" dirty="0">
                <a:latin typeface="Constantia"/>
                <a:cs typeface="Constantia"/>
              </a:rPr>
              <a:t> </a:t>
            </a:r>
            <a:r>
              <a:rPr lang="en-US" sz="2200" dirty="0">
                <a:latin typeface="Constantia"/>
                <a:cs typeface="Constantia"/>
              </a:rPr>
              <a:t>and</a:t>
            </a:r>
            <a:r>
              <a:rPr lang="en-US" sz="2200" spc="-55" dirty="0">
                <a:latin typeface="Constantia"/>
                <a:cs typeface="Constantia"/>
              </a:rPr>
              <a:t> </a:t>
            </a:r>
            <a:r>
              <a:rPr lang="en-US" sz="2200" spc="-10" dirty="0">
                <a:latin typeface="Constantia"/>
                <a:cs typeface="Constantia"/>
              </a:rPr>
              <a:t>other</a:t>
            </a:r>
            <a:r>
              <a:rPr lang="en-US" sz="2200" spc="-135" dirty="0">
                <a:latin typeface="Constantia"/>
                <a:cs typeface="Constantia"/>
              </a:rPr>
              <a:t> </a:t>
            </a:r>
            <a:r>
              <a:rPr lang="en-US" sz="2200" spc="-20" dirty="0">
                <a:latin typeface="Constantia"/>
                <a:cs typeface="Constantia"/>
              </a:rPr>
              <a:t>supportive</a:t>
            </a:r>
            <a:r>
              <a:rPr lang="en-US" sz="2200" spc="-100" dirty="0">
                <a:latin typeface="Constantia"/>
                <a:cs typeface="Constantia"/>
              </a:rPr>
              <a:t> </a:t>
            </a:r>
            <a:r>
              <a:rPr lang="en-US" sz="2200" spc="-10" dirty="0">
                <a:latin typeface="Constantia"/>
                <a:cs typeface="Constantia"/>
              </a:rPr>
              <a:t>services.</a:t>
            </a:r>
            <a:endParaRPr lang="en-US" sz="2200" dirty="0">
              <a:latin typeface="Constantia"/>
              <a:cs typeface="Constantia"/>
            </a:endParaRPr>
          </a:p>
          <a:p>
            <a:endParaRPr lang="en-US" dirty="0"/>
          </a:p>
        </p:txBody>
      </p:sp>
      <p:sp>
        <p:nvSpPr>
          <p:cNvPr id="5" name="object 5"/>
          <p:cNvSpPr txBox="1">
            <a:spLocks noGrp="1"/>
          </p:cNvSpPr>
          <p:nvPr>
            <p:ph type="title"/>
          </p:nvPr>
        </p:nvSpPr>
        <p:spPr>
          <a:prstGeom prst="rect">
            <a:avLst/>
          </a:prstGeom>
        </p:spPr>
        <p:txBody>
          <a:bodyPr vert="horz" wrap="square" lIns="0" tIns="12700" rIns="0" bIns="0" rtlCol="0">
            <a:spAutoFit/>
          </a:bodyPr>
          <a:lstStyle/>
          <a:p>
            <a:pPr marL="12700" marR="5080" indent="1464310">
              <a:lnSpc>
                <a:spcPct val="100000"/>
              </a:lnSpc>
              <a:spcBef>
                <a:spcPts val="100"/>
              </a:spcBef>
            </a:pPr>
            <a:r>
              <a:rPr sz="3600" dirty="0"/>
              <a:t>Aiding</a:t>
            </a:r>
            <a:r>
              <a:rPr sz="3600" spc="-60" dirty="0"/>
              <a:t> </a:t>
            </a:r>
            <a:r>
              <a:rPr sz="3600" dirty="0"/>
              <a:t>the</a:t>
            </a:r>
            <a:r>
              <a:rPr sz="3600" spc="-55" dirty="0"/>
              <a:t> </a:t>
            </a:r>
            <a:r>
              <a:rPr sz="3600" spc="-10" dirty="0"/>
              <a:t>Transition</a:t>
            </a:r>
            <a:r>
              <a:rPr sz="3600" spc="-40" dirty="0"/>
              <a:t> </a:t>
            </a:r>
            <a:r>
              <a:rPr sz="3600" spc="-25" dirty="0"/>
              <a:t>of </a:t>
            </a:r>
            <a:r>
              <a:rPr sz="3600" dirty="0"/>
              <a:t>Recently</a:t>
            </a:r>
            <a:r>
              <a:rPr sz="3600" spc="-95" dirty="0"/>
              <a:t> </a:t>
            </a:r>
            <a:r>
              <a:rPr sz="3600" spc="-10" dirty="0"/>
              <a:t>Incarcerated</a:t>
            </a:r>
            <a:r>
              <a:rPr sz="3600" spc="-80" dirty="0"/>
              <a:t> </a:t>
            </a:r>
            <a:r>
              <a:rPr sz="3600" dirty="0"/>
              <a:t>Consumers</a:t>
            </a:r>
            <a:r>
              <a:rPr sz="3600" spc="-100" dirty="0"/>
              <a:t> </a:t>
            </a:r>
            <a:r>
              <a:rPr sz="3600" spc="-10" dirty="0"/>
              <a:t>cont.</a:t>
            </a:r>
            <a:endParaRPr sz="3600" dirty="0"/>
          </a:p>
        </p:txBody>
      </p:sp>
      <p:sp>
        <p:nvSpPr>
          <p:cNvPr id="8" name="Slide Number Placeholder 7">
            <a:extLst>
              <a:ext uri="{FF2B5EF4-FFF2-40B4-BE49-F238E27FC236}">
                <a16:creationId xmlns:a16="http://schemas.microsoft.com/office/drawing/2014/main" id="{81703792-C44B-4F7E-A04C-5CF183CB56D8}"/>
              </a:ext>
            </a:extLst>
          </p:cNvPr>
          <p:cNvSpPr>
            <a:spLocks noGrp="1"/>
          </p:cNvSpPr>
          <p:nvPr>
            <p:ph type="sldNum" sz="quarter" idx="4"/>
          </p:nvPr>
        </p:nvSpPr>
        <p:spPr/>
        <p:txBody>
          <a:bodyPr/>
          <a:lstStyle/>
          <a:p>
            <a:pPr marL="40640">
              <a:lnSpc>
                <a:spcPts val="1240"/>
              </a:lnSpc>
            </a:pPr>
            <a:fld id="{81D60167-4931-47E6-BA6A-407CBD079E47}" type="slidenum">
              <a:rPr lang="en-US" spc="-25" smtClean="0"/>
              <a:t>11</a:t>
            </a:fld>
            <a:endParaRPr lang="en-US" spc="-25"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a:extLst>
              <a:ext uri="{FF2B5EF4-FFF2-40B4-BE49-F238E27FC236}">
                <a16:creationId xmlns:a16="http://schemas.microsoft.com/office/drawing/2014/main" id="{17F4CDA4-C77C-42E4-971A-11AF59902993}"/>
              </a:ext>
            </a:extLst>
          </p:cNvPr>
          <p:cNvSpPr>
            <a:spLocks noGrp="1"/>
          </p:cNvSpPr>
          <p:nvPr>
            <p:ph idx="1"/>
          </p:nvPr>
        </p:nvSpPr>
        <p:spPr/>
        <p:txBody>
          <a:bodyPr/>
          <a:lstStyle/>
          <a:p>
            <a:endParaRPr lang="en-US"/>
          </a:p>
        </p:txBody>
      </p:sp>
      <p:sp>
        <p:nvSpPr>
          <p:cNvPr id="6" name="Title 5">
            <a:extLst>
              <a:ext uri="{FF2B5EF4-FFF2-40B4-BE49-F238E27FC236}">
                <a16:creationId xmlns:a16="http://schemas.microsoft.com/office/drawing/2014/main" id="{5B7182E4-5D88-4874-B3D0-F8DB1D4B95C7}"/>
              </a:ext>
            </a:extLst>
          </p:cNvPr>
          <p:cNvSpPr>
            <a:spLocks noGrp="1"/>
          </p:cNvSpPr>
          <p:nvPr>
            <p:ph type="title"/>
          </p:nvPr>
        </p:nvSpPr>
        <p:spPr/>
        <p:txBody>
          <a:bodyPr/>
          <a:lstStyle/>
          <a:p>
            <a:r>
              <a:rPr lang="en-US" dirty="0">
                <a:cs typeface="Times New Roman" panose="02020603050405020304" pitchFamily="18" charset="0"/>
              </a:rPr>
              <a:t>Federal Prison Locations</a:t>
            </a:r>
            <a:endParaRPr lang="en-US" dirty="0"/>
          </a:p>
        </p:txBody>
      </p:sp>
      <p:sp>
        <p:nvSpPr>
          <p:cNvPr id="4" name="Slide Number Placeholder 3"/>
          <p:cNvSpPr>
            <a:spLocks noGrp="1"/>
          </p:cNvSpPr>
          <p:nvPr>
            <p:ph type="sldNum" sz="quarter" idx="4"/>
          </p:nvPr>
        </p:nvSpPr>
        <p:spPr/>
        <p:txBody>
          <a:bodyPr/>
          <a:lstStyle/>
          <a:p>
            <a:fld id="{7022FF3C-310F-4809-A5BE-BC5BA8AA108D}" type="slidenum">
              <a:rPr lang="en-US" smtClean="0"/>
              <a:t>12</a:t>
            </a:fld>
            <a:endParaRPr lang="en-US"/>
          </a:p>
        </p:txBody>
      </p:sp>
      <p:sp>
        <p:nvSpPr>
          <p:cNvPr id="5" name="TextBox 4"/>
          <p:cNvSpPr txBox="1"/>
          <p:nvPr/>
        </p:nvSpPr>
        <p:spPr>
          <a:xfrm>
            <a:off x="228600" y="6477000"/>
            <a:ext cx="8153400" cy="369332"/>
          </a:xfrm>
          <a:prstGeom prst="rect">
            <a:avLst/>
          </a:prstGeom>
          <a:noFill/>
        </p:spPr>
        <p:txBody>
          <a:bodyPr wrap="square" rtlCol="0">
            <a:spAutoFit/>
          </a:bodyPr>
          <a:lstStyle/>
          <a:p>
            <a:r>
              <a:rPr lang="en-US" dirty="0"/>
              <a:t>Map from Federal Bureau of Prisons  from www.bop.gov</a:t>
            </a:r>
          </a:p>
        </p:txBody>
      </p:sp>
      <p:pic>
        <p:nvPicPr>
          <p:cNvPr id="7" name="Picture 6" descr="Map from Federal Bureau of Prisons  from www.bop.gov&#10;">
            <a:extLst>
              <a:ext uri="{FF2B5EF4-FFF2-40B4-BE49-F238E27FC236}">
                <a16:creationId xmlns:a16="http://schemas.microsoft.com/office/drawing/2014/main" id="{38FB4B6C-4979-4DD3-864C-AD20B9468F64}"/>
              </a:ext>
            </a:extLst>
          </p:cNvPr>
          <p:cNvPicPr/>
          <p:nvPr/>
        </p:nvPicPr>
        <p:blipFill rotWithShape="1">
          <a:blip r:embed="rId2"/>
          <a:srcRect l="26389" t="30452" r="22037" b="26255"/>
          <a:stretch/>
        </p:blipFill>
        <p:spPr bwMode="auto">
          <a:xfrm>
            <a:off x="342900" y="1676400"/>
            <a:ext cx="8458200" cy="4679950"/>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2760734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descr="Slide title: Disclaimer"/>
          <p:cNvGrpSpPr/>
          <p:nvPr/>
        </p:nvGrpSpPr>
        <p:grpSpPr>
          <a:xfrm>
            <a:off x="0" y="0"/>
            <a:ext cx="9144000" cy="1447800"/>
            <a:chOff x="0" y="23621"/>
            <a:chExt cx="9144000" cy="1447800"/>
          </a:xfrm>
        </p:grpSpPr>
        <p:pic>
          <p:nvPicPr>
            <p:cNvPr id="3" name="object 3" descr="Text: disclaimer"/>
            <p:cNvPicPr/>
            <p:nvPr/>
          </p:nvPicPr>
          <p:blipFill>
            <a:blip r:embed="rId2" cstate="print"/>
            <a:stretch>
              <a:fillRect/>
            </a:stretch>
          </p:blipFill>
          <p:spPr>
            <a:xfrm>
              <a:off x="3121914" y="296418"/>
              <a:ext cx="2889503" cy="1175003"/>
            </a:xfrm>
            <a:prstGeom prst="rect">
              <a:avLst/>
            </a:prstGeom>
          </p:spPr>
        </p:pic>
        <p:sp>
          <p:nvSpPr>
            <p:cNvPr id="4" name="object 4"/>
            <p:cNvSpPr/>
            <p:nvPr/>
          </p:nvSpPr>
          <p:spPr>
            <a:xfrm>
              <a:off x="0" y="23621"/>
              <a:ext cx="9144000" cy="1447800"/>
            </a:xfrm>
            <a:custGeom>
              <a:avLst/>
              <a:gdLst/>
              <a:ahLst/>
              <a:cxnLst/>
              <a:rect l="l" t="t" r="r" b="b"/>
              <a:pathLst>
                <a:path w="9144000" h="1447800">
                  <a:moveTo>
                    <a:pt x="9144000" y="0"/>
                  </a:moveTo>
                  <a:lnTo>
                    <a:pt x="0" y="0"/>
                  </a:lnTo>
                  <a:lnTo>
                    <a:pt x="0" y="1447800"/>
                  </a:lnTo>
                  <a:lnTo>
                    <a:pt x="9144000" y="1447800"/>
                  </a:lnTo>
                  <a:lnTo>
                    <a:pt x="9144000" y="0"/>
                  </a:lnTo>
                  <a:close/>
                </a:path>
              </a:pathLst>
            </a:custGeom>
            <a:solidFill>
              <a:srgbClr val="FFD004"/>
            </a:solidFill>
          </p:spPr>
          <p:txBody>
            <a:bodyPr wrap="square" lIns="0" tIns="0" rIns="0" bIns="0" rtlCol="0"/>
            <a:lstStyle/>
            <a:p>
              <a:endParaRPr dirty="0"/>
            </a:p>
          </p:txBody>
        </p:sp>
      </p:grpSp>
      <p:sp>
        <p:nvSpPr>
          <p:cNvPr id="5" name="object 5"/>
          <p:cNvSpPr txBox="1">
            <a:spLocks noGrp="1"/>
          </p:cNvSpPr>
          <p:nvPr>
            <p:ph type="title"/>
          </p:nvPr>
        </p:nvSpPr>
        <p:spPr>
          <a:xfrm>
            <a:off x="3450493" y="340106"/>
            <a:ext cx="2560923" cy="689291"/>
          </a:xfrm>
          <a:prstGeom prst="rect">
            <a:avLst/>
          </a:prstGeom>
        </p:spPr>
        <p:txBody>
          <a:bodyPr vert="horz" wrap="square" lIns="0" tIns="12065" rIns="0" bIns="0" rtlCol="0">
            <a:spAutoFit/>
          </a:bodyPr>
          <a:lstStyle/>
          <a:p>
            <a:pPr marL="12700">
              <a:lnSpc>
                <a:spcPct val="100000"/>
              </a:lnSpc>
              <a:spcBef>
                <a:spcPts val="95"/>
              </a:spcBef>
            </a:pPr>
            <a:r>
              <a:rPr lang="en-US" spc="-10" dirty="0"/>
              <a:t>Disclaimer</a:t>
            </a:r>
            <a:endParaRPr spc="-10" dirty="0"/>
          </a:p>
        </p:txBody>
      </p:sp>
      <p:sp>
        <p:nvSpPr>
          <p:cNvPr id="7" name="Slide Number Placeholder 6">
            <a:extLst>
              <a:ext uri="{FF2B5EF4-FFF2-40B4-BE49-F238E27FC236}">
                <a16:creationId xmlns:a16="http://schemas.microsoft.com/office/drawing/2014/main" id="{A6DCF2AE-3297-4638-97FF-A37FE3A6C047}"/>
              </a:ext>
            </a:extLst>
          </p:cNvPr>
          <p:cNvSpPr>
            <a:spLocks noGrp="1"/>
          </p:cNvSpPr>
          <p:nvPr>
            <p:ph type="sldNum" sz="quarter" idx="7"/>
          </p:nvPr>
        </p:nvSpPr>
        <p:spPr/>
        <p:txBody>
          <a:bodyPr/>
          <a:lstStyle/>
          <a:p>
            <a:pPr marL="40640">
              <a:lnSpc>
                <a:spcPts val="1240"/>
              </a:lnSpc>
            </a:pPr>
            <a:fld id="{81D60167-4931-47E6-BA6A-407CBD079E47}" type="slidenum">
              <a:rPr lang="en-US" spc="-25" smtClean="0"/>
              <a:t>2</a:t>
            </a:fld>
            <a:endParaRPr lang="en-US" spc="-25" dirty="0"/>
          </a:p>
        </p:txBody>
      </p:sp>
      <p:sp>
        <p:nvSpPr>
          <p:cNvPr id="8" name="Rectangle 7">
            <a:extLst>
              <a:ext uri="{FF2B5EF4-FFF2-40B4-BE49-F238E27FC236}">
                <a16:creationId xmlns:a16="http://schemas.microsoft.com/office/drawing/2014/main" id="{DBBF6952-E9CE-4A41-8AA8-6EDCCE38CF06}"/>
              </a:ext>
            </a:extLst>
          </p:cNvPr>
          <p:cNvSpPr/>
          <p:nvPr/>
        </p:nvSpPr>
        <p:spPr>
          <a:xfrm>
            <a:off x="1099565" y="2048550"/>
            <a:ext cx="6934200" cy="2554545"/>
          </a:xfrm>
          <a:prstGeom prst="rect">
            <a:avLst/>
          </a:prstGeom>
        </p:spPr>
        <p:txBody>
          <a:bodyPr wrap="square">
            <a:spAutoFit/>
          </a:bodyPr>
          <a:lstStyle/>
          <a:p>
            <a:pPr marL="0" indent="0" algn="ctr">
              <a:buNone/>
            </a:pPr>
            <a:r>
              <a:rPr lang="en-US" sz="2000" b="1" i="1" dirty="0">
                <a:solidFill>
                  <a:srgbClr val="00529B"/>
                </a:solidFill>
                <a:latin typeface="Constantia" panose="02030602050306030303" pitchFamily="18" charset="0"/>
              </a:rPr>
              <a:t>This information is current at the time of presentation but Medicare policy is subject to change. The contents of this document do not have the force and effect of law and are not meant to bind the public in any way, unless specifically incorporated into a contract. This document is intended only to provide clarity to the public regarding existing requirements under the law. </a:t>
            </a:r>
          </a:p>
          <a:p>
            <a:pPr marL="0" indent="0" algn="ctr">
              <a:buNone/>
            </a:pPr>
            <a:endParaRPr lang="en-US" sz="2000" b="1" i="1" dirty="0">
              <a:solidFill>
                <a:srgbClr val="00529B"/>
              </a:solidFill>
              <a:latin typeface="Constantia" panose="02030602050306030303"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bject 2" descr="Grouped yellow bar and text"/>
          <p:cNvGrpSpPr/>
          <p:nvPr/>
        </p:nvGrpSpPr>
        <p:grpSpPr>
          <a:xfrm>
            <a:off x="0" y="0"/>
            <a:ext cx="9144000" cy="1525270"/>
            <a:chOff x="0" y="0"/>
            <a:chExt cx="9144000" cy="1525270"/>
          </a:xfrm>
        </p:grpSpPr>
        <p:pic>
          <p:nvPicPr>
            <p:cNvPr id="3" name="object 3" descr="Text: Introduction "/>
            <p:cNvPicPr/>
            <p:nvPr/>
          </p:nvPicPr>
          <p:blipFill>
            <a:blip r:embed="rId2" cstate="print"/>
            <a:stretch>
              <a:fillRect/>
            </a:stretch>
          </p:blipFill>
          <p:spPr>
            <a:xfrm>
              <a:off x="2784348" y="296418"/>
              <a:ext cx="3563873" cy="1175003"/>
            </a:xfrm>
            <a:prstGeom prst="rect">
              <a:avLst/>
            </a:prstGeom>
          </p:spPr>
        </p:pic>
        <p:sp>
          <p:nvSpPr>
            <p:cNvPr id="4" name="object 4"/>
            <p:cNvSpPr/>
            <p:nvPr/>
          </p:nvSpPr>
          <p:spPr>
            <a:xfrm>
              <a:off x="0" y="0"/>
              <a:ext cx="9144000" cy="1447800"/>
            </a:xfrm>
            <a:custGeom>
              <a:avLst/>
              <a:gdLst/>
              <a:ahLst/>
              <a:cxnLst/>
              <a:rect l="l" t="t" r="r" b="b"/>
              <a:pathLst>
                <a:path w="9144000" h="1447800">
                  <a:moveTo>
                    <a:pt x="9144000" y="0"/>
                  </a:moveTo>
                  <a:lnTo>
                    <a:pt x="0" y="0"/>
                  </a:lnTo>
                  <a:lnTo>
                    <a:pt x="0" y="1447800"/>
                  </a:lnTo>
                  <a:lnTo>
                    <a:pt x="9144000" y="1447800"/>
                  </a:lnTo>
                  <a:lnTo>
                    <a:pt x="9144000" y="0"/>
                  </a:lnTo>
                  <a:close/>
                </a:path>
              </a:pathLst>
            </a:custGeom>
            <a:solidFill>
              <a:srgbClr val="FFD004"/>
            </a:solidFill>
          </p:spPr>
          <p:txBody>
            <a:bodyPr wrap="square" lIns="0" tIns="0" rIns="0" bIns="0" rtlCol="0"/>
            <a:lstStyle/>
            <a:p>
              <a:endParaRPr/>
            </a:p>
          </p:txBody>
        </p:sp>
      </p:grpSp>
      <p:sp>
        <p:nvSpPr>
          <p:cNvPr id="5" name="object 5"/>
          <p:cNvSpPr txBox="1">
            <a:spLocks noGrp="1"/>
          </p:cNvSpPr>
          <p:nvPr>
            <p:ph type="title"/>
          </p:nvPr>
        </p:nvSpPr>
        <p:spPr>
          <a:xfrm>
            <a:off x="3112928" y="340106"/>
            <a:ext cx="2918460" cy="695960"/>
          </a:xfrm>
          <a:prstGeom prst="rect">
            <a:avLst/>
          </a:prstGeom>
        </p:spPr>
        <p:txBody>
          <a:bodyPr vert="horz" wrap="square" lIns="0" tIns="12065" rIns="0" bIns="0" rtlCol="0">
            <a:spAutoFit/>
          </a:bodyPr>
          <a:lstStyle/>
          <a:p>
            <a:pPr marL="12700">
              <a:lnSpc>
                <a:spcPct val="100000"/>
              </a:lnSpc>
              <a:spcBef>
                <a:spcPts val="95"/>
              </a:spcBef>
            </a:pPr>
            <a:r>
              <a:rPr spc="-10" dirty="0"/>
              <a:t>Introduction</a:t>
            </a:r>
          </a:p>
        </p:txBody>
      </p:sp>
      <p:sp>
        <p:nvSpPr>
          <p:cNvPr id="6" name="object 6"/>
          <p:cNvSpPr txBox="1"/>
          <p:nvPr/>
        </p:nvSpPr>
        <p:spPr>
          <a:xfrm>
            <a:off x="535796" y="1838960"/>
            <a:ext cx="7343140" cy="3609975"/>
          </a:xfrm>
          <a:prstGeom prst="rect">
            <a:avLst/>
          </a:prstGeom>
        </p:spPr>
        <p:txBody>
          <a:bodyPr vert="horz" wrap="square" lIns="0" tIns="12700" rIns="0" bIns="0" rtlCol="0">
            <a:spAutoFit/>
          </a:bodyPr>
          <a:lstStyle/>
          <a:p>
            <a:pPr marL="355600" marR="5080" indent="-342900">
              <a:lnSpc>
                <a:spcPct val="100000"/>
              </a:lnSpc>
              <a:spcBef>
                <a:spcPts val="100"/>
              </a:spcBef>
              <a:buClr>
                <a:srgbClr val="084A9C"/>
              </a:buClr>
              <a:buFont typeface="Wingdings"/>
              <a:buChar char=""/>
              <a:tabLst>
                <a:tab pos="355600" algn="l"/>
                <a:tab pos="356235" algn="l"/>
              </a:tabLst>
            </a:pPr>
            <a:r>
              <a:rPr sz="2800" dirty="0">
                <a:latin typeface="Constantia"/>
                <a:cs typeface="Constantia"/>
              </a:rPr>
              <a:t>The</a:t>
            </a:r>
            <a:r>
              <a:rPr sz="2800" spc="-100" dirty="0">
                <a:latin typeface="Constantia"/>
                <a:cs typeface="Constantia"/>
              </a:rPr>
              <a:t> </a:t>
            </a:r>
            <a:r>
              <a:rPr sz="2800" dirty="0">
                <a:latin typeface="Constantia"/>
                <a:cs typeface="Constantia"/>
              </a:rPr>
              <a:t>Patient</a:t>
            </a:r>
            <a:r>
              <a:rPr sz="2800" spc="-105" dirty="0">
                <a:latin typeface="Constantia"/>
                <a:cs typeface="Constantia"/>
              </a:rPr>
              <a:t> </a:t>
            </a:r>
            <a:r>
              <a:rPr sz="2800" spc="-10" dirty="0">
                <a:latin typeface="Constantia"/>
                <a:cs typeface="Constantia"/>
              </a:rPr>
              <a:t>Protection</a:t>
            </a:r>
            <a:r>
              <a:rPr sz="2800" spc="-150" dirty="0">
                <a:latin typeface="Constantia"/>
                <a:cs typeface="Constantia"/>
              </a:rPr>
              <a:t> </a:t>
            </a:r>
            <a:r>
              <a:rPr sz="2800" dirty="0">
                <a:latin typeface="Constantia"/>
                <a:cs typeface="Constantia"/>
              </a:rPr>
              <a:t>and</a:t>
            </a:r>
            <a:r>
              <a:rPr sz="2800" spc="-60" dirty="0">
                <a:latin typeface="Constantia"/>
                <a:cs typeface="Constantia"/>
              </a:rPr>
              <a:t> </a:t>
            </a:r>
            <a:r>
              <a:rPr sz="2800" spc="-10" dirty="0">
                <a:latin typeface="Constantia"/>
                <a:cs typeface="Constantia"/>
              </a:rPr>
              <a:t>Affordable</a:t>
            </a:r>
            <a:r>
              <a:rPr sz="2800" spc="-100" dirty="0">
                <a:latin typeface="Constantia"/>
                <a:cs typeface="Constantia"/>
              </a:rPr>
              <a:t> </a:t>
            </a:r>
            <a:r>
              <a:rPr sz="2800" spc="-20" dirty="0">
                <a:latin typeface="Constantia"/>
                <a:cs typeface="Constantia"/>
              </a:rPr>
              <a:t>Care </a:t>
            </a:r>
            <a:r>
              <a:rPr sz="2800" dirty="0">
                <a:latin typeface="Constantia"/>
                <a:cs typeface="Constantia"/>
              </a:rPr>
              <a:t>Act</a:t>
            </a:r>
            <a:r>
              <a:rPr sz="2800" spc="-160" dirty="0">
                <a:latin typeface="Constantia"/>
                <a:cs typeface="Constantia"/>
              </a:rPr>
              <a:t> </a:t>
            </a:r>
            <a:r>
              <a:rPr sz="2800" spc="-45" dirty="0">
                <a:latin typeface="Constantia"/>
                <a:cs typeface="Constantia"/>
              </a:rPr>
              <a:t>(PPACA)</a:t>
            </a:r>
            <a:r>
              <a:rPr sz="2800" spc="-110" dirty="0">
                <a:latin typeface="Constantia"/>
                <a:cs typeface="Constantia"/>
              </a:rPr>
              <a:t> </a:t>
            </a:r>
            <a:r>
              <a:rPr sz="2800" dirty="0">
                <a:latin typeface="Constantia"/>
                <a:cs typeface="Constantia"/>
              </a:rPr>
              <a:t>expanded</a:t>
            </a:r>
            <a:r>
              <a:rPr sz="2800" spc="-114" dirty="0">
                <a:latin typeface="Constantia"/>
                <a:cs typeface="Constantia"/>
              </a:rPr>
              <a:t> </a:t>
            </a:r>
            <a:r>
              <a:rPr sz="2800" spc="-10" dirty="0">
                <a:latin typeface="Constantia"/>
                <a:cs typeface="Constantia"/>
              </a:rPr>
              <a:t>access</a:t>
            </a:r>
            <a:r>
              <a:rPr sz="2800" spc="-114" dirty="0">
                <a:latin typeface="Constantia"/>
                <a:cs typeface="Constantia"/>
              </a:rPr>
              <a:t> </a:t>
            </a:r>
            <a:r>
              <a:rPr sz="2800" spc="-20" dirty="0">
                <a:latin typeface="Constantia"/>
                <a:cs typeface="Constantia"/>
              </a:rPr>
              <a:t>to</a:t>
            </a:r>
            <a:r>
              <a:rPr sz="2800" spc="-155" dirty="0">
                <a:latin typeface="Constantia"/>
                <a:cs typeface="Constantia"/>
              </a:rPr>
              <a:t> </a:t>
            </a:r>
            <a:r>
              <a:rPr sz="2800" spc="-40" dirty="0">
                <a:latin typeface="Constantia"/>
                <a:cs typeface="Constantia"/>
              </a:rPr>
              <a:t>coverage</a:t>
            </a:r>
            <a:r>
              <a:rPr sz="2800" spc="-150" dirty="0">
                <a:latin typeface="Constantia"/>
                <a:cs typeface="Constantia"/>
              </a:rPr>
              <a:t> </a:t>
            </a:r>
            <a:r>
              <a:rPr sz="2800" spc="-25" dirty="0">
                <a:latin typeface="Constantia"/>
                <a:cs typeface="Constantia"/>
              </a:rPr>
              <a:t>and </a:t>
            </a:r>
            <a:r>
              <a:rPr sz="2800" dirty="0">
                <a:latin typeface="Constantia"/>
                <a:cs typeface="Constantia"/>
              </a:rPr>
              <a:t>services</a:t>
            </a:r>
            <a:r>
              <a:rPr sz="2800" spc="-120" dirty="0">
                <a:latin typeface="Constantia"/>
                <a:cs typeface="Constantia"/>
              </a:rPr>
              <a:t> </a:t>
            </a:r>
            <a:r>
              <a:rPr sz="2800" dirty="0">
                <a:latin typeface="Constantia"/>
                <a:cs typeface="Constantia"/>
              </a:rPr>
              <a:t>that</a:t>
            </a:r>
            <a:r>
              <a:rPr sz="2800" spc="-160" dirty="0">
                <a:latin typeface="Constantia"/>
                <a:cs typeface="Constantia"/>
              </a:rPr>
              <a:t> </a:t>
            </a:r>
            <a:r>
              <a:rPr sz="2800" spc="-10" dirty="0">
                <a:latin typeface="Constantia"/>
                <a:cs typeface="Constantia"/>
              </a:rPr>
              <a:t>consumers</a:t>
            </a:r>
            <a:r>
              <a:rPr sz="2800" spc="-130" dirty="0">
                <a:latin typeface="Constantia"/>
                <a:cs typeface="Constantia"/>
              </a:rPr>
              <a:t> </a:t>
            </a:r>
            <a:r>
              <a:rPr sz="2800" dirty="0">
                <a:latin typeface="Constantia"/>
                <a:cs typeface="Constantia"/>
              </a:rPr>
              <a:t>released</a:t>
            </a:r>
            <a:r>
              <a:rPr sz="2800" spc="-50" dirty="0">
                <a:latin typeface="Constantia"/>
                <a:cs typeface="Constantia"/>
              </a:rPr>
              <a:t> </a:t>
            </a:r>
            <a:r>
              <a:rPr sz="2800" spc="-20" dirty="0">
                <a:latin typeface="Constantia"/>
                <a:cs typeface="Constantia"/>
              </a:rPr>
              <a:t>from </a:t>
            </a:r>
            <a:r>
              <a:rPr sz="2800" spc="-10" dirty="0">
                <a:latin typeface="Constantia"/>
                <a:cs typeface="Constantia"/>
              </a:rPr>
              <a:t>incarceration</a:t>
            </a:r>
            <a:r>
              <a:rPr sz="2800" spc="-130" dirty="0">
                <a:latin typeface="Constantia"/>
                <a:cs typeface="Constantia"/>
              </a:rPr>
              <a:t> </a:t>
            </a:r>
            <a:r>
              <a:rPr sz="2800" dirty="0">
                <a:latin typeface="Constantia"/>
                <a:cs typeface="Constantia"/>
              </a:rPr>
              <a:t>may</a:t>
            </a:r>
            <a:r>
              <a:rPr sz="2800" spc="-120" dirty="0">
                <a:latin typeface="Constantia"/>
                <a:cs typeface="Constantia"/>
              </a:rPr>
              <a:t> </a:t>
            </a:r>
            <a:r>
              <a:rPr sz="2800" spc="-20" dirty="0">
                <a:latin typeface="Constantia"/>
                <a:cs typeface="Constantia"/>
              </a:rPr>
              <a:t>need.</a:t>
            </a:r>
            <a:endParaRPr sz="2800">
              <a:latin typeface="Constantia"/>
              <a:cs typeface="Constantia"/>
            </a:endParaRPr>
          </a:p>
          <a:p>
            <a:pPr>
              <a:lnSpc>
                <a:spcPct val="100000"/>
              </a:lnSpc>
              <a:spcBef>
                <a:spcPts val="5"/>
              </a:spcBef>
              <a:buClr>
                <a:srgbClr val="084A9C"/>
              </a:buClr>
              <a:buFont typeface="Wingdings"/>
              <a:buChar char=""/>
            </a:pPr>
            <a:endParaRPr sz="3850">
              <a:latin typeface="Constantia"/>
              <a:cs typeface="Constantia"/>
            </a:endParaRPr>
          </a:p>
          <a:p>
            <a:pPr marL="355600" marR="302895" indent="-343535" algn="just">
              <a:lnSpc>
                <a:spcPct val="100000"/>
              </a:lnSpc>
              <a:buClr>
                <a:srgbClr val="084A9C"/>
              </a:buClr>
              <a:buFont typeface="Wingdings"/>
              <a:buChar char=""/>
              <a:tabLst>
                <a:tab pos="356235" algn="l"/>
              </a:tabLst>
            </a:pPr>
            <a:r>
              <a:rPr sz="2800" dirty="0">
                <a:latin typeface="Constantia"/>
                <a:cs typeface="Constantia"/>
              </a:rPr>
              <a:t>This</a:t>
            </a:r>
            <a:r>
              <a:rPr sz="2800" spc="-135" dirty="0">
                <a:latin typeface="Constantia"/>
                <a:cs typeface="Constantia"/>
              </a:rPr>
              <a:t> </a:t>
            </a:r>
            <a:r>
              <a:rPr sz="2800" spc="-10" dirty="0">
                <a:latin typeface="Constantia"/>
                <a:cs typeface="Constantia"/>
              </a:rPr>
              <a:t>presentation</a:t>
            </a:r>
            <a:r>
              <a:rPr sz="2800" spc="-130" dirty="0">
                <a:latin typeface="Constantia"/>
                <a:cs typeface="Constantia"/>
              </a:rPr>
              <a:t> </a:t>
            </a:r>
            <a:r>
              <a:rPr sz="2800" dirty="0">
                <a:latin typeface="Constantia"/>
                <a:cs typeface="Constantia"/>
              </a:rPr>
              <a:t>will</a:t>
            </a:r>
            <a:r>
              <a:rPr sz="2800" spc="-10" dirty="0">
                <a:latin typeface="Constantia"/>
                <a:cs typeface="Constantia"/>
              </a:rPr>
              <a:t> </a:t>
            </a:r>
            <a:r>
              <a:rPr sz="2800" dirty="0">
                <a:latin typeface="Constantia"/>
                <a:cs typeface="Constantia"/>
              </a:rPr>
              <a:t>help</a:t>
            </a:r>
            <a:r>
              <a:rPr sz="2800" spc="-165" dirty="0">
                <a:latin typeface="Constantia"/>
                <a:cs typeface="Constantia"/>
              </a:rPr>
              <a:t> </a:t>
            </a:r>
            <a:r>
              <a:rPr sz="2800" dirty="0">
                <a:latin typeface="Constantia"/>
                <a:cs typeface="Constantia"/>
              </a:rPr>
              <a:t>you</a:t>
            </a:r>
            <a:r>
              <a:rPr sz="2800" spc="-30" dirty="0">
                <a:latin typeface="Constantia"/>
                <a:cs typeface="Constantia"/>
              </a:rPr>
              <a:t> </a:t>
            </a:r>
            <a:r>
              <a:rPr sz="2800" spc="-25" dirty="0">
                <a:latin typeface="Constantia"/>
                <a:cs typeface="Constantia"/>
              </a:rPr>
              <a:t>better</a:t>
            </a:r>
            <a:r>
              <a:rPr sz="2800" spc="-150" dirty="0">
                <a:latin typeface="Constantia"/>
                <a:cs typeface="Constantia"/>
              </a:rPr>
              <a:t> </a:t>
            </a:r>
            <a:r>
              <a:rPr sz="2800" spc="-10" dirty="0">
                <a:latin typeface="Constantia"/>
                <a:cs typeface="Constantia"/>
              </a:rPr>
              <a:t>assist </a:t>
            </a:r>
            <a:r>
              <a:rPr sz="2800" spc="-20" dirty="0">
                <a:latin typeface="Constantia"/>
                <a:cs typeface="Constantia"/>
              </a:rPr>
              <a:t>incarcerated</a:t>
            </a:r>
            <a:r>
              <a:rPr sz="2800" spc="-114" dirty="0">
                <a:latin typeface="Constantia"/>
                <a:cs typeface="Constantia"/>
              </a:rPr>
              <a:t> </a:t>
            </a:r>
            <a:r>
              <a:rPr sz="2800" dirty="0">
                <a:latin typeface="Constantia"/>
                <a:cs typeface="Constantia"/>
              </a:rPr>
              <a:t>or</a:t>
            </a:r>
            <a:r>
              <a:rPr sz="2800" spc="-145" dirty="0">
                <a:latin typeface="Constantia"/>
                <a:cs typeface="Constantia"/>
              </a:rPr>
              <a:t> </a:t>
            </a:r>
            <a:r>
              <a:rPr sz="2800" spc="-20" dirty="0">
                <a:latin typeface="Constantia"/>
                <a:cs typeface="Constantia"/>
              </a:rPr>
              <a:t>recently</a:t>
            </a:r>
            <a:r>
              <a:rPr sz="2800" spc="-135" dirty="0">
                <a:latin typeface="Constantia"/>
                <a:cs typeface="Constantia"/>
              </a:rPr>
              <a:t> </a:t>
            </a:r>
            <a:r>
              <a:rPr sz="2800" dirty="0">
                <a:latin typeface="Constantia"/>
                <a:cs typeface="Constantia"/>
              </a:rPr>
              <a:t>released</a:t>
            </a:r>
            <a:r>
              <a:rPr sz="2800" spc="-90" dirty="0">
                <a:latin typeface="Constantia"/>
                <a:cs typeface="Constantia"/>
              </a:rPr>
              <a:t> </a:t>
            </a:r>
            <a:r>
              <a:rPr sz="2800" spc="-10" dirty="0">
                <a:latin typeface="Constantia"/>
                <a:cs typeface="Constantia"/>
              </a:rPr>
              <a:t>consumers </a:t>
            </a:r>
            <a:r>
              <a:rPr sz="2800" dirty="0">
                <a:latin typeface="Constantia"/>
                <a:cs typeface="Constantia"/>
              </a:rPr>
              <a:t>and</a:t>
            </a:r>
            <a:r>
              <a:rPr sz="2800" spc="-45" dirty="0">
                <a:latin typeface="Constantia"/>
                <a:cs typeface="Constantia"/>
              </a:rPr>
              <a:t> </a:t>
            </a:r>
            <a:r>
              <a:rPr sz="2800" dirty="0">
                <a:latin typeface="Constantia"/>
                <a:cs typeface="Constantia"/>
              </a:rPr>
              <a:t>their</a:t>
            </a:r>
            <a:r>
              <a:rPr sz="2800" spc="-135" dirty="0">
                <a:latin typeface="Constantia"/>
                <a:cs typeface="Constantia"/>
              </a:rPr>
              <a:t> </a:t>
            </a:r>
            <a:r>
              <a:rPr sz="2800" spc="-10" dirty="0">
                <a:latin typeface="Constantia"/>
                <a:cs typeface="Constantia"/>
              </a:rPr>
              <a:t>families.</a:t>
            </a:r>
            <a:endParaRPr sz="2800">
              <a:latin typeface="Constantia"/>
              <a:cs typeface="Constantia"/>
            </a:endParaRPr>
          </a:p>
        </p:txBody>
      </p:sp>
      <p:sp>
        <p:nvSpPr>
          <p:cNvPr id="9" name="object 9"/>
          <p:cNvSpPr txBox="1"/>
          <p:nvPr/>
        </p:nvSpPr>
        <p:spPr>
          <a:xfrm>
            <a:off x="154939" y="6472514"/>
            <a:ext cx="7030084" cy="238760"/>
          </a:xfrm>
          <a:prstGeom prst="rect">
            <a:avLst/>
          </a:prstGeom>
        </p:spPr>
        <p:txBody>
          <a:bodyPr vert="horz" wrap="square" lIns="0" tIns="12065" rIns="0" bIns="0" rtlCol="0">
            <a:spAutoFit/>
          </a:bodyPr>
          <a:lstStyle/>
          <a:p>
            <a:pPr marL="12700">
              <a:lnSpc>
                <a:spcPct val="100000"/>
              </a:lnSpc>
              <a:spcBef>
                <a:spcPts val="95"/>
              </a:spcBef>
            </a:pPr>
            <a:r>
              <a:rPr sz="1400" spc="-10" dirty="0">
                <a:solidFill>
                  <a:srgbClr val="FFFFFF"/>
                </a:solidFill>
                <a:latin typeface="Constantia"/>
                <a:cs typeface="Constantia"/>
              </a:rPr>
              <a:t>determined</a:t>
            </a:r>
            <a:r>
              <a:rPr sz="1400" spc="-35" dirty="0">
                <a:solidFill>
                  <a:srgbClr val="FFFFFF"/>
                </a:solidFill>
                <a:latin typeface="Constantia"/>
                <a:cs typeface="Constantia"/>
              </a:rPr>
              <a:t> </a:t>
            </a:r>
            <a:r>
              <a:rPr sz="1400" spc="-10" dirty="0">
                <a:solidFill>
                  <a:srgbClr val="FFFFFF"/>
                </a:solidFill>
                <a:latin typeface="Constantia"/>
                <a:cs typeface="Constantia"/>
              </a:rPr>
              <a:t>eligible</a:t>
            </a:r>
            <a:r>
              <a:rPr sz="1400" spc="-60" dirty="0">
                <a:solidFill>
                  <a:srgbClr val="FFFFFF"/>
                </a:solidFill>
                <a:latin typeface="Constantia"/>
                <a:cs typeface="Constantia"/>
              </a:rPr>
              <a:t> </a:t>
            </a:r>
            <a:r>
              <a:rPr sz="1400" dirty="0">
                <a:solidFill>
                  <a:srgbClr val="FFFFFF"/>
                </a:solidFill>
                <a:latin typeface="Constantia"/>
                <a:cs typeface="Constantia"/>
              </a:rPr>
              <a:t>for</a:t>
            </a:r>
            <a:r>
              <a:rPr sz="1400" spc="-70" dirty="0">
                <a:solidFill>
                  <a:srgbClr val="FFFFFF"/>
                </a:solidFill>
                <a:latin typeface="Constantia"/>
                <a:cs typeface="Constantia"/>
              </a:rPr>
              <a:t> </a:t>
            </a:r>
            <a:r>
              <a:rPr sz="1400" dirty="0">
                <a:solidFill>
                  <a:srgbClr val="FFFFFF"/>
                </a:solidFill>
                <a:latin typeface="Constantia"/>
                <a:cs typeface="Constantia"/>
              </a:rPr>
              <a:t>the</a:t>
            </a:r>
            <a:r>
              <a:rPr sz="1400" spc="-40" dirty="0">
                <a:solidFill>
                  <a:srgbClr val="FFFFFF"/>
                </a:solidFill>
                <a:latin typeface="Constantia"/>
                <a:cs typeface="Constantia"/>
              </a:rPr>
              <a:t> </a:t>
            </a:r>
            <a:r>
              <a:rPr sz="1400" spc="-20" dirty="0">
                <a:solidFill>
                  <a:srgbClr val="FFFFFF"/>
                </a:solidFill>
                <a:latin typeface="Constantia"/>
                <a:cs typeface="Constantia"/>
              </a:rPr>
              <a:t>Children’s</a:t>
            </a:r>
            <a:r>
              <a:rPr sz="1400" spc="-45" dirty="0">
                <a:solidFill>
                  <a:srgbClr val="FFFFFF"/>
                </a:solidFill>
                <a:latin typeface="Constantia"/>
                <a:cs typeface="Constantia"/>
              </a:rPr>
              <a:t> </a:t>
            </a:r>
            <a:r>
              <a:rPr sz="1400" dirty="0">
                <a:solidFill>
                  <a:srgbClr val="FFFFFF"/>
                </a:solidFill>
                <a:latin typeface="Constantia"/>
                <a:cs typeface="Constantia"/>
              </a:rPr>
              <a:t>Health</a:t>
            </a:r>
            <a:r>
              <a:rPr sz="1400" spc="-20" dirty="0">
                <a:solidFill>
                  <a:srgbClr val="FFFFFF"/>
                </a:solidFill>
                <a:latin typeface="Constantia"/>
                <a:cs typeface="Constantia"/>
              </a:rPr>
              <a:t> </a:t>
            </a:r>
            <a:r>
              <a:rPr sz="1400" spc="-10" dirty="0">
                <a:solidFill>
                  <a:srgbClr val="FFFFFF"/>
                </a:solidFill>
                <a:latin typeface="Constantia"/>
                <a:cs typeface="Constantia"/>
              </a:rPr>
              <a:t>Insurance</a:t>
            </a:r>
            <a:r>
              <a:rPr sz="1400" spc="-50" dirty="0">
                <a:solidFill>
                  <a:srgbClr val="FFFFFF"/>
                </a:solidFill>
                <a:latin typeface="Constantia"/>
                <a:cs typeface="Constantia"/>
              </a:rPr>
              <a:t> </a:t>
            </a:r>
            <a:r>
              <a:rPr sz="1400" spc="-10" dirty="0">
                <a:solidFill>
                  <a:srgbClr val="FFFFFF"/>
                </a:solidFill>
                <a:latin typeface="Constantia"/>
                <a:cs typeface="Constantia"/>
              </a:rPr>
              <a:t>Program</a:t>
            </a:r>
            <a:r>
              <a:rPr sz="1400" spc="-35" dirty="0">
                <a:solidFill>
                  <a:srgbClr val="FFFFFF"/>
                </a:solidFill>
                <a:latin typeface="Constantia"/>
                <a:cs typeface="Constantia"/>
              </a:rPr>
              <a:t> </a:t>
            </a:r>
            <a:r>
              <a:rPr sz="1400" spc="-10" dirty="0">
                <a:solidFill>
                  <a:srgbClr val="FFFFFF"/>
                </a:solidFill>
                <a:latin typeface="Constantia"/>
                <a:cs typeface="Constantia"/>
              </a:rPr>
              <a:t>(CHIP)</a:t>
            </a:r>
            <a:r>
              <a:rPr sz="1400" spc="-55" dirty="0">
                <a:solidFill>
                  <a:srgbClr val="FFFFFF"/>
                </a:solidFill>
                <a:latin typeface="Constantia"/>
                <a:cs typeface="Constantia"/>
              </a:rPr>
              <a:t> </a:t>
            </a:r>
            <a:r>
              <a:rPr sz="1400" spc="-10" dirty="0">
                <a:solidFill>
                  <a:srgbClr val="FFFFFF"/>
                </a:solidFill>
                <a:latin typeface="Constantia"/>
                <a:cs typeface="Constantia"/>
              </a:rPr>
              <a:t>while</a:t>
            </a:r>
            <a:r>
              <a:rPr sz="1400" spc="-55" dirty="0">
                <a:solidFill>
                  <a:srgbClr val="FFFFFF"/>
                </a:solidFill>
                <a:latin typeface="Constantia"/>
                <a:cs typeface="Constantia"/>
              </a:rPr>
              <a:t> </a:t>
            </a:r>
            <a:r>
              <a:rPr sz="1400" spc="-10" dirty="0">
                <a:solidFill>
                  <a:srgbClr val="FFFFFF"/>
                </a:solidFill>
                <a:latin typeface="Constantia"/>
                <a:cs typeface="Constantia"/>
              </a:rPr>
              <a:t>incarcerated.</a:t>
            </a:r>
            <a:endParaRPr sz="1400" dirty="0">
              <a:latin typeface="Constantia"/>
              <a:cs typeface="Constantia"/>
            </a:endParaRPr>
          </a:p>
        </p:txBody>
      </p:sp>
      <p:sp>
        <p:nvSpPr>
          <p:cNvPr id="11" name="Slide Number Placeholder 10">
            <a:extLst>
              <a:ext uri="{FF2B5EF4-FFF2-40B4-BE49-F238E27FC236}">
                <a16:creationId xmlns:a16="http://schemas.microsoft.com/office/drawing/2014/main" id="{EB7F2AE7-79E5-4280-BF45-23DBB38DF855}"/>
              </a:ext>
            </a:extLst>
          </p:cNvPr>
          <p:cNvSpPr>
            <a:spLocks noGrp="1"/>
          </p:cNvSpPr>
          <p:nvPr>
            <p:ph type="sldNum" sz="quarter" idx="7"/>
          </p:nvPr>
        </p:nvSpPr>
        <p:spPr/>
        <p:txBody>
          <a:bodyPr/>
          <a:lstStyle/>
          <a:p>
            <a:pPr marL="40640">
              <a:lnSpc>
                <a:spcPts val="1240"/>
              </a:lnSpc>
            </a:pPr>
            <a:fld id="{81D60167-4931-47E6-BA6A-407CBD079E47}" type="slidenum">
              <a:rPr lang="en-US" spc="-25" smtClean="0"/>
              <a:t>3</a:t>
            </a:fld>
            <a:endParaRPr lang="en-US" spc="-25"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A2D962F7-01FA-43A0-9634-CB8DD61431FD}"/>
              </a:ext>
            </a:extLst>
          </p:cNvPr>
          <p:cNvSpPr>
            <a:spLocks noGrp="1"/>
          </p:cNvSpPr>
          <p:nvPr>
            <p:ph idx="1"/>
          </p:nvPr>
        </p:nvSpPr>
        <p:spPr>
          <a:xfrm>
            <a:off x="152400" y="1828800"/>
            <a:ext cx="8534400" cy="4472506"/>
          </a:xfrm>
        </p:spPr>
        <p:txBody>
          <a:bodyPr/>
          <a:lstStyle/>
          <a:p>
            <a:pPr marL="354965" marR="41910" indent="-342900" algn="just">
              <a:lnSpc>
                <a:spcPct val="80000"/>
              </a:lnSpc>
              <a:spcBef>
                <a:spcPts val="630"/>
              </a:spcBef>
              <a:buClr>
                <a:srgbClr val="084A9C"/>
              </a:buClr>
              <a:buFont typeface="Wingdings"/>
              <a:buChar char=""/>
              <a:tabLst>
                <a:tab pos="355600" algn="l"/>
              </a:tabLst>
            </a:pPr>
            <a:r>
              <a:rPr lang="en-US" spc="-20" dirty="0"/>
              <a:t>Medicare</a:t>
            </a:r>
            <a:r>
              <a:rPr lang="en-US" spc="-125" dirty="0"/>
              <a:t> </a:t>
            </a:r>
            <a:r>
              <a:rPr lang="en-US" spc="-25" dirty="0"/>
              <a:t>generally</a:t>
            </a:r>
            <a:r>
              <a:rPr lang="en-US" spc="-85" dirty="0"/>
              <a:t> </a:t>
            </a:r>
            <a:r>
              <a:rPr lang="en-US" dirty="0"/>
              <a:t>does</a:t>
            </a:r>
            <a:r>
              <a:rPr lang="en-US" spc="-10" dirty="0"/>
              <a:t> </a:t>
            </a:r>
            <a:r>
              <a:rPr lang="en-US" dirty="0"/>
              <a:t>not</a:t>
            </a:r>
            <a:r>
              <a:rPr lang="en-US" spc="-85" dirty="0"/>
              <a:t> </a:t>
            </a:r>
            <a:r>
              <a:rPr lang="en-US" spc="-45" dirty="0"/>
              <a:t>cover</a:t>
            </a:r>
            <a:r>
              <a:rPr lang="en-US" spc="-90" dirty="0"/>
              <a:t> </a:t>
            </a:r>
            <a:r>
              <a:rPr lang="en-US" spc="-10" dirty="0"/>
              <a:t>services </a:t>
            </a:r>
            <a:r>
              <a:rPr lang="en-US" dirty="0"/>
              <a:t>for</a:t>
            </a:r>
            <a:r>
              <a:rPr lang="en-US" spc="-145" dirty="0"/>
              <a:t> </a:t>
            </a:r>
            <a:r>
              <a:rPr lang="en-US" spc="-10" dirty="0"/>
              <a:t>incarcerated</a:t>
            </a:r>
            <a:r>
              <a:rPr lang="en-US" spc="-65" dirty="0"/>
              <a:t> </a:t>
            </a:r>
            <a:r>
              <a:rPr lang="en-US" dirty="0"/>
              <a:t>beneficiaries.</a:t>
            </a:r>
            <a:r>
              <a:rPr lang="en-US" spc="-65" dirty="0"/>
              <a:t> </a:t>
            </a:r>
            <a:r>
              <a:rPr lang="en-US" spc="-10" dirty="0"/>
              <a:t>Incarcerated consumers</a:t>
            </a:r>
            <a:r>
              <a:rPr lang="en-US" spc="-114" dirty="0"/>
              <a:t> </a:t>
            </a:r>
            <a:r>
              <a:rPr lang="en-US" dirty="0"/>
              <a:t>under</a:t>
            </a:r>
            <a:r>
              <a:rPr lang="en-US" spc="-114" dirty="0"/>
              <a:t> </a:t>
            </a:r>
            <a:r>
              <a:rPr lang="en-US" spc="-10" dirty="0"/>
              <a:t>Medicare</a:t>
            </a:r>
            <a:r>
              <a:rPr lang="en-US" spc="-90" dirty="0"/>
              <a:t> </a:t>
            </a:r>
            <a:r>
              <a:rPr lang="en-US" dirty="0"/>
              <a:t>include,</a:t>
            </a:r>
            <a:r>
              <a:rPr lang="en-US" spc="-35" dirty="0"/>
              <a:t> </a:t>
            </a:r>
            <a:r>
              <a:rPr lang="en-US" dirty="0"/>
              <a:t>but</a:t>
            </a:r>
            <a:r>
              <a:rPr lang="en-US" spc="-125" dirty="0"/>
              <a:t> </a:t>
            </a:r>
            <a:r>
              <a:rPr lang="en-US" spc="-25" dirty="0"/>
              <a:t>are </a:t>
            </a:r>
            <a:r>
              <a:rPr lang="en-US" dirty="0"/>
              <a:t>not</a:t>
            </a:r>
            <a:r>
              <a:rPr lang="en-US" spc="-100" dirty="0"/>
              <a:t> </a:t>
            </a:r>
            <a:r>
              <a:rPr lang="en-US" dirty="0"/>
              <a:t>limited</a:t>
            </a:r>
            <a:r>
              <a:rPr lang="en-US" spc="-60" dirty="0"/>
              <a:t> </a:t>
            </a:r>
            <a:r>
              <a:rPr lang="en-US" dirty="0"/>
              <a:t>to,</a:t>
            </a:r>
            <a:r>
              <a:rPr lang="en-US" spc="-30" dirty="0"/>
              <a:t> </a:t>
            </a:r>
            <a:r>
              <a:rPr lang="en-US" spc="-10" dirty="0"/>
              <a:t>individuals</a:t>
            </a:r>
            <a:r>
              <a:rPr lang="en-US" spc="-130" dirty="0"/>
              <a:t> </a:t>
            </a:r>
            <a:r>
              <a:rPr lang="en-US" spc="-10" dirty="0"/>
              <a:t>who</a:t>
            </a:r>
            <a:r>
              <a:rPr lang="en-US" spc="-125" dirty="0"/>
              <a:t> </a:t>
            </a:r>
            <a:r>
              <a:rPr lang="en-US" spc="-20" dirty="0"/>
              <a:t>are:</a:t>
            </a:r>
            <a:endParaRPr lang="en-US" dirty="0"/>
          </a:p>
          <a:p>
            <a:pPr marL="755015" lvl="1" indent="-285750">
              <a:lnSpc>
                <a:spcPct val="100000"/>
              </a:lnSpc>
              <a:spcBef>
                <a:spcPts val="5"/>
              </a:spcBef>
              <a:buClr>
                <a:srgbClr val="084A9C"/>
              </a:buClr>
              <a:buFont typeface="Wingdings"/>
              <a:buChar char=""/>
              <a:tabLst>
                <a:tab pos="755650" algn="l"/>
              </a:tabLst>
            </a:pPr>
            <a:r>
              <a:rPr lang="en-US" sz="2000" spc="-25" dirty="0">
                <a:latin typeface="Constantia"/>
                <a:cs typeface="Constantia"/>
              </a:rPr>
              <a:t>Under</a:t>
            </a:r>
            <a:r>
              <a:rPr lang="en-US" sz="2000" spc="-95" dirty="0">
                <a:latin typeface="Constantia"/>
                <a:cs typeface="Constantia"/>
              </a:rPr>
              <a:t> </a:t>
            </a:r>
            <a:r>
              <a:rPr lang="en-US" sz="2000" spc="-10" dirty="0">
                <a:latin typeface="Constantia"/>
                <a:cs typeface="Constantia"/>
              </a:rPr>
              <a:t>arrest</a:t>
            </a:r>
            <a:endParaRPr lang="en-US" sz="2000" dirty="0">
              <a:latin typeface="Constantia"/>
              <a:cs typeface="Constantia"/>
            </a:endParaRPr>
          </a:p>
          <a:p>
            <a:pPr marL="755015" lvl="1" indent="-286385">
              <a:lnSpc>
                <a:spcPct val="100000"/>
              </a:lnSpc>
              <a:buClr>
                <a:srgbClr val="084A9C"/>
              </a:buClr>
              <a:buFont typeface="Wingdings"/>
              <a:buChar char=""/>
              <a:tabLst>
                <a:tab pos="755650" algn="l"/>
              </a:tabLst>
            </a:pPr>
            <a:r>
              <a:rPr lang="en-US" sz="2000" spc="-10" dirty="0">
                <a:latin typeface="Constantia"/>
                <a:cs typeface="Constantia"/>
              </a:rPr>
              <a:t>Incarcerated</a:t>
            </a:r>
            <a:endParaRPr lang="en-US" sz="2000" dirty="0">
              <a:latin typeface="Constantia"/>
              <a:cs typeface="Constantia"/>
            </a:endParaRPr>
          </a:p>
          <a:p>
            <a:pPr marL="755015" lvl="1" indent="-286385">
              <a:lnSpc>
                <a:spcPct val="100000"/>
              </a:lnSpc>
              <a:buClr>
                <a:srgbClr val="084A9C"/>
              </a:buClr>
              <a:buFont typeface="Wingdings"/>
              <a:buChar char=""/>
              <a:tabLst>
                <a:tab pos="755650" algn="l"/>
              </a:tabLst>
            </a:pPr>
            <a:r>
              <a:rPr lang="en-US" sz="2000" spc="-10" dirty="0">
                <a:latin typeface="Constantia"/>
                <a:cs typeface="Constantia"/>
              </a:rPr>
              <a:t>Imprisoned</a:t>
            </a:r>
            <a:endParaRPr lang="en-US" sz="2000" dirty="0">
              <a:latin typeface="Constantia"/>
              <a:cs typeface="Constantia"/>
            </a:endParaRPr>
          </a:p>
          <a:p>
            <a:pPr marL="755015" lvl="1" indent="-286385">
              <a:lnSpc>
                <a:spcPct val="100000"/>
              </a:lnSpc>
              <a:buClr>
                <a:srgbClr val="084A9C"/>
              </a:buClr>
              <a:buFont typeface="Wingdings"/>
              <a:buChar char=""/>
              <a:tabLst>
                <a:tab pos="755650" algn="l"/>
              </a:tabLst>
            </a:pPr>
            <a:r>
              <a:rPr lang="en-US" sz="2000" dirty="0">
                <a:latin typeface="Constantia"/>
                <a:cs typeface="Constantia"/>
              </a:rPr>
              <a:t>Escaped</a:t>
            </a:r>
            <a:r>
              <a:rPr lang="en-US" sz="2000" spc="-45" dirty="0">
                <a:latin typeface="Constantia"/>
                <a:cs typeface="Constantia"/>
              </a:rPr>
              <a:t> </a:t>
            </a:r>
            <a:r>
              <a:rPr lang="en-US" sz="2000" spc="-20" dirty="0">
                <a:latin typeface="Constantia"/>
                <a:cs typeface="Constantia"/>
              </a:rPr>
              <a:t>from</a:t>
            </a:r>
            <a:r>
              <a:rPr lang="en-US" sz="2000" spc="-105" dirty="0">
                <a:latin typeface="Constantia"/>
                <a:cs typeface="Constantia"/>
              </a:rPr>
              <a:t> </a:t>
            </a:r>
            <a:r>
              <a:rPr lang="en-US" sz="2000" spc="-10" dirty="0">
                <a:latin typeface="Constantia"/>
                <a:cs typeface="Constantia"/>
              </a:rPr>
              <a:t>confinement</a:t>
            </a:r>
            <a:endParaRPr lang="en-US" sz="2000" dirty="0">
              <a:latin typeface="Constantia"/>
              <a:cs typeface="Constantia"/>
            </a:endParaRPr>
          </a:p>
          <a:p>
            <a:pPr marL="755015" lvl="1" indent="-286385">
              <a:lnSpc>
                <a:spcPct val="100000"/>
              </a:lnSpc>
              <a:buClr>
                <a:srgbClr val="084A9C"/>
              </a:buClr>
              <a:buFont typeface="Wingdings"/>
              <a:buChar char=""/>
              <a:tabLst>
                <a:tab pos="755650" algn="l"/>
              </a:tabLst>
            </a:pPr>
            <a:r>
              <a:rPr lang="en-US" sz="2000" spc="-20" dirty="0">
                <a:latin typeface="Constantia"/>
                <a:cs typeface="Constantia"/>
              </a:rPr>
              <a:t>Under</a:t>
            </a:r>
            <a:r>
              <a:rPr lang="en-US" sz="2000" spc="-110" dirty="0">
                <a:latin typeface="Constantia"/>
                <a:cs typeface="Constantia"/>
              </a:rPr>
              <a:t> </a:t>
            </a:r>
            <a:r>
              <a:rPr lang="en-US" sz="2000" dirty="0">
                <a:latin typeface="Constantia"/>
                <a:cs typeface="Constantia"/>
              </a:rPr>
              <a:t>supervised</a:t>
            </a:r>
            <a:r>
              <a:rPr lang="en-US" sz="2000" spc="-85" dirty="0">
                <a:latin typeface="Constantia"/>
                <a:cs typeface="Constantia"/>
              </a:rPr>
              <a:t> </a:t>
            </a:r>
            <a:r>
              <a:rPr lang="en-US" sz="2000" spc="-10" dirty="0">
                <a:latin typeface="Constantia"/>
                <a:cs typeface="Constantia"/>
              </a:rPr>
              <a:t>release</a:t>
            </a:r>
            <a:endParaRPr lang="en-US" sz="2000" dirty="0">
              <a:latin typeface="Constantia"/>
              <a:cs typeface="Constantia"/>
            </a:endParaRPr>
          </a:p>
          <a:p>
            <a:pPr marL="755015" lvl="1" indent="-285750">
              <a:lnSpc>
                <a:spcPct val="100000"/>
              </a:lnSpc>
              <a:buClr>
                <a:srgbClr val="084A9C"/>
              </a:buClr>
              <a:buFont typeface="Wingdings"/>
              <a:buChar char=""/>
              <a:tabLst>
                <a:tab pos="755650" algn="l"/>
              </a:tabLst>
            </a:pPr>
            <a:r>
              <a:rPr lang="en-US" sz="2000" dirty="0">
                <a:latin typeface="Constantia"/>
                <a:cs typeface="Constantia"/>
              </a:rPr>
              <a:t>On</a:t>
            </a:r>
            <a:r>
              <a:rPr lang="en-US" sz="2000" spc="-85" dirty="0">
                <a:latin typeface="Constantia"/>
                <a:cs typeface="Constantia"/>
              </a:rPr>
              <a:t> </a:t>
            </a:r>
            <a:r>
              <a:rPr lang="en-US" sz="2000" dirty="0">
                <a:latin typeface="Constantia"/>
                <a:cs typeface="Constantia"/>
              </a:rPr>
              <a:t>medical</a:t>
            </a:r>
            <a:r>
              <a:rPr lang="en-US" sz="2000" spc="-55" dirty="0">
                <a:latin typeface="Constantia"/>
                <a:cs typeface="Constantia"/>
              </a:rPr>
              <a:t> </a:t>
            </a:r>
            <a:r>
              <a:rPr lang="en-US" sz="2000" spc="-10" dirty="0">
                <a:latin typeface="Constantia"/>
                <a:cs typeface="Constantia"/>
              </a:rPr>
              <a:t>furlough</a:t>
            </a:r>
            <a:endParaRPr lang="en-US" sz="2000" dirty="0">
              <a:latin typeface="Constantia"/>
              <a:cs typeface="Constantia"/>
            </a:endParaRPr>
          </a:p>
          <a:p>
            <a:pPr marL="755015" lvl="1" indent="-285750">
              <a:lnSpc>
                <a:spcPct val="100000"/>
              </a:lnSpc>
              <a:buClr>
                <a:srgbClr val="084A9C"/>
              </a:buClr>
              <a:buFont typeface="Wingdings"/>
              <a:buChar char=""/>
              <a:tabLst>
                <a:tab pos="755650" algn="l"/>
              </a:tabLst>
            </a:pPr>
            <a:r>
              <a:rPr lang="en-US" sz="2000" spc="-10" dirty="0">
                <a:latin typeface="Constantia"/>
                <a:cs typeface="Constantia"/>
              </a:rPr>
              <a:t>Required</a:t>
            </a:r>
            <a:r>
              <a:rPr lang="en-US" sz="2000" spc="-85" dirty="0">
                <a:latin typeface="Constantia"/>
                <a:cs typeface="Constantia"/>
              </a:rPr>
              <a:t> </a:t>
            </a:r>
            <a:r>
              <a:rPr lang="en-US" sz="2000" spc="-20" dirty="0">
                <a:latin typeface="Constantia"/>
                <a:cs typeface="Constantia"/>
              </a:rPr>
              <a:t>to</a:t>
            </a:r>
            <a:r>
              <a:rPr lang="en-US" sz="2000" spc="-105" dirty="0">
                <a:latin typeface="Constantia"/>
                <a:cs typeface="Constantia"/>
              </a:rPr>
              <a:t> </a:t>
            </a:r>
            <a:r>
              <a:rPr lang="en-US" sz="2000" spc="-10" dirty="0">
                <a:latin typeface="Constantia"/>
                <a:cs typeface="Constantia"/>
              </a:rPr>
              <a:t>reside</a:t>
            </a:r>
            <a:r>
              <a:rPr lang="en-US" sz="2000" spc="-90" dirty="0">
                <a:latin typeface="Constantia"/>
                <a:cs typeface="Constantia"/>
              </a:rPr>
              <a:t> </a:t>
            </a:r>
            <a:r>
              <a:rPr lang="en-US" sz="2000" dirty="0">
                <a:latin typeface="Constantia"/>
                <a:cs typeface="Constantia"/>
              </a:rPr>
              <a:t>in</a:t>
            </a:r>
            <a:r>
              <a:rPr lang="en-US" sz="2000" spc="-75" dirty="0">
                <a:latin typeface="Constantia"/>
                <a:cs typeface="Constantia"/>
              </a:rPr>
              <a:t> </a:t>
            </a:r>
            <a:r>
              <a:rPr lang="en-US" sz="2000" dirty="0">
                <a:latin typeface="Constantia"/>
                <a:cs typeface="Constantia"/>
              </a:rPr>
              <a:t>mental</a:t>
            </a:r>
            <a:r>
              <a:rPr lang="en-US" sz="2000" spc="-45" dirty="0">
                <a:latin typeface="Constantia"/>
                <a:cs typeface="Constantia"/>
              </a:rPr>
              <a:t> </a:t>
            </a:r>
            <a:r>
              <a:rPr lang="en-US" sz="2000" dirty="0">
                <a:latin typeface="Constantia"/>
                <a:cs typeface="Constantia"/>
              </a:rPr>
              <a:t>health</a:t>
            </a:r>
            <a:r>
              <a:rPr lang="en-US" sz="2000" spc="-90" dirty="0">
                <a:latin typeface="Constantia"/>
                <a:cs typeface="Constantia"/>
              </a:rPr>
              <a:t> </a:t>
            </a:r>
            <a:r>
              <a:rPr lang="en-US" sz="2000" spc="-10" dirty="0">
                <a:latin typeface="Constantia"/>
                <a:cs typeface="Constantia"/>
              </a:rPr>
              <a:t>facilities</a:t>
            </a:r>
            <a:endParaRPr lang="en-US" sz="2000" dirty="0">
              <a:latin typeface="Constantia"/>
              <a:cs typeface="Constantia"/>
            </a:endParaRPr>
          </a:p>
          <a:p>
            <a:pPr marL="755015" lvl="1" indent="-286385">
              <a:lnSpc>
                <a:spcPct val="100000"/>
              </a:lnSpc>
              <a:buClr>
                <a:srgbClr val="084A9C"/>
              </a:buClr>
              <a:buFont typeface="Wingdings"/>
              <a:buChar char=""/>
              <a:tabLst>
                <a:tab pos="755650" algn="l"/>
              </a:tabLst>
            </a:pPr>
            <a:r>
              <a:rPr lang="en-US" sz="2000" spc="-10" dirty="0">
                <a:latin typeface="Constantia"/>
                <a:cs typeface="Constantia"/>
              </a:rPr>
              <a:t>Required</a:t>
            </a:r>
            <a:r>
              <a:rPr lang="en-US" sz="2000" spc="-80" dirty="0">
                <a:latin typeface="Constantia"/>
                <a:cs typeface="Constantia"/>
              </a:rPr>
              <a:t> </a:t>
            </a:r>
            <a:r>
              <a:rPr lang="en-US" sz="2000" spc="-30" dirty="0">
                <a:latin typeface="Constantia"/>
                <a:cs typeface="Constantia"/>
              </a:rPr>
              <a:t>to</a:t>
            </a:r>
            <a:r>
              <a:rPr lang="en-US" sz="2000" spc="-100" dirty="0">
                <a:latin typeface="Constantia"/>
                <a:cs typeface="Constantia"/>
              </a:rPr>
              <a:t> </a:t>
            </a:r>
            <a:r>
              <a:rPr lang="en-US" sz="2000" spc="-10" dirty="0">
                <a:latin typeface="Constantia"/>
                <a:cs typeface="Constantia"/>
              </a:rPr>
              <a:t>reside</a:t>
            </a:r>
            <a:r>
              <a:rPr lang="en-US" sz="2000" spc="-75" dirty="0">
                <a:latin typeface="Constantia"/>
                <a:cs typeface="Constantia"/>
              </a:rPr>
              <a:t> </a:t>
            </a:r>
            <a:r>
              <a:rPr lang="en-US" sz="2000" dirty="0">
                <a:latin typeface="Constantia"/>
                <a:cs typeface="Constantia"/>
              </a:rPr>
              <a:t>in</a:t>
            </a:r>
            <a:r>
              <a:rPr lang="en-US" sz="2000" spc="-114" dirty="0">
                <a:latin typeface="Constantia"/>
                <a:cs typeface="Constantia"/>
              </a:rPr>
              <a:t> </a:t>
            </a:r>
            <a:r>
              <a:rPr lang="en-US" sz="2000" dirty="0">
                <a:latin typeface="Constantia"/>
                <a:cs typeface="Constantia"/>
              </a:rPr>
              <a:t>a</a:t>
            </a:r>
            <a:r>
              <a:rPr lang="en-US" sz="2000" spc="-85" dirty="0">
                <a:latin typeface="Constantia"/>
                <a:cs typeface="Constantia"/>
              </a:rPr>
              <a:t> </a:t>
            </a:r>
            <a:r>
              <a:rPr lang="en-US" sz="2000" dirty="0">
                <a:latin typeface="Constantia"/>
                <a:cs typeface="Constantia"/>
              </a:rPr>
              <a:t>halfway</a:t>
            </a:r>
            <a:r>
              <a:rPr lang="en-US" sz="2000" spc="-75" dirty="0">
                <a:latin typeface="Constantia"/>
                <a:cs typeface="Constantia"/>
              </a:rPr>
              <a:t> </a:t>
            </a:r>
            <a:r>
              <a:rPr lang="en-US" sz="2000" spc="-10" dirty="0">
                <a:latin typeface="Constantia"/>
                <a:cs typeface="Constantia"/>
              </a:rPr>
              <a:t>house</a:t>
            </a:r>
            <a:endParaRPr lang="en-US" sz="2000" dirty="0">
              <a:latin typeface="Constantia"/>
              <a:cs typeface="Constantia"/>
            </a:endParaRPr>
          </a:p>
          <a:p>
            <a:pPr marL="755015" lvl="1" indent="-285750">
              <a:lnSpc>
                <a:spcPct val="100000"/>
              </a:lnSpc>
              <a:buClr>
                <a:srgbClr val="084A9C"/>
              </a:buClr>
              <a:buFont typeface="Wingdings"/>
              <a:buChar char=""/>
              <a:tabLst>
                <a:tab pos="755650" algn="l"/>
              </a:tabLst>
            </a:pPr>
            <a:r>
              <a:rPr lang="en-US" sz="2000" spc="-10" dirty="0">
                <a:latin typeface="Constantia"/>
                <a:cs typeface="Constantia"/>
              </a:rPr>
              <a:t>Required</a:t>
            </a:r>
            <a:r>
              <a:rPr lang="en-US" sz="2000" spc="-65" dirty="0">
                <a:latin typeface="Constantia"/>
                <a:cs typeface="Constantia"/>
              </a:rPr>
              <a:t> </a:t>
            </a:r>
            <a:r>
              <a:rPr lang="en-US" sz="2000" dirty="0">
                <a:latin typeface="Constantia"/>
                <a:cs typeface="Constantia"/>
              </a:rPr>
              <a:t>to</a:t>
            </a:r>
            <a:r>
              <a:rPr lang="en-US" sz="2000" spc="-95" dirty="0">
                <a:latin typeface="Constantia"/>
                <a:cs typeface="Constantia"/>
              </a:rPr>
              <a:t> </a:t>
            </a:r>
            <a:r>
              <a:rPr lang="en-US" sz="2000" spc="-25" dirty="0">
                <a:latin typeface="Constantia"/>
                <a:cs typeface="Constantia"/>
              </a:rPr>
              <a:t>live</a:t>
            </a:r>
            <a:r>
              <a:rPr lang="en-US" sz="2000" spc="-100" dirty="0">
                <a:latin typeface="Constantia"/>
                <a:cs typeface="Constantia"/>
              </a:rPr>
              <a:t> </a:t>
            </a:r>
            <a:r>
              <a:rPr lang="en-US" sz="2000" spc="-10" dirty="0">
                <a:latin typeface="Constantia"/>
                <a:cs typeface="Constantia"/>
              </a:rPr>
              <a:t>under</a:t>
            </a:r>
            <a:r>
              <a:rPr lang="en-US" sz="2000" spc="-100" dirty="0">
                <a:latin typeface="Constantia"/>
                <a:cs typeface="Constantia"/>
              </a:rPr>
              <a:t> </a:t>
            </a:r>
            <a:r>
              <a:rPr lang="en-US" sz="2000" spc="-10" dirty="0">
                <a:latin typeface="Constantia"/>
                <a:cs typeface="Constantia"/>
              </a:rPr>
              <a:t>home</a:t>
            </a:r>
            <a:r>
              <a:rPr lang="en-US" sz="2000" spc="-114" dirty="0">
                <a:latin typeface="Constantia"/>
                <a:cs typeface="Constantia"/>
              </a:rPr>
              <a:t> </a:t>
            </a:r>
            <a:r>
              <a:rPr lang="en-US" sz="2000" spc="-10" dirty="0">
                <a:latin typeface="Constantia"/>
                <a:cs typeface="Constantia"/>
              </a:rPr>
              <a:t>detention</a:t>
            </a:r>
            <a:endParaRPr lang="en-US" sz="2000" dirty="0">
              <a:latin typeface="Constantia"/>
              <a:cs typeface="Constantia"/>
            </a:endParaRPr>
          </a:p>
          <a:p>
            <a:pPr marL="755015" marR="128905" lvl="1" indent="-285750">
              <a:lnSpc>
                <a:spcPts val="1920"/>
              </a:lnSpc>
              <a:spcBef>
                <a:spcPts val="464"/>
              </a:spcBef>
              <a:buClr>
                <a:srgbClr val="084A9C"/>
              </a:buClr>
              <a:buFont typeface="Wingdings"/>
              <a:buChar char=""/>
              <a:tabLst>
                <a:tab pos="755650" algn="l"/>
              </a:tabLst>
            </a:pPr>
            <a:r>
              <a:rPr lang="en-US" sz="2000" dirty="0">
                <a:latin typeface="Constantia"/>
                <a:cs typeface="Constantia"/>
              </a:rPr>
              <a:t>Confined</a:t>
            </a:r>
            <a:r>
              <a:rPr lang="en-US" sz="2000" spc="-65" dirty="0">
                <a:latin typeface="Constantia"/>
                <a:cs typeface="Constantia"/>
              </a:rPr>
              <a:t> </a:t>
            </a:r>
            <a:r>
              <a:rPr lang="en-US" sz="2000" spc="-25" dirty="0">
                <a:latin typeface="Constantia"/>
                <a:cs typeface="Constantia"/>
              </a:rPr>
              <a:t>completely</a:t>
            </a:r>
            <a:r>
              <a:rPr lang="en-US" sz="2000" spc="-95" dirty="0">
                <a:latin typeface="Constantia"/>
                <a:cs typeface="Constantia"/>
              </a:rPr>
              <a:t> </a:t>
            </a:r>
            <a:r>
              <a:rPr lang="en-US" sz="2000" spc="-10" dirty="0">
                <a:latin typeface="Constantia"/>
                <a:cs typeface="Constantia"/>
              </a:rPr>
              <a:t>or</a:t>
            </a:r>
            <a:r>
              <a:rPr lang="en-US" sz="2000" spc="-120" dirty="0">
                <a:latin typeface="Constantia"/>
                <a:cs typeface="Constantia"/>
              </a:rPr>
              <a:t> </a:t>
            </a:r>
            <a:r>
              <a:rPr lang="en-US" sz="2000" spc="-10" dirty="0">
                <a:latin typeface="Constantia"/>
                <a:cs typeface="Constantia"/>
              </a:rPr>
              <a:t>partially</a:t>
            </a:r>
            <a:r>
              <a:rPr lang="en-US" sz="2000" spc="-60" dirty="0">
                <a:latin typeface="Constantia"/>
                <a:cs typeface="Constantia"/>
              </a:rPr>
              <a:t> </a:t>
            </a:r>
            <a:r>
              <a:rPr lang="en-US" sz="2000" dirty="0">
                <a:latin typeface="Constantia"/>
                <a:cs typeface="Constantia"/>
              </a:rPr>
              <a:t>in</a:t>
            </a:r>
            <a:r>
              <a:rPr lang="en-US" sz="2000" spc="-95" dirty="0">
                <a:latin typeface="Constantia"/>
                <a:cs typeface="Constantia"/>
              </a:rPr>
              <a:t> </a:t>
            </a:r>
            <a:r>
              <a:rPr lang="en-US" sz="2000" spc="-20" dirty="0">
                <a:latin typeface="Constantia"/>
                <a:cs typeface="Constantia"/>
              </a:rPr>
              <a:t>any</a:t>
            </a:r>
            <a:r>
              <a:rPr lang="en-US" sz="2000" spc="-105" dirty="0">
                <a:latin typeface="Constantia"/>
                <a:cs typeface="Constantia"/>
              </a:rPr>
              <a:t> </a:t>
            </a:r>
            <a:r>
              <a:rPr lang="en-US" sz="2000" spc="-25" dirty="0">
                <a:latin typeface="Constantia"/>
                <a:cs typeface="Constantia"/>
              </a:rPr>
              <a:t>way </a:t>
            </a:r>
            <a:r>
              <a:rPr lang="en-US" sz="2000" spc="-20" dirty="0">
                <a:latin typeface="Constantia"/>
                <a:cs typeface="Constantia"/>
              </a:rPr>
              <a:t>under</a:t>
            </a:r>
            <a:r>
              <a:rPr lang="en-US" sz="2000" spc="-120" dirty="0">
                <a:latin typeface="Constantia"/>
                <a:cs typeface="Constantia"/>
              </a:rPr>
              <a:t> </a:t>
            </a:r>
            <a:r>
              <a:rPr lang="en-US" sz="2000" dirty="0">
                <a:latin typeface="Constantia"/>
                <a:cs typeface="Constantia"/>
              </a:rPr>
              <a:t>a</a:t>
            </a:r>
            <a:r>
              <a:rPr lang="en-US" sz="2000" spc="-75" dirty="0">
                <a:latin typeface="Constantia"/>
                <a:cs typeface="Constantia"/>
              </a:rPr>
              <a:t> </a:t>
            </a:r>
            <a:r>
              <a:rPr lang="en-US" sz="2000" dirty="0">
                <a:latin typeface="Constantia"/>
                <a:cs typeface="Constantia"/>
              </a:rPr>
              <a:t>penal</a:t>
            </a:r>
            <a:r>
              <a:rPr lang="en-US" sz="2000" spc="-25" dirty="0">
                <a:latin typeface="Constantia"/>
                <a:cs typeface="Constantia"/>
              </a:rPr>
              <a:t> </a:t>
            </a:r>
            <a:r>
              <a:rPr lang="en-US" sz="2000" spc="-20" dirty="0">
                <a:latin typeface="Constantia"/>
                <a:cs typeface="Constantia"/>
              </a:rPr>
              <a:t>statute</a:t>
            </a:r>
            <a:r>
              <a:rPr lang="en-US" sz="2000" spc="-114" dirty="0">
                <a:latin typeface="Constantia"/>
                <a:cs typeface="Constantia"/>
              </a:rPr>
              <a:t> </a:t>
            </a:r>
            <a:r>
              <a:rPr lang="en-US" sz="2000" spc="-10" dirty="0">
                <a:latin typeface="Constantia"/>
                <a:cs typeface="Constantia"/>
              </a:rPr>
              <a:t>or</a:t>
            </a:r>
            <a:r>
              <a:rPr lang="en-US" sz="2000" spc="-100" dirty="0">
                <a:latin typeface="Constantia"/>
                <a:cs typeface="Constantia"/>
              </a:rPr>
              <a:t> </a:t>
            </a:r>
            <a:r>
              <a:rPr lang="en-US" sz="2000" spc="-20" dirty="0">
                <a:latin typeface="Constantia"/>
                <a:cs typeface="Constantia"/>
              </a:rPr>
              <a:t>rule</a:t>
            </a:r>
            <a:endParaRPr lang="en-US" sz="2000" dirty="0">
              <a:latin typeface="Constantia"/>
              <a:cs typeface="Constantia"/>
            </a:endParaRPr>
          </a:p>
          <a:p>
            <a:endParaRPr lang="en-US" dirty="0"/>
          </a:p>
        </p:txBody>
      </p:sp>
      <p:sp>
        <p:nvSpPr>
          <p:cNvPr id="5" name="object 5"/>
          <p:cNvSpPr txBox="1">
            <a:spLocks noGrp="1"/>
          </p:cNvSpPr>
          <p:nvPr>
            <p:ph type="title"/>
          </p:nvPr>
        </p:nvSpPr>
        <p:spPr>
          <a:prstGeom prst="rect">
            <a:avLst/>
          </a:prstGeom>
        </p:spPr>
        <p:txBody>
          <a:bodyPr vert="horz" wrap="square" lIns="0" tIns="12065" rIns="0" bIns="0" rtlCol="0">
            <a:spAutoFit/>
          </a:bodyPr>
          <a:lstStyle/>
          <a:p>
            <a:pPr marL="12700">
              <a:lnSpc>
                <a:spcPct val="100000"/>
              </a:lnSpc>
              <a:spcBef>
                <a:spcPts val="95"/>
              </a:spcBef>
            </a:pPr>
            <a:r>
              <a:rPr spc="-10" dirty="0"/>
              <a:t>Medicare</a:t>
            </a:r>
            <a:r>
              <a:rPr spc="-185" dirty="0"/>
              <a:t> </a:t>
            </a:r>
            <a:r>
              <a:rPr spc="-10" dirty="0"/>
              <a:t>Coverage</a:t>
            </a:r>
          </a:p>
        </p:txBody>
      </p:sp>
      <p:sp>
        <p:nvSpPr>
          <p:cNvPr id="9" name="Slide Number Placeholder 8">
            <a:extLst>
              <a:ext uri="{FF2B5EF4-FFF2-40B4-BE49-F238E27FC236}">
                <a16:creationId xmlns:a16="http://schemas.microsoft.com/office/drawing/2014/main" id="{FAE0E8D2-F4B6-4B03-956A-EDA8DEFEE232}"/>
              </a:ext>
            </a:extLst>
          </p:cNvPr>
          <p:cNvSpPr>
            <a:spLocks noGrp="1"/>
          </p:cNvSpPr>
          <p:nvPr>
            <p:ph type="sldNum" sz="quarter" idx="4"/>
          </p:nvPr>
        </p:nvSpPr>
        <p:spPr/>
        <p:txBody>
          <a:bodyPr/>
          <a:lstStyle/>
          <a:p>
            <a:pPr marL="40640">
              <a:lnSpc>
                <a:spcPts val="1240"/>
              </a:lnSpc>
            </a:pPr>
            <a:fld id="{81D60167-4931-47E6-BA6A-407CBD079E47}" type="slidenum">
              <a:rPr lang="en-US" spc="-25" smtClean="0"/>
              <a:t>4</a:t>
            </a:fld>
            <a:endParaRPr lang="en-US" spc="-25" dirty="0"/>
          </a:p>
        </p:txBody>
      </p:sp>
      <p:pic>
        <p:nvPicPr>
          <p:cNvPr id="10" name="Picture 9" descr="Picture of the front cover of &quot;Medicare &amp; You 2022&quot; handbook. Includes a people hugging, jogging, shopping, and looking at a computer screen.">
            <a:extLst>
              <a:ext uri="{FF2B5EF4-FFF2-40B4-BE49-F238E27FC236}">
                <a16:creationId xmlns:a16="http://schemas.microsoft.com/office/drawing/2014/main" id="{37BF2B2F-05FA-4F05-82D7-BBCD67FACBDA}"/>
              </a:ext>
            </a:extLst>
          </p:cNvPr>
          <p:cNvPicPr>
            <a:picLocks noChangeAspect="1"/>
          </p:cNvPicPr>
          <p:nvPr/>
        </p:nvPicPr>
        <p:blipFill>
          <a:blip r:embed="rId2"/>
          <a:stretch>
            <a:fillRect/>
          </a:stretch>
        </p:blipFill>
        <p:spPr>
          <a:xfrm>
            <a:off x="6288711" y="2369197"/>
            <a:ext cx="2304315" cy="2994571"/>
          </a:xfrm>
          <a:prstGeom prst="rect">
            <a:avLst/>
          </a:prstGeom>
          <a:ln>
            <a:solidFill>
              <a:srgbClr val="0A5EC6"/>
            </a:solid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title"/>
          </p:nvPr>
        </p:nvSpPr>
        <p:spPr>
          <a:prstGeom prst="rect">
            <a:avLst/>
          </a:prstGeom>
        </p:spPr>
        <p:txBody>
          <a:bodyPr vert="horz" wrap="square" lIns="0" tIns="12065" rIns="0" bIns="0" rtlCol="0">
            <a:spAutoFit/>
          </a:bodyPr>
          <a:lstStyle/>
          <a:p>
            <a:pPr marL="2969260" marR="5080" indent="-1870075">
              <a:lnSpc>
                <a:spcPct val="100000"/>
              </a:lnSpc>
              <a:spcBef>
                <a:spcPts val="95"/>
              </a:spcBef>
            </a:pPr>
            <a:r>
              <a:rPr spc="-10" dirty="0"/>
              <a:t>Maintaining</a:t>
            </a:r>
            <a:r>
              <a:rPr spc="-195" dirty="0"/>
              <a:t> </a:t>
            </a:r>
            <a:r>
              <a:rPr spc="-10" dirty="0"/>
              <a:t>Medicare</a:t>
            </a:r>
            <a:r>
              <a:rPr spc="-204" dirty="0"/>
              <a:t> </a:t>
            </a:r>
            <a:r>
              <a:rPr spc="-20" dirty="0"/>
              <a:t>When </a:t>
            </a:r>
            <a:r>
              <a:rPr spc="-10" dirty="0"/>
              <a:t>Incarcerated</a:t>
            </a:r>
          </a:p>
        </p:txBody>
      </p:sp>
      <p:sp>
        <p:nvSpPr>
          <p:cNvPr id="8" name="Slide Number Placeholder 7">
            <a:extLst>
              <a:ext uri="{FF2B5EF4-FFF2-40B4-BE49-F238E27FC236}">
                <a16:creationId xmlns:a16="http://schemas.microsoft.com/office/drawing/2014/main" id="{2DE4B7BB-C983-47CE-8F9B-F214F579CD0F}"/>
              </a:ext>
            </a:extLst>
          </p:cNvPr>
          <p:cNvSpPr>
            <a:spLocks noGrp="1"/>
          </p:cNvSpPr>
          <p:nvPr>
            <p:ph type="sldNum" sz="quarter" idx="4"/>
          </p:nvPr>
        </p:nvSpPr>
        <p:spPr/>
        <p:txBody>
          <a:bodyPr/>
          <a:lstStyle/>
          <a:p>
            <a:pPr marL="40640">
              <a:lnSpc>
                <a:spcPts val="1240"/>
              </a:lnSpc>
            </a:pPr>
            <a:fld id="{81D60167-4931-47E6-BA6A-407CBD079E47}" type="slidenum">
              <a:rPr lang="en-US" spc="-25" smtClean="0"/>
              <a:t>5</a:t>
            </a:fld>
            <a:endParaRPr lang="en-US" spc="-25" dirty="0"/>
          </a:p>
        </p:txBody>
      </p:sp>
      <p:sp>
        <p:nvSpPr>
          <p:cNvPr id="6" name="object 6"/>
          <p:cNvSpPr txBox="1"/>
          <p:nvPr/>
        </p:nvSpPr>
        <p:spPr>
          <a:xfrm>
            <a:off x="381000" y="1779815"/>
            <a:ext cx="7968615" cy="4220845"/>
          </a:xfrm>
          <a:prstGeom prst="rect">
            <a:avLst/>
          </a:prstGeom>
        </p:spPr>
        <p:txBody>
          <a:bodyPr vert="horz" wrap="square" lIns="0" tIns="106680" rIns="0" bIns="0" rtlCol="0">
            <a:spAutoFit/>
          </a:bodyPr>
          <a:lstStyle/>
          <a:p>
            <a:pPr marL="355600" marR="5080" indent="-342900">
              <a:lnSpc>
                <a:spcPts val="3070"/>
              </a:lnSpc>
              <a:spcBef>
                <a:spcPts val="840"/>
              </a:spcBef>
              <a:buClr>
                <a:srgbClr val="084A9C"/>
              </a:buClr>
              <a:buFont typeface="Wingdings"/>
              <a:buChar char=""/>
              <a:tabLst>
                <a:tab pos="354965" algn="l"/>
                <a:tab pos="355600" algn="l"/>
              </a:tabLst>
            </a:pPr>
            <a:r>
              <a:rPr sz="3200" spc="-10" dirty="0">
                <a:latin typeface="Constantia"/>
                <a:cs typeface="Constantia"/>
              </a:rPr>
              <a:t>Although</a:t>
            </a:r>
            <a:r>
              <a:rPr sz="3200" spc="-155" dirty="0">
                <a:latin typeface="Constantia"/>
                <a:cs typeface="Constantia"/>
              </a:rPr>
              <a:t> </a:t>
            </a:r>
            <a:r>
              <a:rPr sz="3200" spc="-30" dirty="0">
                <a:latin typeface="Constantia"/>
                <a:cs typeface="Constantia"/>
              </a:rPr>
              <a:t>Medicare</a:t>
            </a:r>
            <a:r>
              <a:rPr sz="3200" spc="-170" dirty="0">
                <a:latin typeface="Constantia"/>
                <a:cs typeface="Constantia"/>
              </a:rPr>
              <a:t> </a:t>
            </a:r>
            <a:r>
              <a:rPr sz="3200" spc="-35" dirty="0">
                <a:latin typeface="Constantia"/>
                <a:cs typeface="Constantia"/>
              </a:rPr>
              <a:t>generally</a:t>
            </a:r>
            <a:r>
              <a:rPr sz="3200" spc="-165" dirty="0">
                <a:latin typeface="Constantia"/>
                <a:cs typeface="Constantia"/>
              </a:rPr>
              <a:t> </a:t>
            </a:r>
            <a:r>
              <a:rPr sz="3200" dirty="0">
                <a:latin typeface="Constantia"/>
                <a:cs typeface="Constantia"/>
              </a:rPr>
              <a:t>does</a:t>
            </a:r>
            <a:r>
              <a:rPr sz="3200" spc="-110" dirty="0">
                <a:latin typeface="Constantia"/>
                <a:cs typeface="Constantia"/>
              </a:rPr>
              <a:t> </a:t>
            </a:r>
            <a:r>
              <a:rPr sz="3200" dirty="0">
                <a:latin typeface="Constantia"/>
                <a:cs typeface="Constantia"/>
              </a:rPr>
              <a:t>not</a:t>
            </a:r>
            <a:r>
              <a:rPr sz="3200" spc="-180" dirty="0">
                <a:latin typeface="Constantia"/>
                <a:cs typeface="Constantia"/>
              </a:rPr>
              <a:t> </a:t>
            </a:r>
            <a:r>
              <a:rPr sz="3200" spc="-25" dirty="0">
                <a:latin typeface="Constantia"/>
                <a:cs typeface="Constantia"/>
              </a:rPr>
              <a:t>pay </a:t>
            </a:r>
            <a:r>
              <a:rPr sz="3200" dirty="0">
                <a:latin typeface="Constantia"/>
                <a:cs typeface="Constantia"/>
              </a:rPr>
              <a:t>for</a:t>
            </a:r>
            <a:r>
              <a:rPr sz="3200" spc="-204" dirty="0">
                <a:latin typeface="Constantia"/>
                <a:cs typeface="Constantia"/>
              </a:rPr>
              <a:t> </a:t>
            </a:r>
            <a:r>
              <a:rPr sz="3200" spc="-10" dirty="0">
                <a:latin typeface="Constantia"/>
                <a:cs typeface="Constantia"/>
              </a:rPr>
              <a:t>health</a:t>
            </a:r>
            <a:r>
              <a:rPr sz="3200" spc="-180" dirty="0">
                <a:latin typeface="Constantia"/>
                <a:cs typeface="Constantia"/>
              </a:rPr>
              <a:t> </a:t>
            </a:r>
            <a:r>
              <a:rPr sz="3200" spc="-25" dirty="0">
                <a:latin typeface="Constantia"/>
                <a:cs typeface="Constantia"/>
              </a:rPr>
              <a:t>care</a:t>
            </a:r>
            <a:r>
              <a:rPr sz="3200" spc="-175" dirty="0">
                <a:latin typeface="Constantia"/>
                <a:cs typeface="Constantia"/>
              </a:rPr>
              <a:t> </a:t>
            </a:r>
            <a:r>
              <a:rPr sz="3200" spc="-25" dirty="0">
                <a:latin typeface="Constantia"/>
                <a:cs typeface="Constantia"/>
              </a:rPr>
              <a:t>costs</a:t>
            </a:r>
            <a:r>
              <a:rPr sz="3200" spc="-175" dirty="0">
                <a:latin typeface="Constantia"/>
                <a:cs typeface="Constantia"/>
              </a:rPr>
              <a:t> </a:t>
            </a:r>
            <a:r>
              <a:rPr sz="3200" dirty="0">
                <a:latin typeface="Constantia"/>
                <a:cs typeface="Constantia"/>
              </a:rPr>
              <a:t>while</a:t>
            </a:r>
            <a:r>
              <a:rPr sz="3200" spc="-125" dirty="0">
                <a:latin typeface="Constantia"/>
                <a:cs typeface="Constantia"/>
              </a:rPr>
              <a:t> </a:t>
            </a:r>
            <a:r>
              <a:rPr sz="3200" dirty="0">
                <a:latin typeface="Constantia"/>
                <a:cs typeface="Constantia"/>
              </a:rPr>
              <a:t>in</a:t>
            </a:r>
            <a:r>
              <a:rPr sz="3200" spc="-95" dirty="0">
                <a:latin typeface="Constantia"/>
                <a:cs typeface="Constantia"/>
              </a:rPr>
              <a:t> </a:t>
            </a:r>
            <a:r>
              <a:rPr sz="3200" spc="-10" dirty="0">
                <a:latin typeface="Constantia"/>
                <a:cs typeface="Constantia"/>
              </a:rPr>
              <a:t>jail, </a:t>
            </a:r>
            <a:r>
              <a:rPr sz="3200" spc="-30" dirty="0">
                <a:latin typeface="Constantia"/>
                <a:cs typeface="Constantia"/>
              </a:rPr>
              <a:t>incarcerated</a:t>
            </a:r>
            <a:r>
              <a:rPr sz="3200" spc="-130" dirty="0">
                <a:latin typeface="Constantia"/>
                <a:cs typeface="Constantia"/>
              </a:rPr>
              <a:t> </a:t>
            </a:r>
            <a:r>
              <a:rPr sz="3200" spc="-25" dirty="0">
                <a:latin typeface="Constantia"/>
                <a:cs typeface="Constantia"/>
              </a:rPr>
              <a:t>consumers</a:t>
            </a:r>
            <a:r>
              <a:rPr sz="3200" spc="-180" dirty="0">
                <a:latin typeface="Constantia"/>
                <a:cs typeface="Constantia"/>
              </a:rPr>
              <a:t> </a:t>
            </a:r>
            <a:r>
              <a:rPr sz="3200" dirty="0">
                <a:latin typeface="Constantia"/>
                <a:cs typeface="Constantia"/>
              </a:rPr>
              <a:t>who</a:t>
            </a:r>
            <a:r>
              <a:rPr sz="3200" spc="-155" dirty="0">
                <a:latin typeface="Constantia"/>
                <a:cs typeface="Constantia"/>
              </a:rPr>
              <a:t> </a:t>
            </a:r>
            <a:r>
              <a:rPr sz="3200" spc="-40" dirty="0">
                <a:latin typeface="Constantia"/>
                <a:cs typeface="Constantia"/>
              </a:rPr>
              <a:t>have</a:t>
            </a:r>
            <a:r>
              <a:rPr sz="3200" spc="-135" dirty="0">
                <a:latin typeface="Constantia"/>
                <a:cs typeface="Constantia"/>
              </a:rPr>
              <a:t> </a:t>
            </a:r>
            <a:r>
              <a:rPr sz="3200" spc="-10" dirty="0">
                <a:latin typeface="Constantia"/>
                <a:cs typeface="Constantia"/>
              </a:rPr>
              <a:t>Medicare </a:t>
            </a:r>
            <a:r>
              <a:rPr sz="3200" spc="-20" dirty="0">
                <a:latin typeface="Constantia"/>
                <a:cs typeface="Constantia"/>
              </a:rPr>
              <a:t>Part</a:t>
            </a:r>
            <a:r>
              <a:rPr sz="3200" spc="-185" dirty="0">
                <a:latin typeface="Constantia"/>
                <a:cs typeface="Constantia"/>
              </a:rPr>
              <a:t> </a:t>
            </a:r>
            <a:r>
              <a:rPr sz="3200" dirty="0">
                <a:latin typeface="Constantia"/>
                <a:cs typeface="Constantia"/>
              </a:rPr>
              <a:t>A</a:t>
            </a:r>
            <a:r>
              <a:rPr sz="3200" spc="-175" dirty="0">
                <a:latin typeface="Constantia"/>
                <a:cs typeface="Constantia"/>
              </a:rPr>
              <a:t> </a:t>
            </a:r>
            <a:r>
              <a:rPr sz="3200" dirty="0">
                <a:latin typeface="Constantia"/>
                <a:cs typeface="Constantia"/>
              </a:rPr>
              <a:t>and</a:t>
            </a:r>
            <a:r>
              <a:rPr sz="3200" spc="-45" dirty="0">
                <a:latin typeface="Constantia"/>
                <a:cs typeface="Constantia"/>
              </a:rPr>
              <a:t> </a:t>
            </a:r>
            <a:r>
              <a:rPr sz="3200" dirty="0">
                <a:latin typeface="Constantia"/>
                <a:cs typeface="Constantia"/>
              </a:rPr>
              <a:t>Part</a:t>
            </a:r>
            <a:r>
              <a:rPr sz="3200" spc="-114" dirty="0">
                <a:latin typeface="Constantia"/>
                <a:cs typeface="Constantia"/>
              </a:rPr>
              <a:t> </a:t>
            </a:r>
            <a:r>
              <a:rPr sz="3200" dirty="0">
                <a:latin typeface="Constantia"/>
                <a:cs typeface="Constantia"/>
              </a:rPr>
              <a:t>B</a:t>
            </a:r>
            <a:r>
              <a:rPr sz="3200" spc="-120" dirty="0">
                <a:latin typeface="Constantia"/>
                <a:cs typeface="Constantia"/>
              </a:rPr>
              <a:t> </a:t>
            </a:r>
            <a:r>
              <a:rPr sz="3200" spc="-65" dirty="0">
                <a:latin typeface="Constantia"/>
                <a:cs typeface="Constantia"/>
              </a:rPr>
              <a:t>coverage</a:t>
            </a:r>
            <a:r>
              <a:rPr sz="3200" spc="-140" dirty="0">
                <a:latin typeface="Constantia"/>
                <a:cs typeface="Constantia"/>
              </a:rPr>
              <a:t> </a:t>
            </a:r>
            <a:r>
              <a:rPr sz="3200" dirty="0">
                <a:latin typeface="Constantia"/>
                <a:cs typeface="Constantia"/>
              </a:rPr>
              <a:t>should</a:t>
            </a:r>
            <a:r>
              <a:rPr sz="3200" spc="-114" dirty="0">
                <a:latin typeface="Constantia"/>
                <a:cs typeface="Constantia"/>
              </a:rPr>
              <a:t> </a:t>
            </a:r>
            <a:r>
              <a:rPr sz="3200" spc="-10" dirty="0">
                <a:latin typeface="Constantia"/>
                <a:cs typeface="Constantia"/>
              </a:rPr>
              <a:t>consider </a:t>
            </a:r>
            <a:r>
              <a:rPr sz="3200" dirty="0">
                <a:latin typeface="Constantia"/>
                <a:cs typeface="Constantia"/>
              </a:rPr>
              <a:t>maintaining</a:t>
            </a:r>
            <a:r>
              <a:rPr sz="3200" spc="-130" dirty="0">
                <a:latin typeface="Constantia"/>
                <a:cs typeface="Constantia"/>
              </a:rPr>
              <a:t> </a:t>
            </a:r>
            <a:r>
              <a:rPr sz="3200" dirty="0">
                <a:latin typeface="Constantia"/>
                <a:cs typeface="Constantia"/>
              </a:rPr>
              <a:t>it</a:t>
            </a:r>
            <a:r>
              <a:rPr sz="3200" spc="-150" dirty="0">
                <a:latin typeface="Constantia"/>
                <a:cs typeface="Constantia"/>
              </a:rPr>
              <a:t> </a:t>
            </a:r>
            <a:r>
              <a:rPr sz="3200" spc="-40" dirty="0">
                <a:latin typeface="Constantia"/>
                <a:cs typeface="Constantia"/>
              </a:rPr>
              <a:t>to</a:t>
            </a:r>
            <a:r>
              <a:rPr sz="3200" spc="-170" dirty="0">
                <a:latin typeface="Constantia"/>
                <a:cs typeface="Constantia"/>
              </a:rPr>
              <a:t> </a:t>
            </a:r>
            <a:r>
              <a:rPr sz="3200" spc="-10" dirty="0">
                <a:latin typeface="Constantia"/>
                <a:cs typeface="Constantia"/>
              </a:rPr>
              <a:t>ensure</a:t>
            </a:r>
            <a:r>
              <a:rPr sz="3200" spc="-125" dirty="0">
                <a:latin typeface="Constantia"/>
                <a:cs typeface="Constantia"/>
              </a:rPr>
              <a:t> </a:t>
            </a:r>
            <a:r>
              <a:rPr sz="3200" spc="-25" dirty="0">
                <a:latin typeface="Constantia"/>
                <a:cs typeface="Constantia"/>
              </a:rPr>
              <a:t>their</a:t>
            </a:r>
            <a:r>
              <a:rPr sz="3200" spc="-190" dirty="0">
                <a:latin typeface="Constantia"/>
                <a:cs typeface="Constantia"/>
              </a:rPr>
              <a:t> </a:t>
            </a:r>
            <a:r>
              <a:rPr sz="3200" spc="-60" dirty="0">
                <a:latin typeface="Constantia"/>
                <a:cs typeface="Constantia"/>
              </a:rPr>
              <a:t>coverage</a:t>
            </a:r>
            <a:r>
              <a:rPr sz="3200" spc="-145" dirty="0">
                <a:latin typeface="Constantia"/>
                <a:cs typeface="Constantia"/>
              </a:rPr>
              <a:t> </a:t>
            </a:r>
            <a:r>
              <a:rPr sz="3200" spc="-20" dirty="0">
                <a:latin typeface="Constantia"/>
                <a:cs typeface="Constantia"/>
              </a:rPr>
              <a:t>will </a:t>
            </a:r>
            <a:r>
              <a:rPr sz="3200" dirty="0">
                <a:latin typeface="Constantia"/>
                <a:cs typeface="Constantia"/>
              </a:rPr>
              <a:t>be</a:t>
            </a:r>
            <a:r>
              <a:rPr sz="3200" spc="-200" dirty="0">
                <a:latin typeface="Constantia"/>
                <a:cs typeface="Constantia"/>
              </a:rPr>
              <a:t> </a:t>
            </a:r>
            <a:r>
              <a:rPr sz="3200" spc="-25" dirty="0">
                <a:latin typeface="Constantia"/>
                <a:cs typeface="Constantia"/>
              </a:rPr>
              <a:t>effective</a:t>
            </a:r>
            <a:r>
              <a:rPr sz="3200" spc="-150" dirty="0">
                <a:latin typeface="Constantia"/>
                <a:cs typeface="Constantia"/>
              </a:rPr>
              <a:t> </a:t>
            </a:r>
            <a:r>
              <a:rPr sz="3200" dirty="0">
                <a:latin typeface="Constantia"/>
                <a:cs typeface="Constantia"/>
              </a:rPr>
              <a:t>upon</a:t>
            </a:r>
            <a:r>
              <a:rPr sz="3200" spc="-120" dirty="0">
                <a:latin typeface="Constantia"/>
                <a:cs typeface="Constantia"/>
              </a:rPr>
              <a:t> </a:t>
            </a:r>
            <a:r>
              <a:rPr sz="3200" spc="-20" dirty="0">
                <a:latin typeface="Constantia"/>
                <a:cs typeface="Constantia"/>
              </a:rPr>
              <a:t>their</a:t>
            </a:r>
            <a:r>
              <a:rPr sz="3200" spc="-180" dirty="0">
                <a:latin typeface="Constantia"/>
                <a:cs typeface="Constantia"/>
              </a:rPr>
              <a:t> </a:t>
            </a:r>
            <a:r>
              <a:rPr sz="3200" spc="-10" dirty="0">
                <a:latin typeface="Constantia"/>
                <a:cs typeface="Constantia"/>
              </a:rPr>
              <a:t>release.</a:t>
            </a:r>
            <a:endParaRPr sz="3200" dirty="0">
              <a:latin typeface="Constantia"/>
              <a:cs typeface="Constantia"/>
            </a:endParaRPr>
          </a:p>
          <a:p>
            <a:pPr>
              <a:lnSpc>
                <a:spcPct val="100000"/>
              </a:lnSpc>
              <a:spcBef>
                <a:spcPts val="50"/>
              </a:spcBef>
              <a:buClr>
                <a:srgbClr val="084A9C"/>
              </a:buClr>
              <a:buFont typeface="Wingdings"/>
              <a:buChar char=""/>
            </a:pPr>
            <a:endParaRPr sz="3750" dirty="0">
              <a:latin typeface="Constantia"/>
              <a:cs typeface="Constantia"/>
            </a:endParaRPr>
          </a:p>
          <a:p>
            <a:pPr marL="355600" marR="99695" indent="-342900">
              <a:lnSpc>
                <a:spcPts val="3070"/>
              </a:lnSpc>
              <a:buClr>
                <a:srgbClr val="084A9C"/>
              </a:buClr>
              <a:buFont typeface="Wingdings"/>
              <a:buChar char=""/>
              <a:tabLst>
                <a:tab pos="354965" algn="l"/>
                <a:tab pos="355600" algn="l"/>
              </a:tabLst>
            </a:pPr>
            <a:r>
              <a:rPr sz="3200" spc="-45" dirty="0">
                <a:latin typeface="Constantia"/>
                <a:cs typeface="Constantia"/>
              </a:rPr>
              <a:t>For</a:t>
            </a:r>
            <a:r>
              <a:rPr sz="3200" spc="-160" dirty="0">
                <a:latin typeface="Constantia"/>
                <a:cs typeface="Constantia"/>
              </a:rPr>
              <a:t> </a:t>
            </a:r>
            <a:r>
              <a:rPr sz="3200" spc="-20" dirty="0">
                <a:latin typeface="Constantia"/>
                <a:cs typeface="Constantia"/>
              </a:rPr>
              <a:t>most</a:t>
            </a:r>
            <a:r>
              <a:rPr sz="3200" spc="-180" dirty="0">
                <a:latin typeface="Constantia"/>
                <a:cs typeface="Constantia"/>
              </a:rPr>
              <a:t> </a:t>
            </a:r>
            <a:r>
              <a:rPr sz="3200" spc="-10" dirty="0">
                <a:latin typeface="Constantia"/>
                <a:cs typeface="Constantia"/>
              </a:rPr>
              <a:t>consumers,</a:t>
            </a:r>
            <a:r>
              <a:rPr sz="3200" spc="-65" dirty="0">
                <a:latin typeface="Constantia"/>
                <a:cs typeface="Constantia"/>
              </a:rPr>
              <a:t> </a:t>
            </a:r>
            <a:r>
              <a:rPr sz="3200" spc="-20" dirty="0">
                <a:latin typeface="Constantia"/>
                <a:cs typeface="Constantia"/>
              </a:rPr>
              <a:t>Part</a:t>
            </a:r>
            <a:r>
              <a:rPr sz="3200" spc="-180" dirty="0">
                <a:latin typeface="Constantia"/>
                <a:cs typeface="Constantia"/>
              </a:rPr>
              <a:t> </a:t>
            </a:r>
            <a:r>
              <a:rPr sz="3200" dirty="0">
                <a:latin typeface="Constantia"/>
                <a:cs typeface="Constantia"/>
              </a:rPr>
              <a:t>A</a:t>
            </a:r>
            <a:r>
              <a:rPr sz="3200" spc="-95" dirty="0">
                <a:latin typeface="Constantia"/>
                <a:cs typeface="Constantia"/>
              </a:rPr>
              <a:t> </a:t>
            </a:r>
            <a:r>
              <a:rPr sz="3200" spc="-10" dirty="0">
                <a:latin typeface="Constantia"/>
                <a:cs typeface="Constantia"/>
              </a:rPr>
              <a:t>(hospital) </a:t>
            </a:r>
            <a:r>
              <a:rPr sz="3200" spc="-50" dirty="0">
                <a:latin typeface="Constantia"/>
                <a:cs typeface="Constantia"/>
              </a:rPr>
              <a:t>coverage</a:t>
            </a:r>
            <a:r>
              <a:rPr sz="3200" spc="-130" dirty="0">
                <a:latin typeface="Constantia"/>
                <a:cs typeface="Constantia"/>
              </a:rPr>
              <a:t> </a:t>
            </a:r>
            <a:r>
              <a:rPr sz="3200" dirty="0">
                <a:latin typeface="Constantia"/>
                <a:cs typeface="Constantia"/>
              </a:rPr>
              <a:t>is</a:t>
            </a:r>
            <a:r>
              <a:rPr sz="3200" spc="-105" dirty="0">
                <a:latin typeface="Constantia"/>
                <a:cs typeface="Constantia"/>
              </a:rPr>
              <a:t> </a:t>
            </a:r>
            <a:r>
              <a:rPr sz="3200" spc="-25" dirty="0">
                <a:latin typeface="Constantia"/>
                <a:cs typeface="Constantia"/>
              </a:rPr>
              <a:t>free</a:t>
            </a:r>
            <a:r>
              <a:rPr sz="3200" spc="-175" dirty="0">
                <a:latin typeface="Constantia"/>
                <a:cs typeface="Constantia"/>
              </a:rPr>
              <a:t> </a:t>
            </a:r>
            <a:r>
              <a:rPr sz="3200" dirty="0">
                <a:latin typeface="Constantia"/>
                <a:cs typeface="Constantia"/>
              </a:rPr>
              <a:t>and</a:t>
            </a:r>
            <a:r>
              <a:rPr sz="3200" spc="-70" dirty="0">
                <a:latin typeface="Constantia"/>
                <a:cs typeface="Constantia"/>
              </a:rPr>
              <a:t> </a:t>
            </a:r>
            <a:r>
              <a:rPr sz="3200" spc="-20" dirty="0">
                <a:latin typeface="Constantia"/>
                <a:cs typeface="Constantia"/>
              </a:rPr>
              <a:t>they</a:t>
            </a:r>
            <a:r>
              <a:rPr sz="3200" spc="-180" dirty="0">
                <a:latin typeface="Constantia"/>
                <a:cs typeface="Constantia"/>
              </a:rPr>
              <a:t> </a:t>
            </a:r>
            <a:r>
              <a:rPr sz="3200" dirty="0">
                <a:latin typeface="Constantia"/>
                <a:cs typeface="Constantia"/>
              </a:rPr>
              <a:t>do</a:t>
            </a:r>
            <a:r>
              <a:rPr sz="3200" spc="-125" dirty="0">
                <a:latin typeface="Constantia"/>
                <a:cs typeface="Constantia"/>
              </a:rPr>
              <a:t> </a:t>
            </a:r>
            <a:r>
              <a:rPr sz="3200" dirty="0">
                <a:latin typeface="Constantia"/>
                <a:cs typeface="Constantia"/>
              </a:rPr>
              <a:t>not</a:t>
            </a:r>
            <a:r>
              <a:rPr sz="3200" spc="-130" dirty="0">
                <a:latin typeface="Constantia"/>
                <a:cs typeface="Constantia"/>
              </a:rPr>
              <a:t> </a:t>
            </a:r>
            <a:r>
              <a:rPr sz="3200" spc="-50" dirty="0">
                <a:latin typeface="Constantia"/>
                <a:cs typeface="Constantia"/>
              </a:rPr>
              <a:t>have</a:t>
            </a:r>
            <a:r>
              <a:rPr sz="3200" spc="-135" dirty="0">
                <a:latin typeface="Constantia"/>
                <a:cs typeface="Constantia"/>
              </a:rPr>
              <a:t> </a:t>
            </a:r>
            <a:r>
              <a:rPr sz="3200" spc="-20" dirty="0">
                <a:latin typeface="Constantia"/>
                <a:cs typeface="Constantia"/>
              </a:rPr>
              <a:t>to</a:t>
            </a:r>
            <a:r>
              <a:rPr sz="3200" spc="-175" dirty="0">
                <a:latin typeface="Constantia"/>
                <a:cs typeface="Constantia"/>
              </a:rPr>
              <a:t> </a:t>
            </a:r>
            <a:r>
              <a:rPr sz="3200" spc="-25" dirty="0">
                <a:latin typeface="Constantia"/>
                <a:cs typeface="Constantia"/>
              </a:rPr>
              <a:t>pay </a:t>
            </a:r>
            <a:r>
              <a:rPr sz="3200" dirty="0">
                <a:latin typeface="Constantia"/>
                <a:cs typeface="Constantia"/>
              </a:rPr>
              <a:t>a</a:t>
            </a:r>
            <a:r>
              <a:rPr sz="3200" spc="-155" dirty="0">
                <a:latin typeface="Constantia"/>
                <a:cs typeface="Constantia"/>
              </a:rPr>
              <a:t> </a:t>
            </a:r>
            <a:r>
              <a:rPr sz="3200" spc="-25" dirty="0">
                <a:latin typeface="Constantia"/>
                <a:cs typeface="Constantia"/>
              </a:rPr>
              <a:t>monthly</a:t>
            </a:r>
            <a:r>
              <a:rPr sz="3200" spc="-175" dirty="0">
                <a:latin typeface="Constantia"/>
                <a:cs typeface="Constantia"/>
              </a:rPr>
              <a:t> </a:t>
            </a:r>
            <a:r>
              <a:rPr sz="3200" spc="-10" dirty="0">
                <a:latin typeface="Constantia"/>
                <a:cs typeface="Constantia"/>
              </a:rPr>
              <a:t>premium</a:t>
            </a:r>
            <a:r>
              <a:rPr sz="3200" spc="-105" dirty="0">
                <a:latin typeface="Constantia"/>
                <a:cs typeface="Constantia"/>
              </a:rPr>
              <a:t> </a:t>
            </a:r>
            <a:r>
              <a:rPr sz="3200" dirty="0">
                <a:latin typeface="Constantia"/>
                <a:cs typeface="Constantia"/>
              </a:rPr>
              <a:t>to</a:t>
            </a:r>
            <a:r>
              <a:rPr sz="3200" spc="-135" dirty="0">
                <a:latin typeface="Constantia"/>
                <a:cs typeface="Constantia"/>
              </a:rPr>
              <a:t> </a:t>
            </a:r>
            <a:r>
              <a:rPr sz="3200" spc="-10" dirty="0">
                <a:latin typeface="Constantia"/>
                <a:cs typeface="Constantia"/>
              </a:rPr>
              <a:t>maintain</a:t>
            </a:r>
            <a:r>
              <a:rPr sz="3200" spc="-165" dirty="0">
                <a:latin typeface="Constantia"/>
                <a:cs typeface="Constantia"/>
              </a:rPr>
              <a:t> </a:t>
            </a:r>
            <a:r>
              <a:rPr sz="3200" spc="-10" dirty="0">
                <a:latin typeface="Constantia"/>
                <a:cs typeface="Constantia"/>
              </a:rPr>
              <a:t>coverage.</a:t>
            </a:r>
            <a:endParaRPr sz="3200" dirty="0">
              <a:latin typeface="Constantia"/>
              <a:cs typeface="Constanti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title"/>
          </p:nvPr>
        </p:nvSpPr>
        <p:spPr>
          <a:prstGeom prst="rect">
            <a:avLst/>
          </a:prstGeom>
        </p:spPr>
        <p:txBody>
          <a:bodyPr vert="horz" wrap="square" lIns="0" tIns="12065" rIns="0" bIns="0" rtlCol="0">
            <a:spAutoFit/>
          </a:bodyPr>
          <a:lstStyle/>
          <a:p>
            <a:pPr marL="2322830" marR="5080" indent="-1223010">
              <a:lnSpc>
                <a:spcPct val="100000"/>
              </a:lnSpc>
              <a:spcBef>
                <a:spcPts val="95"/>
              </a:spcBef>
            </a:pPr>
            <a:r>
              <a:rPr spc="-10" dirty="0"/>
              <a:t>Maintaining</a:t>
            </a:r>
            <a:r>
              <a:rPr spc="-195" dirty="0"/>
              <a:t> </a:t>
            </a:r>
            <a:r>
              <a:rPr spc="-10" dirty="0"/>
              <a:t>Medicare</a:t>
            </a:r>
            <a:r>
              <a:rPr spc="-204" dirty="0"/>
              <a:t> </a:t>
            </a:r>
            <a:r>
              <a:rPr spc="-20" dirty="0"/>
              <a:t>When </a:t>
            </a:r>
            <a:r>
              <a:rPr spc="-30" dirty="0"/>
              <a:t>Incarcerated</a:t>
            </a:r>
            <a:r>
              <a:rPr spc="-180" dirty="0"/>
              <a:t> </a:t>
            </a:r>
            <a:r>
              <a:rPr spc="-10" dirty="0"/>
              <a:t>cont.</a:t>
            </a:r>
          </a:p>
        </p:txBody>
      </p:sp>
      <p:sp>
        <p:nvSpPr>
          <p:cNvPr id="8" name="Slide Number Placeholder 7">
            <a:extLst>
              <a:ext uri="{FF2B5EF4-FFF2-40B4-BE49-F238E27FC236}">
                <a16:creationId xmlns:a16="http://schemas.microsoft.com/office/drawing/2014/main" id="{FE20EBFF-4B7F-44CD-B86F-A2FD0B48FA98}"/>
              </a:ext>
            </a:extLst>
          </p:cNvPr>
          <p:cNvSpPr>
            <a:spLocks noGrp="1"/>
          </p:cNvSpPr>
          <p:nvPr>
            <p:ph type="sldNum" sz="quarter" idx="4"/>
          </p:nvPr>
        </p:nvSpPr>
        <p:spPr/>
        <p:txBody>
          <a:bodyPr/>
          <a:lstStyle/>
          <a:p>
            <a:pPr marL="40640">
              <a:lnSpc>
                <a:spcPts val="1240"/>
              </a:lnSpc>
            </a:pPr>
            <a:fld id="{81D60167-4931-47E6-BA6A-407CBD079E47}" type="slidenum">
              <a:rPr lang="en-US" spc="-25" smtClean="0"/>
              <a:t>6</a:t>
            </a:fld>
            <a:endParaRPr lang="en-US" spc="-25" dirty="0"/>
          </a:p>
        </p:txBody>
      </p:sp>
      <p:sp>
        <p:nvSpPr>
          <p:cNvPr id="6" name="object 6"/>
          <p:cNvSpPr txBox="1"/>
          <p:nvPr/>
        </p:nvSpPr>
        <p:spPr>
          <a:xfrm>
            <a:off x="638626" y="1771008"/>
            <a:ext cx="6973976" cy="4947508"/>
          </a:xfrm>
          <a:prstGeom prst="rect">
            <a:avLst/>
          </a:prstGeom>
        </p:spPr>
        <p:txBody>
          <a:bodyPr vert="horz" wrap="square" lIns="0" tIns="12700" rIns="0" bIns="0" rtlCol="0">
            <a:spAutoFit/>
          </a:bodyPr>
          <a:lstStyle/>
          <a:p>
            <a:pPr marL="355600" marR="205104" indent="-342900">
              <a:lnSpc>
                <a:spcPct val="100000"/>
              </a:lnSpc>
              <a:spcBef>
                <a:spcPts val="100"/>
              </a:spcBef>
              <a:buClr>
                <a:srgbClr val="084A9C"/>
              </a:buClr>
              <a:buFont typeface="Wingdings"/>
              <a:buChar char=""/>
              <a:tabLst>
                <a:tab pos="355600" algn="l"/>
                <a:tab pos="356235" algn="l"/>
              </a:tabLst>
            </a:pPr>
            <a:r>
              <a:rPr sz="1600" spc="-85" dirty="0">
                <a:latin typeface="Constantia"/>
                <a:cs typeface="Constantia"/>
              </a:rPr>
              <a:t>To</a:t>
            </a:r>
            <a:r>
              <a:rPr sz="1600" spc="-55" dirty="0">
                <a:latin typeface="Constantia"/>
                <a:cs typeface="Constantia"/>
              </a:rPr>
              <a:t> </a:t>
            </a:r>
            <a:r>
              <a:rPr sz="1600" dirty="0">
                <a:latin typeface="Constantia"/>
                <a:cs typeface="Constantia"/>
              </a:rPr>
              <a:t>maintain</a:t>
            </a:r>
            <a:r>
              <a:rPr sz="1600" spc="-40" dirty="0">
                <a:latin typeface="Constantia"/>
                <a:cs typeface="Constantia"/>
              </a:rPr>
              <a:t> </a:t>
            </a:r>
            <a:r>
              <a:rPr sz="1600" dirty="0">
                <a:latin typeface="Constantia"/>
                <a:cs typeface="Constantia"/>
              </a:rPr>
              <a:t>Part</a:t>
            </a:r>
            <a:r>
              <a:rPr sz="1600" spc="-50" dirty="0">
                <a:latin typeface="Constantia"/>
                <a:cs typeface="Constantia"/>
              </a:rPr>
              <a:t> </a:t>
            </a:r>
            <a:r>
              <a:rPr sz="1600" dirty="0">
                <a:latin typeface="Constantia"/>
                <a:cs typeface="Constantia"/>
              </a:rPr>
              <a:t>B</a:t>
            </a:r>
            <a:r>
              <a:rPr sz="1600" spc="-10" dirty="0">
                <a:latin typeface="Constantia"/>
                <a:cs typeface="Constantia"/>
              </a:rPr>
              <a:t> </a:t>
            </a:r>
            <a:r>
              <a:rPr sz="1600" dirty="0">
                <a:latin typeface="Constantia"/>
                <a:cs typeface="Constantia"/>
              </a:rPr>
              <a:t>(outpatient)</a:t>
            </a:r>
            <a:r>
              <a:rPr sz="1600" spc="-55" dirty="0">
                <a:latin typeface="Constantia"/>
                <a:cs typeface="Constantia"/>
              </a:rPr>
              <a:t> </a:t>
            </a:r>
            <a:r>
              <a:rPr sz="1600" spc="-20" dirty="0">
                <a:latin typeface="Constantia"/>
                <a:cs typeface="Constantia"/>
              </a:rPr>
              <a:t>coverage,</a:t>
            </a:r>
            <a:r>
              <a:rPr sz="1600" spc="-60" dirty="0">
                <a:latin typeface="Constantia"/>
                <a:cs typeface="Constantia"/>
              </a:rPr>
              <a:t> </a:t>
            </a:r>
            <a:r>
              <a:rPr sz="1600" spc="-10" dirty="0">
                <a:latin typeface="Constantia"/>
                <a:cs typeface="Constantia"/>
              </a:rPr>
              <a:t>consumers</a:t>
            </a:r>
            <a:r>
              <a:rPr sz="1600" spc="-95" dirty="0">
                <a:latin typeface="Constantia"/>
                <a:cs typeface="Constantia"/>
              </a:rPr>
              <a:t> </a:t>
            </a:r>
            <a:r>
              <a:rPr sz="1600" dirty="0">
                <a:latin typeface="Constantia"/>
                <a:cs typeface="Constantia"/>
              </a:rPr>
              <a:t>will</a:t>
            </a:r>
            <a:r>
              <a:rPr sz="1600" spc="-30" dirty="0">
                <a:latin typeface="Constantia"/>
                <a:cs typeface="Constantia"/>
              </a:rPr>
              <a:t> </a:t>
            </a:r>
            <a:r>
              <a:rPr sz="1600" spc="-20" dirty="0">
                <a:latin typeface="Constantia"/>
                <a:cs typeface="Constantia"/>
              </a:rPr>
              <a:t>have</a:t>
            </a:r>
            <a:r>
              <a:rPr sz="1600" spc="-80" dirty="0">
                <a:latin typeface="Constantia"/>
                <a:cs typeface="Constantia"/>
              </a:rPr>
              <a:t> </a:t>
            </a:r>
            <a:r>
              <a:rPr sz="1600" dirty="0">
                <a:latin typeface="Constantia"/>
                <a:cs typeface="Constantia"/>
              </a:rPr>
              <a:t>to</a:t>
            </a:r>
            <a:r>
              <a:rPr sz="1600" spc="-80" dirty="0">
                <a:latin typeface="Constantia"/>
                <a:cs typeface="Constantia"/>
              </a:rPr>
              <a:t> </a:t>
            </a:r>
            <a:r>
              <a:rPr sz="1600" dirty="0">
                <a:latin typeface="Constantia"/>
                <a:cs typeface="Constantia"/>
              </a:rPr>
              <a:t>pay</a:t>
            </a:r>
            <a:r>
              <a:rPr sz="1600" spc="-70" dirty="0">
                <a:latin typeface="Constantia"/>
                <a:cs typeface="Constantia"/>
              </a:rPr>
              <a:t> </a:t>
            </a:r>
            <a:r>
              <a:rPr sz="1600" spc="-25" dirty="0">
                <a:latin typeface="Constantia"/>
                <a:cs typeface="Constantia"/>
              </a:rPr>
              <a:t>the </a:t>
            </a:r>
            <a:r>
              <a:rPr sz="1600" dirty="0">
                <a:latin typeface="Constantia"/>
                <a:cs typeface="Constantia"/>
              </a:rPr>
              <a:t>monthly</a:t>
            </a:r>
            <a:r>
              <a:rPr sz="1600" spc="-80" dirty="0">
                <a:latin typeface="Constantia"/>
                <a:cs typeface="Constantia"/>
              </a:rPr>
              <a:t> </a:t>
            </a:r>
            <a:r>
              <a:rPr sz="1600" dirty="0">
                <a:latin typeface="Constantia"/>
                <a:cs typeface="Constantia"/>
              </a:rPr>
              <a:t>Part</a:t>
            </a:r>
            <a:r>
              <a:rPr sz="1600" spc="-55" dirty="0">
                <a:latin typeface="Constantia"/>
                <a:cs typeface="Constantia"/>
              </a:rPr>
              <a:t> </a:t>
            </a:r>
            <a:r>
              <a:rPr sz="1600" dirty="0">
                <a:latin typeface="Constantia"/>
                <a:cs typeface="Constantia"/>
              </a:rPr>
              <a:t>B</a:t>
            </a:r>
            <a:r>
              <a:rPr sz="1600" spc="-50" dirty="0">
                <a:latin typeface="Constantia"/>
                <a:cs typeface="Constantia"/>
              </a:rPr>
              <a:t> </a:t>
            </a:r>
            <a:r>
              <a:rPr sz="1600" dirty="0">
                <a:latin typeface="Constantia"/>
                <a:cs typeface="Constantia"/>
              </a:rPr>
              <a:t>premium.</a:t>
            </a:r>
            <a:r>
              <a:rPr sz="1600" spc="-15" dirty="0">
                <a:latin typeface="Constantia"/>
                <a:cs typeface="Constantia"/>
              </a:rPr>
              <a:t> </a:t>
            </a:r>
            <a:r>
              <a:rPr sz="1600" dirty="0">
                <a:latin typeface="Constantia"/>
                <a:cs typeface="Constantia"/>
              </a:rPr>
              <a:t>If</a:t>
            </a:r>
            <a:r>
              <a:rPr sz="1600" spc="10" dirty="0">
                <a:latin typeface="Constantia"/>
                <a:cs typeface="Constantia"/>
              </a:rPr>
              <a:t> </a:t>
            </a:r>
            <a:r>
              <a:rPr sz="1600" dirty="0">
                <a:latin typeface="Constantia"/>
                <a:cs typeface="Constantia"/>
              </a:rPr>
              <a:t>they</a:t>
            </a:r>
            <a:r>
              <a:rPr sz="1600" spc="-114" dirty="0">
                <a:latin typeface="Constantia"/>
                <a:cs typeface="Constantia"/>
              </a:rPr>
              <a:t> </a:t>
            </a:r>
            <a:r>
              <a:rPr sz="1600" dirty="0">
                <a:latin typeface="Constantia"/>
                <a:cs typeface="Constantia"/>
              </a:rPr>
              <a:t>do</a:t>
            </a:r>
            <a:r>
              <a:rPr sz="1600" spc="-60" dirty="0">
                <a:latin typeface="Constantia"/>
                <a:cs typeface="Constantia"/>
              </a:rPr>
              <a:t> </a:t>
            </a:r>
            <a:r>
              <a:rPr sz="1600" dirty="0">
                <a:latin typeface="Constantia"/>
                <a:cs typeface="Constantia"/>
              </a:rPr>
              <a:t>not</a:t>
            </a:r>
            <a:r>
              <a:rPr sz="1600" spc="-80" dirty="0">
                <a:latin typeface="Constantia"/>
                <a:cs typeface="Constantia"/>
              </a:rPr>
              <a:t> </a:t>
            </a:r>
            <a:r>
              <a:rPr sz="1600" dirty="0">
                <a:latin typeface="Constantia"/>
                <a:cs typeface="Constantia"/>
              </a:rPr>
              <a:t>pay</a:t>
            </a:r>
            <a:r>
              <a:rPr sz="1600" spc="-75" dirty="0">
                <a:latin typeface="Constantia"/>
                <a:cs typeface="Constantia"/>
              </a:rPr>
              <a:t> </a:t>
            </a:r>
            <a:r>
              <a:rPr sz="1600" dirty="0">
                <a:latin typeface="Constantia"/>
                <a:cs typeface="Constantia"/>
              </a:rPr>
              <a:t>the</a:t>
            </a:r>
            <a:r>
              <a:rPr sz="1600" spc="-70" dirty="0">
                <a:latin typeface="Constantia"/>
                <a:cs typeface="Constantia"/>
              </a:rPr>
              <a:t> </a:t>
            </a:r>
            <a:r>
              <a:rPr sz="1600" dirty="0">
                <a:latin typeface="Constantia"/>
                <a:cs typeface="Constantia"/>
              </a:rPr>
              <a:t>monthly</a:t>
            </a:r>
            <a:r>
              <a:rPr sz="1600" spc="-95" dirty="0">
                <a:latin typeface="Constantia"/>
                <a:cs typeface="Constantia"/>
              </a:rPr>
              <a:t> </a:t>
            </a:r>
            <a:r>
              <a:rPr sz="1600" dirty="0">
                <a:latin typeface="Constantia"/>
                <a:cs typeface="Constantia"/>
              </a:rPr>
              <a:t>premium,</a:t>
            </a:r>
            <a:r>
              <a:rPr sz="1600" spc="-30" dirty="0">
                <a:latin typeface="Constantia"/>
                <a:cs typeface="Constantia"/>
              </a:rPr>
              <a:t> </a:t>
            </a:r>
            <a:r>
              <a:rPr sz="1600" dirty="0">
                <a:latin typeface="Constantia"/>
                <a:cs typeface="Constantia"/>
              </a:rPr>
              <a:t>they</a:t>
            </a:r>
            <a:r>
              <a:rPr sz="1600" spc="-110" dirty="0">
                <a:latin typeface="Constantia"/>
                <a:cs typeface="Constantia"/>
              </a:rPr>
              <a:t> </a:t>
            </a:r>
            <a:r>
              <a:rPr sz="1600" spc="-20" dirty="0">
                <a:latin typeface="Constantia"/>
                <a:cs typeface="Constantia"/>
              </a:rPr>
              <a:t>will </a:t>
            </a:r>
            <a:r>
              <a:rPr sz="1600" dirty="0">
                <a:latin typeface="Constantia"/>
                <a:cs typeface="Constantia"/>
              </a:rPr>
              <a:t>be</a:t>
            </a:r>
            <a:r>
              <a:rPr sz="1600" spc="-100" dirty="0">
                <a:latin typeface="Constantia"/>
                <a:cs typeface="Constantia"/>
              </a:rPr>
              <a:t> </a:t>
            </a:r>
            <a:r>
              <a:rPr sz="1600" dirty="0">
                <a:latin typeface="Constantia"/>
                <a:cs typeface="Constantia"/>
              </a:rPr>
              <a:t>unenrolled</a:t>
            </a:r>
            <a:r>
              <a:rPr sz="1600" spc="-75" dirty="0">
                <a:latin typeface="Constantia"/>
                <a:cs typeface="Constantia"/>
              </a:rPr>
              <a:t> </a:t>
            </a:r>
            <a:r>
              <a:rPr sz="1600" dirty="0">
                <a:latin typeface="Constantia"/>
                <a:cs typeface="Constantia"/>
              </a:rPr>
              <a:t>and</a:t>
            </a:r>
            <a:r>
              <a:rPr sz="1600" spc="-20" dirty="0">
                <a:latin typeface="Constantia"/>
                <a:cs typeface="Constantia"/>
              </a:rPr>
              <a:t> </a:t>
            </a:r>
            <a:r>
              <a:rPr sz="1600" dirty="0">
                <a:latin typeface="Constantia"/>
                <a:cs typeface="Constantia"/>
              </a:rPr>
              <a:t>lose</a:t>
            </a:r>
            <a:r>
              <a:rPr sz="1600" spc="-60" dirty="0">
                <a:latin typeface="Constantia"/>
                <a:cs typeface="Constantia"/>
              </a:rPr>
              <a:t> </a:t>
            </a:r>
            <a:r>
              <a:rPr sz="1600" dirty="0">
                <a:latin typeface="Constantia"/>
                <a:cs typeface="Constantia"/>
              </a:rPr>
              <a:t>Part</a:t>
            </a:r>
            <a:r>
              <a:rPr sz="1600" spc="-60" dirty="0">
                <a:latin typeface="Constantia"/>
                <a:cs typeface="Constantia"/>
              </a:rPr>
              <a:t> </a:t>
            </a:r>
            <a:r>
              <a:rPr sz="1600" dirty="0">
                <a:latin typeface="Constantia"/>
                <a:cs typeface="Constantia"/>
              </a:rPr>
              <a:t>B</a:t>
            </a:r>
            <a:r>
              <a:rPr sz="1600" spc="-60" dirty="0">
                <a:latin typeface="Constantia"/>
                <a:cs typeface="Constantia"/>
              </a:rPr>
              <a:t> </a:t>
            </a:r>
            <a:r>
              <a:rPr sz="1600" spc="-10" dirty="0">
                <a:latin typeface="Constantia"/>
                <a:cs typeface="Constantia"/>
              </a:rPr>
              <a:t>coverage.</a:t>
            </a:r>
            <a:endParaRPr sz="1600" dirty="0">
              <a:latin typeface="Constantia"/>
              <a:cs typeface="Constantia"/>
            </a:endParaRPr>
          </a:p>
          <a:p>
            <a:pPr marL="755650" marR="5080" lvl="1" indent="-285750">
              <a:lnSpc>
                <a:spcPct val="100000"/>
              </a:lnSpc>
              <a:spcBef>
                <a:spcPts val="430"/>
              </a:spcBef>
              <a:buClr>
                <a:srgbClr val="084A9C"/>
              </a:buClr>
              <a:buFont typeface="Wingdings"/>
              <a:buChar char=""/>
              <a:tabLst>
                <a:tab pos="756285" algn="l"/>
              </a:tabLst>
            </a:pPr>
            <a:r>
              <a:rPr lang="en-US" sz="1600" dirty="0">
                <a:latin typeface="Constantia"/>
                <a:cs typeface="Constantia"/>
              </a:rPr>
              <a:t>If</a:t>
            </a:r>
            <a:r>
              <a:rPr lang="en-US" sz="1600" spc="-15" dirty="0">
                <a:latin typeface="Constantia"/>
                <a:cs typeface="Constantia"/>
              </a:rPr>
              <a:t> </a:t>
            </a:r>
            <a:r>
              <a:rPr lang="en-US" sz="1600" spc="-15" dirty="0">
                <a:solidFill>
                  <a:schemeClr val="tx1"/>
                </a:solidFill>
                <a:latin typeface="Constantia"/>
                <a:cs typeface="Constantia"/>
              </a:rPr>
              <a:t>incarcerated </a:t>
            </a:r>
            <a:r>
              <a:rPr lang="en-US" sz="1600" dirty="0">
                <a:solidFill>
                  <a:schemeClr val="tx1"/>
                </a:solidFill>
                <a:latin typeface="Constantia"/>
                <a:cs typeface="Constantia"/>
              </a:rPr>
              <a:t>consumers</a:t>
            </a:r>
            <a:r>
              <a:rPr lang="en-US" sz="1600" spc="-60" dirty="0">
                <a:solidFill>
                  <a:schemeClr val="tx1"/>
                </a:solidFill>
                <a:latin typeface="Constantia"/>
                <a:cs typeface="Constantia"/>
              </a:rPr>
              <a:t> </a:t>
            </a:r>
            <a:r>
              <a:rPr lang="en-US" sz="1600" dirty="0">
                <a:solidFill>
                  <a:schemeClr val="tx1"/>
                </a:solidFill>
                <a:latin typeface="Constantia"/>
                <a:cs typeface="Constantia"/>
              </a:rPr>
              <a:t>lose</a:t>
            </a:r>
            <a:r>
              <a:rPr lang="en-US" sz="1600" spc="-75" dirty="0">
                <a:solidFill>
                  <a:schemeClr val="tx1"/>
                </a:solidFill>
                <a:latin typeface="Constantia"/>
                <a:cs typeface="Constantia"/>
              </a:rPr>
              <a:t> </a:t>
            </a:r>
            <a:r>
              <a:rPr lang="en-US" sz="1600" dirty="0">
                <a:solidFill>
                  <a:schemeClr val="tx1"/>
                </a:solidFill>
                <a:latin typeface="Constantia"/>
                <a:cs typeface="Constantia"/>
              </a:rPr>
              <a:t>their</a:t>
            </a:r>
            <a:r>
              <a:rPr lang="en-US" sz="1600" spc="-85" dirty="0">
                <a:solidFill>
                  <a:schemeClr val="tx1"/>
                </a:solidFill>
                <a:latin typeface="Constantia"/>
                <a:cs typeface="Constantia"/>
              </a:rPr>
              <a:t> </a:t>
            </a:r>
            <a:r>
              <a:rPr lang="en-US" sz="1600" dirty="0">
                <a:solidFill>
                  <a:schemeClr val="tx1"/>
                </a:solidFill>
                <a:latin typeface="Constantia"/>
                <a:cs typeface="Constantia"/>
              </a:rPr>
              <a:t>Part</a:t>
            </a:r>
            <a:r>
              <a:rPr lang="en-US" sz="1600" spc="-50" dirty="0">
                <a:solidFill>
                  <a:schemeClr val="tx1"/>
                </a:solidFill>
                <a:latin typeface="Constantia"/>
                <a:cs typeface="Constantia"/>
              </a:rPr>
              <a:t> </a:t>
            </a:r>
            <a:r>
              <a:rPr lang="en-US" sz="1600" dirty="0">
                <a:solidFill>
                  <a:schemeClr val="tx1"/>
                </a:solidFill>
                <a:latin typeface="Constantia"/>
                <a:cs typeface="Constantia"/>
              </a:rPr>
              <a:t>B</a:t>
            </a:r>
            <a:r>
              <a:rPr lang="en-US" sz="1600" spc="-60" dirty="0">
                <a:solidFill>
                  <a:schemeClr val="tx1"/>
                </a:solidFill>
                <a:latin typeface="Constantia"/>
                <a:cs typeface="Constantia"/>
              </a:rPr>
              <a:t> </a:t>
            </a:r>
            <a:r>
              <a:rPr lang="en-US" sz="1600" spc="-20" dirty="0">
                <a:solidFill>
                  <a:schemeClr val="tx1"/>
                </a:solidFill>
                <a:latin typeface="Constantia"/>
                <a:cs typeface="Constantia"/>
              </a:rPr>
              <a:t>coverage,</a:t>
            </a:r>
            <a:r>
              <a:rPr lang="en-US" sz="1600" spc="-35" dirty="0">
                <a:solidFill>
                  <a:schemeClr val="tx1"/>
                </a:solidFill>
                <a:latin typeface="Constantia"/>
                <a:cs typeface="Constantia"/>
              </a:rPr>
              <a:t> </a:t>
            </a:r>
            <a:r>
              <a:rPr lang="en-US" sz="1600" dirty="0">
                <a:solidFill>
                  <a:schemeClr val="tx1"/>
                </a:solidFill>
                <a:latin typeface="Constantia"/>
                <a:cs typeface="Constantia"/>
              </a:rPr>
              <a:t>they</a:t>
            </a:r>
            <a:r>
              <a:rPr lang="en-US" sz="1600" spc="-70" dirty="0">
                <a:solidFill>
                  <a:schemeClr val="tx1"/>
                </a:solidFill>
                <a:latin typeface="Constantia"/>
                <a:cs typeface="Constantia"/>
              </a:rPr>
              <a:t> </a:t>
            </a:r>
            <a:r>
              <a:rPr lang="en-US" sz="1600" spc="-20" dirty="0">
                <a:solidFill>
                  <a:schemeClr val="tx1"/>
                </a:solidFill>
                <a:latin typeface="Constantia"/>
                <a:cs typeface="Constantia"/>
              </a:rPr>
              <a:t>may</a:t>
            </a:r>
            <a:r>
              <a:rPr lang="en-US" sz="1600" spc="-105" dirty="0">
                <a:solidFill>
                  <a:schemeClr val="tx1"/>
                </a:solidFill>
                <a:latin typeface="Constantia"/>
                <a:cs typeface="Constantia"/>
              </a:rPr>
              <a:t> </a:t>
            </a:r>
            <a:r>
              <a:rPr lang="en-US" sz="1600" dirty="0">
                <a:solidFill>
                  <a:schemeClr val="tx1"/>
                </a:solidFill>
                <a:latin typeface="Constantia"/>
                <a:cs typeface="Constantia"/>
              </a:rPr>
              <a:t>wait</a:t>
            </a:r>
            <a:r>
              <a:rPr lang="en-US" sz="1600" spc="-90" dirty="0">
                <a:solidFill>
                  <a:schemeClr val="tx1"/>
                </a:solidFill>
                <a:latin typeface="Constantia"/>
                <a:cs typeface="Constantia"/>
              </a:rPr>
              <a:t> </a:t>
            </a:r>
            <a:r>
              <a:rPr lang="en-US" sz="1600" dirty="0">
                <a:solidFill>
                  <a:schemeClr val="tx1"/>
                </a:solidFill>
                <a:latin typeface="Constantia"/>
                <a:cs typeface="Constantia"/>
              </a:rPr>
              <a:t>until</a:t>
            </a:r>
            <a:r>
              <a:rPr lang="en-US" sz="1600" spc="-35" dirty="0">
                <a:solidFill>
                  <a:schemeClr val="tx1"/>
                </a:solidFill>
                <a:latin typeface="Constantia"/>
                <a:cs typeface="Constantia"/>
              </a:rPr>
              <a:t> </a:t>
            </a:r>
            <a:r>
              <a:rPr lang="en-US" sz="1600" dirty="0">
                <a:solidFill>
                  <a:schemeClr val="tx1"/>
                </a:solidFill>
                <a:latin typeface="Constantia"/>
                <a:cs typeface="Constantia"/>
              </a:rPr>
              <a:t>the</a:t>
            </a:r>
            <a:r>
              <a:rPr lang="en-US" sz="1600" spc="-60" dirty="0">
                <a:solidFill>
                  <a:schemeClr val="tx1"/>
                </a:solidFill>
                <a:latin typeface="Constantia"/>
                <a:cs typeface="Constantia"/>
              </a:rPr>
              <a:t> </a:t>
            </a:r>
            <a:r>
              <a:rPr lang="en-US" sz="1600" spc="-10" dirty="0">
                <a:solidFill>
                  <a:schemeClr val="tx1"/>
                </a:solidFill>
                <a:latin typeface="Constantia"/>
                <a:cs typeface="Constantia"/>
              </a:rPr>
              <a:t>General </a:t>
            </a:r>
            <a:r>
              <a:rPr lang="en-US" sz="1600" dirty="0">
                <a:solidFill>
                  <a:schemeClr val="tx1"/>
                </a:solidFill>
                <a:latin typeface="Constantia"/>
                <a:cs typeface="Constantia"/>
              </a:rPr>
              <a:t>Enrollment</a:t>
            </a:r>
            <a:r>
              <a:rPr lang="en-US" sz="1600" spc="-65" dirty="0">
                <a:solidFill>
                  <a:schemeClr val="tx1"/>
                </a:solidFill>
                <a:latin typeface="Constantia"/>
                <a:cs typeface="Constantia"/>
              </a:rPr>
              <a:t> </a:t>
            </a:r>
            <a:r>
              <a:rPr lang="en-US" sz="1600" dirty="0">
                <a:solidFill>
                  <a:schemeClr val="tx1"/>
                </a:solidFill>
                <a:latin typeface="Constantia"/>
                <a:cs typeface="Constantia"/>
              </a:rPr>
              <a:t>Period</a:t>
            </a:r>
            <a:r>
              <a:rPr lang="en-US" sz="1600" spc="-5" dirty="0">
                <a:solidFill>
                  <a:schemeClr val="tx1"/>
                </a:solidFill>
                <a:latin typeface="Constantia"/>
                <a:cs typeface="Constantia"/>
              </a:rPr>
              <a:t> </a:t>
            </a:r>
            <a:r>
              <a:rPr lang="en-US" sz="1600" dirty="0">
                <a:solidFill>
                  <a:schemeClr val="tx1"/>
                </a:solidFill>
                <a:latin typeface="Constantia"/>
                <a:cs typeface="Constantia"/>
              </a:rPr>
              <a:t>(January</a:t>
            </a:r>
            <a:r>
              <a:rPr lang="en-US" sz="1600" spc="-80" dirty="0">
                <a:solidFill>
                  <a:schemeClr val="tx1"/>
                </a:solidFill>
                <a:latin typeface="Constantia"/>
                <a:cs typeface="Constantia"/>
              </a:rPr>
              <a:t> </a:t>
            </a:r>
            <a:r>
              <a:rPr lang="en-US" sz="1600" dirty="0">
                <a:solidFill>
                  <a:schemeClr val="tx1"/>
                </a:solidFill>
                <a:latin typeface="Constantia"/>
                <a:cs typeface="Constantia"/>
              </a:rPr>
              <a:t>1</a:t>
            </a:r>
            <a:r>
              <a:rPr lang="en-US" sz="1600" spc="-15" dirty="0">
                <a:solidFill>
                  <a:schemeClr val="tx1"/>
                </a:solidFill>
                <a:latin typeface="Constantia"/>
                <a:cs typeface="Constantia"/>
              </a:rPr>
              <a:t> </a:t>
            </a:r>
            <a:r>
              <a:rPr lang="en-US" sz="1600" dirty="0">
                <a:solidFill>
                  <a:schemeClr val="tx1"/>
                </a:solidFill>
                <a:latin typeface="Constantia"/>
                <a:cs typeface="Constantia"/>
              </a:rPr>
              <a:t>-</a:t>
            </a:r>
            <a:r>
              <a:rPr lang="en-US" sz="1600" spc="-20" dirty="0">
                <a:solidFill>
                  <a:schemeClr val="tx1"/>
                </a:solidFill>
                <a:latin typeface="Constantia"/>
                <a:cs typeface="Constantia"/>
              </a:rPr>
              <a:t> </a:t>
            </a:r>
            <a:r>
              <a:rPr lang="en-US" sz="1600" dirty="0">
                <a:solidFill>
                  <a:schemeClr val="tx1"/>
                </a:solidFill>
                <a:latin typeface="Constantia"/>
                <a:cs typeface="Constantia"/>
              </a:rPr>
              <a:t>March</a:t>
            </a:r>
            <a:r>
              <a:rPr lang="en-US" sz="1600" spc="-65" dirty="0">
                <a:solidFill>
                  <a:schemeClr val="tx1"/>
                </a:solidFill>
                <a:latin typeface="Constantia"/>
                <a:cs typeface="Constantia"/>
              </a:rPr>
              <a:t> </a:t>
            </a:r>
            <a:r>
              <a:rPr lang="en-US" sz="1600" dirty="0">
                <a:solidFill>
                  <a:schemeClr val="tx1"/>
                </a:solidFill>
                <a:latin typeface="Constantia"/>
                <a:cs typeface="Constantia"/>
              </a:rPr>
              <a:t>31)</a:t>
            </a:r>
            <a:r>
              <a:rPr lang="en-US" sz="1600" spc="-35" dirty="0">
                <a:solidFill>
                  <a:schemeClr val="tx1"/>
                </a:solidFill>
                <a:latin typeface="Constantia"/>
                <a:cs typeface="Constantia"/>
              </a:rPr>
              <a:t> </a:t>
            </a:r>
            <a:r>
              <a:rPr lang="en-US" sz="1600" dirty="0">
                <a:solidFill>
                  <a:schemeClr val="tx1"/>
                </a:solidFill>
                <a:latin typeface="Constantia"/>
                <a:cs typeface="Constantia"/>
              </a:rPr>
              <a:t>to</a:t>
            </a:r>
            <a:r>
              <a:rPr lang="en-US" sz="1600" spc="-85" dirty="0">
                <a:solidFill>
                  <a:schemeClr val="tx1"/>
                </a:solidFill>
                <a:latin typeface="Constantia"/>
                <a:cs typeface="Constantia"/>
              </a:rPr>
              <a:t> </a:t>
            </a:r>
            <a:r>
              <a:rPr lang="en-US" sz="1600" spc="-10" dirty="0">
                <a:solidFill>
                  <a:schemeClr val="tx1"/>
                </a:solidFill>
                <a:latin typeface="Constantia"/>
                <a:cs typeface="Constantia"/>
              </a:rPr>
              <a:t>re-</a:t>
            </a:r>
            <a:r>
              <a:rPr lang="en-US" sz="1600" dirty="0">
                <a:solidFill>
                  <a:schemeClr val="tx1"/>
                </a:solidFill>
                <a:latin typeface="Constantia"/>
                <a:cs typeface="Constantia"/>
              </a:rPr>
              <a:t>enroll</a:t>
            </a:r>
            <a:r>
              <a:rPr lang="en-US" sz="1600" spc="-80" dirty="0">
                <a:solidFill>
                  <a:schemeClr val="tx1"/>
                </a:solidFill>
                <a:latin typeface="Constantia"/>
                <a:cs typeface="Constantia"/>
              </a:rPr>
              <a:t> </a:t>
            </a:r>
            <a:r>
              <a:rPr lang="en-US" sz="1600" dirty="0">
                <a:solidFill>
                  <a:schemeClr val="tx1"/>
                </a:solidFill>
                <a:latin typeface="Constantia"/>
                <a:cs typeface="Constantia"/>
              </a:rPr>
              <a:t>with coverage starting the following month</a:t>
            </a:r>
            <a:r>
              <a:rPr lang="en-US" sz="1600" spc="-10" dirty="0">
                <a:solidFill>
                  <a:schemeClr val="tx1"/>
                </a:solidFill>
                <a:latin typeface="Constantia"/>
                <a:cs typeface="Constantia"/>
              </a:rPr>
              <a:t>; OR</a:t>
            </a:r>
          </a:p>
          <a:p>
            <a:pPr marL="755650" marR="5080" lvl="4" indent="-285750">
              <a:spcBef>
                <a:spcPts val="430"/>
              </a:spcBef>
              <a:buClr>
                <a:srgbClr val="084A9C"/>
              </a:buClr>
              <a:buFont typeface="Wingdings"/>
              <a:buChar char=""/>
              <a:tabLst>
                <a:tab pos="756285" algn="l"/>
              </a:tabLst>
            </a:pPr>
            <a:r>
              <a:rPr lang="en-US" sz="1600" spc="-10" dirty="0">
                <a:solidFill>
                  <a:schemeClr val="tx1"/>
                </a:solidFill>
                <a:latin typeface="Constantia"/>
                <a:cs typeface="Constantia"/>
              </a:rPr>
              <a:t>Starting January 1, 2023, incarcerated consumers who wait until released may have an opportunity to enroll or reenroll using a Special Enrollment Period (SEP) (see slide </a:t>
            </a:r>
            <a:r>
              <a:rPr lang="en-US" sz="1600" spc="-10" dirty="0">
                <a:solidFill>
                  <a:schemeClr val="tx1"/>
                </a:solidFill>
                <a:latin typeface="Constantia"/>
              </a:rPr>
              <a:t>8</a:t>
            </a:r>
            <a:r>
              <a:rPr lang="en-US" sz="1600" spc="-10" dirty="0">
                <a:solidFill>
                  <a:schemeClr val="tx1"/>
                </a:solidFill>
                <a:latin typeface="Constantia"/>
                <a:cs typeface="Constantia"/>
              </a:rPr>
              <a:t>)</a:t>
            </a:r>
            <a:endParaRPr lang="en-US" sz="1600" dirty="0">
              <a:solidFill>
                <a:schemeClr val="tx1"/>
              </a:solidFill>
              <a:latin typeface="Constantia"/>
              <a:cs typeface="Constantia"/>
            </a:endParaRPr>
          </a:p>
          <a:p>
            <a:pPr marL="755650" marR="26670" lvl="2" indent="-285750">
              <a:spcBef>
                <a:spcPts val="434"/>
              </a:spcBef>
              <a:buClr>
                <a:srgbClr val="084A9C"/>
              </a:buClr>
              <a:buFont typeface="Wingdings"/>
              <a:buChar char=""/>
              <a:tabLst>
                <a:tab pos="755650" algn="l"/>
              </a:tabLst>
            </a:pPr>
            <a:r>
              <a:rPr lang="en-US" sz="1600" dirty="0">
                <a:solidFill>
                  <a:schemeClr val="tx1"/>
                </a:solidFill>
                <a:latin typeface="Constantia"/>
                <a:cs typeface="Constantia"/>
              </a:rPr>
              <a:t>Consumers</a:t>
            </a:r>
            <a:r>
              <a:rPr lang="en-US" sz="1600" spc="-80" dirty="0">
                <a:solidFill>
                  <a:schemeClr val="tx1"/>
                </a:solidFill>
                <a:latin typeface="Constantia"/>
                <a:cs typeface="Constantia"/>
              </a:rPr>
              <a:t> who did not maintain coverage while incarcerated </a:t>
            </a:r>
            <a:r>
              <a:rPr lang="en-US" sz="1600" dirty="0">
                <a:solidFill>
                  <a:schemeClr val="tx1"/>
                </a:solidFill>
                <a:latin typeface="Constantia"/>
                <a:cs typeface="Constantia"/>
              </a:rPr>
              <a:t>may</a:t>
            </a:r>
            <a:r>
              <a:rPr lang="en-US" sz="1600" spc="-70" dirty="0">
                <a:solidFill>
                  <a:schemeClr val="tx1"/>
                </a:solidFill>
                <a:latin typeface="Constantia"/>
                <a:cs typeface="Constantia"/>
              </a:rPr>
              <a:t> </a:t>
            </a:r>
            <a:r>
              <a:rPr lang="en-US" sz="1600" spc="-10" dirty="0">
                <a:solidFill>
                  <a:schemeClr val="tx1"/>
                </a:solidFill>
                <a:latin typeface="Constantia"/>
                <a:cs typeface="Constantia"/>
              </a:rPr>
              <a:t>face</a:t>
            </a:r>
            <a:r>
              <a:rPr lang="en-US" sz="1600" spc="-100" dirty="0">
                <a:solidFill>
                  <a:schemeClr val="tx1"/>
                </a:solidFill>
                <a:latin typeface="Constantia"/>
                <a:cs typeface="Constantia"/>
              </a:rPr>
              <a:t> </a:t>
            </a:r>
            <a:r>
              <a:rPr lang="en-US" sz="1600" dirty="0">
                <a:solidFill>
                  <a:schemeClr val="tx1"/>
                </a:solidFill>
                <a:latin typeface="Constantia"/>
                <a:cs typeface="Constantia"/>
              </a:rPr>
              <a:t>a</a:t>
            </a:r>
            <a:r>
              <a:rPr lang="en-US" sz="1600" spc="-95" dirty="0">
                <a:solidFill>
                  <a:schemeClr val="tx1"/>
                </a:solidFill>
                <a:latin typeface="Constantia"/>
                <a:cs typeface="Constantia"/>
              </a:rPr>
              <a:t> </a:t>
            </a:r>
            <a:r>
              <a:rPr lang="en-US" sz="1600" spc="-30" dirty="0">
                <a:solidFill>
                  <a:schemeClr val="tx1"/>
                </a:solidFill>
                <a:latin typeface="Constantia"/>
                <a:cs typeface="Constantia"/>
              </a:rPr>
              <a:t>coverage</a:t>
            </a:r>
            <a:r>
              <a:rPr lang="en-US" sz="1600" spc="-100" dirty="0">
                <a:solidFill>
                  <a:schemeClr val="tx1"/>
                </a:solidFill>
                <a:latin typeface="Constantia"/>
                <a:cs typeface="Constantia"/>
              </a:rPr>
              <a:t> </a:t>
            </a:r>
            <a:r>
              <a:rPr lang="en-US" sz="1600" dirty="0">
                <a:solidFill>
                  <a:schemeClr val="tx1"/>
                </a:solidFill>
                <a:latin typeface="Constantia"/>
                <a:cs typeface="Constantia"/>
              </a:rPr>
              <a:t>gap</a:t>
            </a:r>
            <a:r>
              <a:rPr lang="en-US" sz="1600" spc="-55" dirty="0">
                <a:solidFill>
                  <a:schemeClr val="tx1"/>
                </a:solidFill>
                <a:latin typeface="Constantia"/>
                <a:cs typeface="Constantia"/>
              </a:rPr>
              <a:t> and/or a late enrollment penalty </a:t>
            </a:r>
            <a:r>
              <a:rPr lang="en-US" sz="1600" dirty="0">
                <a:solidFill>
                  <a:schemeClr val="tx1"/>
                </a:solidFill>
                <a:latin typeface="Constantia"/>
                <a:cs typeface="Constantia"/>
              </a:rPr>
              <a:t>if</a:t>
            </a:r>
            <a:r>
              <a:rPr lang="en-US" sz="1600" spc="15" dirty="0">
                <a:solidFill>
                  <a:schemeClr val="tx1"/>
                </a:solidFill>
                <a:latin typeface="Constantia"/>
                <a:cs typeface="Constantia"/>
              </a:rPr>
              <a:t> </a:t>
            </a:r>
            <a:r>
              <a:rPr lang="en-US" sz="1600" dirty="0">
                <a:solidFill>
                  <a:schemeClr val="tx1"/>
                </a:solidFill>
                <a:latin typeface="Constantia"/>
                <a:cs typeface="Constantia"/>
              </a:rPr>
              <a:t>they</a:t>
            </a:r>
            <a:r>
              <a:rPr lang="en-US" sz="1600" spc="-110" dirty="0">
                <a:solidFill>
                  <a:schemeClr val="tx1"/>
                </a:solidFill>
                <a:latin typeface="Constantia"/>
                <a:cs typeface="Constantia"/>
              </a:rPr>
              <a:t> </a:t>
            </a:r>
            <a:r>
              <a:rPr lang="en-US" sz="1600" spc="-25" dirty="0">
                <a:solidFill>
                  <a:schemeClr val="tx1"/>
                </a:solidFill>
                <a:latin typeface="Constantia"/>
                <a:cs typeface="Constantia"/>
              </a:rPr>
              <a:t>are </a:t>
            </a:r>
            <a:r>
              <a:rPr lang="en-US" sz="1600" dirty="0">
                <a:solidFill>
                  <a:schemeClr val="tx1"/>
                </a:solidFill>
                <a:latin typeface="Constantia"/>
                <a:cs typeface="Constantia"/>
              </a:rPr>
              <a:t>released</a:t>
            </a:r>
            <a:r>
              <a:rPr lang="en-US" sz="1600" spc="-95" dirty="0">
                <a:solidFill>
                  <a:schemeClr val="tx1"/>
                </a:solidFill>
                <a:latin typeface="Constantia"/>
                <a:cs typeface="Constantia"/>
              </a:rPr>
              <a:t> </a:t>
            </a:r>
            <a:r>
              <a:rPr lang="en-US" sz="1600" spc="-10" dirty="0">
                <a:solidFill>
                  <a:schemeClr val="tx1"/>
                </a:solidFill>
                <a:latin typeface="Constantia"/>
                <a:cs typeface="Constantia"/>
              </a:rPr>
              <a:t>and do not sign up during the SEP.</a:t>
            </a:r>
            <a:endParaRPr lang="en-US" sz="1600" dirty="0">
              <a:solidFill>
                <a:schemeClr val="tx1"/>
              </a:solidFill>
              <a:latin typeface="Constantia"/>
              <a:cs typeface="Constantia"/>
            </a:endParaRPr>
          </a:p>
          <a:p>
            <a:pPr marL="469900" marR="412115" lvl="1" algn="just">
              <a:lnSpc>
                <a:spcPct val="100000"/>
              </a:lnSpc>
              <a:spcBef>
                <a:spcPts val="430"/>
              </a:spcBef>
              <a:buClr>
                <a:srgbClr val="084A9C"/>
              </a:buClr>
              <a:tabLst>
                <a:tab pos="755650" algn="l"/>
              </a:tabLst>
            </a:pPr>
            <a:endParaRPr sz="1600" dirty="0">
              <a:latin typeface="Constantia"/>
              <a:cs typeface="Constantia"/>
            </a:endParaRPr>
          </a:p>
          <a:p>
            <a:pPr marL="355600" marR="15875" indent="-342900">
              <a:lnSpc>
                <a:spcPct val="100000"/>
              </a:lnSpc>
              <a:spcBef>
                <a:spcPts val="430"/>
              </a:spcBef>
              <a:buClr>
                <a:srgbClr val="084A9C"/>
              </a:buClr>
              <a:buFont typeface="Wingdings"/>
              <a:buChar char=""/>
              <a:tabLst>
                <a:tab pos="354965" algn="l"/>
                <a:tab pos="355600" algn="l"/>
              </a:tabLst>
            </a:pPr>
            <a:r>
              <a:rPr sz="1600" spc="-10" dirty="0">
                <a:latin typeface="Constantia"/>
                <a:cs typeface="Constantia"/>
              </a:rPr>
              <a:t>For</a:t>
            </a:r>
            <a:r>
              <a:rPr sz="1600" spc="-100" dirty="0">
                <a:latin typeface="Constantia"/>
                <a:cs typeface="Constantia"/>
              </a:rPr>
              <a:t> </a:t>
            </a:r>
            <a:r>
              <a:rPr sz="1600" dirty="0">
                <a:latin typeface="Constantia"/>
                <a:cs typeface="Constantia"/>
              </a:rPr>
              <a:t>more</a:t>
            </a:r>
            <a:r>
              <a:rPr sz="1600" spc="-55" dirty="0">
                <a:latin typeface="Constantia"/>
                <a:cs typeface="Constantia"/>
              </a:rPr>
              <a:t> </a:t>
            </a:r>
            <a:r>
              <a:rPr sz="1600" dirty="0">
                <a:latin typeface="Constantia"/>
                <a:cs typeface="Constantia"/>
              </a:rPr>
              <a:t>information</a:t>
            </a:r>
            <a:r>
              <a:rPr sz="1600" spc="-70" dirty="0">
                <a:latin typeface="Constantia"/>
                <a:cs typeface="Constantia"/>
              </a:rPr>
              <a:t> </a:t>
            </a:r>
            <a:r>
              <a:rPr sz="1600" dirty="0">
                <a:latin typeface="Constantia"/>
                <a:cs typeface="Constantia"/>
              </a:rPr>
              <a:t>on</a:t>
            </a:r>
            <a:r>
              <a:rPr sz="1600" spc="-35" dirty="0">
                <a:latin typeface="Constantia"/>
                <a:cs typeface="Constantia"/>
              </a:rPr>
              <a:t> </a:t>
            </a:r>
            <a:r>
              <a:rPr sz="1600" spc="-10" dirty="0">
                <a:latin typeface="Constantia"/>
                <a:cs typeface="Constantia"/>
              </a:rPr>
              <a:t>Medicare</a:t>
            </a:r>
            <a:r>
              <a:rPr sz="1600" spc="-105" dirty="0">
                <a:latin typeface="Constantia"/>
                <a:cs typeface="Constantia"/>
              </a:rPr>
              <a:t> </a:t>
            </a:r>
            <a:r>
              <a:rPr sz="1600" spc="-30" dirty="0">
                <a:latin typeface="Constantia"/>
                <a:cs typeface="Constantia"/>
              </a:rPr>
              <a:t>coverage</a:t>
            </a:r>
            <a:r>
              <a:rPr sz="1600" spc="-100" dirty="0">
                <a:latin typeface="Constantia"/>
                <a:cs typeface="Constantia"/>
              </a:rPr>
              <a:t> </a:t>
            </a:r>
            <a:r>
              <a:rPr sz="1600" dirty="0">
                <a:latin typeface="Constantia"/>
                <a:cs typeface="Constantia"/>
              </a:rPr>
              <a:t>of</a:t>
            </a:r>
            <a:r>
              <a:rPr sz="1600" spc="35" dirty="0">
                <a:latin typeface="Constantia"/>
                <a:cs typeface="Constantia"/>
              </a:rPr>
              <a:t> </a:t>
            </a:r>
            <a:r>
              <a:rPr sz="1600" dirty="0">
                <a:latin typeface="Constantia"/>
                <a:cs typeface="Constantia"/>
              </a:rPr>
              <a:t>items</a:t>
            </a:r>
            <a:r>
              <a:rPr sz="1600" spc="-90" dirty="0">
                <a:latin typeface="Constantia"/>
                <a:cs typeface="Constantia"/>
              </a:rPr>
              <a:t> </a:t>
            </a:r>
            <a:r>
              <a:rPr sz="1600" dirty="0">
                <a:latin typeface="Constantia"/>
                <a:cs typeface="Constantia"/>
              </a:rPr>
              <a:t>and</a:t>
            </a:r>
            <a:r>
              <a:rPr sz="1600" spc="-50" dirty="0">
                <a:latin typeface="Constantia"/>
                <a:cs typeface="Constantia"/>
              </a:rPr>
              <a:t> </a:t>
            </a:r>
            <a:r>
              <a:rPr sz="1600" dirty="0">
                <a:latin typeface="Constantia"/>
                <a:cs typeface="Constantia"/>
              </a:rPr>
              <a:t>services</a:t>
            </a:r>
            <a:r>
              <a:rPr sz="1600" spc="-65" dirty="0">
                <a:latin typeface="Constantia"/>
                <a:cs typeface="Constantia"/>
              </a:rPr>
              <a:t> </a:t>
            </a:r>
            <a:r>
              <a:rPr sz="1600" dirty="0">
                <a:latin typeface="Constantia"/>
                <a:cs typeface="Constantia"/>
              </a:rPr>
              <a:t>furnished</a:t>
            </a:r>
            <a:r>
              <a:rPr sz="1600" spc="-35" dirty="0">
                <a:latin typeface="Constantia"/>
                <a:cs typeface="Constantia"/>
              </a:rPr>
              <a:t> </a:t>
            </a:r>
            <a:r>
              <a:rPr sz="1600" spc="-25" dirty="0">
                <a:latin typeface="Constantia"/>
                <a:cs typeface="Constantia"/>
              </a:rPr>
              <a:t>to </a:t>
            </a:r>
            <a:r>
              <a:rPr sz="1600" dirty="0">
                <a:latin typeface="Constantia"/>
                <a:cs typeface="Constantia"/>
              </a:rPr>
              <a:t>beneficiaries</a:t>
            </a:r>
            <a:r>
              <a:rPr sz="1600" spc="-45" dirty="0">
                <a:latin typeface="Constantia"/>
                <a:cs typeface="Constantia"/>
              </a:rPr>
              <a:t> </a:t>
            </a:r>
            <a:r>
              <a:rPr sz="1600" dirty="0">
                <a:latin typeface="Constantia"/>
                <a:cs typeface="Constantia"/>
              </a:rPr>
              <a:t>in</a:t>
            </a:r>
            <a:r>
              <a:rPr sz="1600" spc="-65" dirty="0">
                <a:latin typeface="Constantia"/>
                <a:cs typeface="Constantia"/>
              </a:rPr>
              <a:t> </a:t>
            </a:r>
            <a:r>
              <a:rPr sz="1600" spc="-10" dirty="0">
                <a:latin typeface="Constantia"/>
                <a:cs typeface="Constantia"/>
              </a:rPr>
              <a:t>custody</a:t>
            </a:r>
            <a:r>
              <a:rPr sz="1600" spc="-75" dirty="0">
                <a:latin typeface="Constantia"/>
                <a:cs typeface="Constantia"/>
              </a:rPr>
              <a:t> </a:t>
            </a:r>
            <a:r>
              <a:rPr sz="1600" dirty="0">
                <a:latin typeface="Constantia"/>
                <a:cs typeface="Constantia"/>
              </a:rPr>
              <a:t>under</a:t>
            </a:r>
            <a:r>
              <a:rPr sz="1600" spc="-105" dirty="0">
                <a:latin typeface="Constantia"/>
                <a:cs typeface="Constantia"/>
              </a:rPr>
              <a:t> </a:t>
            </a:r>
            <a:r>
              <a:rPr sz="1600" dirty="0">
                <a:latin typeface="Constantia"/>
                <a:cs typeface="Constantia"/>
              </a:rPr>
              <a:t>a</a:t>
            </a:r>
            <a:r>
              <a:rPr sz="1600" spc="-70" dirty="0">
                <a:latin typeface="Constantia"/>
                <a:cs typeface="Constantia"/>
              </a:rPr>
              <a:t> </a:t>
            </a:r>
            <a:r>
              <a:rPr sz="1600" dirty="0">
                <a:latin typeface="Constantia"/>
                <a:cs typeface="Constantia"/>
              </a:rPr>
              <a:t>penal</a:t>
            </a:r>
            <a:r>
              <a:rPr sz="1600" spc="-50" dirty="0">
                <a:latin typeface="Constantia"/>
                <a:cs typeface="Constantia"/>
              </a:rPr>
              <a:t> </a:t>
            </a:r>
            <a:r>
              <a:rPr sz="1600" spc="-20" dirty="0">
                <a:latin typeface="Constantia"/>
                <a:cs typeface="Constantia"/>
              </a:rPr>
              <a:t>authority,</a:t>
            </a:r>
            <a:r>
              <a:rPr sz="1600" spc="-60" dirty="0">
                <a:latin typeface="Constantia"/>
                <a:cs typeface="Constantia"/>
              </a:rPr>
              <a:t> </a:t>
            </a:r>
            <a:r>
              <a:rPr sz="1600" spc="-10" dirty="0">
                <a:latin typeface="Constantia"/>
                <a:cs typeface="Constantia"/>
              </a:rPr>
              <a:t>visit: </a:t>
            </a:r>
            <a:r>
              <a:rPr sz="1600" u="sng" spc="-20" dirty="0">
                <a:solidFill>
                  <a:srgbClr val="1F497D"/>
                </a:solidFill>
                <a:uFill>
                  <a:solidFill>
                    <a:srgbClr val="1F497D"/>
                  </a:solidFill>
                </a:uFill>
                <a:latin typeface="Constantia"/>
                <a:cs typeface="Constantia"/>
                <a:hlinkClick r:id="rId2"/>
              </a:rPr>
              <a:t>https://www.cms.gov/Outreach-</a:t>
            </a:r>
            <a:r>
              <a:rPr sz="1600" u="sng" spc="-10" dirty="0">
                <a:solidFill>
                  <a:srgbClr val="1F497D"/>
                </a:solidFill>
                <a:uFill>
                  <a:solidFill>
                    <a:srgbClr val="1F497D"/>
                  </a:solidFill>
                </a:uFill>
                <a:latin typeface="Constantia"/>
                <a:cs typeface="Constantia"/>
                <a:hlinkClick r:id="rId2"/>
              </a:rPr>
              <a:t>and-Education/Medicare-</a:t>
            </a:r>
            <a:r>
              <a:rPr sz="1600" u="sng" dirty="0">
                <a:solidFill>
                  <a:srgbClr val="1F497D"/>
                </a:solidFill>
                <a:uFill>
                  <a:solidFill>
                    <a:srgbClr val="1F497D"/>
                  </a:solidFill>
                </a:uFill>
                <a:latin typeface="Constantia"/>
                <a:cs typeface="Constantia"/>
                <a:hlinkClick r:id="rId2"/>
              </a:rPr>
              <a:t>Learning-</a:t>
            </a:r>
            <a:r>
              <a:rPr sz="1600" u="sng" spc="-10" dirty="0">
                <a:solidFill>
                  <a:srgbClr val="1F497D"/>
                </a:solidFill>
                <a:uFill>
                  <a:solidFill>
                    <a:srgbClr val="1F497D"/>
                  </a:solidFill>
                </a:uFill>
                <a:latin typeface="Constantia"/>
                <a:cs typeface="Constantia"/>
                <a:hlinkClick r:id="rId2"/>
              </a:rPr>
              <a:t>Network-</a:t>
            </a:r>
            <a:r>
              <a:rPr sz="1600" spc="-10" dirty="0">
                <a:solidFill>
                  <a:srgbClr val="1F497D"/>
                </a:solidFill>
                <a:latin typeface="Constantia"/>
                <a:cs typeface="Constantia"/>
                <a:hlinkClick r:id="rId2"/>
              </a:rPr>
              <a:t> </a:t>
            </a:r>
            <a:r>
              <a:rPr sz="1600" u="sng" spc="-10" dirty="0">
                <a:solidFill>
                  <a:srgbClr val="1F497D"/>
                </a:solidFill>
                <a:uFill>
                  <a:solidFill>
                    <a:srgbClr val="1F497D"/>
                  </a:solidFill>
                </a:uFill>
                <a:latin typeface="Constantia"/>
                <a:cs typeface="Constantia"/>
                <a:hlinkClick r:id="rId2"/>
              </a:rPr>
              <a:t>MLN/MLNProducts/Downloads/Items-Services-Furnished-to-Beneficiaries-</a:t>
            </a:r>
            <a:r>
              <a:rPr sz="1600" spc="-10" dirty="0">
                <a:solidFill>
                  <a:srgbClr val="1F497D"/>
                </a:solidFill>
                <a:latin typeface="Constantia"/>
                <a:cs typeface="Constantia"/>
                <a:hlinkClick r:id="rId2"/>
              </a:rPr>
              <a:t> </a:t>
            </a:r>
            <a:r>
              <a:rPr sz="1600" u="sng" spc="-10" dirty="0">
                <a:solidFill>
                  <a:srgbClr val="1F497D"/>
                </a:solidFill>
                <a:uFill>
                  <a:solidFill>
                    <a:srgbClr val="1F497D"/>
                  </a:solidFill>
                </a:uFill>
                <a:latin typeface="Constantia"/>
                <a:cs typeface="Constantia"/>
                <a:hlinkClick r:id="rId2"/>
              </a:rPr>
              <a:t>in-</a:t>
            </a:r>
            <a:r>
              <a:rPr sz="1600" u="sng" spc="-20" dirty="0">
                <a:solidFill>
                  <a:srgbClr val="1F497D"/>
                </a:solidFill>
                <a:uFill>
                  <a:solidFill>
                    <a:srgbClr val="1F497D"/>
                  </a:solidFill>
                </a:uFill>
                <a:latin typeface="Constantia"/>
                <a:cs typeface="Constantia"/>
                <a:hlinkClick r:id="rId2"/>
              </a:rPr>
              <a:t>Custody-</a:t>
            </a:r>
            <a:r>
              <a:rPr sz="1600" u="sng" spc="-10" dirty="0">
                <a:solidFill>
                  <a:srgbClr val="1F497D"/>
                </a:solidFill>
                <a:uFill>
                  <a:solidFill>
                    <a:srgbClr val="1F497D"/>
                  </a:solidFill>
                </a:uFill>
                <a:latin typeface="Constantia"/>
                <a:cs typeface="Constantia"/>
                <a:hlinkClick r:id="rId2"/>
              </a:rPr>
              <a:t>Under-</a:t>
            </a:r>
            <a:r>
              <a:rPr sz="1600" u="sng" spc="-20" dirty="0">
                <a:solidFill>
                  <a:srgbClr val="1F497D"/>
                </a:solidFill>
                <a:uFill>
                  <a:solidFill>
                    <a:srgbClr val="1F497D"/>
                  </a:solidFill>
                </a:uFill>
                <a:latin typeface="Constantia"/>
                <a:cs typeface="Constantia"/>
                <a:hlinkClick r:id="rId2"/>
              </a:rPr>
              <a:t>Penal-</a:t>
            </a:r>
            <a:r>
              <a:rPr sz="1600" u="sng" spc="-10" dirty="0">
                <a:solidFill>
                  <a:srgbClr val="1F497D"/>
                </a:solidFill>
                <a:uFill>
                  <a:solidFill>
                    <a:srgbClr val="1F497D"/>
                  </a:solidFill>
                </a:uFill>
                <a:latin typeface="Constantia"/>
                <a:cs typeface="Constantia"/>
                <a:hlinkClick r:id="rId2"/>
              </a:rPr>
              <a:t>Authority-</a:t>
            </a:r>
            <a:r>
              <a:rPr sz="1600" u="sng" spc="-25" dirty="0">
                <a:solidFill>
                  <a:srgbClr val="1F497D"/>
                </a:solidFill>
                <a:uFill>
                  <a:solidFill>
                    <a:srgbClr val="1F497D"/>
                  </a:solidFill>
                </a:uFill>
                <a:latin typeface="Constantia"/>
                <a:cs typeface="Constantia"/>
                <a:hlinkClick r:id="rId2"/>
              </a:rPr>
              <a:t>Fact-</a:t>
            </a:r>
            <a:r>
              <a:rPr sz="1600" u="sng" dirty="0">
                <a:solidFill>
                  <a:srgbClr val="1F497D"/>
                </a:solidFill>
                <a:uFill>
                  <a:solidFill>
                    <a:srgbClr val="1F497D"/>
                  </a:solidFill>
                </a:uFill>
                <a:latin typeface="Constantia"/>
                <a:cs typeface="Constantia"/>
                <a:hlinkClick r:id="rId2"/>
              </a:rPr>
              <a:t>Sheet-</a:t>
            </a:r>
            <a:r>
              <a:rPr sz="1600" u="sng" spc="-10" dirty="0">
                <a:solidFill>
                  <a:srgbClr val="1F497D"/>
                </a:solidFill>
                <a:uFill>
                  <a:solidFill>
                    <a:srgbClr val="1F497D"/>
                  </a:solidFill>
                </a:uFill>
                <a:latin typeface="Constantia"/>
                <a:cs typeface="Constantia"/>
                <a:hlinkClick r:id="rId2"/>
              </a:rPr>
              <a:t>ICN908084.pdf</a:t>
            </a:r>
            <a:r>
              <a:rPr sz="1600" spc="-10" dirty="0">
                <a:latin typeface="Constantia"/>
                <a:cs typeface="Constantia"/>
                <a:hlinkClick r:id="rId2"/>
              </a:rPr>
              <a:t>.</a:t>
            </a:r>
            <a:endParaRPr sz="1600" dirty="0">
              <a:latin typeface="Constantia"/>
              <a:cs typeface="Constanti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title"/>
          </p:nvPr>
        </p:nvSpPr>
        <p:spPr>
          <a:prstGeom prst="rect">
            <a:avLst/>
          </a:prstGeom>
        </p:spPr>
        <p:txBody>
          <a:bodyPr vert="horz" wrap="square" lIns="0" tIns="12700" rIns="0" bIns="0" rtlCol="0">
            <a:spAutoFit/>
          </a:bodyPr>
          <a:lstStyle/>
          <a:p>
            <a:pPr marL="12700">
              <a:lnSpc>
                <a:spcPct val="100000"/>
              </a:lnSpc>
              <a:spcBef>
                <a:spcPts val="100"/>
              </a:spcBef>
            </a:pPr>
            <a:r>
              <a:rPr sz="4000" dirty="0"/>
              <a:t>Applying</a:t>
            </a:r>
            <a:r>
              <a:rPr sz="4000" spc="-30" dirty="0"/>
              <a:t> </a:t>
            </a:r>
            <a:r>
              <a:rPr sz="4000" dirty="0"/>
              <a:t>for</a:t>
            </a:r>
            <a:r>
              <a:rPr sz="4000" spc="-50" dirty="0"/>
              <a:t> </a:t>
            </a:r>
            <a:r>
              <a:rPr sz="4000" dirty="0"/>
              <a:t>Medicare</a:t>
            </a:r>
            <a:r>
              <a:rPr sz="4000" spc="-50" dirty="0"/>
              <a:t> </a:t>
            </a:r>
            <a:r>
              <a:rPr sz="4000" dirty="0"/>
              <a:t>When</a:t>
            </a:r>
            <a:r>
              <a:rPr sz="4000" spc="-35" dirty="0"/>
              <a:t> </a:t>
            </a:r>
            <a:r>
              <a:rPr sz="4000" spc="-10" dirty="0"/>
              <a:t>Incarcerated</a:t>
            </a:r>
            <a:endParaRPr sz="4000" dirty="0"/>
          </a:p>
        </p:txBody>
      </p:sp>
      <p:sp>
        <p:nvSpPr>
          <p:cNvPr id="8" name="Slide Number Placeholder 7">
            <a:extLst>
              <a:ext uri="{FF2B5EF4-FFF2-40B4-BE49-F238E27FC236}">
                <a16:creationId xmlns:a16="http://schemas.microsoft.com/office/drawing/2014/main" id="{64939659-AB0C-4D94-BDFE-0D48C88D4BEB}"/>
              </a:ext>
            </a:extLst>
          </p:cNvPr>
          <p:cNvSpPr>
            <a:spLocks noGrp="1"/>
          </p:cNvSpPr>
          <p:nvPr>
            <p:ph type="sldNum" sz="quarter" idx="4"/>
          </p:nvPr>
        </p:nvSpPr>
        <p:spPr/>
        <p:txBody>
          <a:bodyPr/>
          <a:lstStyle/>
          <a:p>
            <a:pPr marL="40640">
              <a:lnSpc>
                <a:spcPts val="1240"/>
              </a:lnSpc>
            </a:pPr>
            <a:fld id="{81D60167-4931-47E6-BA6A-407CBD079E47}" type="slidenum">
              <a:rPr lang="en-US" spc="-25" smtClean="0"/>
              <a:t>7</a:t>
            </a:fld>
            <a:endParaRPr lang="en-US" spc="-25" dirty="0"/>
          </a:p>
        </p:txBody>
      </p:sp>
      <p:sp>
        <p:nvSpPr>
          <p:cNvPr id="6" name="object 6"/>
          <p:cNvSpPr txBox="1"/>
          <p:nvPr/>
        </p:nvSpPr>
        <p:spPr>
          <a:xfrm>
            <a:off x="304800" y="1783030"/>
            <a:ext cx="8070850" cy="4177426"/>
          </a:xfrm>
          <a:prstGeom prst="rect">
            <a:avLst/>
          </a:prstGeom>
        </p:spPr>
        <p:txBody>
          <a:bodyPr vert="horz" wrap="square" lIns="0" tIns="80010" rIns="0" bIns="0" rtlCol="0">
            <a:spAutoFit/>
          </a:bodyPr>
          <a:lstStyle/>
          <a:p>
            <a:pPr marL="354965" marR="5080" indent="-342900">
              <a:lnSpc>
                <a:spcPct val="80000"/>
              </a:lnSpc>
              <a:spcBef>
                <a:spcPts val="630"/>
              </a:spcBef>
              <a:buClr>
                <a:srgbClr val="084A9C"/>
              </a:buClr>
              <a:buFont typeface="Wingdings"/>
              <a:buChar char=""/>
              <a:tabLst>
                <a:tab pos="354965" algn="l"/>
                <a:tab pos="355600" algn="l"/>
              </a:tabLst>
            </a:pPr>
            <a:r>
              <a:rPr sz="2200" spc="-10" dirty="0">
                <a:latin typeface="Constantia"/>
                <a:cs typeface="Constantia"/>
              </a:rPr>
              <a:t>Consumers</a:t>
            </a:r>
            <a:r>
              <a:rPr sz="2200" spc="-135" dirty="0">
                <a:latin typeface="Constantia"/>
                <a:cs typeface="Constantia"/>
              </a:rPr>
              <a:t> </a:t>
            </a:r>
            <a:r>
              <a:rPr sz="2200" dirty="0">
                <a:latin typeface="Constantia"/>
                <a:cs typeface="Constantia"/>
              </a:rPr>
              <a:t>who</a:t>
            </a:r>
            <a:r>
              <a:rPr sz="2200" spc="-65" dirty="0">
                <a:latin typeface="Constantia"/>
                <a:cs typeface="Constantia"/>
              </a:rPr>
              <a:t> </a:t>
            </a:r>
            <a:r>
              <a:rPr sz="2200" spc="-10" dirty="0">
                <a:latin typeface="Constantia"/>
                <a:cs typeface="Constantia"/>
              </a:rPr>
              <a:t>become</a:t>
            </a:r>
            <a:r>
              <a:rPr sz="2200" spc="-135" dirty="0">
                <a:latin typeface="Constantia"/>
                <a:cs typeface="Constantia"/>
              </a:rPr>
              <a:t> </a:t>
            </a:r>
            <a:r>
              <a:rPr sz="2200" dirty="0">
                <a:latin typeface="Constantia"/>
                <a:cs typeface="Constantia"/>
              </a:rPr>
              <a:t>eligible</a:t>
            </a:r>
            <a:r>
              <a:rPr sz="2200" spc="-90" dirty="0">
                <a:latin typeface="Constantia"/>
                <a:cs typeface="Constantia"/>
              </a:rPr>
              <a:t> </a:t>
            </a:r>
            <a:r>
              <a:rPr sz="2200" dirty="0">
                <a:latin typeface="Constantia"/>
                <a:cs typeface="Constantia"/>
              </a:rPr>
              <a:t>for</a:t>
            </a:r>
            <a:r>
              <a:rPr sz="2200" spc="-90" dirty="0">
                <a:latin typeface="Constantia"/>
                <a:cs typeface="Constantia"/>
              </a:rPr>
              <a:t> </a:t>
            </a:r>
            <a:r>
              <a:rPr sz="2200" spc="-20" dirty="0">
                <a:latin typeface="Constantia"/>
                <a:cs typeface="Constantia"/>
              </a:rPr>
              <a:t>Medicare</a:t>
            </a:r>
            <a:r>
              <a:rPr sz="2200" spc="-135" dirty="0">
                <a:latin typeface="Constantia"/>
                <a:cs typeface="Constantia"/>
              </a:rPr>
              <a:t> </a:t>
            </a:r>
            <a:r>
              <a:rPr sz="2200" dirty="0">
                <a:latin typeface="Constantia"/>
                <a:cs typeface="Constantia"/>
              </a:rPr>
              <a:t>while</a:t>
            </a:r>
            <a:r>
              <a:rPr sz="2200" spc="-70" dirty="0">
                <a:latin typeface="Constantia"/>
                <a:cs typeface="Constantia"/>
              </a:rPr>
              <a:t> </a:t>
            </a:r>
            <a:r>
              <a:rPr sz="2200" spc="-10" dirty="0">
                <a:latin typeface="Constantia"/>
                <a:cs typeface="Constantia"/>
              </a:rPr>
              <a:t>incarcerated </a:t>
            </a:r>
            <a:r>
              <a:rPr lang="en-US" sz="2200" u="sng" dirty="0">
                <a:solidFill>
                  <a:schemeClr val="tx1"/>
                </a:solidFill>
                <a:latin typeface="Constantia"/>
                <a:cs typeface="Constantia"/>
              </a:rPr>
              <a:t>may choose to</a:t>
            </a:r>
            <a:r>
              <a:rPr sz="2200" u="sng" spc="-110" dirty="0">
                <a:solidFill>
                  <a:schemeClr val="tx1"/>
                </a:solidFill>
                <a:latin typeface="Constantia"/>
                <a:cs typeface="Constantia"/>
              </a:rPr>
              <a:t> </a:t>
            </a:r>
            <a:r>
              <a:rPr sz="2200" spc="-20" dirty="0">
                <a:latin typeface="Constantia"/>
                <a:cs typeface="Constantia"/>
              </a:rPr>
              <a:t>actively</a:t>
            </a:r>
            <a:r>
              <a:rPr sz="2200" spc="-125" dirty="0">
                <a:latin typeface="Constantia"/>
                <a:cs typeface="Constantia"/>
              </a:rPr>
              <a:t> </a:t>
            </a:r>
            <a:r>
              <a:rPr sz="2200" dirty="0">
                <a:latin typeface="Constantia"/>
                <a:cs typeface="Constantia"/>
              </a:rPr>
              <a:t>enroll</a:t>
            </a:r>
            <a:r>
              <a:rPr sz="2200" spc="-50" dirty="0">
                <a:latin typeface="Constantia"/>
                <a:cs typeface="Constantia"/>
              </a:rPr>
              <a:t> </a:t>
            </a:r>
            <a:r>
              <a:rPr sz="2200" dirty="0">
                <a:latin typeface="Constantia"/>
                <a:cs typeface="Constantia"/>
              </a:rPr>
              <a:t>in</a:t>
            </a:r>
            <a:r>
              <a:rPr sz="2200" spc="-55" dirty="0">
                <a:latin typeface="Constantia"/>
                <a:cs typeface="Constantia"/>
              </a:rPr>
              <a:t> </a:t>
            </a:r>
            <a:r>
              <a:rPr sz="2200" dirty="0">
                <a:latin typeface="Constantia"/>
                <a:cs typeface="Constantia"/>
              </a:rPr>
              <a:t>Original</a:t>
            </a:r>
            <a:r>
              <a:rPr sz="2200" spc="-40" dirty="0">
                <a:latin typeface="Constantia"/>
                <a:cs typeface="Constantia"/>
              </a:rPr>
              <a:t> </a:t>
            </a:r>
            <a:r>
              <a:rPr sz="2200" spc="-10" dirty="0">
                <a:latin typeface="Constantia"/>
                <a:cs typeface="Constantia"/>
              </a:rPr>
              <a:t>Medicare</a:t>
            </a:r>
            <a:r>
              <a:rPr sz="2200" spc="-90" dirty="0">
                <a:latin typeface="Constantia"/>
                <a:cs typeface="Constantia"/>
              </a:rPr>
              <a:t> </a:t>
            </a:r>
            <a:r>
              <a:rPr sz="2200" spc="-10" dirty="0">
                <a:latin typeface="Constantia"/>
                <a:cs typeface="Constantia"/>
              </a:rPr>
              <a:t>Part</a:t>
            </a:r>
            <a:r>
              <a:rPr sz="2200" spc="-120" dirty="0">
                <a:latin typeface="Constantia"/>
                <a:cs typeface="Constantia"/>
              </a:rPr>
              <a:t> </a:t>
            </a:r>
            <a:r>
              <a:rPr sz="2200" dirty="0">
                <a:latin typeface="Constantia"/>
                <a:cs typeface="Constantia"/>
              </a:rPr>
              <a:t>A</a:t>
            </a:r>
            <a:r>
              <a:rPr sz="2200" spc="-95" dirty="0">
                <a:latin typeface="Constantia"/>
                <a:cs typeface="Constantia"/>
              </a:rPr>
              <a:t> </a:t>
            </a:r>
            <a:r>
              <a:rPr sz="2200" dirty="0">
                <a:latin typeface="Constantia"/>
                <a:cs typeface="Constantia"/>
              </a:rPr>
              <a:t>and</a:t>
            </a:r>
            <a:r>
              <a:rPr sz="2200" spc="-35" dirty="0">
                <a:latin typeface="Constantia"/>
                <a:cs typeface="Constantia"/>
              </a:rPr>
              <a:t> </a:t>
            </a:r>
            <a:r>
              <a:rPr sz="2200" dirty="0">
                <a:latin typeface="Constantia"/>
                <a:cs typeface="Constantia"/>
              </a:rPr>
              <a:t>Part</a:t>
            </a:r>
            <a:r>
              <a:rPr sz="2200" spc="-80" dirty="0">
                <a:latin typeface="Constantia"/>
                <a:cs typeface="Constantia"/>
              </a:rPr>
              <a:t> </a:t>
            </a:r>
            <a:r>
              <a:rPr sz="2200" spc="-50" dirty="0">
                <a:latin typeface="Constantia"/>
                <a:cs typeface="Constantia"/>
              </a:rPr>
              <a:t>B </a:t>
            </a:r>
            <a:r>
              <a:rPr sz="2200" spc="-35" dirty="0">
                <a:latin typeface="Constantia"/>
                <a:cs typeface="Constantia"/>
              </a:rPr>
              <a:t>coverage</a:t>
            </a:r>
            <a:r>
              <a:rPr sz="2200" spc="-114" dirty="0">
                <a:latin typeface="Constantia"/>
                <a:cs typeface="Constantia"/>
              </a:rPr>
              <a:t> </a:t>
            </a:r>
            <a:r>
              <a:rPr sz="2200" spc="-20" dirty="0">
                <a:latin typeface="Constantia"/>
                <a:cs typeface="Constantia"/>
              </a:rPr>
              <a:t>to</a:t>
            </a:r>
            <a:r>
              <a:rPr sz="2200" spc="-120" dirty="0">
                <a:latin typeface="Constantia"/>
                <a:cs typeface="Constantia"/>
              </a:rPr>
              <a:t> </a:t>
            </a:r>
            <a:r>
              <a:rPr sz="2200" spc="-10" dirty="0">
                <a:latin typeface="Constantia"/>
                <a:cs typeface="Constantia"/>
              </a:rPr>
              <a:t>ensure</a:t>
            </a:r>
            <a:r>
              <a:rPr sz="2200" spc="-105" dirty="0">
                <a:latin typeface="Constantia"/>
                <a:cs typeface="Constantia"/>
              </a:rPr>
              <a:t> </a:t>
            </a:r>
            <a:r>
              <a:rPr sz="2200" dirty="0">
                <a:latin typeface="Constantia"/>
                <a:cs typeface="Constantia"/>
              </a:rPr>
              <a:t>that</a:t>
            </a:r>
            <a:r>
              <a:rPr sz="2200" spc="-70" dirty="0">
                <a:latin typeface="Constantia"/>
                <a:cs typeface="Constantia"/>
              </a:rPr>
              <a:t> </a:t>
            </a:r>
            <a:r>
              <a:rPr sz="2200" spc="-20" dirty="0">
                <a:latin typeface="Constantia"/>
                <a:cs typeface="Constantia"/>
              </a:rPr>
              <a:t>Medicare</a:t>
            </a:r>
            <a:r>
              <a:rPr sz="2200" spc="-135" dirty="0">
                <a:latin typeface="Constantia"/>
                <a:cs typeface="Constantia"/>
              </a:rPr>
              <a:t> </a:t>
            </a:r>
            <a:r>
              <a:rPr sz="2200" dirty="0">
                <a:latin typeface="Constantia"/>
                <a:cs typeface="Constantia"/>
              </a:rPr>
              <a:t>will</a:t>
            </a:r>
            <a:r>
              <a:rPr sz="2200" spc="-40" dirty="0">
                <a:latin typeface="Constantia"/>
                <a:cs typeface="Constantia"/>
              </a:rPr>
              <a:t> </a:t>
            </a:r>
            <a:r>
              <a:rPr sz="2200" dirty="0">
                <a:latin typeface="Constantia"/>
                <a:cs typeface="Constantia"/>
              </a:rPr>
              <a:t>pay</a:t>
            </a:r>
            <a:r>
              <a:rPr sz="2200" spc="-80" dirty="0">
                <a:latin typeface="Constantia"/>
                <a:cs typeface="Constantia"/>
              </a:rPr>
              <a:t> </a:t>
            </a:r>
            <a:r>
              <a:rPr sz="2200" dirty="0">
                <a:latin typeface="Constantia"/>
                <a:cs typeface="Constantia"/>
              </a:rPr>
              <a:t>for</a:t>
            </a:r>
            <a:r>
              <a:rPr sz="2200" spc="-95" dirty="0">
                <a:latin typeface="Constantia"/>
                <a:cs typeface="Constantia"/>
              </a:rPr>
              <a:t> </a:t>
            </a:r>
            <a:r>
              <a:rPr sz="2200" dirty="0">
                <a:latin typeface="Constantia"/>
                <a:cs typeface="Constantia"/>
              </a:rPr>
              <a:t>health</a:t>
            </a:r>
            <a:r>
              <a:rPr sz="2200" spc="-110" dirty="0">
                <a:latin typeface="Constantia"/>
                <a:cs typeface="Constantia"/>
              </a:rPr>
              <a:t> </a:t>
            </a:r>
            <a:r>
              <a:rPr sz="2200" spc="-10" dirty="0">
                <a:latin typeface="Constantia"/>
                <a:cs typeface="Constantia"/>
              </a:rPr>
              <a:t>care</a:t>
            </a:r>
            <a:r>
              <a:rPr sz="2200" spc="-120" dirty="0">
                <a:latin typeface="Constantia"/>
                <a:cs typeface="Constantia"/>
              </a:rPr>
              <a:t> </a:t>
            </a:r>
            <a:r>
              <a:rPr sz="2200" spc="-10" dirty="0">
                <a:latin typeface="Constantia"/>
                <a:cs typeface="Constantia"/>
              </a:rPr>
              <a:t>services </a:t>
            </a:r>
            <a:r>
              <a:rPr sz="2200" dirty="0">
                <a:latin typeface="Constantia"/>
                <a:cs typeface="Constantia"/>
              </a:rPr>
              <a:t>upon</a:t>
            </a:r>
            <a:r>
              <a:rPr sz="2200" spc="-80" dirty="0">
                <a:latin typeface="Constantia"/>
                <a:cs typeface="Constantia"/>
              </a:rPr>
              <a:t> </a:t>
            </a:r>
            <a:r>
              <a:rPr sz="2200" dirty="0">
                <a:latin typeface="Constantia"/>
                <a:cs typeface="Constantia"/>
              </a:rPr>
              <a:t>their</a:t>
            </a:r>
            <a:r>
              <a:rPr sz="2200" spc="-135" dirty="0">
                <a:latin typeface="Constantia"/>
                <a:cs typeface="Constantia"/>
              </a:rPr>
              <a:t> </a:t>
            </a:r>
            <a:r>
              <a:rPr sz="2200" spc="-10" dirty="0">
                <a:latin typeface="Constantia"/>
                <a:cs typeface="Constantia"/>
              </a:rPr>
              <a:t>release.</a:t>
            </a:r>
            <a:endParaRPr sz="2200" dirty="0">
              <a:latin typeface="Constantia"/>
              <a:cs typeface="Constantia"/>
            </a:endParaRPr>
          </a:p>
          <a:p>
            <a:pPr marL="755650" marR="38735" lvl="1" indent="-286385">
              <a:lnSpc>
                <a:spcPts val="1820"/>
              </a:lnSpc>
              <a:spcBef>
                <a:spcPts val="455"/>
              </a:spcBef>
              <a:buClr>
                <a:srgbClr val="084A9C"/>
              </a:buClr>
              <a:buFont typeface="Wingdings"/>
              <a:buChar char=""/>
              <a:tabLst>
                <a:tab pos="756285" algn="l"/>
              </a:tabLst>
            </a:pPr>
            <a:r>
              <a:rPr sz="1900" dirty="0">
                <a:latin typeface="Constantia"/>
                <a:cs typeface="Constantia"/>
              </a:rPr>
              <a:t>All</a:t>
            </a:r>
            <a:r>
              <a:rPr sz="1900" spc="-80" dirty="0">
                <a:latin typeface="Constantia"/>
                <a:cs typeface="Constantia"/>
              </a:rPr>
              <a:t> </a:t>
            </a:r>
            <a:r>
              <a:rPr sz="1900" dirty="0">
                <a:latin typeface="Constantia"/>
                <a:cs typeface="Constantia"/>
              </a:rPr>
              <a:t>consumers</a:t>
            </a:r>
            <a:r>
              <a:rPr sz="1900" spc="-50" dirty="0">
                <a:latin typeface="Constantia"/>
                <a:cs typeface="Constantia"/>
              </a:rPr>
              <a:t> </a:t>
            </a:r>
            <a:r>
              <a:rPr sz="1900" spc="-30" dirty="0">
                <a:latin typeface="Constantia"/>
                <a:cs typeface="Constantia"/>
              </a:rPr>
              <a:t>have</a:t>
            </a:r>
            <a:r>
              <a:rPr sz="1900" spc="-100" dirty="0">
                <a:latin typeface="Constantia"/>
                <a:cs typeface="Constantia"/>
              </a:rPr>
              <a:t> </a:t>
            </a:r>
            <a:r>
              <a:rPr sz="1900" dirty="0">
                <a:latin typeface="Constantia"/>
                <a:cs typeface="Constantia"/>
              </a:rPr>
              <a:t>a</a:t>
            </a:r>
            <a:r>
              <a:rPr sz="1900" spc="-95" dirty="0">
                <a:latin typeface="Constantia"/>
                <a:cs typeface="Constantia"/>
              </a:rPr>
              <a:t> </a:t>
            </a:r>
            <a:r>
              <a:rPr sz="1900" dirty="0">
                <a:latin typeface="Constantia"/>
                <a:cs typeface="Constantia"/>
              </a:rPr>
              <a:t>seven</a:t>
            </a:r>
            <a:r>
              <a:rPr sz="1900" spc="-45" dirty="0">
                <a:latin typeface="Constantia"/>
                <a:cs typeface="Constantia"/>
              </a:rPr>
              <a:t> </a:t>
            </a:r>
            <a:r>
              <a:rPr sz="1900" dirty="0">
                <a:latin typeface="Constantia"/>
                <a:cs typeface="Constantia"/>
              </a:rPr>
              <a:t>month</a:t>
            </a:r>
            <a:r>
              <a:rPr sz="1900" spc="-45" dirty="0">
                <a:latin typeface="Constantia"/>
                <a:cs typeface="Constantia"/>
              </a:rPr>
              <a:t> </a:t>
            </a:r>
            <a:r>
              <a:rPr sz="1900" dirty="0">
                <a:latin typeface="Constantia"/>
                <a:cs typeface="Constantia"/>
              </a:rPr>
              <a:t>initial</a:t>
            </a:r>
            <a:r>
              <a:rPr sz="1900" spc="-70" dirty="0">
                <a:latin typeface="Constantia"/>
                <a:cs typeface="Constantia"/>
              </a:rPr>
              <a:t> </a:t>
            </a:r>
            <a:r>
              <a:rPr sz="1900" spc="-10" dirty="0">
                <a:latin typeface="Constantia"/>
                <a:cs typeface="Constantia"/>
              </a:rPr>
              <a:t>enrollment</a:t>
            </a:r>
            <a:r>
              <a:rPr sz="1900" spc="-105" dirty="0">
                <a:latin typeface="Constantia"/>
                <a:cs typeface="Constantia"/>
              </a:rPr>
              <a:t> </a:t>
            </a:r>
            <a:r>
              <a:rPr sz="1900" dirty="0">
                <a:latin typeface="Constantia"/>
                <a:cs typeface="Constantia"/>
              </a:rPr>
              <a:t>period</a:t>
            </a:r>
            <a:r>
              <a:rPr sz="1900" spc="-20" dirty="0">
                <a:latin typeface="Constantia"/>
                <a:cs typeface="Constantia"/>
              </a:rPr>
              <a:t> </a:t>
            </a:r>
            <a:r>
              <a:rPr sz="1900" dirty="0">
                <a:latin typeface="Constantia"/>
                <a:cs typeface="Constantia"/>
              </a:rPr>
              <a:t>(IEP)</a:t>
            </a:r>
            <a:r>
              <a:rPr sz="1900" spc="-35" dirty="0">
                <a:latin typeface="Constantia"/>
                <a:cs typeface="Constantia"/>
              </a:rPr>
              <a:t> </a:t>
            </a:r>
            <a:r>
              <a:rPr sz="1900" spc="-20" dirty="0">
                <a:latin typeface="Constantia"/>
                <a:cs typeface="Constantia"/>
              </a:rPr>
              <a:t>that </a:t>
            </a:r>
            <a:r>
              <a:rPr sz="1900" spc="-10" dirty="0">
                <a:latin typeface="Constantia"/>
                <a:cs typeface="Constantia"/>
              </a:rPr>
              <a:t>consists</a:t>
            </a:r>
            <a:r>
              <a:rPr sz="1900" spc="-85" dirty="0">
                <a:latin typeface="Constantia"/>
                <a:cs typeface="Constantia"/>
              </a:rPr>
              <a:t> </a:t>
            </a:r>
            <a:r>
              <a:rPr sz="1900" dirty="0">
                <a:latin typeface="Constantia"/>
                <a:cs typeface="Constantia"/>
              </a:rPr>
              <a:t>of</a:t>
            </a:r>
            <a:r>
              <a:rPr sz="1900" spc="15" dirty="0">
                <a:latin typeface="Constantia"/>
                <a:cs typeface="Constantia"/>
              </a:rPr>
              <a:t> </a:t>
            </a:r>
            <a:r>
              <a:rPr sz="1900" dirty="0">
                <a:latin typeface="Constantia"/>
                <a:cs typeface="Constantia"/>
              </a:rPr>
              <a:t>the</a:t>
            </a:r>
            <a:r>
              <a:rPr sz="1900" spc="-50" dirty="0">
                <a:latin typeface="Constantia"/>
                <a:cs typeface="Constantia"/>
              </a:rPr>
              <a:t> </a:t>
            </a:r>
            <a:r>
              <a:rPr sz="1900" dirty="0">
                <a:latin typeface="Constantia"/>
                <a:cs typeface="Constantia"/>
              </a:rPr>
              <a:t>3</a:t>
            </a:r>
            <a:r>
              <a:rPr sz="1900" spc="-15" dirty="0">
                <a:latin typeface="Constantia"/>
                <a:cs typeface="Constantia"/>
              </a:rPr>
              <a:t> </a:t>
            </a:r>
            <a:r>
              <a:rPr sz="1900" dirty="0">
                <a:latin typeface="Constantia"/>
                <a:cs typeface="Constantia"/>
              </a:rPr>
              <a:t>months</a:t>
            </a:r>
            <a:r>
              <a:rPr sz="1900" spc="-85" dirty="0">
                <a:latin typeface="Constantia"/>
                <a:cs typeface="Constantia"/>
              </a:rPr>
              <a:t> </a:t>
            </a:r>
            <a:r>
              <a:rPr sz="1900" dirty="0">
                <a:latin typeface="Constantia"/>
                <a:cs typeface="Constantia"/>
              </a:rPr>
              <a:t>prior</a:t>
            </a:r>
            <a:r>
              <a:rPr sz="1900" spc="-105" dirty="0">
                <a:latin typeface="Constantia"/>
                <a:cs typeface="Constantia"/>
              </a:rPr>
              <a:t> </a:t>
            </a:r>
            <a:r>
              <a:rPr sz="1900" dirty="0">
                <a:latin typeface="Constantia"/>
                <a:cs typeface="Constantia"/>
              </a:rPr>
              <a:t>to</a:t>
            </a:r>
            <a:r>
              <a:rPr sz="1900" spc="-70" dirty="0">
                <a:latin typeface="Constantia"/>
                <a:cs typeface="Constantia"/>
              </a:rPr>
              <a:t> </a:t>
            </a:r>
            <a:r>
              <a:rPr sz="1900" dirty="0">
                <a:latin typeface="Constantia"/>
                <a:cs typeface="Constantia"/>
              </a:rPr>
              <a:t>turning</a:t>
            </a:r>
            <a:r>
              <a:rPr sz="1900" spc="-30" dirty="0">
                <a:latin typeface="Constantia"/>
                <a:cs typeface="Constantia"/>
              </a:rPr>
              <a:t> </a:t>
            </a:r>
            <a:r>
              <a:rPr sz="1900" dirty="0">
                <a:latin typeface="Constantia"/>
                <a:cs typeface="Constantia"/>
              </a:rPr>
              <a:t>65,</a:t>
            </a:r>
            <a:r>
              <a:rPr sz="1900" spc="-40" dirty="0">
                <a:latin typeface="Constantia"/>
                <a:cs typeface="Constantia"/>
              </a:rPr>
              <a:t> </a:t>
            </a:r>
            <a:r>
              <a:rPr sz="1900" dirty="0">
                <a:latin typeface="Constantia"/>
                <a:cs typeface="Constantia"/>
              </a:rPr>
              <a:t>the</a:t>
            </a:r>
            <a:r>
              <a:rPr sz="1900" spc="-50" dirty="0">
                <a:latin typeface="Constantia"/>
                <a:cs typeface="Constantia"/>
              </a:rPr>
              <a:t> </a:t>
            </a:r>
            <a:r>
              <a:rPr sz="1900" dirty="0">
                <a:latin typeface="Constantia"/>
                <a:cs typeface="Constantia"/>
              </a:rPr>
              <a:t>month</a:t>
            </a:r>
            <a:r>
              <a:rPr sz="1900" spc="-95" dirty="0">
                <a:latin typeface="Constantia"/>
                <a:cs typeface="Constantia"/>
              </a:rPr>
              <a:t> </a:t>
            </a:r>
            <a:r>
              <a:rPr sz="1900" dirty="0">
                <a:latin typeface="Constantia"/>
                <a:cs typeface="Constantia"/>
              </a:rPr>
              <a:t>of</a:t>
            </a:r>
            <a:r>
              <a:rPr sz="1900" spc="20" dirty="0">
                <a:latin typeface="Constantia"/>
                <a:cs typeface="Constantia"/>
              </a:rPr>
              <a:t> </a:t>
            </a:r>
            <a:r>
              <a:rPr sz="1900" spc="-10" dirty="0">
                <a:latin typeface="Constantia"/>
                <a:cs typeface="Constantia"/>
              </a:rPr>
              <a:t>their </a:t>
            </a:r>
            <a:r>
              <a:rPr sz="1900" spc="-25" dirty="0">
                <a:latin typeface="Constantia"/>
                <a:cs typeface="Constantia"/>
              </a:rPr>
              <a:t>birthday,</a:t>
            </a:r>
            <a:r>
              <a:rPr sz="1900" spc="-85" dirty="0">
                <a:latin typeface="Constantia"/>
                <a:cs typeface="Constantia"/>
              </a:rPr>
              <a:t> </a:t>
            </a:r>
            <a:r>
              <a:rPr sz="1900" dirty="0">
                <a:latin typeface="Constantia"/>
                <a:cs typeface="Constantia"/>
              </a:rPr>
              <a:t>and</a:t>
            </a:r>
            <a:r>
              <a:rPr sz="1900" spc="-40" dirty="0">
                <a:latin typeface="Constantia"/>
                <a:cs typeface="Constantia"/>
              </a:rPr>
              <a:t> </a:t>
            </a:r>
            <a:r>
              <a:rPr sz="1900" dirty="0">
                <a:latin typeface="Constantia"/>
                <a:cs typeface="Constantia"/>
              </a:rPr>
              <a:t>the</a:t>
            </a:r>
            <a:r>
              <a:rPr sz="1900" spc="-55" dirty="0">
                <a:latin typeface="Constantia"/>
                <a:cs typeface="Constantia"/>
              </a:rPr>
              <a:t> </a:t>
            </a:r>
            <a:r>
              <a:rPr sz="1900" dirty="0">
                <a:latin typeface="Constantia"/>
                <a:cs typeface="Constantia"/>
              </a:rPr>
              <a:t>3</a:t>
            </a:r>
            <a:r>
              <a:rPr sz="1900" spc="-10" dirty="0">
                <a:latin typeface="Constantia"/>
                <a:cs typeface="Constantia"/>
              </a:rPr>
              <a:t> </a:t>
            </a:r>
            <a:r>
              <a:rPr sz="1900" dirty="0">
                <a:latin typeface="Constantia"/>
                <a:cs typeface="Constantia"/>
              </a:rPr>
              <a:t>months</a:t>
            </a:r>
            <a:r>
              <a:rPr sz="1900" spc="-95" dirty="0">
                <a:latin typeface="Constantia"/>
                <a:cs typeface="Constantia"/>
              </a:rPr>
              <a:t> </a:t>
            </a:r>
            <a:r>
              <a:rPr sz="1900" spc="-10" dirty="0">
                <a:latin typeface="Constantia"/>
                <a:cs typeface="Constantia"/>
              </a:rPr>
              <a:t>after</a:t>
            </a:r>
            <a:r>
              <a:rPr sz="1900" spc="-90" dirty="0">
                <a:latin typeface="Constantia"/>
                <a:cs typeface="Constantia"/>
              </a:rPr>
              <a:t> </a:t>
            </a:r>
            <a:r>
              <a:rPr sz="1900" dirty="0">
                <a:latin typeface="Constantia"/>
                <a:cs typeface="Constantia"/>
              </a:rPr>
              <a:t>turning</a:t>
            </a:r>
            <a:r>
              <a:rPr sz="1900" spc="-30" dirty="0">
                <a:latin typeface="Constantia"/>
                <a:cs typeface="Constantia"/>
              </a:rPr>
              <a:t> </a:t>
            </a:r>
            <a:r>
              <a:rPr sz="1900" spc="-25" dirty="0">
                <a:latin typeface="Constantia"/>
                <a:cs typeface="Constantia"/>
              </a:rPr>
              <a:t>65.</a:t>
            </a:r>
            <a:endParaRPr sz="1900" dirty="0">
              <a:latin typeface="Constantia"/>
              <a:cs typeface="Constantia"/>
            </a:endParaRPr>
          </a:p>
          <a:p>
            <a:pPr lvl="1">
              <a:lnSpc>
                <a:spcPct val="100000"/>
              </a:lnSpc>
              <a:spcBef>
                <a:spcPts val="10"/>
              </a:spcBef>
              <a:buClr>
                <a:srgbClr val="084A9C"/>
              </a:buClr>
              <a:buFont typeface="Wingdings"/>
              <a:buChar char=""/>
            </a:pPr>
            <a:endParaRPr sz="2300" dirty="0">
              <a:latin typeface="Constantia"/>
              <a:cs typeface="Constantia"/>
            </a:endParaRPr>
          </a:p>
          <a:p>
            <a:pPr marL="354965" marR="180340" indent="-342900">
              <a:lnSpc>
                <a:spcPct val="80000"/>
              </a:lnSpc>
              <a:spcBef>
                <a:spcPts val="5"/>
              </a:spcBef>
              <a:buClr>
                <a:srgbClr val="084A9C"/>
              </a:buClr>
              <a:buFont typeface="Wingdings"/>
              <a:buChar char=""/>
              <a:tabLst>
                <a:tab pos="354965" algn="l"/>
                <a:tab pos="355600" algn="l"/>
              </a:tabLst>
            </a:pPr>
            <a:r>
              <a:rPr lang="en-US" sz="2200" spc="-20" dirty="0">
                <a:solidFill>
                  <a:schemeClr val="tx1"/>
                </a:solidFill>
                <a:latin typeface="Constantia"/>
                <a:cs typeface="Constantia"/>
              </a:rPr>
              <a:t>Incarcerated Consumers who become eligible for Medicare while incarcerated may also choose to delay enrolling in Medicare until after they are released.  If consumers do not enroll while incarcerated, they can enroll using the SEP upon their release. </a:t>
            </a:r>
            <a:r>
              <a:rPr sz="2200" spc="-20" dirty="0">
                <a:solidFill>
                  <a:schemeClr val="tx1"/>
                </a:solidFill>
                <a:latin typeface="Constantia"/>
                <a:cs typeface="Constantia"/>
              </a:rPr>
              <a:t>Incarcerated</a:t>
            </a:r>
            <a:r>
              <a:rPr sz="2200" spc="-85" dirty="0">
                <a:solidFill>
                  <a:schemeClr val="tx1"/>
                </a:solidFill>
                <a:latin typeface="Constantia"/>
                <a:cs typeface="Constantia"/>
              </a:rPr>
              <a:t> </a:t>
            </a:r>
            <a:r>
              <a:rPr sz="2200" spc="-10" dirty="0">
                <a:latin typeface="Constantia"/>
                <a:cs typeface="Constantia"/>
              </a:rPr>
              <a:t>consumers</a:t>
            </a:r>
            <a:r>
              <a:rPr sz="2200" spc="-125" dirty="0">
                <a:latin typeface="Constantia"/>
                <a:cs typeface="Constantia"/>
              </a:rPr>
              <a:t> </a:t>
            </a:r>
            <a:r>
              <a:rPr sz="2200" spc="-10" dirty="0">
                <a:latin typeface="Constantia"/>
                <a:cs typeface="Constantia"/>
              </a:rPr>
              <a:t>who</a:t>
            </a:r>
            <a:r>
              <a:rPr sz="2200" spc="-110" dirty="0">
                <a:latin typeface="Constantia"/>
                <a:cs typeface="Constantia"/>
              </a:rPr>
              <a:t> </a:t>
            </a:r>
            <a:r>
              <a:rPr sz="2200" spc="-10" dirty="0">
                <a:latin typeface="Constantia"/>
                <a:cs typeface="Constantia"/>
              </a:rPr>
              <a:t>anticipate</a:t>
            </a:r>
            <a:r>
              <a:rPr sz="2200" spc="-85" dirty="0">
                <a:latin typeface="Constantia"/>
                <a:cs typeface="Constantia"/>
              </a:rPr>
              <a:t> </a:t>
            </a:r>
            <a:r>
              <a:rPr sz="2200" dirty="0">
                <a:latin typeface="Constantia"/>
                <a:cs typeface="Constantia"/>
              </a:rPr>
              <a:t>being</a:t>
            </a:r>
            <a:r>
              <a:rPr sz="2200" spc="-45" dirty="0">
                <a:latin typeface="Constantia"/>
                <a:cs typeface="Constantia"/>
              </a:rPr>
              <a:t> </a:t>
            </a:r>
            <a:r>
              <a:rPr sz="2200" dirty="0">
                <a:latin typeface="Constantia"/>
                <a:cs typeface="Constantia"/>
              </a:rPr>
              <a:t>released</a:t>
            </a:r>
            <a:r>
              <a:rPr sz="2200" spc="-30" dirty="0">
                <a:latin typeface="Constantia"/>
                <a:cs typeface="Constantia"/>
              </a:rPr>
              <a:t> </a:t>
            </a:r>
            <a:r>
              <a:rPr sz="2200" spc="-20" dirty="0">
                <a:latin typeface="Constantia"/>
                <a:cs typeface="Constantia"/>
              </a:rPr>
              <a:t>from incarceration</a:t>
            </a:r>
            <a:r>
              <a:rPr sz="2200" spc="-100" dirty="0">
                <a:latin typeface="Constantia"/>
                <a:cs typeface="Constantia"/>
              </a:rPr>
              <a:t> </a:t>
            </a:r>
            <a:r>
              <a:rPr sz="2200" dirty="0">
                <a:latin typeface="Constantia"/>
                <a:cs typeface="Constantia"/>
              </a:rPr>
              <a:t>should</a:t>
            </a:r>
            <a:r>
              <a:rPr sz="2200" spc="-70" dirty="0">
                <a:latin typeface="Constantia"/>
                <a:cs typeface="Constantia"/>
              </a:rPr>
              <a:t> </a:t>
            </a:r>
            <a:r>
              <a:rPr sz="2200" spc="-20" dirty="0">
                <a:latin typeface="Constantia"/>
                <a:cs typeface="Constantia"/>
              </a:rPr>
              <a:t>actively</a:t>
            </a:r>
            <a:r>
              <a:rPr sz="2200" spc="-114" dirty="0">
                <a:latin typeface="Constantia"/>
                <a:cs typeface="Constantia"/>
              </a:rPr>
              <a:t> </a:t>
            </a:r>
            <a:r>
              <a:rPr sz="2200" dirty="0">
                <a:latin typeface="Constantia"/>
                <a:cs typeface="Constantia"/>
              </a:rPr>
              <a:t>enroll</a:t>
            </a:r>
            <a:r>
              <a:rPr sz="2200" spc="-15" dirty="0">
                <a:latin typeface="Constantia"/>
                <a:cs typeface="Constantia"/>
              </a:rPr>
              <a:t> </a:t>
            </a:r>
            <a:r>
              <a:rPr sz="2200" dirty="0">
                <a:latin typeface="Constantia"/>
                <a:cs typeface="Constantia"/>
              </a:rPr>
              <a:t>in</a:t>
            </a:r>
            <a:r>
              <a:rPr sz="2200" spc="-35" dirty="0">
                <a:latin typeface="Constantia"/>
                <a:cs typeface="Constantia"/>
              </a:rPr>
              <a:t> </a:t>
            </a:r>
            <a:r>
              <a:rPr sz="2200" spc="-10" dirty="0">
                <a:latin typeface="Constantia"/>
                <a:cs typeface="Constantia"/>
              </a:rPr>
              <a:t>Medicare,</a:t>
            </a:r>
            <a:r>
              <a:rPr sz="2200" spc="-60" dirty="0">
                <a:latin typeface="Constantia"/>
                <a:cs typeface="Constantia"/>
              </a:rPr>
              <a:t> </a:t>
            </a:r>
            <a:r>
              <a:rPr sz="2200" spc="-10" dirty="0">
                <a:latin typeface="Constantia"/>
                <a:cs typeface="Constantia"/>
              </a:rPr>
              <a:t>since</a:t>
            </a:r>
            <a:r>
              <a:rPr sz="2200" spc="-100" dirty="0">
                <a:latin typeface="Constantia"/>
                <a:cs typeface="Constantia"/>
              </a:rPr>
              <a:t> </a:t>
            </a:r>
            <a:r>
              <a:rPr sz="2200" dirty="0">
                <a:latin typeface="Constantia"/>
                <a:cs typeface="Constantia"/>
              </a:rPr>
              <a:t>they</a:t>
            </a:r>
            <a:r>
              <a:rPr sz="2200" spc="-110" dirty="0">
                <a:latin typeface="Constantia"/>
                <a:cs typeface="Constantia"/>
              </a:rPr>
              <a:t> </a:t>
            </a:r>
            <a:r>
              <a:rPr sz="2200" spc="-20" dirty="0">
                <a:latin typeface="Constantia"/>
                <a:cs typeface="Constantia"/>
              </a:rPr>
              <a:t>will </a:t>
            </a:r>
            <a:r>
              <a:rPr sz="2200" u="sng" dirty="0">
                <a:uFill>
                  <a:solidFill>
                    <a:srgbClr val="000000"/>
                  </a:solidFill>
                </a:uFill>
                <a:latin typeface="Constantia"/>
                <a:cs typeface="Constantia"/>
              </a:rPr>
              <a:t>not</a:t>
            </a:r>
            <a:r>
              <a:rPr sz="2200" spc="-105" dirty="0">
                <a:latin typeface="Constantia"/>
                <a:cs typeface="Constantia"/>
              </a:rPr>
              <a:t> </a:t>
            </a:r>
            <a:r>
              <a:rPr sz="2200" dirty="0">
                <a:latin typeface="Constantia"/>
                <a:cs typeface="Constantia"/>
              </a:rPr>
              <a:t>be</a:t>
            </a:r>
            <a:r>
              <a:rPr sz="2200" spc="-125" dirty="0">
                <a:latin typeface="Constantia"/>
                <a:cs typeface="Constantia"/>
              </a:rPr>
              <a:t> </a:t>
            </a:r>
            <a:r>
              <a:rPr sz="2200" spc="-10" dirty="0">
                <a:latin typeface="Constantia"/>
                <a:cs typeface="Constantia"/>
              </a:rPr>
              <a:t>automatically</a:t>
            </a:r>
            <a:r>
              <a:rPr sz="2200" spc="-125" dirty="0">
                <a:latin typeface="Constantia"/>
                <a:cs typeface="Constantia"/>
              </a:rPr>
              <a:t> </a:t>
            </a:r>
            <a:r>
              <a:rPr sz="2200" dirty="0">
                <a:latin typeface="Constantia"/>
                <a:cs typeface="Constantia"/>
              </a:rPr>
              <a:t>enrolled</a:t>
            </a:r>
            <a:r>
              <a:rPr sz="2200" spc="-35" dirty="0">
                <a:latin typeface="Constantia"/>
                <a:cs typeface="Constantia"/>
              </a:rPr>
              <a:t> </a:t>
            </a:r>
            <a:r>
              <a:rPr sz="2200" dirty="0">
                <a:latin typeface="Constantia"/>
                <a:cs typeface="Constantia"/>
              </a:rPr>
              <a:t>in</a:t>
            </a:r>
            <a:r>
              <a:rPr sz="2200" spc="-105" dirty="0">
                <a:latin typeface="Constantia"/>
                <a:cs typeface="Constantia"/>
              </a:rPr>
              <a:t> </a:t>
            </a:r>
            <a:r>
              <a:rPr sz="2200" spc="-10" dirty="0">
                <a:latin typeface="Constantia"/>
                <a:cs typeface="Constantia"/>
              </a:rPr>
              <a:t>coverage.</a:t>
            </a:r>
            <a:endParaRPr sz="2200" dirty="0">
              <a:latin typeface="Constantia"/>
              <a:cs typeface="Constanti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3458" y="1676400"/>
            <a:ext cx="8531942" cy="4800600"/>
          </a:xfrm>
        </p:spPr>
        <p:txBody>
          <a:bodyPr>
            <a:normAutofit/>
          </a:bodyPr>
          <a:lstStyle/>
          <a:p>
            <a:pPr marL="342900" indent="-342900">
              <a:buClr>
                <a:schemeClr val="accent1">
                  <a:lumMod val="75000"/>
                </a:schemeClr>
              </a:buClr>
              <a:buFont typeface="Wingdings" panose="05000000000000000000" pitchFamily="2" charset="2"/>
              <a:buChar char="§"/>
            </a:pPr>
            <a:r>
              <a:rPr lang="en-US" sz="2800" dirty="0">
                <a:latin typeface="Constantia" panose="02030602050306030303" pitchFamily="18" charset="0"/>
                <a:cs typeface="Times New Roman" panose="02020603050405020304" pitchFamily="18" charset="0"/>
              </a:rPr>
              <a:t>Effective January 1, 2023, CMS has created a </a:t>
            </a:r>
            <a:r>
              <a:rPr lang="en-US" sz="2800" b="1" dirty="0"/>
              <a:t>SEP for Formerly Incarcerated Individuals </a:t>
            </a:r>
            <a:r>
              <a:rPr lang="en-US" sz="2800" dirty="0"/>
              <a:t>that will allow individuals to enroll following their release from incarceration.</a:t>
            </a:r>
          </a:p>
          <a:p>
            <a:pPr marL="342900" indent="-342900">
              <a:buClr>
                <a:schemeClr val="accent1">
                  <a:lumMod val="75000"/>
                </a:schemeClr>
              </a:buClr>
              <a:buFont typeface="Wingdings" panose="05000000000000000000" pitchFamily="2" charset="2"/>
              <a:buChar char="§"/>
            </a:pPr>
            <a:r>
              <a:rPr lang="en-US" sz="2800" dirty="0"/>
              <a:t>The SEP has a duration of 12 months, starting the day of release and ending the last day of the 12</a:t>
            </a:r>
            <a:r>
              <a:rPr lang="en-US" sz="2800" baseline="30000" dirty="0"/>
              <a:t>th</a:t>
            </a:r>
            <a:r>
              <a:rPr lang="en-US" sz="2800" dirty="0"/>
              <a:t> month post-release. </a:t>
            </a:r>
          </a:p>
          <a:p>
            <a:pPr marL="342900" indent="-342900">
              <a:buClr>
                <a:schemeClr val="accent1">
                  <a:lumMod val="75000"/>
                </a:schemeClr>
              </a:buClr>
              <a:buFont typeface="Wingdings" panose="05000000000000000000" pitchFamily="2" charset="2"/>
              <a:buChar char="§"/>
            </a:pPr>
            <a:r>
              <a:rPr lang="en-US" sz="2800" dirty="0"/>
              <a:t>Individuals may choose between the following coverage effective dates: </a:t>
            </a:r>
          </a:p>
          <a:p>
            <a:pPr marL="800100" lvl="1" indent="-342900">
              <a:buClr>
                <a:schemeClr val="accent1">
                  <a:lumMod val="75000"/>
                </a:schemeClr>
              </a:buClr>
              <a:buFont typeface="Wingdings" panose="05000000000000000000" pitchFamily="2" charset="2"/>
              <a:buChar char="Ø"/>
            </a:pPr>
            <a:r>
              <a:rPr lang="en-US" sz="2000" dirty="0">
                <a:solidFill>
                  <a:schemeClr val="tx1"/>
                </a:solidFill>
                <a:latin typeface="Constantia" panose="02030602050306030303" pitchFamily="18" charset="0"/>
              </a:rPr>
              <a:t>retroactive coverage back to their release date (not to exceed 6 months); or </a:t>
            </a:r>
          </a:p>
          <a:p>
            <a:pPr marL="800100" lvl="1" indent="-342900">
              <a:buClr>
                <a:schemeClr val="accent1">
                  <a:lumMod val="75000"/>
                </a:schemeClr>
              </a:buClr>
              <a:buFont typeface="Wingdings" panose="05000000000000000000" pitchFamily="2" charset="2"/>
              <a:buChar char="Ø"/>
            </a:pPr>
            <a:r>
              <a:rPr lang="en-US" sz="2000" dirty="0">
                <a:solidFill>
                  <a:schemeClr val="tx1"/>
                </a:solidFill>
                <a:latin typeface="Constantia" panose="02030602050306030303" pitchFamily="18" charset="0"/>
              </a:rPr>
              <a:t>coverage beginning the month after the month of enrollment. </a:t>
            </a:r>
          </a:p>
          <a:p>
            <a:pPr>
              <a:buClr>
                <a:schemeClr val="accent1">
                  <a:lumMod val="75000"/>
                </a:schemeClr>
              </a:buClr>
            </a:pPr>
            <a:endParaRPr lang="en-US" sz="2000" dirty="0">
              <a:solidFill>
                <a:srgbClr val="FF0000"/>
              </a:solidFill>
            </a:endParaRPr>
          </a:p>
          <a:p>
            <a:pPr marL="342900" indent="-342900">
              <a:buClr>
                <a:schemeClr val="tx2"/>
              </a:buClr>
              <a:buFont typeface="Wingdings" panose="05000000000000000000" pitchFamily="2" charset="2"/>
              <a:buChar char="§"/>
            </a:pPr>
            <a:endParaRPr lang="en-US" dirty="0"/>
          </a:p>
          <a:p>
            <a:pPr>
              <a:lnSpc>
                <a:spcPct val="90000"/>
              </a:lnSpc>
              <a:buClr>
                <a:schemeClr val="tx2"/>
              </a:buClr>
            </a:pPr>
            <a:endParaRPr lang="en-US" sz="2400" dirty="0">
              <a:latin typeface="Constantia" panose="02030602050306030303" pitchFamily="18" charset="0"/>
              <a:cs typeface="Times New Roman" panose="02020603050405020304" pitchFamily="18" charset="0"/>
            </a:endParaRPr>
          </a:p>
        </p:txBody>
      </p:sp>
      <p:sp>
        <p:nvSpPr>
          <p:cNvPr id="3" name="Title 2"/>
          <p:cNvSpPr>
            <a:spLocks noGrp="1"/>
          </p:cNvSpPr>
          <p:nvPr>
            <p:ph type="title"/>
          </p:nvPr>
        </p:nvSpPr>
        <p:spPr/>
        <p:txBody>
          <a:bodyPr/>
          <a:lstStyle/>
          <a:p>
            <a:pPr algn="ctr"/>
            <a:r>
              <a:rPr lang="en-US" sz="3200" dirty="0">
                <a:latin typeface="+mn-lt"/>
                <a:cs typeface="Times New Roman" panose="02020603050405020304" pitchFamily="18" charset="0"/>
              </a:rPr>
              <a:t>Incarceration and Medicare Special Enrollment Period</a:t>
            </a:r>
          </a:p>
        </p:txBody>
      </p:sp>
      <p:sp>
        <p:nvSpPr>
          <p:cNvPr id="4" name="Slide Number Placeholder 3"/>
          <p:cNvSpPr>
            <a:spLocks noGrp="1"/>
          </p:cNvSpPr>
          <p:nvPr>
            <p:ph type="sldNum" sz="quarter" idx="4"/>
          </p:nvPr>
        </p:nvSpPr>
        <p:spPr/>
        <p:txBody>
          <a:bodyPr/>
          <a:lstStyle/>
          <a:p>
            <a:fld id="{7022FF3C-310F-4809-A5BE-BC5BA8AA108D}" type="slidenum">
              <a:rPr lang="en-US" smtClean="0">
                <a:latin typeface="+mj-lt"/>
              </a:rPr>
              <a:t>8</a:t>
            </a:fld>
            <a:endParaRPr lang="en-US" dirty="0">
              <a:latin typeface="+mj-lt"/>
            </a:endParaRPr>
          </a:p>
        </p:txBody>
      </p:sp>
    </p:spTree>
    <p:extLst>
      <p:ext uri="{BB962C8B-B14F-4D97-AF65-F5344CB8AC3E}">
        <p14:creationId xmlns:p14="http://schemas.microsoft.com/office/powerpoint/2010/main" val="9369441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3458" y="1676400"/>
            <a:ext cx="8531942" cy="4800600"/>
          </a:xfrm>
        </p:spPr>
        <p:txBody>
          <a:bodyPr>
            <a:normAutofit/>
          </a:bodyPr>
          <a:lstStyle/>
          <a:p>
            <a:pPr marL="342900" indent="-342900">
              <a:buClr>
                <a:schemeClr val="accent1">
                  <a:lumMod val="75000"/>
                </a:schemeClr>
              </a:buClr>
              <a:buFont typeface="Wingdings" panose="05000000000000000000" pitchFamily="2" charset="2"/>
              <a:buChar char="§"/>
            </a:pPr>
            <a:r>
              <a:rPr lang="en-US" sz="2800" dirty="0"/>
              <a:t>If an individual selects retroactive enrollment, they must pay the premiums for the retroactive covered time period.</a:t>
            </a:r>
          </a:p>
          <a:p>
            <a:pPr marL="342900" indent="-342900">
              <a:buClr>
                <a:schemeClr val="accent1">
                  <a:lumMod val="75000"/>
                </a:schemeClr>
              </a:buClr>
              <a:buFont typeface="Wingdings" panose="05000000000000000000" pitchFamily="2" charset="2"/>
              <a:buChar char="§"/>
            </a:pPr>
            <a:r>
              <a:rPr lang="en-US" sz="2800" dirty="0"/>
              <a:t>Individuals who enroll using this SEP will not be assessed a late enrollment penalty.</a:t>
            </a:r>
          </a:p>
          <a:p>
            <a:pPr marL="342900" indent="-342900">
              <a:buClr>
                <a:schemeClr val="accent1">
                  <a:lumMod val="75000"/>
                </a:schemeClr>
              </a:buClr>
              <a:buFont typeface="Wingdings" panose="05000000000000000000" pitchFamily="2" charset="2"/>
              <a:buChar char="§"/>
            </a:pPr>
            <a:r>
              <a:rPr lang="en-US" sz="2800" dirty="0"/>
              <a:t>This SEP is available only for individuals released from incarceration on or after January 1, 2023. </a:t>
            </a:r>
          </a:p>
          <a:p>
            <a:pPr marL="342900" indent="-342900">
              <a:buClr>
                <a:schemeClr val="accent1">
                  <a:lumMod val="75000"/>
                </a:schemeClr>
              </a:buClr>
              <a:buFont typeface="Wingdings" panose="05000000000000000000" pitchFamily="2" charset="2"/>
              <a:buChar char="§"/>
            </a:pPr>
            <a:r>
              <a:rPr lang="en-US" sz="2800" dirty="0"/>
              <a:t>If formerly incarcerated individuals do not enroll during this SEP, they may face a gap in coverage and/or a late enrollment penalty should they enroll at a later time. </a:t>
            </a:r>
          </a:p>
          <a:p>
            <a:pPr>
              <a:buClr>
                <a:schemeClr val="accent1">
                  <a:lumMod val="75000"/>
                </a:schemeClr>
              </a:buClr>
            </a:pPr>
            <a:endParaRPr lang="en-US" sz="2000" dirty="0">
              <a:solidFill>
                <a:srgbClr val="FF0000"/>
              </a:solidFill>
            </a:endParaRPr>
          </a:p>
          <a:p>
            <a:pPr marL="342900" indent="-342900">
              <a:buClr>
                <a:schemeClr val="tx2"/>
              </a:buClr>
              <a:buFont typeface="Wingdings" panose="05000000000000000000" pitchFamily="2" charset="2"/>
              <a:buChar char="§"/>
            </a:pPr>
            <a:endParaRPr lang="en-US" dirty="0"/>
          </a:p>
          <a:p>
            <a:pPr>
              <a:lnSpc>
                <a:spcPct val="90000"/>
              </a:lnSpc>
              <a:buClr>
                <a:schemeClr val="tx2"/>
              </a:buClr>
            </a:pPr>
            <a:endParaRPr lang="en-US" sz="2400" dirty="0">
              <a:latin typeface="Constantia" panose="02030602050306030303" pitchFamily="18" charset="0"/>
              <a:cs typeface="Times New Roman" panose="02020603050405020304" pitchFamily="18" charset="0"/>
            </a:endParaRPr>
          </a:p>
        </p:txBody>
      </p:sp>
      <p:sp>
        <p:nvSpPr>
          <p:cNvPr id="3" name="Title 2"/>
          <p:cNvSpPr>
            <a:spLocks noGrp="1"/>
          </p:cNvSpPr>
          <p:nvPr>
            <p:ph type="title"/>
          </p:nvPr>
        </p:nvSpPr>
        <p:spPr/>
        <p:txBody>
          <a:bodyPr/>
          <a:lstStyle/>
          <a:p>
            <a:pPr algn="ctr"/>
            <a:r>
              <a:rPr lang="en-US" sz="3200" dirty="0">
                <a:latin typeface="+mn-lt"/>
                <a:cs typeface="Times New Roman" panose="02020603050405020304" pitchFamily="18" charset="0"/>
              </a:rPr>
              <a:t>Incarceration and Medicare Special Enrollment Period</a:t>
            </a:r>
          </a:p>
        </p:txBody>
      </p:sp>
      <p:sp>
        <p:nvSpPr>
          <p:cNvPr id="4" name="Slide Number Placeholder 3"/>
          <p:cNvSpPr>
            <a:spLocks noGrp="1"/>
          </p:cNvSpPr>
          <p:nvPr>
            <p:ph type="sldNum" sz="quarter" idx="4"/>
          </p:nvPr>
        </p:nvSpPr>
        <p:spPr/>
        <p:txBody>
          <a:bodyPr/>
          <a:lstStyle/>
          <a:p>
            <a:fld id="{7022FF3C-310F-4809-A5BE-BC5BA8AA108D}" type="slidenum">
              <a:rPr lang="en-US" smtClean="0">
                <a:latin typeface="+mj-lt"/>
              </a:rPr>
              <a:t>9</a:t>
            </a:fld>
            <a:endParaRPr lang="en-US" dirty="0">
              <a:latin typeface="+mj-lt"/>
            </a:endParaRPr>
          </a:p>
        </p:txBody>
      </p:sp>
    </p:spTree>
    <p:extLst>
      <p:ext uri="{BB962C8B-B14F-4D97-AF65-F5344CB8AC3E}">
        <p14:creationId xmlns:p14="http://schemas.microsoft.com/office/powerpoint/2010/main" val="21445558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4698</TotalTime>
  <Words>986</Words>
  <Application>Microsoft Office PowerPoint</Application>
  <PresentationFormat>On-screen Show (4:3)</PresentationFormat>
  <Paragraphs>75</Paragraphs>
  <Slides>12</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Calibri</vt:lpstr>
      <vt:lpstr>Constantia</vt:lpstr>
      <vt:lpstr>Times New Roman</vt:lpstr>
      <vt:lpstr>Wingdings</vt:lpstr>
      <vt:lpstr>Office Theme</vt:lpstr>
      <vt:lpstr> Assisting Incarcerated and Released Recently Consumers with Enrolling in Health Coverage  </vt:lpstr>
      <vt:lpstr>Disclaimer</vt:lpstr>
      <vt:lpstr>Introduction</vt:lpstr>
      <vt:lpstr>Medicare Coverage</vt:lpstr>
      <vt:lpstr>Maintaining Medicare When Incarcerated</vt:lpstr>
      <vt:lpstr>Maintaining Medicare When Incarcerated cont.</vt:lpstr>
      <vt:lpstr>Applying for Medicare When Incarcerated</vt:lpstr>
      <vt:lpstr>Incarceration and Medicare Special Enrollment Period</vt:lpstr>
      <vt:lpstr>Incarceration and Medicare Special Enrollment Period</vt:lpstr>
      <vt:lpstr>Aiding the Transition of Recently Incarcerated Consumers</vt:lpstr>
      <vt:lpstr>Aiding the Transition of Recently Incarcerated Consumers cont.</vt:lpstr>
      <vt:lpstr>Federal Prison Locations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Assisting Incarcerated and Recently Released Consumers</dc:title>
  <dc:creator>CMS</dc:creator>
  <cp:keywords>Assisting Incarcerated and Recently Released Consumers</cp:keywords>
  <cp:lastModifiedBy>Hall, Tkoy (CMS/OHI)</cp:lastModifiedBy>
  <cp:revision>76</cp:revision>
  <dcterms:created xsi:type="dcterms:W3CDTF">2022-07-07T14:57:33Z</dcterms:created>
  <dcterms:modified xsi:type="dcterms:W3CDTF">2022-12-15T20:10:58Z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2019-07-15T00:00:00Z</vt:filetime>
  </property>
  <property fmtid="{D5CDD505-2E9C-101B-9397-08002B2CF9AE}" pid="3" name="Creator">
    <vt:lpwstr>Acrobat PDFMaker 15 for PowerPoint</vt:lpwstr>
  </property>
  <property fmtid="{D5CDD505-2E9C-101B-9397-08002B2CF9AE}" pid="4" name="LastSaved">
    <vt:filetime>2022-07-07T00:00:00Z</vt:filetime>
  </property>
</Properties>
</file>