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721" r:id="rId6"/>
  </p:sldMasterIdLst>
  <p:notesMasterIdLst>
    <p:notesMasterId r:id="rId59"/>
  </p:notesMasterIdLst>
  <p:sldIdLst>
    <p:sldId id="256" r:id="rId7"/>
    <p:sldId id="772" r:id="rId8"/>
    <p:sldId id="604" r:id="rId9"/>
    <p:sldId id="354" r:id="rId10"/>
    <p:sldId id="375" r:id="rId11"/>
    <p:sldId id="1051" r:id="rId12"/>
    <p:sldId id="780" r:id="rId13"/>
    <p:sldId id="1061" r:id="rId14"/>
    <p:sldId id="1068" r:id="rId15"/>
    <p:sldId id="794" r:id="rId16"/>
    <p:sldId id="1069" r:id="rId17"/>
    <p:sldId id="1052" r:id="rId18"/>
    <p:sldId id="932" r:id="rId19"/>
    <p:sldId id="938" r:id="rId20"/>
    <p:sldId id="940" r:id="rId21"/>
    <p:sldId id="1062" r:id="rId22"/>
    <p:sldId id="941" r:id="rId23"/>
    <p:sldId id="943" r:id="rId24"/>
    <p:sldId id="944" r:id="rId25"/>
    <p:sldId id="939" r:id="rId26"/>
    <p:sldId id="1057" r:id="rId27"/>
    <p:sldId id="1070" r:id="rId28"/>
    <p:sldId id="1079" r:id="rId29"/>
    <p:sldId id="1058" r:id="rId30"/>
    <p:sldId id="1081" r:id="rId31"/>
    <p:sldId id="1071" r:id="rId32"/>
    <p:sldId id="1073" r:id="rId33"/>
    <p:sldId id="812" r:id="rId34"/>
    <p:sldId id="945" r:id="rId35"/>
    <p:sldId id="935" r:id="rId36"/>
    <p:sldId id="953" r:id="rId37"/>
    <p:sldId id="937" r:id="rId38"/>
    <p:sldId id="1080" r:id="rId39"/>
    <p:sldId id="274" r:id="rId40"/>
    <p:sldId id="275" r:id="rId41"/>
    <p:sldId id="800" r:id="rId42"/>
    <p:sldId id="801" r:id="rId43"/>
    <p:sldId id="1054" r:id="rId44"/>
    <p:sldId id="1078" r:id="rId45"/>
    <p:sldId id="1063" r:id="rId46"/>
    <p:sldId id="1056" r:id="rId47"/>
    <p:sldId id="1060" r:id="rId48"/>
    <p:sldId id="1075" r:id="rId49"/>
    <p:sldId id="1076" r:id="rId50"/>
    <p:sldId id="1077" r:id="rId51"/>
    <p:sldId id="1065" r:id="rId52"/>
    <p:sldId id="396" r:id="rId53"/>
    <p:sldId id="412" r:id="rId54"/>
    <p:sldId id="358" r:id="rId55"/>
    <p:sldId id="311" r:id="rId56"/>
    <p:sldId id="779" r:id="rId57"/>
    <p:sldId id="37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C5F03D-72EE-69DF-AC4C-6F362FC431A4}" name="Casey Schwarz" initials="CS" userId="S::cschwarz@medicarerights.org::28a7c872-9155-4dc6-b485-bee7cfc8265e" providerId="AD"/>
  <p188:author id="{067751F2-BAC9-6CEB-2DC1-452063724B3D}" name="Emily Whicheloe" initials="EW" userId="S::ewhicheloe@medicarerights.org::15742455-bb1e-4675-97c5-494b74c84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BA7"/>
    <a:srgbClr val="3A587A"/>
    <a:srgbClr val="1F6095"/>
    <a:srgbClr val="006600"/>
    <a:srgbClr val="008000"/>
    <a:srgbClr val="59595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49419-C41E-4837-A7FF-4641334A6F00}" v="9" dt="2023-01-04T21:42:39.186"/>
    <p1510:client id="{FBD25CF4-CCD1-2685-BDB6-0593AF0A3914}" v="272" dt="2023-01-04T15:14:1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hicheloe" userId="15742455-bb1e-4675-97c5-494b74c840b9" providerId="ADAL" clId="{10916DCE-1383-4B9C-A960-CD640B063B3A}"/>
    <pc:docChg chg="modSld">
      <pc:chgData name="Emily Whicheloe" userId="15742455-bb1e-4675-97c5-494b74c840b9" providerId="ADAL" clId="{10916DCE-1383-4B9C-A960-CD640B063B3A}" dt="2023-01-05T12:47:56.936" v="0" actId="20577"/>
      <pc:docMkLst>
        <pc:docMk/>
      </pc:docMkLst>
      <pc:sldChg chg="modSp mod">
        <pc:chgData name="Emily Whicheloe" userId="15742455-bb1e-4675-97c5-494b74c840b9" providerId="ADAL" clId="{10916DCE-1383-4B9C-A960-CD640B063B3A}" dt="2023-01-05T12:47:56.936" v="0" actId="20577"/>
        <pc:sldMkLst>
          <pc:docMk/>
          <pc:sldMk cId="1008103555" sldId="412"/>
        </pc:sldMkLst>
        <pc:graphicFrameChg chg="modGraphic">
          <ac:chgData name="Emily Whicheloe" userId="15742455-bb1e-4675-97c5-494b74c840b9" providerId="ADAL" clId="{10916DCE-1383-4B9C-A960-CD640B063B3A}" dt="2023-01-05T12:47:56.936" v="0" actId="20577"/>
          <ac:graphicFrameMkLst>
            <pc:docMk/>
            <pc:sldMk cId="1008103555" sldId="412"/>
            <ac:graphicFrameMk id="7" creationId="{9BE7CD77-E3CA-DA4D-89E9-A185C26CBB95}"/>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www.shiptacenter.org/" TargetMode="External"/><Relationship Id="rId1" Type="http://schemas.openxmlformats.org/officeDocument/2006/relationships/hyperlink" Target="http://www.smpresource.org/"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www.smpresource.org/" TargetMode="External"/><Relationship Id="rId1" Type="http://schemas.openxmlformats.org/officeDocument/2006/relationships/hyperlink" Target="http://www.shiptacenter.or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8A3F4-7D17-4110-A78C-5F7FD7A20C8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C4B6377F-162D-4B66-A715-9834AB907980}">
      <dgm:prSet custT="1"/>
      <dgm:spPr>
        <a:xfrm>
          <a:off x="4431759" y="717290"/>
          <a:ext cx="3880348" cy="3387165"/>
        </a:xfrm>
      </dgm:spPr>
      <dgm:t>
        <a:bodyPr/>
        <a:lstStyle/>
        <a:p>
          <a:pPr>
            <a:spcBef>
              <a:spcPts val="1200"/>
            </a:spcBef>
            <a:spcAft>
              <a:spcPts val="1200"/>
            </a:spcAft>
          </a:pPr>
          <a:r>
            <a:rPr lang="en-US" sz="2400"/>
            <a:t>Step 1: Login at </a:t>
          </a:r>
          <a:r>
            <a:rPr lang="en-US" sz="2400">
              <a:hlinkClick xmlns:r="http://schemas.openxmlformats.org/officeDocument/2006/relationships" r:id="rId1"/>
            </a:rPr>
            <a:t>www.smpresource.org</a:t>
          </a:r>
          <a:r>
            <a:rPr lang="en-US" sz="2400"/>
            <a:t> </a:t>
          </a:r>
          <a:br>
            <a:rPr lang="en-US" sz="2400"/>
          </a:br>
          <a:r>
            <a:rPr lang="en-US" sz="2400"/>
            <a:t>(blue SMP Login padlock) </a:t>
          </a:r>
          <a:br>
            <a:rPr lang="en-US" sz="2400"/>
          </a:br>
          <a:endParaRPr lang="en-US" sz="2400"/>
        </a:p>
      </dgm:t>
    </dgm:pt>
    <dgm:pt modelId="{3EC363BC-6DA9-4180-A203-0787FCCFB925}" type="parTrans" cxnId="{2BA2285A-5416-460B-9D1E-54392BB75710}">
      <dgm:prSet/>
      <dgm:spPr/>
      <dgm:t>
        <a:bodyPr/>
        <a:lstStyle/>
        <a:p>
          <a:endParaRPr lang="en-US"/>
        </a:p>
      </dgm:t>
    </dgm:pt>
    <dgm:pt modelId="{63CDDE28-EB22-4FE5-BD13-29DEF1B86A5C}" type="sibTrans" cxnId="{2BA2285A-5416-460B-9D1E-54392BB75710}">
      <dgm:prSet/>
      <dgm:spPr/>
      <dgm:t>
        <a:bodyPr/>
        <a:lstStyle/>
        <a:p>
          <a:endParaRPr lang="en-US"/>
        </a:p>
      </dgm:t>
    </dgm:pt>
    <dgm:pt modelId="{0C083CB7-36A1-4A39-9004-9B5F5F7B47C1}">
      <dgm:prSet custT="1"/>
      <dgm:spPr/>
      <dgm:t>
        <a:bodyPr/>
        <a:lstStyle/>
        <a:p>
          <a:pPr>
            <a:spcBef>
              <a:spcPts val="1200"/>
            </a:spcBef>
            <a:spcAft>
              <a:spcPts val="1200"/>
            </a:spcAft>
          </a:pPr>
          <a:r>
            <a:rPr lang="en-US" sz="2400"/>
            <a:t>Step 2: Search for keywords “What’s New”</a:t>
          </a:r>
        </a:p>
      </dgm:t>
    </dgm:pt>
    <dgm:pt modelId="{DAFA0765-C738-483E-BDC5-609388B642FD}" type="parTrans" cxnId="{9B7145D3-21FE-456A-8840-FA0F43464E20}">
      <dgm:prSet/>
      <dgm:spPr/>
      <dgm:t>
        <a:bodyPr/>
        <a:lstStyle/>
        <a:p>
          <a:endParaRPr lang="en-US"/>
        </a:p>
      </dgm:t>
    </dgm:pt>
    <dgm:pt modelId="{DF66A2B4-3EA1-4EBD-8056-93B96A4F28B0}" type="sibTrans" cxnId="{9B7145D3-21FE-456A-8840-FA0F43464E20}">
      <dgm:prSet/>
      <dgm:spPr/>
      <dgm:t>
        <a:bodyPr/>
        <a:lstStyle/>
        <a:p>
          <a:endParaRPr lang="en-US"/>
        </a:p>
      </dgm:t>
    </dgm:pt>
    <dgm:pt modelId="{50228B17-149D-4F8C-B4C7-D553B4638879}">
      <dgm:prSet custT="1"/>
      <dgm:spPr>
        <a:xfrm>
          <a:off x="8161" y="0"/>
          <a:ext cx="3880348" cy="717290"/>
        </a:xfrm>
      </dgm:spPr>
      <dgm:t>
        <a:bodyPr/>
        <a:lstStyle/>
        <a:p>
          <a:pPr rtl="0"/>
          <a:r>
            <a:rPr lang="en-US" sz="3600" b="1">
              <a:solidFill>
                <a:schemeClr val="tx1"/>
              </a:solidFill>
            </a:rPr>
            <a:t>SHIPs</a:t>
          </a:r>
        </a:p>
      </dgm:t>
    </dgm:pt>
    <dgm:pt modelId="{34715FCF-4DBC-4D46-A626-804E44E818CA}" type="parTrans" cxnId="{027CC411-384B-49A5-9AF2-52EB482AD9B1}">
      <dgm:prSet/>
      <dgm:spPr/>
      <dgm:t>
        <a:bodyPr/>
        <a:lstStyle/>
        <a:p>
          <a:endParaRPr lang="en-US"/>
        </a:p>
      </dgm:t>
    </dgm:pt>
    <dgm:pt modelId="{693A49DA-E093-450B-A2CE-A6ABCC88131C}" type="sibTrans" cxnId="{027CC411-384B-49A5-9AF2-52EB482AD9B1}">
      <dgm:prSet/>
      <dgm:spPr/>
      <dgm:t>
        <a:bodyPr/>
        <a:lstStyle/>
        <a:p>
          <a:endParaRPr lang="en-US"/>
        </a:p>
      </dgm:t>
    </dgm:pt>
    <dgm:pt modelId="{AB15D040-8337-4F1A-BE00-94FDF840F586}">
      <dgm:prSet custT="1"/>
      <dgm:spPr>
        <a:xfrm>
          <a:off x="8161" y="717290"/>
          <a:ext cx="3880348" cy="3387165"/>
        </a:xfrm>
      </dgm:spPr>
      <dgm:t>
        <a:bodyPr/>
        <a:lstStyle/>
        <a:p>
          <a:pPr rtl="0">
            <a:spcBef>
              <a:spcPts val="1200"/>
            </a:spcBef>
            <a:spcAft>
              <a:spcPts val="1200"/>
            </a:spcAft>
          </a:pPr>
          <a:r>
            <a:rPr lang="en-US" sz="2400">
              <a:latin typeface="+mn-lt"/>
            </a:rPr>
            <a:t>Step 1: Login at </a:t>
          </a:r>
          <a:r>
            <a:rPr lang="en-US" sz="2400">
              <a:latin typeface="+mn-lt"/>
              <a:hlinkClick xmlns:r="http://schemas.openxmlformats.org/officeDocument/2006/relationships" r:id="rId2"/>
            </a:rPr>
            <a:t>www.shiphelp.org</a:t>
          </a:r>
          <a:r>
            <a:rPr lang="en-US" sz="2400">
              <a:latin typeface="+mn-lt"/>
            </a:rPr>
            <a:t> </a:t>
          </a:r>
          <a:r>
            <a:rPr lang="en-US" sz="2300">
              <a:latin typeface="+mn-lt"/>
            </a:rPr>
            <a:t>(orange SHIP Login padlock) </a:t>
          </a:r>
        </a:p>
      </dgm:t>
    </dgm:pt>
    <dgm:pt modelId="{A7FD0C8B-B21C-4B31-88CE-7063E6750B7F}" type="parTrans" cxnId="{939D647F-0E1E-46B6-B2F1-5F5975A72118}">
      <dgm:prSet/>
      <dgm:spPr/>
      <dgm:t>
        <a:bodyPr/>
        <a:lstStyle/>
        <a:p>
          <a:endParaRPr lang="en-US"/>
        </a:p>
      </dgm:t>
    </dgm:pt>
    <dgm:pt modelId="{E2B906AE-5A68-4B92-87B1-5C909D08C230}" type="sibTrans" cxnId="{939D647F-0E1E-46B6-B2F1-5F5975A72118}">
      <dgm:prSet/>
      <dgm:spPr/>
      <dgm:t>
        <a:bodyPr/>
        <a:lstStyle/>
        <a:p>
          <a:endParaRPr lang="en-US"/>
        </a:p>
      </dgm:t>
    </dgm:pt>
    <dgm:pt modelId="{7229AAD0-5EA7-435F-9B37-8C65094A04A9}">
      <dgm:prSet custT="1"/>
      <dgm:spPr>
        <a:xfrm>
          <a:off x="8161" y="717290"/>
          <a:ext cx="3880348" cy="3387165"/>
        </a:xfrm>
      </dgm:spPr>
      <dgm:t>
        <a:bodyPr/>
        <a:lstStyle/>
        <a:p>
          <a:pPr rtl="0">
            <a:spcBef>
              <a:spcPts val="1200"/>
            </a:spcBef>
            <a:spcAft>
              <a:spcPts val="1200"/>
            </a:spcAft>
          </a:pPr>
          <a:r>
            <a:rPr lang="en-US" sz="2400">
              <a:solidFill>
                <a:schemeClr val="tx1"/>
              </a:solidFill>
              <a:latin typeface="+mn-lt"/>
              <a:ea typeface="+mn-ea"/>
              <a:cs typeface="+mn-cs"/>
            </a:rPr>
            <a:t>Step 2: </a:t>
          </a:r>
          <a:r>
            <a:rPr lang="en-US" sz="2300">
              <a:solidFill>
                <a:schemeClr val="tx1"/>
              </a:solidFill>
              <a:latin typeface="+mn-lt"/>
              <a:ea typeface="+mn-ea"/>
              <a:cs typeface="+mn-cs"/>
            </a:rPr>
            <a:t>Visit Resource Library</a:t>
          </a:r>
        </a:p>
      </dgm:t>
    </dgm:pt>
    <dgm:pt modelId="{12B16F74-0503-42AB-B692-23B6D1214B38}" type="parTrans" cxnId="{46D87E9C-6A6B-45C3-A5FF-97C7C3C05F1A}">
      <dgm:prSet/>
      <dgm:spPr/>
      <dgm:t>
        <a:bodyPr/>
        <a:lstStyle/>
        <a:p>
          <a:endParaRPr lang="en-US"/>
        </a:p>
      </dgm:t>
    </dgm:pt>
    <dgm:pt modelId="{B2A3A628-308A-4080-BB60-85123256830D}" type="sibTrans" cxnId="{46D87E9C-6A6B-45C3-A5FF-97C7C3C05F1A}">
      <dgm:prSet/>
      <dgm:spPr/>
      <dgm:t>
        <a:bodyPr/>
        <a:lstStyle/>
        <a:p>
          <a:endParaRPr lang="en-US"/>
        </a:p>
      </dgm:t>
    </dgm:pt>
    <dgm:pt modelId="{3FC19D17-CEBE-4A28-BA5F-65606ED36E71}">
      <dgm:prSet/>
      <dgm:spPr>
        <a:xfrm>
          <a:off x="8161" y="717290"/>
          <a:ext cx="3880348" cy="3387165"/>
        </a:xfrm>
      </dgm:spPr>
      <dgm:t>
        <a:bodyPr/>
        <a:lstStyle/>
        <a:p>
          <a:pPr rtl="0">
            <a:spcBef>
              <a:spcPts val="1200"/>
            </a:spcBef>
            <a:spcAft>
              <a:spcPts val="1200"/>
            </a:spcAft>
          </a:pPr>
          <a:r>
            <a:rPr lang="en-US" sz="2400">
              <a:solidFill>
                <a:schemeClr val="tx1"/>
              </a:solidFill>
              <a:latin typeface="+mn-lt"/>
              <a:ea typeface="+mn-ea"/>
              <a:cs typeface="+mn-cs"/>
            </a:rPr>
            <a:t>Step 3: Search for keyword “What’s New”</a:t>
          </a:r>
        </a:p>
      </dgm:t>
    </dgm:pt>
    <dgm:pt modelId="{A0365573-C398-4035-AFF7-5691C4E2BA24}" type="parTrans" cxnId="{29A5CC99-C3B6-4C35-8AAA-1A2C64219F8F}">
      <dgm:prSet/>
      <dgm:spPr/>
      <dgm:t>
        <a:bodyPr/>
        <a:lstStyle/>
        <a:p>
          <a:endParaRPr lang="en-US"/>
        </a:p>
      </dgm:t>
    </dgm:pt>
    <dgm:pt modelId="{BC4C92F2-7DBD-452E-8C4A-343614B8134F}" type="sibTrans" cxnId="{29A5CC99-C3B6-4C35-8AAA-1A2C64219F8F}">
      <dgm:prSet/>
      <dgm:spPr/>
      <dgm:t>
        <a:bodyPr/>
        <a:lstStyle/>
        <a:p>
          <a:endParaRPr lang="en-US"/>
        </a:p>
      </dgm:t>
    </dgm:pt>
    <dgm:pt modelId="{E70E1DFA-8103-4FB9-887F-25A2A2F26C00}">
      <dgm:prSet custT="1"/>
      <dgm:spPr>
        <a:xfrm>
          <a:off x="4431759" y="0"/>
          <a:ext cx="3880348" cy="717290"/>
        </a:xfrm>
      </dgm:spPr>
      <dgm:t>
        <a:bodyPr/>
        <a:lstStyle/>
        <a:p>
          <a:pPr rtl="0"/>
          <a:r>
            <a:rPr lang="en-US" sz="3600" b="1">
              <a:solidFill>
                <a:schemeClr val="tx1"/>
              </a:solidFill>
            </a:rPr>
            <a:t>SMPs</a:t>
          </a:r>
        </a:p>
      </dgm:t>
    </dgm:pt>
    <dgm:pt modelId="{168F1675-E7CB-4183-81AD-48A156E47F69}" type="sibTrans" cxnId="{587480EC-3BA2-477C-A1AE-D2D2D9DD9D04}">
      <dgm:prSet/>
      <dgm:spPr/>
      <dgm:t>
        <a:bodyPr/>
        <a:lstStyle/>
        <a:p>
          <a:endParaRPr lang="en-US"/>
        </a:p>
      </dgm:t>
    </dgm:pt>
    <dgm:pt modelId="{7BE9BEF8-5095-460B-A46D-7F2BCBAD6F7B}" type="parTrans" cxnId="{587480EC-3BA2-477C-A1AE-D2D2D9DD9D04}">
      <dgm:prSet/>
      <dgm:spPr/>
      <dgm:t>
        <a:bodyPr/>
        <a:lstStyle/>
        <a:p>
          <a:endParaRPr lang="en-US"/>
        </a:p>
      </dgm:t>
    </dgm:pt>
    <dgm:pt modelId="{564F9868-79E8-44E6-AFF3-9EFC71891DEC}" type="pres">
      <dgm:prSet presAssocID="{BDE8A3F4-7D17-4110-A78C-5F7FD7A20C81}" presName="Name0" presStyleCnt="0">
        <dgm:presLayoutVars>
          <dgm:dir/>
          <dgm:animLvl val="lvl"/>
          <dgm:resizeHandles val="exact"/>
        </dgm:presLayoutVars>
      </dgm:prSet>
      <dgm:spPr/>
    </dgm:pt>
    <dgm:pt modelId="{D23AC597-952D-44F2-96CF-4F6301318C78}" type="pres">
      <dgm:prSet presAssocID="{50228B17-149D-4F8C-B4C7-D553B4638879}" presName="composite" presStyleCnt="0"/>
      <dgm:spPr/>
    </dgm:pt>
    <dgm:pt modelId="{53F5616B-9B4C-4893-AB42-888F87C5E3D6}" type="pres">
      <dgm:prSet presAssocID="{50228B17-149D-4F8C-B4C7-D553B4638879}" presName="parTx" presStyleLbl="alignNode1" presStyleIdx="0" presStyleCnt="2" custLinFactNeighborX="56" custLinFactNeighborY="-782">
        <dgm:presLayoutVars>
          <dgm:chMax val="0"/>
          <dgm:chPref val="0"/>
          <dgm:bulletEnabled val="1"/>
        </dgm:presLayoutVars>
      </dgm:prSet>
      <dgm:spPr/>
    </dgm:pt>
    <dgm:pt modelId="{DA549611-DE94-4C7C-A89C-350DDD6009B5}" type="pres">
      <dgm:prSet presAssocID="{50228B17-149D-4F8C-B4C7-D553B4638879}" presName="desTx" presStyleLbl="alignAccFollowNode1" presStyleIdx="0" presStyleCnt="2">
        <dgm:presLayoutVars>
          <dgm:bulletEnabled val="1"/>
        </dgm:presLayoutVars>
      </dgm:prSet>
      <dgm:spPr/>
    </dgm:pt>
    <dgm:pt modelId="{108806A1-DE4E-4C92-9791-7DD57E549701}" type="pres">
      <dgm:prSet presAssocID="{693A49DA-E093-450B-A2CE-A6ABCC88131C}" presName="space" presStyleCnt="0"/>
      <dgm:spPr/>
    </dgm:pt>
    <dgm:pt modelId="{7E8194D2-CDC9-412B-9B22-0DAF2AEB7624}" type="pres">
      <dgm:prSet presAssocID="{E70E1DFA-8103-4FB9-887F-25A2A2F26C00}" presName="composite" presStyleCnt="0"/>
      <dgm:spPr/>
    </dgm:pt>
    <dgm:pt modelId="{EAD4183E-1D64-4021-906F-D477D1B81218}" type="pres">
      <dgm:prSet presAssocID="{E70E1DFA-8103-4FB9-887F-25A2A2F26C00}" presName="parTx" presStyleLbl="alignNode1" presStyleIdx="1" presStyleCnt="2">
        <dgm:presLayoutVars>
          <dgm:chMax val="0"/>
          <dgm:chPref val="0"/>
          <dgm:bulletEnabled val="1"/>
        </dgm:presLayoutVars>
      </dgm:prSet>
      <dgm:spPr/>
    </dgm:pt>
    <dgm:pt modelId="{12C45123-C5B6-4A26-9C56-002475FB0359}" type="pres">
      <dgm:prSet presAssocID="{E70E1DFA-8103-4FB9-887F-25A2A2F26C00}" presName="desTx" presStyleLbl="alignAccFollowNode1" presStyleIdx="1" presStyleCnt="2">
        <dgm:presLayoutVars>
          <dgm:bulletEnabled val="1"/>
        </dgm:presLayoutVars>
      </dgm:prSet>
      <dgm:spPr/>
    </dgm:pt>
  </dgm:ptLst>
  <dgm:cxnLst>
    <dgm:cxn modelId="{6E0D100C-D58F-44C9-A24E-27E527BA2032}" type="presOf" srcId="{AB15D040-8337-4F1A-BE00-94FDF840F586}" destId="{DA549611-DE94-4C7C-A89C-350DDD6009B5}" srcOrd="0" destOrd="0" presId="urn:microsoft.com/office/officeart/2005/8/layout/hList1"/>
    <dgm:cxn modelId="{027CC411-384B-49A5-9AF2-52EB482AD9B1}" srcId="{BDE8A3F4-7D17-4110-A78C-5F7FD7A20C81}" destId="{50228B17-149D-4F8C-B4C7-D553B4638879}" srcOrd="0" destOrd="0" parTransId="{34715FCF-4DBC-4D46-A626-804E44E818CA}" sibTransId="{693A49DA-E093-450B-A2CE-A6ABCC88131C}"/>
    <dgm:cxn modelId="{8212F62E-5056-4E80-90BB-AFB98188EDD6}" type="presOf" srcId="{C4B6377F-162D-4B66-A715-9834AB907980}" destId="{12C45123-C5B6-4A26-9C56-002475FB0359}" srcOrd="0" destOrd="0" presId="urn:microsoft.com/office/officeart/2005/8/layout/hList1"/>
    <dgm:cxn modelId="{F9754936-0C20-418B-9CD5-6A754A78D7E0}" type="presOf" srcId="{E70E1DFA-8103-4FB9-887F-25A2A2F26C00}" destId="{EAD4183E-1D64-4021-906F-D477D1B81218}" srcOrd="0" destOrd="0" presId="urn:microsoft.com/office/officeart/2005/8/layout/hList1"/>
    <dgm:cxn modelId="{0EEDC572-84B5-44F9-9E80-24EBE2ACD04F}" type="presOf" srcId="{3FC19D17-CEBE-4A28-BA5F-65606ED36E71}" destId="{DA549611-DE94-4C7C-A89C-350DDD6009B5}" srcOrd="0" destOrd="2" presId="urn:microsoft.com/office/officeart/2005/8/layout/hList1"/>
    <dgm:cxn modelId="{2BA2285A-5416-460B-9D1E-54392BB75710}" srcId="{E70E1DFA-8103-4FB9-887F-25A2A2F26C00}" destId="{C4B6377F-162D-4B66-A715-9834AB907980}" srcOrd="0" destOrd="0" parTransId="{3EC363BC-6DA9-4180-A203-0787FCCFB925}" sibTransId="{63CDDE28-EB22-4FE5-BD13-29DEF1B86A5C}"/>
    <dgm:cxn modelId="{939D647F-0E1E-46B6-B2F1-5F5975A72118}" srcId="{50228B17-149D-4F8C-B4C7-D553B4638879}" destId="{AB15D040-8337-4F1A-BE00-94FDF840F586}" srcOrd="0" destOrd="0" parTransId="{A7FD0C8B-B21C-4B31-88CE-7063E6750B7F}" sibTransId="{E2B906AE-5A68-4B92-87B1-5C909D08C230}"/>
    <dgm:cxn modelId="{4B9AA890-5C43-4DA2-8F15-83845F562AFA}" type="presOf" srcId="{0C083CB7-36A1-4A39-9004-9B5F5F7B47C1}" destId="{12C45123-C5B6-4A26-9C56-002475FB0359}" srcOrd="0" destOrd="1" presId="urn:microsoft.com/office/officeart/2005/8/layout/hList1"/>
    <dgm:cxn modelId="{1032F795-BBFC-4722-9D85-6670C9550484}" type="presOf" srcId="{BDE8A3F4-7D17-4110-A78C-5F7FD7A20C81}" destId="{564F9868-79E8-44E6-AFF3-9EFC71891DEC}" srcOrd="0" destOrd="0" presId="urn:microsoft.com/office/officeart/2005/8/layout/hList1"/>
    <dgm:cxn modelId="{29A5CC99-C3B6-4C35-8AAA-1A2C64219F8F}" srcId="{50228B17-149D-4F8C-B4C7-D553B4638879}" destId="{3FC19D17-CEBE-4A28-BA5F-65606ED36E71}" srcOrd="2" destOrd="0" parTransId="{A0365573-C398-4035-AFF7-5691C4E2BA24}" sibTransId="{BC4C92F2-7DBD-452E-8C4A-343614B8134F}"/>
    <dgm:cxn modelId="{46D87E9C-6A6B-45C3-A5FF-97C7C3C05F1A}" srcId="{50228B17-149D-4F8C-B4C7-D553B4638879}" destId="{7229AAD0-5EA7-435F-9B37-8C65094A04A9}" srcOrd="1" destOrd="0" parTransId="{12B16F74-0503-42AB-B692-23B6D1214B38}" sibTransId="{B2A3A628-308A-4080-BB60-85123256830D}"/>
    <dgm:cxn modelId="{D9D8BD9E-0E54-4AAD-AC18-4A8E269AD588}" type="presOf" srcId="{50228B17-149D-4F8C-B4C7-D553B4638879}" destId="{53F5616B-9B4C-4893-AB42-888F87C5E3D6}" srcOrd="0" destOrd="0" presId="urn:microsoft.com/office/officeart/2005/8/layout/hList1"/>
    <dgm:cxn modelId="{9B7145D3-21FE-456A-8840-FA0F43464E20}" srcId="{E70E1DFA-8103-4FB9-887F-25A2A2F26C00}" destId="{0C083CB7-36A1-4A39-9004-9B5F5F7B47C1}" srcOrd="1" destOrd="0" parTransId="{DAFA0765-C738-483E-BDC5-609388B642FD}" sibTransId="{DF66A2B4-3EA1-4EBD-8056-93B96A4F28B0}"/>
    <dgm:cxn modelId="{587480EC-3BA2-477C-A1AE-D2D2D9DD9D04}" srcId="{BDE8A3F4-7D17-4110-A78C-5F7FD7A20C81}" destId="{E70E1DFA-8103-4FB9-887F-25A2A2F26C00}" srcOrd="1" destOrd="0" parTransId="{7BE9BEF8-5095-460B-A46D-7F2BCBAD6F7B}" sibTransId="{168F1675-E7CB-4183-81AD-48A156E47F69}"/>
    <dgm:cxn modelId="{902D70FB-D43A-4420-82B8-16BC597B5CE2}" type="presOf" srcId="{7229AAD0-5EA7-435F-9B37-8C65094A04A9}" destId="{DA549611-DE94-4C7C-A89C-350DDD6009B5}" srcOrd="0" destOrd="1" presId="urn:microsoft.com/office/officeart/2005/8/layout/hList1"/>
    <dgm:cxn modelId="{CD2C64D3-8B88-4CD3-808B-DFE3E7348F17}" type="presParOf" srcId="{564F9868-79E8-44E6-AFF3-9EFC71891DEC}" destId="{D23AC597-952D-44F2-96CF-4F6301318C78}" srcOrd="0" destOrd="0" presId="urn:microsoft.com/office/officeart/2005/8/layout/hList1"/>
    <dgm:cxn modelId="{07CB9D4F-9069-4281-BA7C-913E6AFBE33F}" type="presParOf" srcId="{D23AC597-952D-44F2-96CF-4F6301318C78}" destId="{53F5616B-9B4C-4893-AB42-888F87C5E3D6}" srcOrd="0" destOrd="0" presId="urn:microsoft.com/office/officeart/2005/8/layout/hList1"/>
    <dgm:cxn modelId="{23778FD5-7BCA-4D25-B222-8BF189091EB9}" type="presParOf" srcId="{D23AC597-952D-44F2-96CF-4F6301318C78}" destId="{DA549611-DE94-4C7C-A89C-350DDD6009B5}" srcOrd="1" destOrd="0" presId="urn:microsoft.com/office/officeart/2005/8/layout/hList1"/>
    <dgm:cxn modelId="{B8DC67F2-5AE7-43AF-874B-CC125DAF2067}" type="presParOf" srcId="{564F9868-79E8-44E6-AFF3-9EFC71891DEC}" destId="{108806A1-DE4E-4C92-9791-7DD57E549701}" srcOrd="1" destOrd="0" presId="urn:microsoft.com/office/officeart/2005/8/layout/hList1"/>
    <dgm:cxn modelId="{8A34D74B-DD97-4E1A-85E9-FFA6D3C5F3C9}" type="presParOf" srcId="{564F9868-79E8-44E6-AFF3-9EFC71891DEC}" destId="{7E8194D2-CDC9-412B-9B22-0DAF2AEB7624}" srcOrd="2" destOrd="0" presId="urn:microsoft.com/office/officeart/2005/8/layout/hList1"/>
    <dgm:cxn modelId="{F56A924D-3F27-408B-939D-53BC95BBBB1C}" type="presParOf" srcId="{7E8194D2-CDC9-412B-9B22-0DAF2AEB7624}" destId="{EAD4183E-1D64-4021-906F-D477D1B81218}" srcOrd="0" destOrd="0" presId="urn:microsoft.com/office/officeart/2005/8/layout/hList1"/>
    <dgm:cxn modelId="{C067774F-1415-45DF-992D-D98629C19732}" type="presParOf" srcId="{7E8194D2-CDC9-412B-9B22-0DAF2AEB7624}" destId="{12C45123-C5B6-4A26-9C56-002475FB03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5616B-9B4C-4893-AB42-888F87C5E3D6}">
      <dsp:nvSpPr>
        <dsp:cNvPr id="0" name=""/>
        <dsp:cNvSpPr/>
      </dsp:nvSpPr>
      <dsp:spPr>
        <a:xfrm>
          <a:off x="2783" y="0"/>
          <a:ext cx="4878707" cy="12384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tx1"/>
              </a:solidFill>
            </a:rPr>
            <a:t>SHIPs</a:t>
          </a:r>
        </a:p>
      </dsp:txBody>
      <dsp:txXfrm>
        <a:off x="2783" y="0"/>
        <a:ext cx="4878707" cy="1238400"/>
      </dsp:txXfrm>
    </dsp:sp>
    <dsp:sp modelId="{DA549611-DE94-4C7C-A89C-350DDD6009B5}">
      <dsp:nvSpPr>
        <dsp:cNvPr id="0" name=""/>
        <dsp:cNvSpPr/>
      </dsp:nvSpPr>
      <dsp:spPr>
        <a:xfrm>
          <a:off x="50" y="1245148"/>
          <a:ext cx="4878707" cy="2323814"/>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ts val="1200"/>
            </a:spcAft>
            <a:buChar char="•"/>
          </a:pPr>
          <a:r>
            <a:rPr lang="en-US" sz="2400" kern="1200">
              <a:latin typeface="+mn-lt"/>
            </a:rPr>
            <a:t>Step 1: Login at </a:t>
          </a:r>
          <a:r>
            <a:rPr lang="en-US" sz="2400" kern="1200">
              <a:latin typeface="+mn-lt"/>
              <a:hlinkClick xmlns:r="http://schemas.openxmlformats.org/officeDocument/2006/relationships" r:id="rId1"/>
            </a:rPr>
            <a:t>www.shiphelp.org</a:t>
          </a:r>
          <a:r>
            <a:rPr lang="en-US" sz="2400" kern="1200">
              <a:latin typeface="+mn-lt"/>
            </a:rPr>
            <a:t> </a:t>
          </a:r>
          <a:r>
            <a:rPr lang="en-US" sz="2300" kern="1200">
              <a:latin typeface="+mn-lt"/>
            </a:rPr>
            <a:t>(orange SHIP Login padlock) </a:t>
          </a:r>
        </a:p>
        <a:p>
          <a:pPr marL="228600" lvl="1" indent="-228600" algn="l" defTabSz="1066800" rtl="0">
            <a:lnSpc>
              <a:spcPct val="90000"/>
            </a:lnSpc>
            <a:spcBef>
              <a:spcPct val="0"/>
            </a:spcBef>
            <a:spcAft>
              <a:spcPts val="1200"/>
            </a:spcAft>
            <a:buChar char="•"/>
          </a:pPr>
          <a:r>
            <a:rPr lang="en-US" sz="2400" kern="1200">
              <a:solidFill>
                <a:schemeClr val="tx1"/>
              </a:solidFill>
              <a:latin typeface="+mn-lt"/>
              <a:ea typeface="+mn-ea"/>
              <a:cs typeface="+mn-cs"/>
            </a:rPr>
            <a:t>Step 2: </a:t>
          </a:r>
          <a:r>
            <a:rPr lang="en-US" sz="2300" kern="1200">
              <a:solidFill>
                <a:schemeClr val="tx1"/>
              </a:solidFill>
              <a:latin typeface="+mn-lt"/>
              <a:ea typeface="+mn-ea"/>
              <a:cs typeface="+mn-cs"/>
            </a:rPr>
            <a:t>Visit Resource Library</a:t>
          </a:r>
        </a:p>
        <a:p>
          <a:pPr marL="228600" lvl="1" indent="-228600" algn="l" defTabSz="1066800" rtl="0">
            <a:lnSpc>
              <a:spcPct val="90000"/>
            </a:lnSpc>
            <a:spcBef>
              <a:spcPct val="0"/>
            </a:spcBef>
            <a:spcAft>
              <a:spcPts val="1200"/>
            </a:spcAft>
            <a:buChar char="•"/>
          </a:pPr>
          <a:r>
            <a:rPr lang="en-US" sz="2400" kern="1200">
              <a:solidFill>
                <a:schemeClr val="tx1"/>
              </a:solidFill>
              <a:latin typeface="+mn-lt"/>
              <a:ea typeface="+mn-ea"/>
              <a:cs typeface="+mn-cs"/>
            </a:rPr>
            <a:t>Step 3: Search for keyword “What’s New”</a:t>
          </a:r>
        </a:p>
      </dsp:txBody>
      <dsp:txXfrm>
        <a:off x="50" y="1245148"/>
        <a:ext cx="4878707" cy="2323814"/>
      </dsp:txXfrm>
    </dsp:sp>
    <dsp:sp modelId="{EAD4183E-1D64-4021-906F-D477D1B81218}">
      <dsp:nvSpPr>
        <dsp:cNvPr id="0" name=""/>
        <dsp:cNvSpPr/>
      </dsp:nvSpPr>
      <dsp:spPr>
        <a:xfrm>
          <a:off x="5561778" y="6748"/>
          <a:ext cx="4878707" cy="12384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rtl="0">
            <a:lnSpc>
              <a:spcPct val="90000"/>
            </a:lnSpc>
            <a:spcBef>
              <a:spcPct val="0"/>
            </a:spcBef>
            <a:spcAft>
              <a:spcPct val="35000"/>
            </a:spcAft>
            <a:buNone/>
          </a:pPr>
          <a:r>
            <a:rPr lang="en-US" sz="3600" b="1" kern="1200">
              <a:solidFill>
                <a:schemeClr val="tx1"/>
              </a:solidFill>
            </a:rPr>
            <a:t>SMPs</a:t>
          </a:r>
        </a:p>
      </dsp:txBody>
      <dsp:txXfrm>
        <a:off x="5561778" y="6748"/>
        <a:ext cx="4878707" cy="1238400"/>
      </dsp:txXfrm>
    </dsp:sp>
    <dsp:sp modelId="{12C45123-C5B6-4A26-9C56-002475FB0359}">
      <dsp:nvSpPr>
        <dsp:cNvPr id="0" name=""/>
        <dsp:cNvSpPr/>
      </dsp:nvSpPr>
      <dsp:spPr>
        <a:xfrm>
          <a:off x="5561778" y="1245148"/>
          <a:ext cx="4878707" cy="2323814"/>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ts val="1200"/>
            </a:spcAft>
            <a:buChar char="•"/>
          </a:pPr>
          <a:r>
            <a:rPr lang="en-US" sz="2400" kern="1200"/>
            <a:t>Step 1: Login at </a:t>
          </a:r>
          <a:r>
            <a:rPr lang="en-US" sz="2400" kern="1200">
              <a:hlinkClick xmlns:r="http://schemas.openxmlformats.org/officeDocument/2006/relationships" r:id="rId2"/>
            </a:rPr>
            <a:t>www.smpresource.org</a:t>
          </a:r>
          <a:r>
            <a:rPr lang="en-US" sz="2400" kern="1200"/>
            <a:t> </a:t>
          </a:r>
          <a:br>
            <a:rPr lang="en-US" sz="2400" kern="1200"/>
          </a:br>
          <a:r>
            <a:rPr lang="en-US" sz="2400" kern="1200"/>
            <a:t>(blue SMP Login padlock) </a:t>
          </a:r>
          <a:br>
            <a:rPr lang="en-US" sz="2400" kern="1200"/>
          </a:br>
          <a:endParaRPr lang="en-US" sz="2400" kern="1200"/>
        </a:p>
        <a:p>
          <a:pPr marL="228600" lvl="1" indent="-228600" algn="l" defTabSz="1066800">
            <a:lnSpc>
              <a:spcPct val="90000"/>
            </a:lnSpc>
            <a:spcBef>
              <a:spcPct val="0"/>
            </a:spcBef>
            <a:spcAft>
              <a:spcPts val="1200"/>
            </a:spcAft>
            <a:buChar char="•"/>
          </a:pPr>
          <a:r>
            <a:rPr lang="en-US" sz="2400" kern="1200"/>
            <a:t>Step 2: Search for keywords “What’s New”</a:t>
          </a:r>
        </a:p>
      </dsp:txBody>
      <dsp:txXfrm>
        <a:off x="5561778" y="1245148"/>
        <a:ext cx="4878707" cy="232381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CFD648-1AD3-48FC-AF18-F3319FEF1E03}" type="datetimeFigureOut">
              <a:rPr lang="en-US" smtClean="0"/>
              <a:t>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8CC9EC-95DA-4AC0-8829-0C87D44A94FE}" type="slidenum">
              <a:rPr lang="en-US" smtClean="0"/>
              <a:t>‹#›</a:t>
            </a:fld>
            <a:endParaRPr lang="en-US"/>
          </a:p>
        </p:txBody>
      </p:sp>
    </p:spTree>
    <p:extLst>
      <p:ext uri="{BB962C8B-B14F-4D97-AF65-F5344CB8AC3E}">
        <p14:creationId xmlns:p14="http://schemas.microsoft.com/office/powerpoint/2010/main" val="418148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ms.gov/Regulations-and-Guidance/Guidance/Manuals/Downloads/bp102c15.pdf"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cms.gov/Regulations-and-Guidance/Guidance/Manuals/Downloads/ncd103c1_Part4.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SUE</a:t>
            </a:r>
          </a:p>
        </p:txBody>
      </p:sp>
      <p:sp>
        <p:nvSpPr>
          <p:cNvPr id="4" name="Slide Number Placeholder 3"/>
          <p:cNvSpPr>
            <a:spLocks noGrp="1"/>
          </p:cNvSpPr>
          <p:nvPr>
            <p:ph type="sldNum" sz="quarter" idx="10"/>
          </p:nvPr>
        </p:nvSpPr>
        <p:spPr/>
        <p:txBody>
          <a:bodyPr/>
          <a:lstStyle/>
          <a:p>
            <a:fld id="{508CC9EC-95DA-4AC0-8829-0C87D44A94FE}" type="slidenum">
              <a:rPr lang="en-US" smtClean="0"/>
              <a:t>1</a:t>
            </a:fld>
            <a:endParaRPr lang="en-US"/>
          </a:p>
        </p:txBody>
      </p:sp>
    </p:spTree>
    <p:extLst>
      <p:ext uri="{BB962C8B-B14F-4D97-AF65-F5344CB8AC3E}">
        <p14:creationId xmlns:p14="http://schemas.microsoft.com/office/powerpoint/2010/main" val="357181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Individuals impacted by an emergency or disaster </a:t>
            </a:r>
          </a:p>
          <a:p>
            <a:pPr lvl="1"/>
            <a:r>
              <a:rPr lang="en-US"/>
              <a:t>Health plan or employer misrepresentation or incorrect information </a:t>
            </a:r>
          </a:p>
          <a:p>
            <a:pPr lvl="1"/>
            <a:r>
              <a:rPr lang="en-US"/>
              <a:t>Formerly incarcerated individuals </a:t>
            </a:r>
          </a:p>
          <a:p>
            <a:pPr lvl="1"/>
            <a:r>
              <a:rPr lang="en-US"/>
              <a:t>Termination of Medicaid coverage </a:t>
            </a:r>
          </a:p>
          <a:p>
            <a:pPr lvl="1"/>
            <a:r>
              <a:rPr lang="en-US"/>
              <a:t>Other exceptional circumstances </a:t>
            </a: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13</a:t>
            </a:fld>
            <a:endParaRPr lang="en-US"/>
          </a:p>
        </p:txBody>
      </p:sp>
    </p:spTree>
    <p:extLst>
      <p:ext uri="{BB962C8B-B14F-4D97-AF65-F5344CB8AC3E}">
        <p14:creationId xmlns:p14="http://schemas.microsoft.com/office/powerpoint/2010/main" val="135857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a:t>Individual can also use this SEP if the person who makes health care decisions on their behalf lives in an area where there was a declared emergency</a:t>
            </a:r>
            <a:endParaRPr lang="en-US" sz="1800" b="0" i="0">
              <a:solidFill>
                <a:srgbClr val="000000"/>
              </a:solidFill>
              <a:effectLst/>
              <a:latin typeface="Arial" panose="020B0604020202020204" pitchFamily="34" charset="0"/>
            </a:endParaRPr>
          </a:p>
          <a:p>
            <a:endParaRPr lang="en-US" sz="1800" b="0" i="0">
              <a:solidFill>
                <a:srgbClr val="000000"/>
              </a:solidFill>
              <a:effectLst/>
              <a:latin typeface="Arial" panose="020B0604020202020204" pitchFamily="34" charset="0"/>
            </a:endParaRPr>
          </a:p>
          <a:p>
            <a:r>
              <a:rPr lang="en-US" sz="1800" b="0" i="0">
                <a:solidFill>
                  <a:srgbClr val="000000"/>
                </a:solidFill>
                <a:effectLst/>
                <a:latin typeface="Arial" panose="020B0604020202020204" pitchFamily="34" charset="0"/>
              </a:rPr>
              <a:t>This SEP is for people who missed an enrollment opportunity because they or someone who makes health care decisions on their behalf lives in an area where the federal, state, or local government declared an emergency. An example is someone who could not enroll in Medicare because their Social Security office was closed to the public.  </a:t>
            </a:r>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14</a:t>
            </a:fld>
            <a:endParaRPr lang="en-US"/>
          </a:p>
        </p:txBody>
      </p:sp>
    </p:spTree>
    <p:extLst>
      <p:ext uri="{BB962C8B-B14F-4D97-AF65-F5344CB8AC3E}">
        <p14:creationId xmlns:p14="http://schemas.microsoft.com/office/powerpoint/2010/main" val="123116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This SEP does not apply to someone who did not receive any Medicare enrollment information from their employer </a:t>
            </a: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15</a:t>
            </a:fld>
            <a:endParaRPr lang="en-US"/>
          </a:p>
        </p:txBody>
      </p:sp>
    </p:spTree>
    <p:extLst>
      <p:ext uri="{BB962C8B-B14F-4D97-AF65-F5344CB8AC3E}">
        <p14:creationId xmlns:p14="http://schemas.microsoft.com/office/powerpoint/2010/main" val="2635344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a:solidFill>
                  <a:srgbClr val="D13438"/>
                </a:solidFill>
                <a:effectLst/>
                <a:latin typeface="Arial" panose="020B0604020202020204" pitchFamily="34" charset="0"/>
              </a:rPr>
              <a:t>Being released from incarceration means that you are no longer in the custody of a penal authority. Examples of being in custody include people who are in prison, people under house arrest, and people under supervised release. </a:t>
            </a:r>
            <a:r>
              <a:rPr lang="en-US" sz="1800" b="0" i="0" u="none">
                <a:effectLst/>
                <a:latin typeface="Arial" panose="020B0604020202020204" pitchFamily="34" charset="0"/>
              </a:rPr>
              <a:t> </a:t>
            </a:r>
            <a:endParaRPr lang="en-US" u="none"/>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17</a:t>
            </a:fld>
            <a:endParaRPr lang="en-US"/>
          </a:p>
        </p:txBody>
      </p:sp>
    </p:spTree>
    <p:extLst>
      <p:ext uri="{BB962C8B-B14F-4D97-AF65-F5344CB8AC3E}">
        <p14:creationId xmlns:p14="http://schemas.microsoft.com/office/powerpoint/2010/main" val="2499693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Note: For individuals who lost Medicaid and enrolled in Medicare before January 1, 2023, and now have a late enrollment penalty, they should contact Social Security to get the penalty removed and to be reimbursed for the penalties they already paid</a:t>
            </a:r>
            <a:endParaRPr lang="en-US" sz="1200">
              <a:latin typeface="Arial" panose="020B0604020202020204" pitchFamily="34" charset="0"/>
              <a:cs typeface="Arial" panose="020B060402020202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18</a:t>
            </a:fld>
            <a:endParaRPr lang="en-US"/>
          </a:p>
        </p:txBody>
      </p:sp>
    </p:spTree>
    <p:extLst>
      <p:ext uri="{BB962C8B-B14F-4D97-AF65-F5344CB8AC3E}">
        <p14:creationId xmlns:p14="http://schemas.microsoft.com/office/powerpoint/2010/main" val="49896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20</a:t>
            </a:fld>
            <a:endParaRPr lang="en-US"/>
          </a:p>
        </p:txBody>
      </p:sp>
    </p:spTree>
    <p:extLst>
      <p:ext uri="{BB962C8B-B14F-4D97-AF65-F5344CB8AC3E}">
        <p14:creationId xmlns:p14="http://schemas.microsoft.com/office/powerpoint/2010/main" val="8716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Times New Roman" panose="02020603050405020304" pitchFamily="18" charset="0"/>
              </a:rPr>
              <a:t>While in the past he would have had to wait until July for his coverage to start, because of changes made to the GEP starting in 2023, his coverage will instead begin February 1, so long as he applies in the month of January.  </a:t>
            </a: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24</a:t>
            </a:fld>
            <a:endParaRPr lang="en-US"/>
          </a:p>
        </p:txBody>
      </p:sp>
    </p:spTree>
    <p:extLst>
      <p:ext uri="{BB962C8B-B14F-4D97-AF65-F5344CB8AC3E}">
        <p14:creationId xmlns:p14="http://schemas.microsoft.com/office/powerpoint/2010/main" val="1870031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25</a:t>
            </a:fld>
            <a:endParaRPr lang="en-US"/>
          </a:p>
        </p:txBody>
      </p:sp>
    </p:spTree>
    <p:extLst>
      <p:ext uri="{BB962C8B-B14F-4D97-AF65-F5344CB8AC3E}">
        <p14:creationId xmlns:p14="http://schemas.microsoft.com/office/powerpoint/2010/main" val="1760484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29</a:t>
            </a:fld>
            <a:endParaRPr lang="en-US"/>
          </a:p>
        </p:txBody>
      </p:sp>
    </p:spTree>
    <p:extLst>
      <p:ext uri="{BB962C8B-B14F-4D97-AF65-F5344CB8AC3E}">
        <p14:creationId xmlns:p14="http://schemas.microsoft.com/office/powerpoint/2010/main" val="756165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copay limit only applies to </a:t>
            </a:r>
            <a:r>
              <a:rPr lang="en-US" b="1"/>
              <a:t>insulin</a:t>
            </a:r>
            <a:r>
              <a:rPr lang="en-US" b="0"/>
              <a:t>. There are other drugs that people take to treat diabetes, but those drugs are not subject to the $35 limit. </a:t>
            </a:r>
          </a:p>
          <a:p>
            <a:endParaRPr lang="en-US" b="0"/>
          </a:p>
          <a:p>
            <a:r>
              <a:rPr lang="en-US" b="0"/>
              <a:t>For insulin patch pumps like </a:t>
            </a:r>
            <a:r>
              <a:rPr lang="en-US" b="0" err="1"/>
              <a:t>Omnipod</a:t>
            </a:r>
            <a:r>
              <a:rPr lang="en-US" b="0"/>
              <a:t>, the insulin is $35 but the pod/supply is not subject to the copay limit and has its own charge. Contact plan to learn more. </a:t>
            </a:r>
          </a:p>
          <a:p>
            <a:endParaRPr lang="en-US" b="0"/>
          </a:p>
          <a:p>
            <a:r>
              <a:rPr lang="en-US" b="0"/>
              <a:t>Examples of </a:t>
            </a:r>
            <a:r>
              <a:rPr lang="en-US" b="1"/>
              <a:t>insulin</a:t>
            </a:r>
            <a:r>
              <a:rPr lang="en-US" b="0"/>
              <a:t> include Humalog, Levemir, Lantus, Novolog</a:t>
            </a:r>
          </a:p>
          <a:p>
            <a:r>
              <a:rPr lang="en-US" b="0"/>
              <a:t>Examples of </a:t>
            </a:r>
            <a:r>
              <a:rPr lang="en-US" b="1"/>
              <a:t>non-insulin</a:t>
            </a:r>
            <a:r>
              <a:rPr lang="en-US" b="0"/>
              <a:t> prescriptions include m</a:t>
            </a:r>
            <a:r>
              <a:rPr lang="en-US" b="0" i="0">
                <a:solidFill>
                  <a:srgbClr val="231F20"/>
                </a:solidFill>
                <a:effectLst/>
                <a:latin typeface="Proxima Nova"/>
              </a:rPr>
              <a:t>etformin, miglitol, Trulicity, </a:t>
            </a:r>
            <a:r>
              <a:rPr lang="en-US" b="0" i="0" err="1">
                <a:solidFill>
                  <a:srgbClr val="231F20"/>
                </a:solidFill>
                <a:effectLst/>
                <a:latin typeface="Proxima Nova"/>
              </a:rPr>
              <a:t>Ozempic</a:t>
            </a:r>
            <a:r>
              <a:rPr lang="en-US" b="0" i="0">
                <a:solidFill>
                  <a:srgbClr val="231F20"/>
                </a:solidFill>
                <a:effectLst/>
                <a:latin typeface="Proxima Nova"/>
              </a:rPr>
              <a:t>, Jardiance. </a:t>
            </a:r>
          </a:p>
          <a:p>
            <a:r>
              <a:rPr lang="en-US" b="0" i="0">
                <a:solidFill>
                  <a:srgbClr val="231F20"/>
                </a:solidFill>
                <a:effectLst/>
                <a:latin typeface="Proxima Nova"/>
              </a:rPr>
              <a:t>Usually if you google the name of a prescription it will describe it and say something like “non-insulin product” </a:t>
            </a:r>
            <a:endParaRPr lang="en-US" b="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30</a:t>
            </a:fld>
            <a:endParaRPr lang="en-US"/>
          </a:p>
        </p:txBody>
      </p:sp>
    </p:spTree>
    <p:extLst>
      <p:ext uri="{BB962C8B-B14F-4D97-AF65-F5344CB8AC3E}">
        <p14:creationId xmlns:p14="http://schemas.microsoft.com/office/powerpoint/2010/main" val="206039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spcBef>
                <a:spcPct val="20000"/>
              </a:spcBef>
              <a:buClr>
                <a:srgbClr val="002868"/>
              </a:buClr>
              <a:buSzPct val="100000"/>
              <a:buFont typeface="+mj-lt"/>
              <a:buNone/>
              <a:defRPr/>
            </a:pPr>
            <a:r>
              <a:rPr lang="en-US" altLang="en-US">
                <a:latin typeface="+mn-lt"/>
              </a:rPr>
              <a:t>SUE</a:t>
            </a:r>
            <a:br>
              <a:rPr lang="en-US" altLang="en-US">
                <a:latin typeface="+mn-lt"/>
              </a:rPr>
            </a:br>
            <a:r>
              <a:rPr lang="en-US" altLang="en-US">
                <a:latin typeface="+mn-lt"/>
              </a:rPr>
              <a:t>Please pay special attention to how you can chat and raise your hand, for full participation.</a:t>
            </a:r>
            <a:endParaRPr lang="en-US" altLang="en-US" i="1">
              <a:latin typeface="+mn-lt"/>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631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t>See page 7: https://www.cms.gov/files/document/additionalcy2023pdssmodelguidance101122g.pdf</a:t>
            </a: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31</a:t>
            </a:fld>
            <a:endParaRPr lang="en-US"/>
          </a:p>
        </p:txBody>
      </p:sp>
    </p:spTree>
    <p:extLst>
      <p:ext uri="{BB962C8B-B14F-4D97-AF65-F5344CB8AC3E}">
        <p14:creationId xmlns:p14="http://schemas.microsoft.com/office/powerpoint/2010/main" val="14038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2023, the IRA also requires </a:t>
            </a:r>
            <a:r>
              <a:rPr lang="en-US" b="1"/>
              <a:t>drug manufacturers to pay rebates </a:t>
            </a:r>
            <a:r>
              <a:rPr lang="en-US"/>
              <a:t>to Medicare if they increase drug prices faster than the rate of inflation</a:t>
            </a:r>
            <a:endParaRPr lang="en-US">
              <a:cs typeface="Arial"/>
            </a:endParaRPr>
          </a:p>
          <a:p>
            <a:pPr lvl="1"/>
            <a:r>
              <a:rPr lang="en-US"/>
              <a:t>For single-source drugs and biologicals covered under Part B</a:t>
            </a:r>
            <a:endParaRPr lang="en-US">
              <a:cs typeface="Arial"/>
            </a:endParaRPr>
          </a:p>
          <a:p>
            <a:pPr lvl="1"/>
            <a:r>
              <a:rPr lang="en-US"/>
              <a:t>All covered drugs under Part D except those with average annual cost &lt; $100</a:t>
            </a:r>
            <a:endParaRPr lang="en-US">
              <a:cs typeface="Arial"/>
            </a:endParaRPr>
          </a:p>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32</a:t>
            </a:fld>
            <a:endParaRPr lang="en-US"/>
          </a:p>
        </p:txBody>
      </p:sp>
    </p:spTree>
    <p:extLst>
      <p:ext uri="{BB962C8B-B14F-4D97-AF65-F5344CB8AC3E}">
        <p14:creationId xmlns:p14="http://schemas.microsoft.com/office/powerpoint/2010/main" val="3445291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700"/>
              </a:spcBef>
              <a:buClr>
                <a:srgbClr val="000000"/>
              </a:buClr>
              <a:buSzPts val="2300"/>
              <a:buFont typeface="Arial" panose="020B0604020202020204" pitchFamily="34" charset="0"/>
              <a:buNone/>
            </a:pPr>
            <a:r>
              <a:rPr lang="en-US" sz="2300">
                <a:solidFill>
                  <a:srgbClr val="000000"/>
                </a:solidFill>
              </a:rPr>
              <a:t>Part D covers immunosuppressants if individual did not have Part A at time of transplant</a:t>
            </a:r>
          </a:p>
          <a:p>
            <a:pPr marL="0" indent="0">
              <a:buClr>
                <a:srgbClr val="000000"/>
              </a:buClr>
              <a:buSzPts val="2300"/>
              <a:buFont typeface="Arial" panose="020B0604020202020204" pitchFamily="34" charset="0"/>
              <a:buNone/>
            </a:pPr>
            <a:r>
              <a:rPr lang="en-US" sz="2300">
                <a:solidFill>
                  <a:srgbClr val="000000"/>
                </a:solidFill>
              </a:rPr>
              <a:t>Part D coverage of immunosuppressants may mean:</a:t>
            </a:r>
          </a:p>
          <a:p>
            <a:pPr marL="342900" lvl="0" indent="-342900">
              <a:spcBef>
                <a:spcPts val="0"/>
              </a:spcBef>
              <a:buClr>
                <a:srgbClr val="000000"/>
              </a:buClr>
              <a:buSzPts val="2000"/>
              <a:buFont typeface="Arial" panose="020B0604020202020204" pitchFamily="34" charset="0"/>
              <a:buChar char="•"/>
            </a:pPr>
            <a:r>
              <a:rPr lang="en-US" sz="2000">
                <a:solidFill>
                  <a:srgbClr val="000000"/>
                </a:solidFill>
              </a:rPr>
              <a:t>Higher costs</a:t>
            </a:r>
          </a:p>
          <a:p>
            <a:pPr marL="342900" lvl="0" indent="-342900">
              <a:spcBef>
                <a:spcPts val="0"/>
              </a:spcBef>
              <a:buClr>
                <a:srgbClr val="000000"/>
              </a:buClr>
              <a:buSzPts val="2000"/>
              <a:buFont typeface="Arial" panose="020B0604020202020204" pitchFamily="34" charset="0"/>
              <a:buChar char="•"/>
            </a:pPr>
            <a:r>
              <a:rPr lang="en-US" sz="2000">
                <a:solidFill>
                  <a:srgbClr val="000000"/>
                </a:solidFill>
              </a:rPr>
              <a:t>Additional restrictions</a:t>
            </a:r>
          </a:p>
          <a:p>
            <a:pPr marL="800100" lvl="1" indent="-342900">
              <a:spcBef>
                <a:spcPts val="0"/>
              </a:spcBef>
              <a:buClr>
                <a:srgbClr val="000000"/>
              </a:buClr>
              <a:buSzPts val="2000"/>
              <a:buFont typeface="Arial" panose="020B0604020202020204" pitchFamily="34" charset="0"/>
              <a:buChar char="•"/>
            </a:pPr>
            <a:r>
              <a:rPr lang="en-US" sz="1800">
                <a:solidFill>
                  <a:srgbClr val="000000"/>
                </a:solidFill>
              </a:rPr>
              <a:t>Plans may require prior authorization</a:t>
            </a:r>
          </a:p>
          <a:p>
            <a:pPr marL="800100" lvl="1" indent="-342900">
              <a:spcBef>
                <a:spcPts val="0"/>
              </a:spcBef>
              <a:buClr>
                <a:srgbClr val="000000"/>
              </a:buClr>
              <a:buSzPts val="2000"/>
              <a:buFont typeface="Arial" panose="020B0604020202020204" pitchFamily="34" charset="0"/>
              <a:buChar char="•"/>
            </a:pPr>
            <a:r>
              <a:rPr lang="en-US" sz="1800">
                <a:solidFill>
                  <a:srgbClr val="000000"/>
                </a:solidFill>
              </a:rPr>
              <a:t>Beneficiary may have to use specific in-network pharmacies</a:t>
            </a:r>
            <a:endParaRPr lang="en-US" sz="2300">
              <a:solidFill>
                <a:srgbClr val="000000"/>
              </a:solidFill>
            </a:endParaRPr>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34</a:t>
            </a:fld>
            <a:endParaRPr lang="en-US"/>
          </a:p>
        </p:txBody>
      </p:sp>
    </p:spTree>
    <p:extLst>
      <p:ext uri="{BB962C8B-B14F-4D97-AF65-F5344CB8AC3E}">
        <p14:creationId xmlns:p14="http://schemas.microsoft.com/office/powerpoint/2010/main" val="163714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35</a:t>
            </a:fld>
            <a:endParaRPr lang="en-US"/>
          </a:p>
        </p:txBody>
      </p:sp>
    </p:spTree>
    <p:extLst>
      <p:ext uri="{BB962C8B-B14F-4D97-AF65-F5344CB8AC3E}">
        <p14:creationId xmlns:p14="http://schemas.microsoft.com/office/powerpoint/2010/main" val="3882104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a:t>Part B-ID coverage may not be the best choice if any other insurance is available</a:t>
            </a:r>
            <a:endParaRPr lang="en-US" sz="2600">
              <a:cs typeface="Arial"/>
            </a:endParaRPr>
          </a:p>
          <a:p>
            <a:pPr lvl="1"/>
            <a:r>
              <a:rPr lang="en-US" sz="2200"/>
              <a:t>Only covers immunosuppressant drugs and does not include coverage for any other Part B benefits or services</a:t>
            </a:r>
          </a:p>
          <a:p>
            <a:pPr lvl="1"/>
            <a:r>
              <a:rPr lang="en-US" sz="2200"/>
              <a:t>Does not allow a person to access Part A</a:t>
            </a:r>
            <a:endParaRPr lang="en-US" sz="2200">
              <a:cs typeface="Arial"/>
            </a:endParaRPr>
          </a:p>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36</a:t>
            </a:fld>
            <a:endParaRPr lang="en-US"/>
          </a:p>
        </p:txBody>
      </p:sp>
    </p:spTree>
    <p:extLst>
      <p:ext uri="{BB962C8B-B14F-4D97-AF65-F5344CB8AC3E}">
        <p14:creationId xmlns:p14="http://schemas.microsoft.com/office/powerpoint/2010/main" val="214830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https://secure.ssa.gov/apps10/poms.nsf/lnx/0600805400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 bullet #1 - This is a special phone number just for program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Can also submit this form: https://www.cms.gov/files/document/cms-10798.pdf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Individuals enrolled in Part B-ID can apply for the Medicare Savings Program for help with premium costs and, if eligible for QMB, cost-sharing assistance</a:t>
            </a:r>
            <a:endParaRPr lang="en-US">
              <a:cs typeface="Arial"/>
            </a:endParaRPr>
          </a:p>
          <a:p>
            <a:endParaRPr lang="en-US"/>
          </a:p>
        </p:txBody>
      </p:sp>
      <p:sp>
        <p:nvSpPr>
          <p:cNvPr id="4" name="Slide Number Placeholder 3"/>
          <p:cNvSpPr>
            <a:spLocks noGrp="1"/>
          </p:cNvSpPr>
          <p:nvPr>
            <p:ph type="sldNum" sz="quarter" idx="5"/>
          </p:nvPr>
        </p:nvSpPr>
        <p:spPr/>
        <p:txBody>
          <a:bodyPr/>
          <a:lstStyle/>
          <a:p>
            <a:pPr>
              <a:defRPr/>
            </a:pPr>
            <a:fld id="{81AFFA16-0506-412D-B585-65E2CA8E21C8}" type="slidenum">
              <a:rPr lang="en-US" smtClean="0"/>
              <a:pPr>
                <a:defRPr/>
              </a:pPr>
              <a:t>37</a:t>
            </a:fld>
            <a:endParaRPr lang="en-US"/>
          </a:p>
        </p:txBody>
      </p:sp>
    </p:spTree>
    <p:extLst>
      <p:ext uri="{BB962C8B-B14F-4D97-AF65-F5344CB8AC3E}">
        <p14:creationId xmlns:p14="http://schemas.microsoft.com/office/powerpoint/2010/main" val="2077386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393D40"/>
                </a:solidFill>
                <a:effectLst/>
                <a:latin typeface="Open Sans" panose="020B0606030504020204" pitchFamily="34" charset="0"/>
              </a:rPr>
              <a:t> Lack of dental care can exacerbate chronic medical conditions, such as diabetes and cardiovascular disease, and contribute to delayed diagnosis of serious medical conditions.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Previously, Medicare Part B paid for some dental services under very narrow circumstances when it was integral to medically necessary services needed to treat certain listed primary medical conditions. </a:t>
            </a:r>
            <a:r>
              <a:rPr lang="en-US" b="0" i="0">
                <a:solidFill>
                  <a:srgbClr val="393D40"/>
                </a:solidFill>
                <a:effectLst/>
                <a:latin typeface="Open Sans" panose="020B0606030504020204" pitchFamily="34" charset="0"/>
              </a:rPr>
              <a:t>This new rule modestly expands the types of dental services that are covered under Medicare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lgn="l" fontAlgn="base"/>
            <a:r>
              <a:rPr lang="en-US" b="0" u="none" strike="noStrike">
                <a:solidFill>
                  <a:srgbClr val="393D40"/>
                </a:solidFill>
                <a:effectLst/>
                <a:latin typeface="Open Sans" panose="020B0606030504020204" pitchFamily="34" charset="0"/>
              </a:rPr>
              <a:t>Previously, CMS policy has interpreted the Medicare statute to cover medically necessary dental services under both Parts A and B if they are “incident to and as an integral part” a covered procedure. For example, Medicare currently covers dental procedures, such as:</a:t>
            </a:r>
          </a:p>
          <a:p>
            <a:pPr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when the </a:t>
            </a:r>
            <a:r>
              <a:rPr lang="en-US" b="0" i="0" u="none" strike="noStrike">
                <a:solidFill>
                  <a:srgbClr val="0075C9"/>
                </a:solidFill>
                <a:effectLst/>
                <a:latin typeface="inherit"/>
                <a:hlinkClick r:id="rId3"/>
              </a:rPr>
              <a:t>reconstruction of a ridge</a:t>
            </a:r>
            <a:r>
              <a:rPr lang="en-US" b="0" i="0" u="none" strike="noStrike">
                <a:solidFill>
                  <a:srgbClr val="393D40"/>
                </a:solidFill>
                <a:effectLst/>
                <a:latin typeface="Open Sans" panose="020B0606030504020204" pitchFamily="34" charset="0"/>
              </a:rPr>
              <a:t> is performed as a result of and at the same time as the surgical removal of a tumor (for other than dental purposes);</a:t>
            </a:r>
          </a:p>
          <a:p>
            <a:pPr algn="l" fontAlgn="base">
              <a:buFont typeface="Arial" panose="020B0604020202020204" pitchFamily="34" charset="0"/>
              <a:buChar char="•"/>
            </a:pPr>
            <a:r>
              <a:rPr lang="en-US" b="0" i="0" u="none" strike="noStrike">
                <a:solidFill>
                  <a:srgbClr val="0075C9"/>
                </a:solidFill>
                <a:effectLst/>
                <a:latin typeface="inherit"/>
                <a:hlinkClick r:id="rId3"/>
              </a:rPr>
              <a:t>extraction of teeth</a:t>
            </a:r>
            <a:r>
              <a:rPr lang="en-US" b="0" i="0" u="none" strike="noStrike">
                <a:solidFill>
                  <a:srgbClr val="393D40"/>
                </a:solidFill>
                <a:effectLst/>
                <a:latin typeface="Open Sans" panose="020B0606030504020204" pitchFamily="34" charset="0"/>
              </a:rPr>
              <a:t> to prepare the jaw for radiation treatment of neoplastic disease; and</a:t>
            </a:r>
          </a:p>
          <a:p>
            <a:pPr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an oral or dental examination performed on an inpatient basis as part of a comprehensive workup prior to </a:t>
            </a:r>
            <a:r>
              <a:rPr lang="en-US" b="0" i="0" u="none" strike="noStrike">
                <a:solidFill>
                  <a:srgbClr val="0075C9"/>
                </a:solidFill>
                <a:effectLst/>
                <a:latin typeface="inherit"/>
                <a:hlinkClick r:id="rId4"/>
              </a:rPr>
              <a:t>renal transplant surgery</a:t>
            </a:r>
            <a:r>
              <a:rPr lang="en-US" b="0" i="0" u="none" strike="noStrike">
                <a:solidFill>
                  <a:srgbClr val="393D40"/>
                </a:solidFill>
                <a:effectLst/>
                <a:latin typeface="Open Sans" panose="020B0606030504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39</a:t>
            </a:fld>
            <a:endParaRPr lang="en-US"/>
          </a:p>
        </p:txBody>
      </p:sp>
    </p:spTree>
    <p:extLst>
      <p:ext uri="{BB962C8B-B14F-4D97-AF65-F5344CB8AC3E}">
        <p14:creationId xmlns:p14="http://schemas.microsoft.com/office/powerpoint/2010/main" val="39641261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0" u="none" strike="noStrike">
                <a:solidFill>
                  <a:srgbClr val="393D40"/>
                </a:solidFill>
                <a:effectLst/>
                <a:latin typeface="Open Sans" panose="020B0606030504020204" pitchFamily="34" charset="0"/>
              </a:rPr>
              <a:t>https://www.kff.org/medicare/issue-brief/how-the-2023-medicare-physician-fee-schedule-final-rule-changes-medicare-coverage-of-dental-services/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b="0" u="none" strike="noStrike">
              <a:solidFill>
                <a:srgbClr val="0075C9"/>
              </a:solidFill>
              <a:effectLst/>
              <a:latin typeface="Open Sans" panose="020B0606030504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b="0" u="none" strike="noStrike">
                <a:solidFill>
                  <a:srgbClr val="0075C9"/>
                </a:solidFill>
                <a:effectLst/>
                <a:latin typeface="Open Sans" panose="020B0606030504020204" pitchFamily="34" charset="0"/>
              </a:rPr>
              <a:t>The final rule clarifies CMS’s interpretation of when medically necessary dental services can be covered and codifies certain payment policies</a:t>
            </a:r>
            <a:endParaRPr lang="en-US" b="0" u="none" strike="noStrike">
              <a:solidFill>
                <a:srgbClr val="393D40"/>
              </a:solidFill>
              <a:effectLst/>
              <a:latin typeface="Open Sans" panose="020B0606030504020204" pitchFamily="34" charset="0"/>
            </a:endParaRPr>
          </a:p>
          <a:p>
            <a:pPr algn="l" fontAlgn="base"/>
            <a:endParaRPr lang="en-US" b="0" u="none" strike="noStrike">
              <a:solidFill>
                <a:srgbClr val="393D40"/>
              </a:solidFill>
              <a:effectLst/>
              <a:latin typeface="Open Sans" panose="020B0606030504020204" pitchFamily="34" charset="0"/>
            </a:endParaRPr>
          </a:p>
          <a:p>
            <a:pPr algn="l" fontAlgn="base"/>
            <a:r>
              <a:rPr lang="en-US" b="0" u="none" strike="noStrike">
                <a:solidFill>
                  <a:srgbClr val="393D40"/>
                </a:solidFill>
                <a:effectLst/>
                <a:latin typeface="Open Sans" panose="020B0606030504020204" pitchFamily="34" charset="0"/>
              </a:rPr>
              <a:t>With this clarification of the statute, the rule codifies that dental services can continue to be made based on the interpretation that these services “are inextricably linked to, and substantially related and integral to the clinical success of, an otherwise covered medical service”, including:</a:t>
            </a:r>
          </a:p>
          <a:p>
            <a:pPr marL="628650" lvl="1" indent="-171450"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dental or oral examination as part of a comprehensive workup prior to a renal organ transplant surgery;</a:t>
            </a:r>
          </a:p>
          <a:p>
            <a:pPr marL="628650" lvl="1" indent="-171450"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reconstruction of a dental ridge performed as a result of and at the same time as the surgical removal of a tumor;</a:t>
            </a:r>
          </a:p>
          <a:p>
            <a:pPr marL="628650" lvl="1" indent="-171450"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wiring or immobilization of teeth in connection with the reduction of a jaw fracture;</a:t>
            </a:r>
          </a:p>
          <a:p>
            <a:pPr marL="628650" lvl="1" indent="-171450"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extraction of teeth to prepare the jaw for radiation treatment of neoplastic disease; and</a:t>
            </a:r>
          </a:p>
          <a:p>
            <a:pPr marL="628650" lvl="1" indent="-171450" algn="l" fontAlgn="base">
              <a:buFont typeface="Arial" panose="020B0604020202020204" pitchFamily="34" charset="0"/>
              <a:buChar char="•"/>
            </a:pPr>
            <a:r>
              <a:rPr lang="en-US" b="0" i="0" u="none" strike="noStrike">
                <a:solidFill>
                  <a:srgbClr val="393D40"/>
                </a:solidFill>
                <a:effectLst/>
                <a:latin typeface="Open Sans" panose="020B0606030504020204" pitchFamily="34" charset="0"/>
              </a:rPr>
              <a:t>dental splints only when used in conjunction with medically necessary treatment of a medical condition.</a:t>
            </a: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40</a:t>
            </a:fld>
            <a:endParaRPr lang="en-US"/>
          </a:p>
        </p:txBody>
      </p:sp>
    </p:spTree>
    <p:extLst>
      <p:ext uri="{BB962C8B-B14F-4D97-AF65-F5344CB8AC3E}">
        <p14:creationId xmlns:p14="http://schemas.microsoft.com/office/powerpoint/2010/main" val="1800395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https://www.kff.org/medicare/issue-brief/how-the-2023-medicare-physician-fee-schedule-final-rule-changes-medicare-coverage-of-dental-services/</a:t>
            </a:r>
          </a:p>
        </p:txBody>
      </p:sp>
      <p:sp>
        <p:nvSpPr>
          <p:cNvPr id="4" name="Slide Number Placeholder 3"/>
          <p:cNvSpPr>
            <a:spLocks noGrp="1"/>
          </p:cNvSpPr>
          <p:nvPr>
            <p:ph type="sldNum" sz="quarter" idx="5"/>
          </p:nvPr>
        </p:nvSpPr>
        <p:spPr/>
        <p:txBody>
          <a:bodyPr/>
          <a:lstStyle/>
          <a:p>
            <a:fld id="{508CC9EC-95DA-4AC0-8829-0C87D44A94FE}" type="slidenum">
              <a:rPr lang="en-US" smtClean="0"/>
              <a:t>41</a:t>
            </a:fld>
            <a:endParaRPr lang="en-US"/>
          </a:p>
        </p:txBody>
      </p:sp>
    </p:spTree>
    <p:extLst>
      <p:ext uri="{BB962C8B-B14F-4D97-AF65-F5344CB8AC3E}">
        <p14:creationId xmlns:p14="http://schemas.microsoft.com/office/powerpoint/2010/main" val="2287380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a:spcBef>
                <a:spcPts val="0"/>
              </a:spcBef>
              <a:spcAft>
                <a:spcPts val="0"/>
              </a:spcAft>
            </a:pPr>
            <a:r>
              <a:rPr lang="en-US" sz="1200">
                <a:effectLst/>
                <a:latin typeface="Calibri"/>
                <a:ea typeface="Calibri" panose="020F0502020204030204" pitchFamily="34" charset="0"/>
                <a:cs typeface="Calibri"/>
              </a:rPr>
              <a:t>SEP for Other Exceptional Circumstances 422.62(b)(26) and 423.38(c)(34)</a:t>
            </a:r>
            <a:endParaRPr lang="en-US">
              <a:latin typeface="Calibri"/>
              <a:cs typeface="Calibri"/>
            </a:endParaRPr>
          </a:p>
          <a:p>
            <a:pPr marL="914400"/>
            <a:r>
              <a:rPr lang="en-US" sz="1200">
                <a:effectLst/>
                <a:latin typeface="Calibri"/>
                <a:ea typeface="Calibri" panose="020F0502020204030204" pitchFamily="34" charset="0"/>
                <a:cs typeface="Calibri"/>
              </a:rPr>
              <a:t>CMS will establish a SEP, on a case by case basis, for individuals whom CMS determines have experienced exceptional circumstances related to enrollments into or </a:t>
            </a:r>
            <a:r>
              <a:rPr lang="en-US" sz="1200" err="1">
                <a:effectLst/>
                <a:latin typeface="Calibri"/>
                <a:ea typeface="Calibri" panose="020F0502020204030204" pitchFamily="34" charset="0"/>
                <a:cs typeface="Calibri"/>
              </a:rPr>
              <a:t>disenrollments</a:t>
            </a:r>
            <a:r>
              <a:rPr lang="en-US" sz="1200">
                <a:effectLst/>
                <a:latin typeface="Calibri"/>
                <a:ea typeface="Calibri" panose="020F0502020204030204" pitchFamily="34" charset="0"/>
                <a:cs typeface="Calibri"/>
              </a:rPr>
              <a:t> from an MA plan/Part D plan that are not otherwise captured in regulation. Consistent with current practice, CMS will consider granting an enrollment or disenrollment opportunity in situations such as the following:</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914400" marR="0">
              <a:spcBef>
                <a:spcPts val="0"/>
              </a:spcBef>
              <a:spcAft>
                <a:spcPts val="0"/>
              </a:spcAft>
            </a:pPr>
            <a:r>
              <a:rPr lang="en-US" sz="1200">
                <a:effectLst/>
                <a:latin typeface="Calibri"/>
                <a:ea typeface="Calibri" panose="020F0502020204030204" pitchFamily="34" charset="0"/>
                <a:cs typeface="Calibri"/>
              </a:rPr>
              <a:t> </a:t>
            </a:r>
          </a:p>
          <a:p>
            <a:pPr marL="914400"/>
            <a:r>
              <a:rPr lang="en-US" sz="1200">
                <a:effectLst/>
                <a:latin typeface="Calibri"/>
                <a:ea typeface="Calibri" panose="020F0502020204030204" pitchFamily="34" charset="0"/>
                <a:cs typeface="Calibri"/>
              </a:rPr>
              <a:t>• Circumstances beyond the beneficiary’s control that prevented him or her from submitting a timely request to enroll or disenroll from a plan during a valid election period. This is inclusive of, but not limited to, a serious medical emergency of the beneficiary or his or her authorized representative during an entire election period, a change in hospice status, or mailed enrollment or disenrollment requests returned as undeliverable on or after the last day of an enrollment period.</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914400"/>
            <a:r>
              <a:rPr lang="en-US" sz="1200">
                <a:effectLst/>
                <a:latin typeface="Calibri"/>
                <a:ea typeface="Calibri" panose="020F0502020204030204" pitchFamily="34" charset="0"/>
                <a:cs typeface="Calibri"/>
              </a:rPr>
              <a:t>• Situations in which a beneficiary provides a verbal or written allegation that his or her enrollment in a MA or Part D plan was based upon misleading or incorrect information provided by a plan representative or State Health Insurance Assistance Program (SHIP) counselor, including situations where a beneficiary states that he or she was enrolled into a plan without his or her knowledge or consent, and requests cancellation of the enrollment or disenrollment from the plan. </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914400"/>
            <a:r>
              <a:rPr lang="en-US" sz="1200">
                <a:effectLst/>
                <a:latin typeface="Calibri"/>
                <a:ea typeface="Calibri" panose="020F0502020204030204" pitchFamily="34" charset="0"/>
                <a:cs typeface="Calibri"/>
              </a:rPr>
              <a:t>• A SEP may be warranted to ensure beneficiary access to services and where without the approval of an enrollment exception, there could be adverse health consequences for the beneficiary. This is inclusive of, but not limited to, maintaining continuity of care for a chronic condition and preventing an interruption in treatment.</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914400" marR="0">
              <a:spcBef>
                <a:spcPts val="0"/>
              </a:spcBef>
              <a:spcAft>
                <a:spcPts val="0"/>
              </a:spcAft>
            </a:pPr>
            <a:r>
              <a:rPr lang="en-US" sz="1200">
                <a:effectLst/>
                <a:latin typeface="Calibri"/>
                <a:ea typeface="Calibri" panose="020F0502020204030204" pitchFamily="34" charset="0"/>
                <a:cs typeface="Calibri"/>
              </a:rPr>
              <a:t> </a:t>
            </a:r>
          </a:p>
          <a:p>
            <a:pPr marL="914400"/>
            <a:r>
              <a:rPr lang="en-US" sz="1200">
                <a:effectLst/>
                <a:latin typeface="Calibri"/>
                <a:ea typeface="Calibri" panose="020F0502020204030204" pitchFamily="34" charset="0"/>
                <a:cs typeface="Calibri"/>
              </a:rPr>
              <a:t>CMS will review supporting details and documentation to determine eligibility for the SEP for exceptional circumstances. CMS’s review can be in response to an individual beneficiary’s request for an exception to the current enrollment rules, as well as CMS’ determination that an exception is warranted for a group of beneficiaries.</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914400" marR="0">
              <a:spcBef>
                <a:spcPts val="0"/>
              </a:spcBef>
              <a:spcAft>
                <a:spcPts val="0"/>
              </a:spcAft>
            </a:pPr>
            <a:r>
              <a:rPr lang="en-US" sz="1200">
                <a:effectLst/>
                <a:latin typeface="Calibri"/>
                <a:ea typeface="Calibri" panose="020F0502020204030204" pitchFamily="34" charset="0"/>
                <a:cs typeface="Calibri"/>
              </a:rPr>
              <a:t> </a:t>
            </a:r>
          </a:p>
          <a:p>
            <a:pPr marL="914400" marR="0">
              <a:spcBef>
                <a:spcPts val="0"/>
              </a:spcBef>
              <a:spcAft>
                <a:spcPts val="0"/>
              </a:spcAft>
            </a:pPr>
            <a:r>
              <a:rPr lang="en-US" sz="1200">
                <a:effectLst/>
                <a:latin typeface="Calibri"/>
                <a:ea typeface="Calibri" panose="020F0502020204030204" pitchFamily="34" charset="0"/>
                <a:cs typeface="Calibri"/>
              </a:rPr>
              <a:t>The SEP would take effect once CMS makes its determination and the enrollee has been notified. The effective date for an enrollment or disenrollment election using an approved enrollment exception would be based on the beneficiary’s circumstances and may be either prospective or retroactive.</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44</a:t>
            </a:fld>
            <a:endParaRPr lang="en-US"/>
          </a:p>
        </p:txBody>
      </p:sp>
    </p:spTree>
    <p:extLst>
      <p:ext uri="{BB962C8B-B14F-4D97-AF65-F5344CB8AC3E}">
        <p14:creationId xmlns:p14="http://schemas.microsoft.com/office/powerpoint/2010/main" val="185540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83886">
              <a:defRPr/>
            </a:pPr>
            <a:r>
              <a:rPr lang="en-US">
                <a:solidFill>
                  <a:prstClr val="black"/>
                </a:solidFill>
              </a:rPr>
              <a:t>SUE</a:t>
            </a:r>
            <a:br>
              <a:rPr lang="en-US">
                <a:solidFill>
                  <a:prstClr val="black"/>
                </a:solidFill>
              </a:rPr>
            </a:br>
            <a:r>
              <a:rPr lang="en-US">
                <a:solidFill>
                  <a:prstClr val="black"/>
                </a:solidFill>
              </a:rPr>
              <a:t>We’d like to welcome the SMP, SHIP, and MIPPA networks. All three programs are grantees of ACL, the Administration for Community Living, within ACL’s Office of Healthcare Information and Counseling, or OHIC.</a:t>
            </a:r>
          </a:p>
          <a:p>
            <a:pPr defTabSz="983886">
              <a:defRPr/>
            </a:pPr>
            <a:endParaRPr lang="en-US">
              <a:solidFill>
                <a:prstClr val="black"/>
              </a:solidFill>
            </a:endParaRPr>
          </a:p>
          <a:p>
            <a:pPr defTabSz="983886">
              <a:defRPr/>
            </a:pPr>
            <a:r>
              <a:rPr lang="en-US">
                <a:solidFill>
                  <a:prstClr val="black"/>
                </a:solidFill>
              </a:rPr>
              <a:t>This webinar is being recorded, and the recording will be available in both the SMP and SHIP Resource Libraries by the end of the day tomorrow. A PDF handout of the PowerPoint for today’s webinar is already available in both libraries. Resources will also be emailed to the MIPPA listserv. I’ll also make a handout of today’s presentation available for download at the end of the webinar. </a:t>
            </a:r>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3B69D2E-E0B2-4CDD-9519-9616174ACA19}" type="slidenum">
              <a:rPr kumimoji="0" lang="en-US" sz="1200" b="0" i="0" u="none" strike="noStrike" kern="1200" cap="none" spc="0" normalizeH="0" baseline="0" noProof="0">
                <a:ln>
                  <a:noFill/>
                </a:ln>
                <a:solidFill>
                  <a:prstClr val="black"/>
                </a:solidFill>
                <a:effectLst/>
                <a:uLnTx/>
                <a:uFillTx/>
                <a:latin typeface="Calibri"/>
                <a:ea typeface="+mn-ea"/>
                <a:cs typeface="Arial"/>
                <a:sym typeface="Arial"/>
              </a:rPr>
              <a:pPr marL="0" marR="0" lvl="0" indent="0" algn="r" defTabSz="94850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392888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Different rules apply to those in nursing homes​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RE bullet #3 - At this point, beneficiaries can appeal​-- either formulary exception or appeal the coverage restrictions</a:t>
            </a:r>
          </a:p>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45</a:t>
            </a:fld>
            <a:endParaRPr lang="en-US"/>
          </a:p>
        </p:txBody>
      </p:sp>
    </p:spTree>
    <p:extLst>
      <p:ext uri="{BB962C8B-B14F-4D97-AF65-F5344CB8AC3E}">
        <p14:creationId xmlns:p14="http://schemas.microsoft.com/office/powerpoint/2010/main" val="2073013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lIns="93162" tIns="46581" rIns="93162" bIns="46581"/>
          <a:lstStyle/>
          <a:p>
            <a:fld id="{520280F5-BC38-46AE-9E8F-7CB514F2B300}" type="slidenum">
              <a:rPr lang="en-US" smtClean="0"/>
              <a:pPr/>
              <a:t>47</a:t>
            </a:fld>
            <a:endParaRPr lang="en-US"/>
          </a:p>
        </p:txBody>
      </p:sp>
      <p:sp>
        <p:nvSpPr>
          <p:cNvPr id="20483" name="Rectangle 2"/>
          <p:cNvSpPr>
            <a:spLocks noGrp="1" noRot="1" noChangeAspect="1" noChangeArrowheads="1" noTextEdit="1"/>
          </p:cNvSpPr>
          <p:nvPr>
            <p:ph type="sldImg"/>
          </p:nvPr>
        </p:nvSpPr>
        <p:spPr>
          <a:xfrm>
            <a:off x="381000" y="685800"/>
            <a:ext cx="6096000" cy="3429000"/>
          </a:xfrm>
          <a:ln cap="flat"/>
        </p:spPr>
      </p:sp>
      <p:sp>
        <p:nvSpPr>
          <p:cNvPr id="20484" name="Rectangle 3"/>
          <p:cNvSpPr>
            <a:spLocks noGrp="1" noChangeArrowheads="1"/>
          </p:cNvSpPr>
          <p:nvPr>
            <p:ph type="body" idx="1"/>
          </p:nvPr>
        </p:nvSpPr>
        <p:spPr>
          <a:noFill/>
          <a:ln/>
        </p:spPr>
        <p:txBody>
          <a:bodyPr lIns="92172" tIns="45277" rIns="92172" bIns="45277"/>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EMILY</a:t>
            </a:r>
          </a:p>
          <a:p>
            <a:pPr eaLnBrk="1" hangingPunct="1"/>
            <a:endParaRPr lang="en-US"/>
          </a:p>
        </p:txBody>
      </p:sp>
    </p:spTree>
    <p:extLst>
      <p:ext uri="{BB962C8B-B14F-4D97-AF65-F5344CB8AC3E}">
        <p14:creationId xmlns:p14="http://schemas.microsoft.com/office/powerpoint/2010/main" val="1682071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lIns="93162" tIns="46581" rIns="93162" bIns="46581"/>
          <a:lstStyle/>
          <a:p>
            <a:fld id="{520280F5-BC38-46AE-9E8F-7CB514F2B300}" type="slidenum">
              <a:rPr lang="en-US" smtClean="0"/>
              <a:pPr/>
              <a:t>48</a:t>
            </a:fld>
            <a:endParaRPr lang="en-US"/>
          </a:p>
        </p:txBody>
      </p:sp>
      <p:sp>
        <p:nvSpPr>
          <p:cNvPr id="20483" name="Rectangle 2"/>
          <p:cNvSpPr>
            <a:spLocks noGrp="1" noRot="1" noChangeAspect="1" noChangeArrowheads="1" noTextEdit="1"/>
          </p:cNvSpPr>
          <p:nvPr>
            <p:ph type="sldImg"/>
          </p:nvPr>
        </p:nvSpPr>
        <p:spPr>
          <a:xfrm>
            <a:off x="381000" y="685800"/>
            <a:ext cx="6096000" cy="3429000"/>
          </a:xfrm>
          <a:ln cap="flat"/>
        </p:spPr>
      </p:sp>
      <p:sp>
        <p:nvSpPr>
          <p:cNvPr id="20484" name="Rectangle 3"/>
          <p:cNvSpPr>
            <a:spLocks noGrp="1" noChangeArrowheads="1"/>
          </p:cNvSpPr>
          <p:nvPr>
            <p:ph type="body" idx="1"/>
          </p:nvPr>
        </p:nvSpPr>
        <p:spPr>
          <a:noFill/>
          <a:ln/>
        </p:spPr>
        <p:txBody>
          <a:bodyPr lIns="92172" tIns="45277" rIns="92172" bIns="45277"/>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EMILY</a:t>
            </a:r>
          </a:p>
          <a:p>
            <a:pPr eaLnBrk="1" hangingPunct="1"/>
            <a:endParaRPr lang="en-US"/>
          </a:p>
        </p:txBody>
      </p:sp>
    </p:spTree>
    <p:extLst>
      <p:ext uri="{BB962C8B-B14F-4D97-AF65-F5344CB8AC3E}">
        <p14:creationId xmlns:p14="http://schemas.microsoft.com/office/powerpoint/2010/main" val="2060510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The January 2023 Counseling Tips will be made available for Webex file transfer soon. </a:t>
            </a:r>
          </a:p>
        </p:txBody>
      </p:sp>
      <p:sp>
        <p:nvSpPr>
          <p:cNvPr id="4" name="Slide Number Placeholder 3"/>
          <p:cNvSpPr>
            <a:spLocks noGrp="1"/>
          </p:cNvSpPr>
          <p:nvPr>
            <p:ph type="sldNum" sz="quarter" idx="10"/>
          </p:nvPr>
        </p:nvSpPr>
        <p:spPr/>
        <p:txBody>
          <a:bodyPr/>
          <a:lstStyle/>
          <a:p>
            <a:fld id="{90DA8066-A275-4D86-BAA1-9D3B5268B5B3}" type="slidenum">
              <a:rPr lang="en-US" smtClean="0"/>
              <a:pPr/>
              <a:t>49</a:t>
            </a:fld>
            <a:endParaRPr lang="en-US"/>
          </a:p>
        </p:txBody>
      </p:sp>
    </p:spTree>
    <p:extLst>
      <p:ext uri="{BB962C8B-B14F-4D97-AF65-F5344CB8AC3E}">
        <p14:creationId xmlns:p14="http://schemas.microsoft.com/office/powerpoint/2010/main" val="1860172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SUE</a:t>
            </a:r>
          </a:p>
        </p:txBody>
      </p:sp>
      <p:sp>
        <p:nvSpPr>
          <p:cNvPr id="4" name="Slide Number Placeholder 3"/>
          <p:cNvSpPr>
            <a:spLocks noGrp="1"/>
          </p:cNvSpPr>
          <p:nvPr>
            <p:ph type="sldNum" sz="quarter" idx="10"/>
          </p:nvPr>
        </p:nvSpPr>
        <p:spPr/>
        <p:txBody>
          <a:bodyPr/>
          <a:lstStyle/>
          <a:p>
            <a:fld id="{508CC9EC-95DA-4AC0-8829-0C87D44A94FE}" type="slidenum">
              <a:rPr lang="en-US" smtClean="0"/>
              <a:t>50</a:t>
            </a:fld>
            <a:endParaRPr lang="en-US"/>
          </a:p>
        </p:txBody>
      </p:sp>
    </p:spTree>
    <p:extLst>
      <p:ext uri="{BB962C8B-B14F-4D97-AF65-F5344CB8AC3E}">
        <p14:creationId xmlns:p14="http://schemas.microsoft.com/office/powerpoint/2010/main" val="2822229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827088"/>
            <a:ext cx="6448425" cy="3627437"/>
          </a:xfrm>
        </p:spPr>
      </p:sp>
      <p:sp>
        <p:nvSpPr>
          <p:cNvPr id="3" name="Notes Placeholder 2"/>
          <p:cNvSpPr>
            <a:spLocks noGrp="1"/>
          </p:cNvSpPr>
          <p:nvPr>
            <p:ph type="body" idx="1"/>
          </p:nvPr>
        </p:nvSpPr>
        <p:spPr>
          <a:xfrm>
            <a:off x="763325" y="5047516"/>
            <a:ext cx="6106602" cy="3628979"/>
          </a:xfrm>
        </p:spPr>
        <p:txBody>
          <a:bodyPr/>
          <a:lstStyle/>
          <a:p>
            <a:pPr defTabSz="1120178">
              <a:defRPr/>
            </a:pPr>
            <a:r>
              <a:rPr lang="en-US">
                <a:solidFill>
                  <a:prstClr val="black"/>
                </a:solidFill>
              </a:rPr>
              <a:t>SUE</a:t>
            </a:r>
          </a:p>
          <a:p>
            <a:pPr defTabSz="1120178">
              <a:defRPr/>
            </a:pPr>
            <a:r>
              <a:rPr lang="en-US">
                <a:solidFill>
                  <a:prstClr val="black"/>
                </a:solidFill>
              </a:rPr>
              <a:t>The PowerPoint and other webinar resources for today’s event are already available in both the SMP and SHIP Resource Libraries. The recording of today’s webinar will be available in both libraries by the</a:t>
            </a:r>
            <a:r>
              <a:rPr lang="en-US" baseline="0">
                <a:solidFill>
                  <a:prstClr val="black"/>
                </a:solidFill>
              </a:rPr>
              <a:t> end of the day tomorrow.</a:t>
            </a:r>
            <a:r>
              <a:rPr lang="en-US">
                <a:solidFill>
                  <a:prstClr val="black"/>
                </a:solidFill>
              </a:rPr>
              <a:t> Resources will also be emailed to the MIPPA listserv.  </a:t>
            </a:r>
          </a:p>
          <a:p>
            <a:pPr defTabSz="1120178">
              <a:defRPr/>
            </a:pPr>
            <a:endParaRPr lang="en-US">
              <a:solidFill>
                <a:prstClr val="black"/>
              </a:solidFill>
            </a:endParaRPr>
          </a:p>
          <a:p>
            <a:pPr defTabSz="1120178">
              <a:defRPr/>
            </a:pPr>
            <a:r>
              <a:rPr lang="en-US">
                <a:solidFill>
                  <a:prstClr val="black"/>
                </a:solidFill>
              </a:rPr>
              <a:t>Thank you for attending today’s call! As you leave the call, please take the post-event survey, we truly appreciate your feedback.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A5383-2500-4A71-A2BB-3FB079F80F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408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SUE</a:t>
            </a:r>
          </a:p>
        </p:txBody>
      </p:sp>
      <p:sp>
        <p:nvSpPr>
          <p:cNvPr id="4" name="Slide Number Placeholder 3"/>
          <p:cNvSpPr>
            <a:spLocks noGrp="1"/>
          </p:cNvSpPr>
          <p:nvPr>
            <p:ph type="sldNum" sz="quarter" idx="10"/>
          </p:nvPr>
        </p:nvSpPr>
        <p:spPr/>
        <p:txBody>
          <a:bodyPr/>
          <a:lstStyle/>
          <a:p>
            <a:fld id="{508CC9EC-95DA-4AC0-8829-0C87D44A94FE}" type="slidenum">
              <a:rPr lang="en-US" smtClean="0"/>
              <a:t>52</a:t>
            </a:fld>
            <a:endParaRPr lang="en-US"/>
          </a:p>
        </p:txBody>
      </p:sp>
    </p:spTree>
    <p:extLst>
      <p:ext uri="{BB962C8B-B14F-4D97-AF65-F5344CB8AC3E}">
        <p14:creationId xmlns:p14="http://schemas.microsoft.com/office/powerpoint/2010/main" val="282222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SUE</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03" eaLnBrk="0" hangingPunct="0">
              <a:defRPr>
                <a:solidFill>
                  <a:schemeClr val="tx1"/>
                </a:solidFill>
                <a:latin typeface="Arial" charset="0"/>
                <a:ea typeface="ＭＳ Ｐゴシック" pitchFamily="34" charset="-128"/>
              </a:defRPr>
            </a:lvl1pPr>
            <a:lvl2pPr marL="703387" indent="-270535" defTabSz="913803" eaLnBrk="0" hangingPunct="0">
              <a:defRPr>
                <a:solidFill>
                  <a:schemeClr val="tx1"/>
                </a:solidFill>
                <a:latin typeface="Arial" charset="0"/>
                <a:ea typeface="ＭＳ Ｐゴシック" pitchFamily="34" charset="-128"/>
              </a:defRPr>
            </a:lvl2pPr>
            <a:lvl3pPr marL="1082135" indent="-216428" defTabSz="913803" eaLnBrk="0" hangingPunct="0">
              <a:defRPr>
                <a:solidFill>
                  <a:schemeClr val="tx1"/>
                </a:solidFill>
                <a:latin typeface="Arial" charset="0"/>
                <a:ea typeface="ＭＳ Ｐゴシック" pitchFamily="34" charset="-128"/>
              </a:defRPr>
            </a:lvl3pPr>
            <a:lvl4pPr marL="1514988" indent="-216428" defTabSz="913803" eaLnBrk="0" hangingPunct="0">
              <a:defRPr>
                <a:solidFill>
                  <a:schemeClr val="tx1"/>
                </a:solidFill>
                <a:latin typeface="Arial" charset="0"/>
                <a:ea typeface="ＭＳ Ｐゴシック" pitchFamily="34" charset="-128"/>
              </a:defRPr>
            </a:lvl4pPr>
            <a:lvl5pPr marL="1947842" indent="-216428" defTabSz="913803" eaLnBrk="0" hangingPunct="0">
              <a:defRPr>
                <a:solidFill>
                  <a:schemeClr val="tx1"/>
                </a:solidFill>
                <a:latin typeface="Arial" charset="0"/>
                <a:ea typeface="ＭＳ Ｐゴシック" pitchFamily="34" charset="-128"/>
              </a:defRPr>
            </a:lvl5pPr>
            <a:lvl6pPr marL="2380697" indent="-216428" defTabSz="913803" eaLnBrk="0" fontAlgn="base" hangingPunct="0">
              <a:spcBef>
                <a:spcPct val="0"/>
              </a:spcBef>
              <a:spcAft>
                <a:spcPct val="0"/>
              </a:spcAft>
              <a:defRPr>
                <a:solidFill>
                  <a:schemeClr val="tx1"/>
                </a:solidFill>
                <a:latin typeface="Arial" charset="0"/>
                <a:ea typeface="ＭＳ Ｐゴシック" pitchFamily="34" charset="-128"/>
              </a:defRPr>
            </a:lvl6pPr>
            <a:lvl7pPr marL="2813551" indent="-216428" defTabSz="913803" eaLnBrk="0" fontAlgn="base" hangingPunct="0">
              <a:spcBef>
                <a:spcPct val="0"/>
              </a:spcBef>
              <a:spcAft>
                <a:spcPct val="0"/>
              </a:spcAft>
              <a:defRPr>
                <a:solidFill>
                  <a:schemeClr val="tx1"/>
                </a:solidFill>
                <a:latin typeface="Arial" charset="0"/>
                <a:ea typeface="ＭＳ Ｐゴシック" pitchFamily="34" charset="-128"/>
              </a:defRPr>
            </a:lvl7pPr>
            <a:lvl8pPr marL="3246404" indent="-216428" defTabSz="913803" eaLnBrk="0" fontAlgn="base" hangingPunct="0">
              <a:spcBef>
                <a:spcPct val="0"/>
              </a:spcBef>
              <a:spcAft>
                <a:spcPct val="0"/>
              </a:spcAft>
              <a:defRPr>
                <a:solidFill>
                  <a:schemeClr val="tx1"/>
                </a:solidFill>
                <a:latin typeface="Arial" charset="0"/>
                <a:ea typeface="ＭＳ Ｐゴシック" pitchFamily="34" charset="-128"/>
              </a:defRPr>
            </a:lvl8pPr>
            <a:lvl9pPr marL="3679258" indent="-216428" defTabSz="91380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F7C4D6E-2694-4535-B6C9-CB0684518942}" type="slidenum">
              <a:rPr lang="en-US" smtClean="0"/>
              <a:pPr eaLnBrk="1" hangingPunct="1"/>
              <a:t>4</a:t>
            </a:fld>
            <a:endParaRPr lang="en-US"/>
          </a:p>
        </p:txBody>
      </p:sp>
    </p:spTree>
    <p:extLst>
      <p:ext uri="{BB962C8B-B14F-4D97-AF65-F5344CB8AC3E}">
        <p14:creationId xmlns:p14="http://schemas.microsoft.com/office/powerpoint/2010/main" val="568925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5800"/>
            <a:ext cx="6096000" cy="3429000"/>
          </a:xfrm>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pitchFamily="34" charset="-128"/>
              </a:rPr>
              <a:t>SUE</a:t>
            </a:r>
          </a:p>
          <a:p>
            <a:r>
              <a:rPr lang="en-US">
                <a:ea typeface="ＭＳ Ｐゴシック" pitchFamily="34" charset="-128"/>
              </a:rPr>
              <a:t>(pass ball to Emily)</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03" eaLnBrk="0" hangingPunct="0">
              <a:defRPr>
                <a:solidFill>
                  <a:schemeClr val="tx1"/>
                </a:solidFill>
                <a:latin typeface="Arial" charset="0"/>
                <a:ea typeface="ＭＳ Ｐゴシック" pitchFamily="34" charset="-128"/>
              </a:defRPr>
            </a:lvl1pPr>
            <a:lvl2pPr marL="703387" indent="-270535" defTabSz="913803" eaLnBrk="0" hangingPunct="0">
              <a:defRPr>
                <a:solidFill>
                  <a:schemeClr val="tx1"/>
                </a:solidFill>
                <a:latin typeface="Arial" charset="0"/>
                <a:ea typeface="ＭＳ Ｐゴシック" pitchFamily="34" charset="-128"/>
              </a:defRPr>
            </a:lvl2pPr>
            <a:lvl3pPr marL="1082135" indent="-216428" defTabSz="913803" eaLnBrk="0" hangingPunct="0">
              <a:defRPr>
                <a:solidFill>
                  <a:schemeClr val="tx1"/>
                </a:solidFill>
                <a:latin typeface="Arial" charset="0"/>
                <a:ea typeface="ＭＳ Ｐゴシック" pitchFamily="34" charset="-128"/>
              </a:defRPr>
            </a:lvl3pPr>
            <a:lvl4pPr marL="1514988" indent="-216428" defTabSz="913803" eaLnBrk="0" hangingPunct="0">
              <a:defRPr>
                <a:solidFill>
                  <a:schemeClr val="tx1"/>
                </a:solidFill>
                <a:latin typeface="Arial" charset="0"/>
                <a:ea typeface="ＭＳ Ｐゴシック" pitchFamily="34" charset="-128"/>
              </a:defRPr>
            </a:lvl4pPr>
            <a:lvl5pPr marL="1947842" indent="-216428" defTabSz="913803" eaLnBrk="0" hangingPunct="0">
              <a:defRPr>
                <a:solidFill>
                  <a:schemeClr val="tx1"/>
                </a:solidFill>
                <a:latin typeface="Arial" charset="0"/>
                <a:ea typeface="ＭＳ Ｐゴシック" pitchFamily="34" charset="-128"/>
              </a:defRPr>
            </a:lvl5pPr>
            <a:lvl6pPr marL="2380697" indent="-216428" defTabSz="913803" eaLnBrk="0" fontAlgn="base" hangingPunct="0">
              <a:spcBef>
                <a:spcPct val="0"/>
              </a:spcBef>
              <a:spcAft>
                <a:spcPct val="0"/>
              </a:spcAft>
              <a:defRPr>
                <a:solidFill>
                  <a:schemeClr val="tx1"/>
                </a:solidFill>
                <a:latin typeface="Arial" charset="0"/>
                <a:ea typeface="ＭＳ Ｐゴシック" pitchFamily="34" charset="-128"/>
              </a:defRPr>
            </a:lvl6pPr>
            <a:lvl7pPr marL="2813551" indent="-216428" defTabSz="913803" eaLnBrk="0" fontAlgn="base" hangingPunct="0">
              <a:spcBef>
                <a:spcPct val="0"/>
              </a:spcBef>
              <a:spcAft>
                <a:spcPct val="0"/>
              </a:spcAft>
              <a:defRPr>
                <a:solidFill>
                  <a:schemeClr val="tx1"/>
                </a:solidFill>
                <a:latin typeface="Arial" charset="0"/>
                <a:ea typeface="ＭＳ Ｐゴシック" pitchFamily="34" charset="-128"/>
              </a:defRPr>
            </a:lvl7pPr>
            <a:lvl8pPr marL="3246404" indent="-216428" defTabSz="913803" eaLnBrk="0" fontAlgn="base" hangingPunct="0">
              <a:spcBef>
                <a:spcPct val="0"/>
              </a:spcBef>
              <a:spcAft>
                <a:spcPct val="0"/>
              </a:spcAft>
              <a:defRPr>
                <a:solidFill>
                  <a:schemeClr val="tx1"/>
                </a:solidFill>
                <a:latin typeface="Arial" charset="0"/>
                <a:ea typeface="ＭＳ Ｐゴシック" pitchFamily="34" charset="-128"/>
              </a:defRPr>
            </a:lvl8pPr>
            <a:lvl9pPr marL="3679258" indent="-216428" defTabSz="91380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F7C4D6E-2694-4535-B6C9-CB0684518942}" type="slidenum">
              <a:rPr lang="en-US" smtClean="0"/>
              <a:pPr eaLnBrk="1" hangingPunct="1"/>
              <a:t>5</a:t>
            </a:fld>
            <a:endParaRPr lang="en-US"/>
          </a:p>
        </p:txBody>
      </p:sp>
    </p:spTree>
    <p:extLst>
      <p:ext uri="{BB962C8B-B14F-4D97-AF65-F5344CB8AC3E}">
        <p14:creationId xmlns:p14="http://schemas.microsoft.com/office/powerpoint/2010/main" val="257703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7</a:t>
            </a:fld>
            <a:endParaRPr lang="en-US"/>
          </a:p>
        </p:txBody>
      </p:sp>
    </p:spTree>
    <p:extLst>
      <p:ext uri="{BB962C8B-B14F-4D97-AF65-F5344CB8AC3E}">
        <p14:creationId xmlns:p14="http://schemas.microsoft.com/office/powerpoint/2010/main" val="963867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10</a:t>
            </a:fld>
            <a:endParaRPr lang="en-US"/>
          </a:p>
        </p:txBody>
      </p:sp>
    </p:spTree>
    <p:extLst>
      <p:ext uri="{BB962C8B-B14F-4D97-AF65-F5344CB8AC3E}">
        <p14:creationId xmlns:p14="http://schemas.microsoft.com/office/powerpoint/2010/main" val="130575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8CC9EC-95DA-4AC0-8829-0C87D44A94FE}" type="slidenum">
              <a:rPr lang="en-US" smtClean="0"/>
              <a:t>11</a:t>
            </a:fld>
            <a:endParaRPr lang="en-US"/>
          </a:p>
        </p:txBody>
      </p:sp>
    </p:spTree>
    <p:extLst>
      <p:ext uri="{BB962C8B-B14F-4D97-AF65-F5344CB8AC3E}">
        <p14:creationId xmlns:p14="http://schemas.microsoft.com/office/powerpoint/2010/main" val="1266970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a:effectLst/>
                <a:latin typeface="Calibri" panose="020F0502020204030204" pitchFamily="34" charset="0"/>
                <a:ea typeface="Calibri" panose="020F0502020204030204" pitchFamily="34" charset="0"/>
              </a:rPr>
              <a:t>This change applies to any enrollment for a person who first meets the requirements to enroll in Medicare and applies on or after January 1, 2023. </a:t>
            </a:r>
          </a:p>
          <a:p>
            <a:endParaRPr lang="en-US" b="0"/>
          </a:p>
          <a:p>
            <a:r>
              <a:rPr lang="en-US" b="0"/>
              <a:t>https://secure.ssa.gov/poms.nsf/lnx/0600805165</a:t>
            </a:r>
            <a:r>
              <a:rPr lang="en-US" sz="1800" b="0">
                <a:effectLst/>
                <a:latin typeface="Calibri" panose="020F0502020204030204" pitchFamily="34" charset="0"/>
              </a:rPr>
              <a:t> </a:t>
            </a:r>
            <a:endParaRPr lang="en-US" b="0"/>
          </a:p>
        </p:txBody>
      </p:sp>
      <p:sp>
        <p:nvSpPr>
          <p:cNvPr id="4" name="Slide Number Placeholder 3"/>
          <p:cNvSpPr>
            <a:spLocks noGrp="1"/>
          </p:cNvSpPr>
          <p:nvPr>
            <p:ph type="sldNum" sz="quarter" idx="5"/>
          </p:nvPr>
        </p:nvSpPr>
        <p:spPr/>
        <p:txBody>
          <a:bodyPr/>
          <a:lstStyle/>
          <a:p>
            <a:fld id="{508CC9EC-95DA-4AC0-8829-0C87D44A94FE}" type="slidenum">
              <a:rPr lang="en-US" smtClean="0"/>
              <a:t>12</a:t>
            </a:fld>
            <a:endParaRPr lang="en-US"/>
          </a:p>
        </p:txBody>
      </p:sp>
    </p:spTree>
    <p:extLst>
      <p:ext uri="{BB962C8B-B14F-4D97-AF65-F5344CB8AC3E}">
        <p14:creationId xmlns:p14="http://schemas.microsoft.com/office/powerpoint/2010/main" val="4095917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CF6E34B-EBE9-4637-B932-34D76061AD46}" type="datetime1">
              <a:rPr lang="en-US" smtClean="0"/>
              <a:t>1/5/2023</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52724B3-ACF5-49B5-92C7-EDA668A29237}"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2A7E1DB2-B066-4C3F-97E2-E31FADF69F6A}" type="datetime1">
              <a:rPr lang="en-US" smtClean="0"/>
              <a:t>1/5/2023</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205BD68E-FD5D-45A7-B8EE-05E515AA808B}" type="datetime1">
              <a:rPr lang="en-US" smtClean="0"/>
              <a:t>1/5/2023</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54603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2BE3176-4ED3-4AFD-9EE5-454D54D32844}"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48727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424200E-3337-40B6-A712-9409969FBD6E}" type="datetime1">
              <a:rPr lang="en-US" smtClean="0"/>
              <a:t>1/5/2023</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156398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6CF0225-CBFB-4A7B-A7B0-598AFC73441E}" type="datetime1">
              <a:rPr lang="en-US" smtClean="0"/>
              <a:t>1/5/2023</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2783896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6D34D8C-6A9F-46CE-935E-6304B9E10FA1}" type="datetime1">
              <a:rPr lang="en-US" smtClean="0"/>
              <a:t>1/5/2023</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92803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3AD2D49-CDF8-407C-9538-4E0BDB334D1B}" type="datetime1">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372943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470F2-31D4-4768-BDB2-96C980FDDFAF}" type="datetime1">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369916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6CFF7168-1E3D-4C6D-B235-3DB7EF6F402F}" type="datetime1">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6076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40CABC0-025D-4876-83AC-A559EB9A7BAA}"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A526812F-2A95-4040-8C3C-772C825A7A5D}" type="datetime1">
              <a:rPr lang="en-US" smtClean="0"/>
              <a:t>1/5/2023</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951732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4F9C52-C703-463A-8B68-A327520BF91C}" type="datetime1">
              <a:rPr lang="en-US" smtClean="0"/>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1042320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D9581371-FA8A-4BC5-8119-D274AE8629BE}" type="datetime1">
              <a:rPr lang="en-US" smtClean="0"/>
              <a:t>1/5/2023</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a:p>
        </p:txBody>
      </p:sp>
    </p:spTree>
    <p:extLst>
      <p:ext uri="{BB962C8B-B14F-4D97-AF65-F5344CB8AC3E}">
        <p14:creationId xmlns:p14="http://schemas.microsoft.com/office/powerpoint/2010/main" val="52540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7541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555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487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0768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8097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640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6274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86AF2B3F-53D2-47B8-AE6A-2B18CCB5BBCB}" type="datetime1">
              <a:rPr lang="en-US" smtClean="0"/>
              <a:t>1/5/2023</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7590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76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684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11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D03123CD-36C7-459D-AAA7-D36651081B15}" type="datetime1">
              <a:rPr lang="en-US" smtClean="0"/>
              <a:t>1/5/2023</a:t>
            </a:fld>
            <a:endParaRPr lang="en-US"/>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3F9C544-1134-485D-9471-EBE75858E66D}" type="datetime1">
              <a:rPr lang="en-US" smtClean="0"/>
              <a:t>1/5/2023</a:t>
            </a:fld>
            <a:endParaRPr lang="en-US"/>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B2B5060-5187-46AB-94AD-305985108873}" type="datetime1">
              <a:rPr lang="en-US" smtClean="0"/>
              <a:t>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36099-ACF9-4F2B-857C-832D3B60C097}" type="datetime1">
              <a:rPr lang="en-US" smtClean="0"/>
              <a:t>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48781148-BEC1-403B-9B0C-AB3BC30004E2}" type="datetime1">
              <a:rPr lang="en-US" smtClean="0"/>
              <a:t>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B6DAFC45-D096-4CE2-AFF5-DA2425A975F6}" type="datetime1">
              <a:rPr lang="en-US" smtClean="0"/>
              <a:t>1/5/2023</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D72422D0-B2E1-446D-A8E0-42189CC0901F}" type="datetime1">
              <a:rPr lang="en-US" smtClean="0"/>
              <a:t>1/5/2023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C4FA9130-B4CA-4089-A840-5A1432FA6E15}" type="datetime1">
              <a:rPr lang="en-US" smtClean="0"/>
              <a:t>1/5/2023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a:p>
        </p:txBody>
      </p:sp>
    </p:spTree>
    <p:extLst>
      <p:ext uri="{BB962C8B-B14F-4D97-AF65-F5344CB8AC3E}">
        <p14:creationId xmlns:p14="http://schemas.microsoft.com/office/powerpoint/2010/main" val="23545446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b="0" i="0" u="none"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b="0" i="0" u="none"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7786448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tags" Target="../tags/tag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medicare.gov/basics/get-started-with-medicare/sign-up/when-does-medicare-coverage-start"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www.medicareinteractive.org/get-answers/medicare-health-coverage-options/original-medicare-enrollment/part-b-special-enrollment-periods-for-exceptional-circumstances" TargetMode="External"/><Relationship Id="rId4" Type="http://schemas.openxmlformats.org/officeDocument/2006/relationships/hyperlink" Target="https://www.cms.gov/partbid-provid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4000500"/>
            <a:ext cx="7213600" cy="1828800"/>
          </a:xfrm>
        </p:spPr>
        <p:txBody>
          <a:bodyPr>
            <a:normAutofit/>
          </a:bodyPr>
          <a:lstStyle/>
          <a:p>
            <a:r>
              <a:rPr lang="en-US" sz="3600"/>
              <a:t>What’s new in 2023</a:t>
            </a:r>
          </a:p>
        </p:txBody>
      </p:sp>
      <p:sp>
        <p:nvSpPr>
          <p:cNvPr id="3" name="Subtitle 2"/>
          <p:cNvSpPr>
            <a:spLocks noGrp="1"/>
          </p:cNvSpPr>
          <p:nvPr>
            <p:ph type="subTitle" idx="1"/>
          </p:nvPr>
        </p:nvSpPr>
        <p:spPr/>
        <p:txBody>
          <a:bodyPr/>
          <a:lstStyle/>
          <a:p>
            <a:r>
              <a:rPr lang="en-US"/>
              <a:t>January 2023</a:t>
            </a:r>
          </a:p>
        </p:txBody>
      </p:sp>
      <p:pic>
        <p:nvPicPr>
          <p:cNvPr id="1026" name="Picture 2" descr="State Health Insurance Assistance Programs - National Network - Logo">
            <a:extLst>
              <a:ext uri="{FF2B5EF4-FFF2-40B4-BE49-F238E27FC236}">
                <a16:creationId xmlns:a16="http://schemas.microsoft.com/office/drawing/2014/main" id="{E937456F-8B6A-4E10-80B4-7D4E6ADB9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02" y="4583085"/>
            <a:ext cx="2578376" cy="1246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1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0FFB-A93A-41A7-B748-7DE0F001CE07}"/>
              </a:ext>
            </a:extLst>
          </p:cNvPr>
          <p:cNvSpPr>
            <a:spLocks noGrp="1"/>
          </p:cNvSpPr>
          <p:nvPr>
            <p:ph type="title"/>
          </p:nvPr>
        </p:nvSpPr>
        <p:spPr/>
        <p:txBody>
          <a:bodyPr/>
          <a:lstStyle/>
          <a:p>
            <a:r>
              <a:rPr lang="en-US"/>
              <a:t>Initial Enrollment Period</a:t>
            </a:r>
          </a:p>
        </p:txBody>
      </p:sp>
      <p:sp>
        <p:nvSpPr>
          <p:cNvPr id="3" name="Slide Number Placeholder 2">
            <a:extLst>
              <a:ext uri="{FF2B5EF4-FFF2-40B4-BE49-F238E27FC236}">
                <a16:creationId xmlns:a16="http://schemas.microsoft.com/office/drawing/2014/main" id="{1E28D8CB-52C3-4CC4-81FE-A88F93740713}"/>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10</a:t>
            </a:fld>
            <a:endParaRPr lang="en-US"/>
          </a:p>
        </p:txBody>
      </p:sp>
      <p:sp>
        <p:nvSpPr>
          <p:cNvPr id="4" name="Content Placeholder 3">
            <a:extLst>
              <a:ext uri="{FF2B5EF4-FFF2-40B4-BE49-F238E27FC236}">
                <a16:creationId xmlns:a16="http://schemas.microsoft.com/office/drawing/2014/main" id="{4EA04824-DA1C-4537-9A5B-1A4414831A3B}"/>
              </a:ext>
            </a:extLst>
          </p:cNvPr>
          <p:cNvSpPr>
            <a:spLocks noGrp="1"/>
          </p:cNvSpPr>
          <p:nvPr>
            <p:ph sz="quarter" idx="1"/>
          </p:nvPr>
        </p:nvSpPr>
        <p:spPr>
          <a:xfrm>
            <a:off x="816864" y="3874168"/>
            <a:ext cx="10871200" cy="2538663"/>
          </a:xfrm>
        </p:spPr>
        <p:txBody>
          <a:bodyPr>
            <a:normAutofit/>
          </a:bodyPr>
          <a:lstStyle/>
          <a:p>
            <a:r>
              <a:rPr lang="en-US" sz="2700"/>
              <a:t>Seven-month period including the three months before, the month of, and three months following a beneficiary’s 65th birthday​</a:t>
            </a:r>
          </a:p>
          <a:p>
            <a:pPr lvl="1"/>
            <a:r>
              <a:rPr lang="en-US"/>
              <a:t>Coverage starts depending on when in the IEP a person enrolls​</a:t>
            </a:r>
          </a:p>
        </p:txBody>
      </p:sp>
      <p:pic>
        <p:nvPicPr>
          <p:cNvPr id="7" name="Picture 6" descr="Icon&#10;&#10;Description automatically generated">
            <a:extLst>
              <a:ext uri="{FF2B5EF4-FFF2-40B4-BE49-F238E27FC236}">
                <a16:creationId xmlns:a16="http://schemas.microsoft.com/office/drawing/2014/main" id="{23185C92-E733-C707-EB69-5B14B231A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0074" y="1710968"/>
            <a:ext cx="1831852" cy="1831852"/>
          </a:xfrm>
          <a:prstGeom prst="rect">
            <a:avLst/>
          </a:prstGeom>
        </p:spPr>
      </p:pic>
    </p:spTree>
    <p:extLst>
      <p:ext uri="{BB962C8B-B14F-4D97-AF65-F5344CB8AC3E}">
        <p14:creationId xmlns:p14="http://schemas.microsoft.com/office/powerpoint/2010/main" val="283380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0FFB-A93A-41A7-B748-7DE0F001CE07}"/>
              </a:ext>
            </a:extLst>
          </p:cNvPr>
          <p:cNvSpPr>
            <a:spLocks noGrp="1"/>
          </p:cNvSpPr>
          <p:nvPr>
            <p:ph type="title"/>
          </p:nvPr>
        </p:nvSpPr>
        <p:spPr/>
        <p:txBody>
          <a:bodyPr/>
          <a:lstStyle/>
          <a:p>
            <a:r>
              <a:rPr lang="en-US"/>
              <a:t>IEP before 2023</a:t>
            </a:r>
          </a:p>
        </p:txBody>
      </p:sp>
      <p:sp>
        <p:nvSpPr>
          <p:cNvPr id="3" name="Slide Number Placeholder 2">
            <a:extLst>
              <a:ext uri="{FF2B5EF4-FFF2-40B4-BE49-F238E27FC236}">
                <a16:creationId xmlns:a16="http://schemas.microsoft.com/office/drawing/2014/main" id="{1E28D8CB-52C3-4CC4-81FE-A88F93740713}"/>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11</a:t>
            </a:fld>
            <a:endParaRPr lang="en-US"/>
          </a:p>
        </p:txBody>
      </p:sp>
      <p:sp>
        <p:nvSpPr>
          <p:cNvPr id="4" name="Content Placeholder 3">
            <a:extLst>
              <a:ext uri="{FF2B5EF4-FFF2-40B4-BE49-F238E27FC236}">
                <a16:creationId xmlns:a16="http://schemas.microsoft.com/office/drawing/2014/main" id="{4EA04824-DA1C-4537-9A5B-1A4414831A3B}"/>
              </a:ext>
            </a:extLst>
          </p:cNvPr>
          <p:cNvSpPr>
            <a:spLocks noGrp="1"/>
          </p:cNvSpPr>
          <p:nvPr>
            <p:ph sz="quarter" idx="1"/>
          </p:nvPr>
        </p:nvSpPr>
        <p:spPr>
          <a:xfrm>
            <a:off x="816864" y="1732548"/>
            <a:ext cx="10871200" cy="2129590"/>
          </a:xfrm>
        </p:spPr>
        <p:txBody>
          <a:bodyPr>
            <a:normAutofit/>
          </a:bodyPr>
          <a:lstStyle/>
          <a:p>
            <a:r>
              <a:rPr lang="en-US"/>
              <a:t>Previously, beneficiary who enrolled during later months of IEP had to wait up to 3 months for coverage to begin</a:t>
            </a:r>
          </a:p>
        </p:txBody>
      </p:sp>
      <p:graphicFrame>
        <p:nvGraphicFramePr>
          <p:cNvPr id="6" name="Table 6">
            <a:extLst>
              <a:ext uri="{FF2B5EF4-FFF2-40B4-BE49-F238E27FC236}">
                <a16:creationId xmlns:a16="http://schemas.microsoft.com/office/drawing/2014/main" id="{25B7B501-27AE-69E0-E687-20B226AF24F3}"/>
              </a:ext>
            </a:extLst>
          </p:cNvPr>
          <p:cNvGraphicFramePr>
            <a:graphicFrameLocks noGrp="1"/>
          </p:cNvGraphicFramePr>
          <p:nvPr>
            <p:extLst>
              <p:ext uri="{D42A27DB-BD31-4B8C-83A1-F6EECF244321}">
                <p14:modId xmlns:p14="http://schemas.microsoft.com/office/powerpoint/2010/main" val="2272373496"/>
              </p:ext>
            </p:extLst>
          </p:nvPr>
        </p:nvGraphicFramePr>
        <p:xfrm>
          <a:off x="612674" y="3576935"/>
          <a:ext cx="11279580" cy="1832092"/>
        </p:xfrm>
        <a:graphic>
          <a:graphicData uri="http://schemas.openxmlformats.org/drawingml/2006/table">
            <a:tbl>
              <a:tblPr firstRow="1" bandRow="1">
                <a:tableStyleId>{5C22544A-7EE6-4342-B048-85BDC9FD1C3A}</a:tableStyleId>
              </a:tblPr>
              <a:tblGrid>
                <a:gridCol w="1360505">
                  <a:extLst>
                    <a:ext uri="{9D8B030D-6E8A-4147-A177-3AD203B41FA5}">
                      <a16:colId xmlns:a16="http://schemas.microsoft.com/office/drawing/2014/main" val="1769965451"/>
                    </a:ext>
                  </a:extLst>
                </a:gridCol>
                <a:gridCol w="1419726">
                  <a:extLst>
                    <a:ext uri="{9D8B030D-6E8A-4147-A177-3AD203B41FA5}">
                      <a16:colId xmlns:a16="http://schemas.microsoft.com/office/drawing/2014/main" val="2362703262"/>
                    </a:ext>
                  </a:extLst>
                </a:gridCol>
                <a:gridCol w="1275348">
                  <a:extLst>
                    <a:ext uri="{9D8B030D-6E8A-4147-A177-3AD203B41FA5}">
                      <a16:colId xmlns:a16="http://schemas.microsoft.com/office/drawing/2014/main" val="3781664529"/>
                    </a:ext>
                  </a:extLst>
                </a:gridCol>
                <a:gridCol w="1443789">
                  <a:extLst>
                    <a:ext uri="{9D8B030D-6E8A-4147-A177-3AD203B41FA5}">
                      <a16:colId xmlns:a16="http://schemas.microsoft.com/office/drawing/2014/main" val="3088001015"/>
                    </a:ext>
                  </a:extLst>
                </a:gridCol>
                <a:gridCol w="1964194">
                  <a:extLst>
                    <a:ext uri="{9D8B030D-6E8A-4147-A177-3AD203B41FA5}">
                      <a16:colId xmlns:a16="http://schemas.microsoft.com/office/drawing/2014/main" val="2026947545"/>
                    </a:ext>
                  </a:extLst>
                </a:gridCol>
                <a:gridCol w="1255235">
                  <a:extLst>
                    <a:ext uri="{9D8B030D-6E8A-4147-A177-3AD203B41FA5}">
                      <a16:colId xmlns:a16="http://schemas.microsoft.com/office/drawing/2014/main" val="1693279422"/>
                    </a:ext>
                  </a:extLst>
                </a:gridCol>
                <a:gridCol w="1184177">
                  <a:extLst>
                    <a:ext uri="{9D8B030D-6E8A-4147-A177-3AD203B41FA5}">
                      <a16:colId xmlns:a16="http://schemas.microsoft.com/office/drawing/2014/main" val="2455782252"/>
                    </a:ext>
                  </a:extLst>
                </a:gridCol>
                <a:gridCol w="1376606">
                  <a:extLst>
                    <a:ext uri="{9D8B030D-6E8A-4147-A177-3AD203B41FA5}">
                      <a16:colId xmlns:a16="http://schemas.microsoft.com/office/drawing/2014/main" val="2366766864"/>
                    </a:ext>
                  </a:extLst>
                </a:gridCol>
              </a:tblGrid>
              <a:tr h="1014661">
                <a:tc>
                  <a:txBody>
                    <a:bodyPr/>
                    <a:lstStyle/>
                    <a:p>
                      <a:pPr algn="l"/>
                      <a:r>
                        <a:rPr lang="en-US" b="1"/>
                        <a:t>Enroll in:</a:t>
                      </a:r>
                    </a:p>
                  </a:txBody>
                  <a:tcPr anchor="ctr"/>
                </a:tc>
                <a:tc>
                  <a:txBody>
                    <a:bodyPr/>
                    <a:lstStyle/>
                    <a:p>
                      <a:pPr algn="ctr"/>
                      <a:r>
                        <a:rPr lang="en-US" sz="2200" b="0"/>
                        <a:t>February</a:t>
                      </a:r>
                    </a:p>
                  </a:txBody>
                  <a:tcPr anchor="ctr"/>
                </a:tc>
                <a:tc>
                  <a:txBody>
                    <a:bodyPr/>
                    <a:lstStyle/>
                    <a:p>
                      <a:pPr algn="ctr"/>
                      <a:r>
                        <a:rPr lang="en-US" sz="2200" b="0"/>
                        <a:t>March</a:t>
                      </a:r>
                    </a:p>
                  </a:txBody>
                  <a:tcPr anchor="ctr"/>
                </a:tc>
                <a:tc>
                  <a:txBody>
                    <a:bodyPr/>
                    <a:lstStyle/>
                    <a:p>
                      <a:pPr algn="ctr"/>
                      <a:r>
                        <a:rPr lang="en-US" sz="2200" b="0"/>
                        <a:t>April</a:t>
                      </a:r>
                    </a:p>
                  </a:txBody>
                  <a:tcPr anchor="ctr"/>
                </a:tc>
                <a:tc>
                  <a:txBody>
                    <a:bodyPr/>
                    <a:lstStyle/>
                    <a:p>
                      <a:pPr algn="ctr"/>
                      <a:r>
                        <a:rPr lang="en-US" sz="2200"/>
                        <a:t>May</a:t>
                      </a:r>
                    </a:p>
                    <a:p>
                      <a:pPr algn="ctr"/>
                      <a:r>
                        <a:rPr lang="en-US" sz="2200"/>
                        <a:t>(Birth month)</a:t>
                      </a:r>
                    </a:p>
                  </a:txBody>
                  <a:tcPr anchor="ctr">
                    <a:solidFill>
                      <a:schemeClr val="accent4">
                        <a:lumMod val="75000"/>
                      </a:schemeClr>
                    </a:solidFill>
                  </a:tcPr>
                </a:tc>
                <a:tc>
                  <a:txBody>
                    <a:bodyPr/>
                    <a:lstStyle/>
                    <a:p>
                      <a:pPr algn="ctr"/>
                      <a:r>
                        <a:rPr lang="en-US" sz="2200" b="0"/>
                        <a:t>June</a:t>
                      </a:r>
                    </a:p>
                  </a:txBody>
                  <a:tcPr anchor="ctr"/>
                </a:tc>
                <a:tc>
                  <a:txBody>
                    <a:bodyPr/>
                    <a:lstStyle/>
                    <a:p>
                      <a:pPr algn="ctr"/>
                      <a:r>
                        <a:rPr lang="en-US" sz="2200" b="0"/>
                        <a:t>July</a:t>
                      </a:r>
                    </a:p>
                  </a:txBody>
                  <a:tcPr anchor="ctr"/>
                </a:tc>
                <a:tc>
                  <a:txBody>
                    <a:bodyPr/>
                    <a:lstStyle/>
                    <a:p>
                      <a:pPr algn="ctr"/>
                      <a:r>
                        <a:rPr lang="en-US" sz="2200" b="0"/>
                        <a:t>August</a:t>
                      </a:r>
                    </a:p>
                  </a:txBody>
                  <a:tcPr anchor="ctr"/>
                </a:tc>
                <a:extLst>
                  <a:ext uri="{0D108BD9-81ED-4DB2-BD59-A6C34878D82A}">
                    <a16:rowId xmlns:a16="http://schemas.microsoft.com/office/drawing/2014/main" val="3346607938"/>
                  </a:ext>
                </a:extLst>
              </a:tr>
              <a:tr h="817431">
                <a:tc>
                  <a:txBody>
                    <a:bodyPr/>
                    <a:lstStyle/>
                    <a:p>
                      <a:pPr algn="l"/>
                      <a:r>
                        <a:rPr lang="en-US" b="1"/>
                        <a:t>Coverage begins:</a:t>
                      </a:r>
                    </a:p>
                  </a:txBody>
                  <a:tcPr anchor="ctr">
                    <a:solidFill>
                      <a:schemeClr val="accent1">
                        <a:lumMod val="20000"/>
                        <a:lumOff val="80000"/>
                      </a:schemeClr>
                    </a:solidFill>
                  </a:tcPr>
                </a:tc>
                <a:tc>
                  <a:txBody>
                    <a:bodyPr/>
                    <a:lstStyle/>
                    <a:p>
                      <a:pPr algn="ctr"/>
                      <a:r>
                        <a:rPr lang="en-US" sz="2000"/>
                        <a:t>May 1</a:t>
                      </a:r>
                    </a:p>
                  </a:txBody>
                  <a:tcPr anchor="ctr">
                    <a:solidFill>
                      <a:schemeClr val="accent1">
                        <a:lumMod val="20000"/>
                        <a:lumOff val="80000"/>
                      </a:schemeClr>
                    </a:solidFill>
                  </a:tcPr>
                </a:tc>
                <a:tc>
                  <a:txBody>
                    <a:bodyPr/>
                    <a:lstStyle/>
                    <a:p>
                      <a:pPr algn="ctr"/>
                      <a:r>
                        <a:rPr lang="en-US" sz="2000"/>
                        <a:t>May 1</a:t>
                      </a:r>
                    </a:p>
                  </a:txBody>
                  <a:tcPr anchor="ctr">
                    <a:solidFill>
                      <a:schemeClr val="accent1">
                        <a:lumMod val="20000"/>
                        <a:lumOff val="80000"/>
                      </a:schemeClr>
                    </a:solidFill>
                  </a:tcPr>
                </a:tc>
                <a:tc>
                  <a:txBody>
                    <a:bodyPr/>
                    <a:lstStyle/>
                    <a:p>
                      <a:pPr algn="ctr"/>
                      <a:r>
                        <a:rPr lang="en-US" sz="2000"/>
                        <a:t>May 1</a:t>
                      </a:r>
                    </a:p>
                  </a:txBody>
                  <a:tcPr anchor="ctr">
                    <a:solidFill>
                      <a:schemeClr val="accent1">
                        <a:lumMod val="20000"/>
                        <a:lumOff val="80000"/>
                      </a:schemeClr>
                    </a:solidFill>
                  </a:tcPr>
                </a:tc>
                <a:tc>
                  <a:txBody>
                    <a:bodyPr/>
                    <a:lstStyle/>
                    <a:p>
                      <a:pPr algn="ctr"/>
                      <a:r>
                        <a:rPr lang="en-US" sz="2000"/>
                        <a:t>June 1</a:t>
                      </a:r>
                    </a:p>
                  </a:txBody>
                  <a:tcPr anchor="ctr">
                    <a:solidFill>
                      <a:schemeClr val="accent4">
                        <a:lumMod val="40000"/>
                        <a:lumOff val="60000"/>
                      </a:schemeClr>
                    </a:solidFill>
                  </a:tcPr>
                </a:tc>
                <a:tc>
                  <a:txBody>
                    <a:bodyPr/>
                    <a:lstStyle/>
                    <a:p>
                      <a:pPr algn="ctr"/>
                      <a:r>
                        <a:rPr lang="en-US" sz="2000"/>
                        <a:t>Aug 1</a:t>
                      </a:r>
                    </a:p>
                  </a:txBody>
                  <a:tcPr anchor="ctr">
                    <a:solidFill>
                      <a:schemeClr val="accent1">
                        <a:lumMod val="20000"/>
                        <a:lumOff val="80000"/>
                      </a:schemeClr>
                    </a:solidFill>
                  </a:tcPr>
                </a:tc>
                <a:tc>
                  <a:txBody>
                    <a:bodyPr/>
                    <a:lstStyle/>
                    <a:p>
                      <a:pPr algn="ctr"/>
                      <a:r>
                        <a:rPr lang="en-US" sz="2000"/>
                        <a:t>Oct 1</a:t>
                      </a:r>
                    </a:p>
                  </a:txBody>
                  <a:tcPr anchor="ctr">
                    <a:solidFill>
                      <a:schemeClr val="accent1">
                        <a:lumMod val="20000"/>
                        <a:lumOff val="80000"/>
                      </a:schemeClr>
                    </a:solidFill>
                  </a:tcPr>
                </a:tc>
                <a:tc>
                  <a:txBody>
                    <a:bodyPr/>
                    <a:lstStyle/>
                    <a:p>
                      <a:pPr algn="ctr"/>
                      <a:r>
                        <a:rPr lang="en-US" sz="2000"/>
                        <a:t>Nov 1</a:t>
                      </a:r>
                    </a:p>
                  </a:txBody>
                  <a:tcPr anchor="ctr">
                    <a:solidFill>
                      <a:schemeClr val="accent1">
                        <a:lumMod val="20000"/>
                        <a:lumOff val="80000"/>
                      </a:schemeClr>
                    </a:solidFill>
                  </a:tcPr>
                </a:tc>
                <a:extLst>
                  <a:ext uri="{0D108BD9-81ED-4DB2-BD59-A6C34878D82A}">
                    <a16:rowId xmlns:a16="http://schemas.microsoft.com/office/drawing/2014/main" val="2066387486"/>
                  </a:ext>
                </a:extLst>
              </a:tr>
            </a:tbl>
          </a:graphicData>
        </a:graphic>
      </p:graphicFrame>
      <p:sp>
        <p:nvSpPr>
          <p:cNvPr id="8" name="TextBox 7">
            <a:extLst>
              <a:ext uri="{FF2B5EF4-FFF2-40B4-BE49-F238E27FC236}">
                <a16:creationId xmlns:a16="http://schemas.microsoft.com/office/drawing/2014/main" id="{7655899B-23CF-1C49-AE3F-47CFB0E58580}"/>
              </a:ext>
            </a:extLst>
          </p:cNvPr>
          <p:cNvSpPr txBox="1"/>
          <p:nvPr/>
        </p:nvSpPr>
        <p:spPr>
          <a:xfrm>
            <a:off x="3049003" y="2967335"/>
            <a:ext cx="6093994" cy="461665"/>
          </a:xfrm>
          <a:prstGeom prst="rect">
            <a:avLst/>
          </a:prstGeom>
          <a:noFill/>
        </p:spPr>
        <p:txBody>
          <a:bodyPr wrap="square">
            <a:spAutoFit/>
          </a:bodyPr>
          <a:lstStyle/>
          <a:p>
            <a:pPr algn="ctr"/>
            <a:r>
              <a:rPr lang="en-US" sz="2400"/>
              <a:t>Example IEP before 2023</a:t>
            </a:r>
          </a:p>
        </p:txBody>
      </p:sp>
    </p:spTree>
    <p:extLst>
      <p:ext uri="{BB962C8B-B14F-4D97-AF65-F5344CB8AC3E}">
        <p14:creationId xmlns:p14="http://schemas.microsoft.com/office/powerpoint/2010/main" val="201862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2057-083E-4EE8-B42A-A211E97EABB4}"/>
              </a:ext>
            </a:extLst>
          </p:cNvPr>
          <p:cNvSpPr>
            <a:spLocks noGrp="1"/>
          </p:cNvSpPr>
          <p:nvPr>
            <p:ph type="title"/>
          </p:nvPr>
        </p:nvSpPr>
        <p:spPr/>
        <p:txBody>
          <a:bodyPr/>
          <a:lstStyle/>
          <a:p>
            <a:r>
              <a:rPr lang="en-US"/>
              <a:t>IEP starting in 2023</a:t>
            </a:r>
          </a:p>
        </p:txBody>
      </p:sp>
      <p:sp>
        <p:nvSpPr>
          <p:cNvPr id="3" name="Slide Number Placeholder 2">
            <a:extLst>
              <a:ext uri="{FF2B5EF4-FFF2-40B4-BE49-F238E27FC236}">
                <a16:creationId xmlns:a16="http://schemas.microsoft.com/office/drawing/2014/main" id="{F076A776-F501-B46B-BC9E-E87E0DD53DF6}"/>
              </a:ext>
            </a:extLst>
          </p:cNvPr>
          <p:cNvSpPr>
            <a:spLocks noGrp="1"/>
          </p:cNvSpPr>
          <p:nvPr>
            <p:ph type="sldNum" sz="quarter" idx="12"/>
          </p:nvPr>
        </p:nvSpPr>
        <p:spPr/>
        <p:txBody>
          <a:bodyPr>
            <a:normAutofit fontScale="85000" lnSpcReduction="20000"/>
          </a:bodyPr>
          <a:lstStyle/>
          <a:p>
            <a:fld id="{A162D542-39A4-4598-BEB9-D1267FDA8501}" type="slidenum">
              <a:rPr lang="en-US" smtClean="0"/>
              <a:t>12</a:t>
            </a:fld>
            <a:endParaRPr lang="en-US"/>
          </a:p>
        </p:txBody>
      </p:sp>
      <p:sp>
        <p:nvSpPr>
          <p:cNvPr id="4" name="Content Placeholder 3">
            <a:extLst>
              <a:ext uri="{FF2B5EF4-FFF2-40B4-BE49-F238E27FC236}">
                <a16:creationId xmlns:a16="http://schemas.microsoft.com/office/drawing/2014/main" id="{7A9B5BA2-8B6A-BD83-5AA6-6EC6B439B45F}"/>
              </a:ext>
            </a:extLst>
          </p:cNvPr>
          <p:cNvSpPr>
            <a:spLocks noGrp="1"/>
          </p:cNvSpPr>
          <p:nvPr>
            <p:ph sz="quarter" idx="1"/>
          </p:nvPr>
        </p:nvSpPr>
        <p:spPr>
          <a:xfrm>
            <a:off x="816864" y="1672392"/>
            <a:ext cx="10871200" cy="1239253"/>
          </a:xfrm>
        </p:spPr>
        <p:txBody>
          <a:bodyPr/>
          <a:lstStyle/>
          <a:p>
            <a:r>
              <a:rPr lang="en-US" b="1"/>
              <a:t>Medicare coverage will be effective the month after enrollment</a:t>
            </a:r>
            <a:r>
              <a:rPr lang="en-US"/>
              <a:t> for people who enroll in the last four months of their IEP</a:t>
            </a:r>
          </a:p>
          <a:p>
            <a:pPr marL="0" indent="0">
              <a:buNone/>
            </a:pPr>
            <a:endParaRPr lang="en-US"/>
          </a:p>
          <a:p>
            <a:endParaRPr lang="en-US"/>
          </a:p>
          <a:p>
            <a:endParaRPr lang="en-US"/>
          </a:p>
        </p:txBody>
      </p:sp>
      <p:sp>
        <p:nvSpPr>
          <p:cNvPr id="7" name="TextBox 6">
            <a:extLst>
              <a:ext uri="{FF2B5EF4-FFF2-40B4-BE49-F238E27FC236}">
                <a16:creationId xmlns:a16="http://schemas.microsoft.com/office/drawing/2014/main" id="{E20564FB-EECE-29F2-181B-42366BCA90F9}"/>
              </a:ext>
            </a:extLst>
          </p:cNvPr>
          <p:cNvSpPr txBox="1"/>
          <p:nvPr/>
        </p:nvSpPr>
        <p:spPr>
          <a:xfrm>
            <a:off x="3049003" y="2967335"/>
            <a:ext cx="6093994" cy="461665"/>
          </a:xfrm>
          <a:prstGeom prst="rect">
            <a:avLst/>
          </a:prstGeom>
          <a:noFill/>
        </p:spPr>
        <p:txBody>
          <a:bodyPr wrap="square">
            <a:spAutoFit/>
          </a:bodyPr>
          <a:lstStyle/>
          <a:p>
            <a:pPr algn="ctr"/>
            <a:r>
              <a:rPr lang="en-US" sz="2400"/>
              <a:t>Example IEP starting in 2023</a:t>
            </a:r>
          </a:p>
        </p:txBody>
      </p:sp>
      <p:graphicFrame>
        <p:nvGraphicFramePr>
          <p:cNvPr id="8" name="Table 6">
            <a:extLst>
              <a:ext uri="{FF2B5EF4-FFF2-40B4-BE49-F238E27FC236}">
                <a16:creationId xmlns:a16="http://schemas.microsoft.com/office/drawing/2014/main" id="{1E4C4193-3FFE-888C-D4DF-A3CF404A265F}"/>
              </a:ext>
            </a:extLst>
          </p:cNvPr>
          <p:cNvGraphicFramePr>
            <a:graphicFrameLocks noGrp="1"/>
          </p:cNvGraphicFramePr>
          <p:nvPr>
            <p:extLst>
              <p:ext uri="{D42A27DB-BD31-4B8C-83A1-F6EECF244321}">
                <p14:modId xmlns:p14="http://schemas.microsoft.com/office/powerpoint/2010/main" val="3885599628"/>
              </p:ext>
            </p:extLst>
          </p:nvPr>
        </p:nvGraphicFramePr>
        <p:xfrm>
          <a:off x="408484" y="3753686"/>
          <a:ext cx="11279580" cy="1832092"/>
        </p:xfrm>
        <a:graphic>
          <a:graphicData uri="http://schemas.openxmlformats.org/drawingml/2006/table">
            <a:tbl>
              <a:tblPr firstRow="1" bandRow="1">
                <a:tableStyleId>{5C22544A-7EE6-4342-B048-85BDC9FD1C3A}</a:tableStyleId>
              </a:tblPr>
              <a:tblGrid>
                <a:gridCol w="1360505">
                  <a:extLst>
                    <a:ext uri="{9D8B030D-6E8A-4147-A177-3AD203B41FA5}">
                      <a16:colId xmlns:a16="http://schemas.microsoft.com/office/drawing/2014/main" val="1769965451"/>
                    </a:ext>
                  </a:extLst>
                </a:gridCol>
                <a:gridCol w="1419726">
                  <a:extLst>
                    <a:ext uri="{9D8B030D-6E8A-4147-A177-3AD203B41FA5}">
                      <a16:colId xmlns:a16="http://schemas.microsoft.com/office/drawing/2014/main" val="2362703262"/>
                    </a:ext>
                  </a:extLst>
                </a:gridCol>
                <a:gridCol w="1275348">
                  <a:extLst>
                    <a:ext uri="{9D8B030D-6E8A-4147-A177-3AD203B41FA5}">
                      <a16:colId xmlns:a16="http://schemas.microsoft.com/office/drawing/2014/main" val="3781664529"/>
                    </a:ext>
                  </a:extLst>
                </a:gridCol>
                <a:gridCol w="1443789">
                  <a:extLst>
                    <a:ext uri="{9D8B030D-6E8A-4147-A177-3AD203B41FA5}">
                      <a16:colId xmlns:a16="http://schemas.microsoft.com/office/drawing/2014/main" val="3088001015"/>
                    </a:ext>
                  </a:extLst>
                </a:gridCol>
                <a:gridCol w="1964194">
                  <a:extLst>
                    <a:ext uri="{9D8B030D-6E8A-4147-A177-3AD203B41FA5}">
                      <a16:colId xmlns:a16="http://schemas.microsoft.com/office/drawing/2014/main" val="2026947545"/>
                    </a:ext>
                  </a:extLst>
                </a:gridCol>
                <a:gridCol w="1255235">
                  <a:extLst>
                    <a:ext uri="{9D8B030D-6E8A-4147-A177-3AD203B41FA5}">
                      <a16:colId xmlns:a16="http://schemas.microsoft.com/office/drawing/2014/main" val="1693279422"/>
                    </a:ext>
                  </a:extLst>
                </a:gridCol>
                <a:gridCol w="1184177">
                  <a:extLst>
                    <a:ext uri="{9D8B030D-6E8A-4147-A177-3AD203B41FA5}">
                      <a16:colId xmlns:a16="http://schemas.microsoft.com/office/drawing/2014/main" val="2455782252"/>
                    </a:ext>
                  </a:extLst>
                </a:gridCol>
                <a:gridCol w="1376606">
                  <a:extLst>
                    <a:ext uri="{9D8B030D-6E8A-4147-A177-3AD203B41FA5}">
                      <a16:colId xmlns:a16="http://schemas.microsoft.com/office/drawing/2014/main" val="2366766864"/>
                    </a:ext>
                  </a:extLst>
                </a:gridCol>
              </a:tblGrid>
              <a:tr h="1014661">
                <a:tc>
                  <a:txBody>
                    <a:bodyPr/>
                    <a:lstStyle/>
                    <a:p>
                      <a:pPr algn="l"/>
                      <a:r>
                        <a:rPr lang="en-US" b="1"/>
                        <a:t>Enroll in:</a:t>
                      </a:r>
                    </a:p>
                  </a:txBody>
                  <a:tcPr anchor="ctr"/>
                </a:tc>
                <a:tc>
                  <a:txBody>
                    <a:bodyPr/>
                    <a:lstStyle/>
                    <a:p>
                      <a:pPr algn="ctr"/>
                      <a:r>
                        <a:rPr lang="en-US" sz="2200" b="0"/>
                        <a:t>February</a:t>
                      </a:r>
                    </a:p>
                  </a:txBody>
                  <a:tcPr anchor="ctr"/>
                </a:tc>
                <a:tc>
                  <a:txBody>
                    <a:bodyPr/>
                    <a:lstStyle/>
                    <a:p>
                      <a:pPr algn="ctr"/>
                      <a:r>
                        <a:rPr lang="en-US" sz="2200" b="0"/>
                        <a:t>March</a:t>
                      </a:r>
                    </a:p>
                  </a:txBody>
                  <a:tcPr anchor="ctr"/>
                </a:tc>
                <a:tc>
                  <a:txBody>
                    <a:bodyPr/>
                    <a:lstStyle/>
                    <a:p>
                      <a:pPr algn="ctr"/>
                      <a:r>
                        <a:rPr lang="en-US" sz="2200" b="0"/>
                        <a:t>April</a:t>
                      </a:r>
                    </a:p>
                  </a:txBody>
                  <a:tcPr anchor="ctr"/>
                </a:tc>
                <a:tc>
                  <a:txBody>
                    <a:bodyPr/>
                    <a:lstStyle/>
                    <a:p>
                      <a:pPr algn="ctr"/>
                      <a:r>
                        <a:rPr lang="en-US" sz="2200"/>
                        <a:t>May</a:t>
                      </a:r>
                    </a:p>
                    <a:p>
                      <a:pPr algn="ctr"/>
                      <a:r>
                        <a:rPr lang="en-US" sz="2200"/>
                        <a:t>(Birth month)</a:t>
                      </a:r>
                    </a:p>
                  </a:txBody>
                  <a:tcPr anchor="ctr">
                    <a:solidFill>
                      <a:schemeClr val="accent4">
                        <a:lumMod val="75000"/>
                      </a:schemeClr>
                    </a:solidFill>
                  </a:tcPr>
                </a:tc>
                <a:tc>
                  <a:txBody>
                    <a:bodyPr/>
                    <a:lstStyle/>
                    <a:p>
                      <a:pPr algn="ctr"/>
                      <a:r>
                        <a:rPr lang="en-US" sz="2200" b="0"/>
                        <a:t>June</a:t>
                      </a:r>
                    </a:p>
                  </a:txBody>
                  <a:tcPr anchor="ctr"/>
                </a:tc>
                <a:tc>
                  <a:txBody>
                    <a:bodyPr/>
                    <a:lstStyle/>
                    <a:p>
                      <a:pPr algn="ctr"/>
                      <a:r>
                        <a:rPr lang="en-US" sz="2200" b="0"/>
                        <a:t>July</a:t>
                      </a:r>
                    </a:p>
                  </a:txBody>
                  <a:tcPr anchor="ctr"/>
                </a:tc>
                <a:tc>
                  <a:txBody>
                    <a:bodyPr/>
                    <a:lstStyle/>
                    <a:p>
                      <a:pPr algn="ctr"/>
                      <a:r>
                        <a:rPr lang="en-US" sz="2200" b="0"/>
                        <a:t>August</a:t>
                      </a:r>
                    </a:p>
                  </a:txBody>
                  <a:tcPr anchor="ctr"/>
                </a:tc>
                <a:extLst>
                  <a:ext uri="{0D108BD9-81ED-4DB2-BD59-A6C34878D82A}">
                    <a16:rowId xmlns:a16="http://schemas.microsoft.com/office/drawing/2014/main" val="3346607938"/>
                  </a:ext>
                </a:extLst>
              </a:tr>
              <a:tr h="817431">
                <a:tc>
                  <a:txBody>
                    <a:bodyPr/>
                    <a:lstStyle/>
                    <a:p>
                      <a:pPr algn="l"/>
                      <a:r>
                        <a:rPr lang="en-US" b="1"/>
                        <a:t>Coverage begins:</a:t>
                      </a:r>
                    </a:p>
                  </a:txBody>
                  <a:tcPr anchor="ctr">
                    <a:solidFill>
                      <a:schemeClr val="accent1">
                        <a:lumMod val="20000"/>
                        <a:lumOff val="80000"/>
                      </a:schemeClr>
                    </a:solidFill>
                  </a:tcPr>
                </a:tc>
                <a:tc>
                  <a:txBody>
                    <a:bodyPr/>
                    <a:lstStyle/>
                    <a:p>
                      <a:pPr algn="ctr"/>
                      <a:r>
                        <a:rPr lang="en-US" sz="2000"/>
                        <a:t>May 1</a:t>
                      </a:r>
                    </a:p>
                  </a:txBody>
                  <a:tcPr anchor="ctr">
                    <a:solidFill>
                      <a:schemeClr val="accent1">
                        <a:lumMod val="20000"/>
                        <a:lumOff val="80000"/>
                      </a:schemeClr>
                    </a:solidFill>
                  </a:tcPr>
                </a:tc>
                <a:tc>
                  <a:txBody>
                    <a:bodyPr/>
                    <a:lstStyle/>
                    <a:p>
                      <a:pPr algn="ctr"/>
                      <a:r>
                        <a:rPr lang="en-US" sz="2000"/>
                        <a:t>May 1</a:t>
                      </a:r>
                    </a:p>
                  </a:txBody>
                  <a:tcPr anchor="ctr">
                    <a:solidFill>
                      <a:schemeClr val="accent1">
                        <a:lumMod val="20000"/>
                        <a:lumOff val="80000"/>
                      </a:schemeClr>
                    </a:solidFill>
                  </a:tcPr>
                </a:tc>
                <a:tc>
                  <a:txBody>
                    <a:bodyPr/>
                    <a:lstStyle/>
                    <a:p>
                      <a:pPr algn="ctr"/>
                      <a:r>
                        <a:rPr lang="en-US" sz="2000"/>
                        <a:t>May 1</a:t>
                      </a:r>
                    </a:p>
                  </a:txBody>
                  <a:tcPr anchor="ctr">
                    <a:solidFill>
                      <a:schemeClr val="accent1">
                        <a:lumMod val="20000"/>
                        <a:lumOff val="80000"/>
                      </a:schemeClr>
                    </a:solidFill>
                  </a:tcPr>
                </a:tc>
                <a:tc>
                  <a:txBody>
                    <a:bodyPr/>
                    <a:lstStyle/>
                    <a:p>
                      <a:pPr algn="ctr"/>
                      <a:r>
                        <a:rPr lang="en-US" sz="2000"/>
                        <a:t>June 1</a:t>
                      </a:r>
                    </a:p>
                  </a:txBody>
                  <a:tcPr anchor="ctr">
                    <a:solidFill>
                      <a:schemeClr val="accent4">
                        <a:lumMod val="40000"/>
                        <a:lumOff val="60000"/>
                      </a:schemeClr>
                    </a:solidFill>
                  </a:tcPr>
                </a:tc>
                <a:tc>
                  <a:txBody>
                    <a:bodyPr/>
                    <a:lstStyle/>
                    <a:p>
                      <a:pPr algn="ctr"/>
                      <a:r>
                        <a:rPr lang="en-US" sz="2000"/>
                        <a:t>July 1</a:t>
                      </a:r>
                    </a:p>
                  </a:txBody>
                  <a:tcPr anchor="ctr">
                    <a:solidFill>
                      <a:schemeClr val="accent1">
                        <a:lumMod val="20000"/>
                        <a:lumOff val="80000"/>
                      </a:schemeClr>
                    </a:solidFill>
                  </a:tcPr>
                </a:tc>
                <a:tc>
                  <a:txBody>
                    <a:bodyPr/>
                    <a:lstStyle/>
                    <a:p>
                      <a:pPr algn="ctr"/>
                      <a:r>
                        <a:rPr lang="en-US" sz="2000"/>
                        <a:t>Aug 1</a:t>
                      </a:r>
                    </a:p>
                  </a:txBody>
                  <a:tcPr anchor="ctr">
                    <a:solidFill>
                      <a:schemeClr val="accent1">
                        <a:lumMod val="20000"/>
                        <a:lumOff val="80000"/>
                      </a:schemeClr>
                    </a:solidFill>
                  </a:tcPr>
                </a:tc>
                <a:tc>
                  <a:txBody>
                    <a:bodyPr/>
                    <a:lstStyle/>
                    <a:p>
                      <a:pPr algn="ctr"/>
                      <a:r>
                        <a:rPr lang="en-US" sz="2000"/>
                        <a:t>Sept 1</a:t>
                      </a:r>
                    </a:p>
                  </a:txBody>
                  <a:tcPr anchor="ctr">
                    <a:solidFill>
                      <a:schemeClr val="accent1">
                        <a:lumMod val="20000"/>
                        <a:lumOff val="80000"/>
                      </a:schemeClr>
                    </a:solidFill>
                  </a:tcPr>
                </a:tc>
                <a:extLst>
                  <a:ext uri="{0D108BD9-81ED-4DB2-BD59-A6C34878D82A}">
                    <a16:rowId xmlns:a16="http://schemas.microsoft.com/office/drawing/2014/main" val="2066387486"/>
                  </a:ext>
                </a:extLst>
              </a:tr>
            </a:tbl>
          </a:graphicData>
        </a:graphic>
      </p:graphicFrame>
      <p:sp>
        <p:nvSpPr>
          <p:cNvPr id="9" name="Rectangle 8">
            <a:extLst>
              <a:ext uri="{FF2B5EF4-FFF2-40B4-BE49-F238E27FC236}">
                <a16:creationId xmlns:a16="http://schemas.microsoft.com/office/drawing/2014/main" id="{6C2617CE-D3E4-2DCC-D853-8FCB93085411}"/>
              </a:ext>
            </a:extLst>
          </p:cNvPr>
          <p:cNvSpPr/>
          <p:nvPr/>
        </p:nvSpPr>
        <p:spPr>
          <a:xfrm>
            <a:off x="7772400" y="3645571"/>
            <a:ext cx="4011116" cy="2105524"/>
          </a:xfrm>
          <a:prstGeom prst="rect">
            <a:avLst/>
          </a:prstGeom>
          <a:noFill/>
          <a:ln w="57150">
            <a:solidFill>
              <a:schemeClr val="accent2"/>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426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lstStyle/>
          <a:p>
            <a:r>
              <a:rPr lang="en-US"/>
              <a:t>Special Enrollment Period changes in 2023</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a:xfrm>
            <a:off x="816864" y="1600200"/>
            <a:ext cx="10871200" cy="2515911"/>
          </a:xfrm>
        </p:spPr>
        <p:txBody>
          <a:bodyPr>
            <a:normAutofit/>
          </a:bodyPr>
          <a:lstStyle/>
          <a:p>
            <a:r>
              <a:rPr lang="en-US"/>
              <a:t>Centers for Medicare &amp; Medicaid Services (CMS) has established new SEPs for </a:t>
            </a:r>
            <a:r>
              <a:rPr lang="en-US" b="1"/>
              <a:t>Part B and premium Part A </a:t>
            </a:r>
            <a:r>
              <a:rPr lang="en-US"/>
              <a:t>for those who experience an exceptional circumstance</a:t>
            </a:r>
          </a:p>
          <a:p>
            <a:r>
              <a:rPr lang="en-US"/>
              <a:t>These flexibilities expand Medicare enrollment opportunities, reduce gaps in coverage, and prevent late enrollment penalties</a:t>
            </a:r>
          </a:p>
        </p:txBody>
      </p:sp>
    </p:spTree>
    <p:extLst>
      <p:ext uri="{BB962C8B-B14F-4D97-AF65-F5344CB8AC3E}">
        <p14:creationId xmlns:p14="http://schemas.microsoft.com/office/powerpoint/2010/main" val="289586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normAutofit fontScale="90000"/>
          </a:bodyPr>
          <a:lstStyle/>
          <a:p>
            <a:r>
              <a:rPr lang="en-US"/>
              <a:t>SEP for individuals impacted by an emergency or disaster </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a:xfrm>
            <a:off x="1780674" y="1768646"/>
            <a:ext cx="10156550" cy="1576137"/>
          </a:xfrm>
        </p:spPr>
        <p:txBody>
          <a:bodyPr>
            <a:normAutofit fontScale="92500" lnSpcReduction="10000"/>
          </a:bodyPr>
          <a:lstStyle/>
          <a:p>
            <a:pPr marL="0" indent="0">
              <a:buNone/>
            </a:pPr>
            <a:r>
              <a:rPr lang="en-US"/>
              <a:t>This SEP is for someone who missed an enrollment opportunity because they (or person who makes health care decisions on their behalf) live in an area where the Federal, state, or local government declared an emergency</a:t>
            </a:r>
          </a:p>
        </p:txBody>
      </p:sp>
      <p:graphicFrame>
        <p:nvGraphicFramePr>
          <p:cNvPr id="4" name="Table 4">
            <a:extLst>
              <a:ext uri="{FF2B5EF4-FFF2-40B4-BE49-F238E27FC236}">
                <a16:creationId xmlns:a16="http://schemas.microsoft.com/office/drawing/2014/main" id="{8CDC8B5A-1CD7-E2E1-2BA5-43B7AD48B7CF}"/>
              </a:ext>
            </a:extLst>
          </p:cNvPr>
          <p:cNvGraphicFramePr>
            <a:graphicFrameLocks noGrp="1"/>
          </p:cNvGraphicFramePr>
          <p:nvPr>
            <p:extLst>
              <p:ext uri="{D42A27DB-BD31-4B8C-83A1-F6EECF244321}">
                <p14:modId xmlns:p14="http://schemas.microsoft.com/office/powerpoint/2010/main" val="3959211177"/>
              </p:ext>
            </p:extLst>
          </p:nvPr>
        </p:nvGraphicFramePr>
        <p:xfrm>
          <a:off x="727297" y="3724851"/>
          <a:ext cx="10960767" cy="2784237"/>
        </p:xfrm>
        <a:graphic>
          <a:graphicData uri="http://schemas.openxmlformats.org/drawingml/2006/table">
            <a:tbl>
              <a:tblPr firstRow="1" bandRow="1">
                <a:tableStyleId>{5C22544A-7EE6-4342-B048-85BDC9FD1C3A}</a:tableStyleId>
              </a:tblPr>
              <a:tblGrid>
                <a:gridCol w="3653589">
                  <a:extLst>
                    <a:ext uri="{9D8B030D-6E8A-4147-A177-3AD203B41FA5}">
                      <a16:colId xmlns:a16="http://schemas.microsoft.com/office/drawing/2014/main" val="1164907784"/>
                    </a:ext>
                  </a:extLst>
                </a:gridCol>
                <a:gridCol w="3653589">
                  <a:extLst>
                    <a:ext uri="{9D8B030D-6E8A-4147-A177-3AD203B41FA5}">
                      <a16:colId xmlns:a16="http://schemas.microsoft.com/office/drawing/2014/main" val="2300277864"/>
                    </a:ext>
                  </a:extLst>
                </a:gridCol>
                <a:gridCol w="3653589">
                  <a:extLst>
                    <a:ext uri="{9D8B030D-6E8A-4147-A177-3AD203B41FA5}">
                      <a16:colId xmlns:a16="http://schemas.microsoft.com/office/drawing/2014/main" val="2157430086"/>
                    </a:ext>
                  </a:extLst>
                </a:gridCol>
              </a:tblGrid>
              <a:tr h="431297">
                <a:tc>
                  <a:txBody>
                    <a:bodyPr/>
                    <a:lstStyle/>
                    <a:p>
                      <a:pPr algn="ctr"/>
                      <a:r>
                        <a:rPr lang="en-US" sz="2400"/>
                        <a:t>SEP begins</a:t>
                      </a:r>
                    </a:p>
                  </a:txBody>
                  <a:tcPr/>
                </a:tc>
                <a:tc>
                  <a:txBody>
                    <a:bodyPr/>
                    <a:lstStyle/>
                    <a:p>
                      <a:pPr algn="ctr"/>
                      <a:r>
                        <a:rPr lang="en-US" sz="2400"/>
                        <a:t>SEP ends</a:t>
                      </a:r>
                    </a:p>
                  </a:txBody>
                  <a:tcPr/>
                </a:tc>
                <a:tc>
                  <a:txBody>
                    <a:bodyPr/>
                    <a:lstStyle/>
                    <a:p>
                      <a:pPr algn="ctr"/>
                      <a:r>
                        <a:rPr lang="en-US" sz="2400"/>
                        <a:t>Coverage begins</a:t>
                      </a:r>
                    </a:p>
                  </a:txBody>
                  <a:tcPr/>
                </a:tc>
                <a:extLst>
                  <a:ext uri="{0D108BD9-81ED-4DB2-BD59-A6C34878D82A}">
                    <a16:rowId xmlns:a16="http://schemas.microsoft.com/office/drawing/2014/main" val="35796130"/>
                  </a:ext>
                </a:extLst>
              </a:tr>
              <a:tr h="2327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chemeClr val="tx1">
                              <a:lumMod val="50000"/>
                            </a:schemeClr>
                          </a:solidFill>
                        </a:rPr>
                        <a:t>The date the emergency or disaster is declared (as long as it is after January 1, 2023)</a:t>
                      </a:r>
                    </a:p>
                  </a:txBody>
                  <a:tcPr>
                    <a:solidFill>
                      <a:schemeClr val="accent1">
                        <a:lumMod val="20000"/>
                        <a:lumOff val="80000"/>
                      </a:schemeClr>
                    </a:solidFill>
                  </a:tcPr>
                </a:tc>
                <a:tc>
                  <a:txBody>
                    <a:bodyPr/>
                    <a:lstStyle/>
                    <a:p>
                      <a:r>
                        <a:rPr lang="en-US" sz="2400">
                          <a:solidFill>
                            <a:schemeClr val="tx1">
                              <a:lumMod val="50000"/>
                            </a:schemeClr>
                          </a:solidFill>
                        </a:rPr>
                        <a:t>Six months after the emergency date declaration </a:t>
                      </a:r>
                    </a:p>
                    <a:p>
                      <a:r>
                        <a:rPr lang="en-US" sz="2400">
                          <a:solidFill>
                            <a:schemeClr val="tx1">
                              <a:lumMod val="50000"/>
                            </a:schemeClr>
                          </a:solidFill>
                        </a:rPr>
                        <a:t>If emergency declaration is extended, SEP ends 6 months after date of extension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lumMod val="50000"/>
                            </a:schemeClr>
                          </a:solidFill>
                        </a:rPr>
                        <a:t>The first of the month following the month of enrollment</a:t>
                      </a:r>
                    </a:p>
                    <a:p>
                      <a:endParaRPr lang="en-US" sz="2400">
                        <a:solidFill>
                          <a:schemeClr val="tx1">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3634267259"/>
                  </a:ext>
                </a:extLst>
              </a:tr>
            </a:tbl>
          </a:graphicData>
        </a:graphic>
      </p:graphicFrame>
      <p:pic>
        <p:nvPicPr>
          <p:cNvPr id="3" name="Picture 2" descr="Logo&#10;&#10;Description automatically generated">
            <a:extLst>
              <a:ext uri="{FF2B5EF4-FFF2-40B4-BE49-F238E27FC236}">
                <a16:creationId xmlns:a16="http://schemas.microsoft.com/office/drawing/2014/main" id="{540D9EF9-5BC1-F748-9FFA-74B042710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136" y="1877986"/>
            <a:ext cx="1357456" cy="1357456"/>
          </a:xfrm>
          <a:prstGeom prst="rect">
            <a:avLst/>
          </a:prstGeom>
        </p:spPr>
      </p:pic>
    </p:spTree>
    <p:extLst>
      <p:ext uri="{BB962C8B-B14F-4D97-AF65-F5344CB8AC3E}">
        <p14:creationId xmlns:p14="http://schemas.microsoft.com/office/powerpoint/2010/main" val="366016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2F43AC-EEDE-E564-052E-42D21EB84F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636" y="1568770"/>
            <a:ext cx="1905000" cy="1905000"/>
          </a:xfrm>
          <a:prstGeom prst="rect">
            <a:avLst/>
          </a:prstGeom>
        </p:spPr>
      </p:pic>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lstStyle/>
          <a:p>
            <a:r>
              <a:rPr lang="en-US"/>
              <a:t>SEP for health plan or employer misinformation</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a:xfrm>
            <a:off x="1612232" y="1600200"/>
            <a:ext cx="10075832" cy="2731168"/>
          </a:xfrm>
        </p:spPr>
        <p:txBody>
          <a:bodyPr>
            <a:normAutofit/>
          </a:bodyPr>
          <a:lstStyle/>
          <a:p>
            <a:pPr marL="0" indent="0">
              <a:buNone/>
            </a:pPr>
            <a:r>
              <a:rPr lang="en-US"/>
              <a:t>This SEP is for individuals whose employer, employer group health plan, or someone acting on behalf of their employer gave them incorrect information that caused them to miss a Medicare enrollment period</a:t>
            </a:r>
          </a:p>
          <a:p>
            <a:pPr lvl="1"/>
            <a:r>
              <a:rPr lang="en-US"/>
              <a:t>Only individuals who received misinformation on or after January 1, 2023 can use this SEP</a:t>
            </a:r>
          </a:p>
        </p:txBody>
      </p:sp>
      <p:graphicFrame>
        <p:nvGraphicFramePr>
          <p:cNvPr id="3" name="Table 4">
            <a:extLst>
              <a:ext uri="{FF2B5EF4-FFF2-40B4-BE49-F238E27FC236}">
                <a16:creationId xmlns:a16="http://schemas.microsoft.com/office/drawing/2014/main" id="{FF9A206A-C39C-C87D-29AB-29956D89D8B7}"/>
              </a:ext>
            </a:extLst>
          </p:cNvPr>
          <p:cNvGraphicFramePr>
            <a:graphicFrameLocks noGrp="1"/>
          </p:cNvGraphicFramePr>
          <p:nvPr>
            <p:extLst>
              <p:ext uri="{D42A27DB-BD31-4B8C-83A1-F6EECF244321}">
                <p14:modId xmlns:p14="http://schemas.microsoft.com/office/powerpoint/2010/main" val="3631264604"/>
              </p:ext>
            </p:extLst>
          </p:nvPr>
        </p:nvGraphicFramePr>
        <p:xfrm>
          <a:off x="615616" y="4465320"/>
          <a:ext cx="10960767" cy="2011680"/>
        </p:xfrm>
        <a:graphic>
          <a:graphicData uri="http://schemas.openxmlformats.org/drawingml/2006/table">
            <a:tbl>
              <a:tblPr firstRow="1" bandRow="1">
                <a:tableStyleId>{5C22544A-7EE6-4342-B048-85BDC9FD1C3A}</a:tableStyleId>
              </a:tblPr>
              <a:tblGrid>
                <a:gridCol w="3653589">
                  <a:extLst>
                    <a:ext uri="{9D8B030D-6E8A-4147-A177-3AD203B41FA5}">
                      <a16:colId xmlns:a16="http://schemas.microsoft.com/office/drawing/2014/main" val="1164907784"/>
                    </a:ext>
                  </a:extLst>
                </a:gridCol>
                <a:gridCol w="3653589">
                  <a:extLst>
                    <a:ext uri="{9D8B030D-6E8A-4147-A177-3AD203B41FA5}">
                      <a16:colId xmlns:a16="http://schemas.microsoft.com/office/drawing/2014/main" val="2300277864"/>
                    </a:ext>
                  </a:extLst>
                </a:gridCol>
                <a:gridCol w="3653589">
                  <a:extLst>
                    <a:ext uri="{9D8B030D-6E8A-4147-A177-3AD203B41FA5}">
                      <a16:colId xmlns:a16="http://schemas.microsoft.com/office/drawing/2014/main" val="2157430086"/>
                    </a:ext>
                  </a:extLst>
                </a:gridCol>
              </a:tblGrid>
              <a:tr h="431297">
                <a:tc>
                  <a:txBody>
                    <a:bodyPr/>
                    <a:lstStyle/>
                    <a:p>
                      <a:pPr algn="ctr"/>
                      <a:r>
                        <a:rPr lang="en-US" sz="2400"/>
                        <a:t>SEP begins</a:t>
                      </a:r>
                    </a:p>
                  </a:txBody>
                  <a:tcPr/>
                </a:tc>
                <a:tc>
                  <a:txBody>
                    <a:bodyPr/>
                    <a:lstStyle/>
                    <a:p>
                      <a:pPr algn="ctr"/>
                      <a:r>
                        <a:rPr lang="en-US" sz="2400"/>
                        <a:t>SEP ends</a:t>
                      </a:r>
                    </a:p>
                  </a:txBody>
                  <a:tcPr/>
                </a:tc>
                <a:tc>
                  <a:txBody>
                    <a:bodyPr/>
                    <a:lstStyle/>
                    <a:p>
                      <a:pPr algn="ctr"/>
                      <a:r>
                        <a:rPr lang="en-US" sz="2400"/>
                        <a:t>Coverage begins</a:t>
                      </a:r>
                    </a:p>
                  </a:txBody>
                  <a:tcPr/>
                </a:tc>
                <a:extLst>
                  <a:ext uri="{0D108BD9-81ED-4DB2-BD59-A6C34878D82A}">
                    <a16:rowId xmlns:a16="http://schemas.microsoft.com/office/drawing/2014/main" val="35796130"/>
                  </a:ext>
                </a:extLst>
              </a:tr>
              <a:tr h="1475574">
                <a:tc>
                  <a:txBody>
                    <a:bodyPr/>
                    <a:lstStyle/>
                    <a:p>
                      <a:r>
                        <a:rPr lang="en-US" sz="2400">
                          <a:solidFill>
                            <a:schemeClr val="tx1">
                              <a:lumMod val="50000"/>
                            </a:schemeClr>
                          </a:solidFill>
                        </a:rPr>
                        <a:t>The day the individual notifies Social Security of the misinformation</a:t>
                      </a:r>
                    </a:p>
                    <a:p>
                      <a:endParaRPr lang="en-US" sz="2400">
                        <a:solidFill>
                          <a:schemeClr val="tx1">
                            <a:lumMod val="50000"/>
                          </a:schemeClr>
                        </a:solidFill>
                      </a:endParaRPr>
                    </a:p>
                  </a:txBody>
                  <a:tcPr>
                    <a:solidFill>
                      <a:schemeClr val="accent1">
                        <a:lumMod val="20000"/>
                        <a:lumOff val="80000"/>
                      </a:schemeClr>
                    </a:solidFill>
                  </a:tcPr>
                </a:tc>
                <a:tc>
                  <a:txBody>
                    <a:bodyPr/>
                    <a:lstStyle/>
                    <a:p>
                      <a:r>
                        <a:rPr lang="en-US" sz="2400">
                          <a:solidFill>
                            <a:schemeClr val="tx1">
                              <a:lumMod val="50000"/>
                            </a:schemeClr>
                          </a:solidFill>
                        </a:rPr>
                        <a:t>Six months after the individual notifies Social Security</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chemeClr val="tx1">
                              <a:lumMod val="50000"/>
                            </a:schemeClr>
                          </a:solidFill>
                        </a:rPr>
                        <a:t>The first of the month following the month of enrollment</a:t>
                      </a:r>
                    </a:p>
                  </a:txBody>
                  <a:tcPr>
                    <a:solidFill>
                      <a:schemeClr val="accent1">
                        <a:lumMod val="20000"/>
                        <a:lumOff val="80000"/>
                      </a:schemeClr>
                    </a:solidFill>
                  </a:tcPr>
                </a:tc>
                <a:extLst>
                  <a:ext uri="{0D108BD9-81ED-4DB2-BD59-A6C34878D82A}">
                    <a16:rowId xmlns:a16="http://schemas.microsoft.com/office/drawing/2014/main" val="3634267259"/>
                  </a:ext>
                </a:extLst>
              </a:tr>
            </a:tbl>
          </a:graphicData>
        </a:graphic>
      </p:graphicFrame>
    </p:spTree>
    <p:extLst>
      <p:ext uri="{BB962C8B-B14F-4D97-AF65-F5344CB8AC3E}">
        <p14:creationId xmlns:p14="http://schemas.microsoft.com/office/powerpoint/2010/main" val="3724207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10DC-D034-3C42-0924-0513E90118DF}"/>
              </a:ext>
            </a:extLst>
          </p:cNvPr>
          <p:cNvSpPr>
            <a:spLocks noGrp="1"/>
          </p:cNvSpPr>
          <p:nvPr>
            <p:ph type="title"/>
          </p:nvPr>
        </p:nvSpPr>
        <p:spPr/>
        <p:txBody>
          <a:bodyPr/>
          <a:lstStyle/>
          <a:p>
            <a:r>
              <a:rPr lang="en-US"/>
              <a:t>Proof of employer misinformation</a:t>
            </a:r>
          </a:p>
        </p:txBody>
      </p:sp>
      <p:sp>
        <p:nvSpPr>
          <p:cNvPr id="3" name="Slide Number Placeholder 2">
            <a:extLst>
              <a:ext uri="{FF2B5EF4-FFF2-40B4-BE49-F238E27FC236}">
                <a16:creationId xmlns:a16="http://schemas.microsoft.com/office/drawing/2014/main" id="{E3964C42-C42B-9C22-808A-3862B86406DC}"/>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16</a:t>
            </a:fld>
            <a:endParaRPr lang="en-US"/>
          </a:p>
        </p:txBody>
      </p:sp>
      <p:sp>
        <p:nvSpPr>
          <p:cNvPr id="4" name="Content Placeholder 3">
            <a:extLst>
              <a:ext uri="{FF2B5EF4-FFF2-40B4-BE49-F238E27FC236}">
                <a16:creationId xmlns:a16="http://schemas.microsoft.com/office/drawing/2014/main" id="{BCAD6B37-FCD0-C69A-889E-0E5AEC783528}"/>
              </a:ext>
            </a:extLst>
          </p:cNvPr>
          <p:cNvSpPr>
            <a:spLocks noGrp="1"/>
          </p:cNvSpPr>
          <p:nvPr>
            <p:ph sz="quarter" idx="1"/>
          </p:nvPr>
        </p:nvSpPr>
        <p:spPr/>
        <p:txBody>
          <a:bodyPr>
            <a:normAutofit lnSpcReduction="10000"/>
          </a:bodyPr>
          <a:lstStyle/>
          <a:p>
            <a:r>
              <a:rPr lang="en-US"/>
              <a:t>Individual will have to provide documentation that shows they were misinformed</a:t>
            </a:r>
          </a:p>
          <a:p>
            <a:r>
              <a:rPr lang="en-US"/>
              <a:t>Examples:  </a:t>
            </a:r>
          </a:p>
          <a:p>
            <a:pPr lvl="1"/>
            <a:r>
              <a:rPr lang="en-US"/>
              <a:t>Letter or other document from the employer that has incorrect information in it </a:t>
            </a:r>
          </a:p>
          <a:p>
            <a:pPr lvl="1"/>
            <a:r>
              <a:rPr lang="en-US"/>
              <a:t>Letter from the employer that acknowledges that they gave out misinformation </a:t>
            </a:r>
          </a:p>
          <a:p>
            <a:pPr lvl="1"/>
            <a:r>
              <a:rPr lang="en-US"/>
              <a:t>Written statement from the individual that describes the misinformation if they do not have written proof from the employer or the employer’s representative  </a:t>
            </a:r>
          </a:p>
          <a:p>
            <a:endParaRPr lang="en-US"/>
          </a:p>
        </p:txBody>
      </p:sp>
    </p:spTree>
    <p:extLst>
      <p:ext uri="{BB962C8B-B14F-4D97-AF65-F5344CB8AC3E}">
        <p14:creationId xmlns:p14="http://schemas.microsoft.com/office/powerpoint/2010/main" val="91462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lstStyle/>
          <a:p>
            <a:r>
              <a:rPr lang="en-US"/>
              <a:t>SEP for formerly incarcerated individuals</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a:xfrm>
            <a:off x="1576136" y="1746680"/>
            <a:ext cx="9955517" cy="990600"/>
          </a:xfrm>
        </p:spPr>
        <p:txBody>
          <a:bodyPr/>
          <a:lstStyle/>
          <a:p>
            <a:pPr marL="0" indent="0">
              <a:buNone/>
            </a:pPr>
            <a:r>
              <a:rPr lang="en-US"/>
              <a:t>This SEP is for individuals who are released from incarceration on or after January 1, 2023</a:t>
            </a:r>
          </a:p>
        </p:txBody>
      </p:sp>
      <p:graphicFrame>
        <p:nvGraphicFramePr>
          <p:cNvPr id="3" name="Table 2">
            <a:extLst>
              <a:ext uri="{FF2B5EF4-FFF2-40B4-BE49-F238E27FC236}">
                <a16:creationId xmlns:a16="http://schemas.microsoft.com/office/drawing/2014/main" id="{C825E135-2703-33E4-D377-BBD351F6C469}"/>
              </a:ext>
            </a:extLst>
          </p:cNvPr>
          <p:cNvGraphicFramePr>
            <a:graphicFrameLocks noGrp="1"/>
          </p:cNvGraphicFramePr>
          <p:nvPr>
            <p:extLst>
              <p:ext uri="{D42A27DB-BD31-4B8C-83A1-F6EECF244321}">
                <p14:modId xmlns:p14="http://schemas.microsoft.com/office/powerpoint/2010/main" val="3303671928"/>
              </p:ext>
            </p:extLst>
          </p:nvPr>
        </p:nvGraphicFramePr>
        <p:xfrm>
          <a:off x="723233" y="3106248"/>
          <a:ext cx="10964831" cy="3523387"/>
        </p:xfrm>
        <a:graphic>
          <a:graphicData uri="http://schemas.openxmlformats.org/drawingml/2006/table">
            <a:tbl>
              <a:tblPr firstRow="1" bandRow="1">
                <a:tableStyleId>{5C22544A-7EE6-4342-B048-85BDC9FD1C3A}</a:tableStyleId>
              </a:tblPr>
              <a:tblGrid>
                <a:gridCol w="2693735">
                  <a:extLst>
                    <a:ext uri="{9D8B030D-6E8A-4147-A177-3AD203B41FA5}">
                      <a16:colId xmlns:a16="http://schemas.microsoft.com/office/drawing/2014/main" val="1164907784"/>
                    </a:ext>
                  </a:extLst>
                </a:gridCol>
                <a:gridCol w="2683043">
                  <a:extLst>
                    <a:ext uri="{9D8B030D-6E8A-4147-A177-3AD203B41FA5}">
                      <a16:colId xmlns:a16="http://schemas.microsoft.com/office/drawing/2014/main" val="2300277864"/>
                    </a:ext>
                  </a:extLst>
                </a:gridCol>
                <a:gridCol w="5588053">
                  <a:extLst>
                    <a:ext uri="{9D8B030D-6E8A-4147-A177-3AD203B41FA5}">
                      <a16:colId xmlns:a16="http://schemas.microsoft.com/office/drawing/2014/main" val="2157430086"/>
                    </a:ext>
                  </a:extLst>
                </a:gridCol>
              </a:tblGrid>
              <a:tr h="433895">
                <a:tc>
                  <a:txBody>
                    <a:bodyPr/>
                    <a:lstStyle/>
                    <a:p>
                      <a:pPr algn="ctr"/>
                      <a:r>
                        <a:rPr lang="en-US" sz="2400"/>
                        <a:t>SEP begins</a:t>
                      </a:r>
                    </a:p>
                  </a:txBody>
                  <a:tcPr/>
                </a:tc>
                <a:tc>
                  <a:txBody>
                    <a:bodyPr/>
                    <a:lstStyle/>
                    <a:p>
                      <a:pPr algn="ctr"/>
                      <a:r>
                        <a:rPr lang="en-US" sz="2400"/>
                        <a:t>SEP ends</a:t>
                      </a:r>
                    </a:p>
                  </a:txBody>
                  <a:tcPr/>
                </a:tc>
                <a:tc>
                  <a:txBody>
                    <a:bodyPr/>
                    <a:lstStyle/>
                    <a:p>
                      <a:pPr algn="ctr"/>
                      <a:r>
                        <a:rPr lang="en-US" sz="2400"/>
                        <a:t>Coverage begins</a:t>
                      </a:r>
                    </a:p>
                  </a:txBody>
                  <a:tcPr/>
                </a:tc>
                <a:extLst>
                  <a:ext uri="{0D108BD9-81ED-4DB2-BD59-A6C34878D82A}">
                    <a16:rowId xmlns:a16="http://schemas.microsoft.com/office/drawing/2014/main" val="35796130"/>
                  </a:ext>
                </a:extLst>
              </a:tr>
              <a:tr h="3066187">
                <a:tc>
                  <a:txBody>
                    <a:bodyPr/>
                    <a:lstStyle/>
                    <a:p>
                      <a:r>
                        <a:rPr lang="en-US" sz="2400">
                          <a:solidFill>
                            <a:schemeClr val="tx1">
                              <a:lumMod val="50000"/>
                            </a:schemeClr>
                          </a:solidFill>
                        </a:rPr>
                        <a:t>The day the individual is released from incarceration </a:t>
                      </a:r>
                    </a:p>
                    <a:p>
                      <a:endParaRPr lang="en-US" sz="2400">
                        <a:solidFill>
                          <a:schemeClr val="tx1">
                            <a:lumMod val="50000"/>
                          </a:schemeClr>
                        </a:solidFill>
                      </a:endParaRPr>
                    </a:p>
                  </a:txBody>
                  <a:tcPr>
                    <a:solidFill>
                      <a:schemeClr val="accent1">
                        <a:lumMod val="20000"/>
                        <a:lumOff val="80000"/>
                      </a:schemeClr>
                    </a:solidFill>
                  </a:tcPr>
                </a:tc>
                <a:tc>
                  <a:txBody>
                    <a:bodyPr/>
                    <a:lstStyle/>
                    <a:p>
                      <a:r>
                        <a:rPr lang="en-US" sz="2400">
                          <a:solidFill>
                            <a:schemeClr val="tx1">
                              <a:lumMod val="50000"/>
                            </a:schemeClr>
                          </a:solidFill>
                        </a:rPr>
                        <a:t>The last day of the 12th month after the individual is released </a:t>
                      </a:r>
                    </a:p>
                  </a:txBody>
                  <a:tcPr>
                    <a:solidFill>
                      <a:schemeClr val="accent1">
                        <a:lumMod val="20000"/>
                        <a:lumOff val="80000"/>
                      </a:schemeClr>
                    </a:solidFill>
                  </a:tcPr>
                </a:tc>
                <a:tc>
                  <a:txBody>
                    <a:bodyPr/>
                    <a:lstStyle/>
                    <a:p>
                      <a:pPr lvl="0">
                        <a:spcAft>
                          <a:spcPts val="1200"/>
                        </a:spcAft>
                      </a:pPr>
                      <a:r>
                        <a:rPr lang="en-US" sz="2400">
                          <a:solidFill>
                            <a:schemeClr val="tx1">
                              <a:lumMod val="50000"/>
                            </a:schemeClr>
                          </a:solidFill>
                        </a:rPr>
                        <a:t>Two choices: </a:t>
                      </a:r>
                    </a:p>
                    <a:p>
                      <a:pPr marL="342900" lvl="0" indent="-342900">
                        <a:spcAft>
                          <a:spcPts val="1200"/>
                        </a:spcAft>
                        <a:buFont typeface="Arial" panose="020B0604020202020204" pitchFamily="34" charset="0"/>
                        <a:buChar char="•"/>
                      </a:pPr>
                      <a:r>
                        <a:rPr lang="en-US" sz="2400">
                          <a:solidFill>
                            <a:schemeClr val="tx1">
                              <a:lumMod val="50000"/>
                            </a:schemeClr>
                          </a:solidFill>
                        </a:rPr>
                        <a:t>The first of the month following the month of enrollment </a:t>
                      </a:r>
                    </a:p>
                    <a:p>
                      <a:pPr marL="342900" lvl="0" indent="-342900">
                        <a:spcAft>
                          <a:spcPts val="1200"/>
                        </a:spcAft>
                        <a:buFont typeface="Arial" panose="020B0604020202020204" pitchFamily="34" charset="0"/>
                        <a:buChar char="•"/>
                      </a:pPr>
                      <a:r>
                        <a:rPr lang="en-US" sz="2400">
                          <a:solidFill>
                            <a:schemeClr val="tx1">
                              <a:lumMod val="50000"/>
                            </a:schemeClr>
                          </a:solidFill>
                        </a:rPr>
                        <a:t>OR, up to six months retroactively </a:t>
                      </a:r>
                      <a:r>
                        <a:rPr lang="en-US" sz="2200">
                          <a:solidFill>
                            <a:schemeClr val="tx1">
                              <a:lumMod val="50000"/>
                            </a:schemeClr>
                          </a:solidFill>
                        </a:rPr>
                        <a:t>(but coverage cannot begin before January 1, 2023, or before the individual was released from incarceration)</a:t>
                      </a:r>
                    </a:p>
                  </a:txBody>
                  <a:tcPr>
                    <a:solidFill>
                      <a:schemeClr val="accent1">
                        <a:lumMod val="20000"/>
                        <a:lumOff val="80000"/>
                      </a:schemeClr>
                    </a:solidFill>
                  </a:tcPr>
                </a:tc>
                <a:extLst>
                  <a:ext uri="{0D108BD9-81ED-4DB2-BD59-A6C34878D82A}">
                    <a16:rowId xmlns:a16="http://schemas.microsoft.com/office/drawing/2014/main" val="3634267259"/>
                  </a:ext>
                </a:extLst>
              </a:tr>
            </a:tbl>
          </a:graphicData>
        </a:graphic>
      </p:graphicFrame>
      <p:pic>
        <p:nvPicPr>
          <p:cNvPr id="4" name="Picture 3" descr="Icon&#10;&#10;Description automatically generated">
            <a:extLst>
              <a:ext uri="{FF2B5EF4-FFF2-40B4-BE49-F238E27FC236}">
                <a16:creationId xmlns:a16="http://schemas.microsoft.com/office/drawing/2014/main" id="{D6893014-F62A-8A2B-404C-B7DDF31E1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07" y="1671891"/>
            <a:ext cx="1189713" cy="1189713"/>
          </a:xfrm>
          <a:prstGeom prst="rect">
            <a:avLst/>
          </a:prstGeom>
        </p:spPr>
      </p:pic>
    </p:spTree>
    <p:extLst>
      <p:ext uri="{BB962C8B-B14F-4D97-AF65-F5344CB8AC3E}">
        <p14:creationId xmlns:p14="http://schemas.microsoft.com/office/powerpoint/2010/main" val="824432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lstStyle/>
          <a:p>
            <a:r>
              <a:rPr lang="en-US"/>
              <a:t>SEP for ending Medicaid coverage</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a:xfrm>
            <a:off x="1503949" y="1720347"/>
            <a:ext cx="10410659" cy="990600"/>
          </a:xfrm>
        </p:spPr>
        <p:txBody>
          <a:bodyPr/>
          <a:lstStyle/>
          <a:p>
            <a:pPr marL="0" indent="0">
              <a:buNone/>
            </a:pPr>
            <a:r>
              <a:rPr lang="en-US"/>
              <a:t>This SEP</a:t>
            </a:r>
            <a:r>
              <a:rPr lang="zh-CN" altLang="en-US"/>
              <a:t> </a:t>
            </a:r>
            <a:r>
              <a:rPr lang="en-US"/>
              <a:t>is for individuals who lose Medicaid eligibility on or after </a:t>
            </a:r>
            <a:br>
              <a:rPr lang="en-US"/>
            </a:br>
            <a:r>
              <a:rPr lang="en-US"/>
              <a:t>January 1, 2023</a:t>
            </a:r>
          </a:p>
        </p:txBody>
      </p:sp>
      <p:graphicFrame>
        <p:nvGraphicFramePr>
          <p:cNvPr id="3" name="Table 2">
            <a:extLst>
              <a:ext uri="{FF2B5EF4-FFF2-40B4-BE49-F238E27FC236}">
                <a16:creationId xmlns:a16="http://schemas.microsoft.com/office/drawing/2014/main" id="{FC051725-850B-7016-6DA5-2B0F62117DF0}"/>
              </a:ext>
            </a:extLst>
          </p:cNvPr>
          <p:cNvGraphicFramePr>
            <a:graphicFrameLocks noGrp="1"/>
          </p:cNvGraphicFramePr>
          <p:nvPr>
            <p:extLst>
              <p:ext uri="{D42A27DB-BD31-4B8C-83A1-F6EECF244321}">
                <p14:modId xmlns:p14="http://schemas.microsoft.com/office/powerpoint/2010/main" val="3112495948"/>
              </p:ext>
            </p:extLst>
          </p:nvPr>
        </p:nvGraphicFramePr>
        <p:xfrm>
          <a:off x="615616" y="3105753"/>
          <a:ext cx="10958764" cy="3230881"/>
        </p:xfrm>
        <a:graphic>
          <a:graphicData uri="http://schemas.openxmlformats.org/drawingml/2006/table">
            <a:tbl>
              <a:tblPr firstRow="1" bandRow="1">
                <a:tableStyleId>{5C22544A-7EE6-4342-B048-85BDC9FD1C3A}</a:tableStyleId>
              </a:tblPr>
              <a:tblGrid>
                <a:gridCol w="3173698">
                  <a:extLst>
                    <a:ext uri="{9D8B030D-6E8A-4147-A177-3AD203B41FA5}">
                      <a16:colId xmlns:a16="http://schemas.microsoft.com/office/drawing/2014/main" val="1164907784"/>
                    </a:ext>
                  </a:extLst>
                </a:gridCol>
                <a:gridCol w="3320109">
                  <a:extLst>
                    <a:ext uri="{9D8B030D-6E8A-4147-A177-3AD203B41FA5}">
                      <a16:colId xmlns:a16="http://schemas.microsoft.com/office/drawing/2014/main" val="2300277864"/>
                    </a:ext>
                  </a:extLst>
                </a:gridCol>
                <a:gridCol w="4464957">
                  <a:extLst>
                    <a:ext uri="{9D8B030D-6E8A-4147-A177-3AD203B41FA5}">
                      <a16:colId xmlns:a16="http://schemas.microsoft.com/office/drawing/2014/main" val="2157430086"/>
                    </a:ext>
                  </a:extLst>
                </a:gridCol>
              </a:tblGrid>
              <a:tr h="484632">
                <a:tc>
                  <a:txBody>
                    <a:bodyPr/>
                    <a:lstStyle/>
                    <a:p>
                      <a:pPr algn="ctr"/>
                      <a:r>
                        <a:rPr lang="en-US" sz="2400"/>
                        <a:t>SEP begins</a:t>
                      </a:r>
                    </a:p>
                  </a:txBody>
                  <a:tcPr/>
                </a:tc>
                <a:tc>
                  <a:txBody>
                    <a:bodyPr/>
                    <a:lstStyle/>
                    <a:p>
                      <a:pPr algn="ctr"/>
                      <a:r>
                        <a:rPr lang="en-US" sz="2400"/>
                        <a:t>SEP ends</a:t>
                      </a:r>
                    </a:p>
                  </a:txBody>
                  <a:tcPr/>
                </a:tc>
                <a:tc>
                  <a:txBody>
                    <a:bodyPr/>
                    <a:lstStyle/>
                    <a:p>
                      <a:pPr algn="ctr"/>
                      <a:r>
                        <a:rPr lang="en-US" sz="2400"/>
                        <a:t>Coverage begins</a:t>
                      </a:r>
                    </a:p>
                  </a:txBody>
                  <a:tcPr/>
                </a:tc>
                <a:extLst>
                  <a:ext uri="{0D108BD9-81ED-4DB2-BD59-A6C34878D82A}">
                    <a16:rowId xmlns:a16="http://schemas.microsoft.com/office/drawing/2014/main" val="35796130"/>
                  </a:ext>
                </a:extLst>
              </a:tr>
              <a:tr h="2746249">
                <a:tc>
                  <a:txBody>
                    <a:bodyPr/>
                    <a:lstStyle/>
                    <a:p>
                      <a:r>
                        <a:rPr lang="en-US" sz="2400">
                          <a:solidFill>
                            <a:schemeClr val="tx1">
                              <a:lumMod val="50000"/>
                            </a:schemeClr>
                          </a:solidFill>
                        </a:rPr>
                        <a:t>When the individual receives notice of upcoming termination of Medicaid eligibility</a:t>
                      </a:r>
                    </a:p>
                  </a:txBody>
                  <a:tcPr>
                    <a:solidFill>
                      <a:schemeClr val="accent1">
                        <a:lumMod val="20000"/>
                        <a:lumOff val="80000"/>
                      </a:schemeClr>
                    </a:solidFill>
                  </a:tcPr>
                </a:tc>
                <a:tc>
                  <a:txBody>
                    <a:bodyPr/>
                    <a:lstStyle/>
                    <a:p>
                      <a:r>
                        <a:rPr lang="en-US" sz="2400">
                          <a:solidFill>
                            <a:schemeClr val="tx1">
                              <a:lumMod val="50000"/>
                            </a:schemeClr>
                          </a:solidFill>
                        </a:rPr>
                        <a:t>Six months after the termination of eligibility</a:t>
                      </a:r>
                    </a:p>
                  </a:txBody>
                  <a:tcPr>
                    <a:solidFill>
                      <a:schemeClr val="accent1">
                        <a:lumMod val="20000"/>
                        <a:lumOff val="80000"/>
                      </a:schemeClr>
                    </a:solidFill>
                  </a:tcPr>
                </a:tc>
                <a:tc>
                  <a:txBody>
                    <a:bodyPr/>
                    <a:lstStyle/>
                    <a:p>
                      <a:pPr lvl="0">
                        <a:spcAft>
                          <a:spcPts val="1200"/>
                        </a:spcAft>
                      </a:pPr>
                      <a:r>
                        <a:rPr lang="en-US" sz="2400">
                          <a:solidFill>
                            <a:schemeClr val="tx1">
                              <a:lumMod val="50000"/>
                            </a:schemeClr>
                          </a:solidFill>
                        </a:rPr>
                        <a:t>Two choices: </a:t>
                      </a:r>
                    </a:p>
                    <a:p>
                      <a:pPr marL="342900" lvl="0" indent="-342900">
                        <a:spcAft>
                          <a:spcPts val="1200"/>
                        </a:spcAft>
                        <a:buFont typeface="Arial" panose="020B0604020202020204" pitchFamily="34" charset="0"/>
                        <a:buChar char="•"/>
                      </a:pPr>
                      <a:r>
                        <a:rPr lang="en-US" sz="2400">
                          <a:solidFill>
                            <a:schemeClr val="tx1">
                              <a:lumMod val="50000"/>
                            </a:schemeClr>
                          </a:solidFill>
                        </a:rPr>
                        <a:t>The first of the month following the month of enrollment</a:t>
                      </a:r>
                    </a:p>
                    <a:p>
                      <a:pPr marL="342900" lvl="0" indent="-342900">
                        <a:spcAft>
                          <a:spcPts val="1200"/>
                        </a:spcAft>
                        <a:buFont typeface="Arial" panose="020B0604020202020204" pitchFamily="34" charset="0"/>
                        <a:buChar char="•"/>
                      </a:pPr>
                      <a:r>
                        <a:rPr lang="en-US" sz="2400">
                          <a:solidFill>
                            <a:schemeClr val="tx1">
                              <a:lumMod val="50000"/>
                            </a:schemeClr>
                          </a:solidFill>
                        </a:rPr>
                        <a:t>OR, retroactive back to when Medicaid ended (but no earlier than January 1, 2023)</a:t>
                      </a:r>
                      <a:endParaRPr lang="en-US" sz="2200">
                        <a:solidFill>
                          <a:schemeClr val="tx1">
                            <a:lumMod val="50000"/>
                          </a:schemeClr>
                        </a:solidFill>
                      </a:endParaRPr>
                    </a:p>
                  </a:txBody>
                  <a:tcPr>
                    <a:solidFill>
                      <a:schemeClr val="accent1">
                        <a:lumMod val="20000"/>
                        <a:lumOff val="80000"/>
                      </a:schemeClr>
                    </a:solidFill>
                  </a:tcPr>
                </a:tc>
                <a:extLst>
                  <a:ext uri="{0D108BD9-81ED-4DB2-BD59-A6C34878D82A}">
                    <a16:rowId xmlns:a16="http://schemas.microsoft.com/office/drawing/2014/main" val="3634267259"/>
                  </a:ext>
                </a:extLst>
              </a:tr>
            </a:tbl>
          </a:graphicData>
        </a:graphic>
      </p:graphicFrame>
      <p:pic>
        <p:nvPicPr>
          <p:cNvPr id="5" name="Picture 4" descr="Icon&#10;&#10;Description automatically generated">
            <a:extLst>
              <a:ext uri="{FF2B5EF4-FFF2-40B4-BE49-F238E27FC236}">
                <a16:creationId xmlns:a16="http://schemas.microsoft.com/office/drawing/2014/main" id="{406EEAA7-E2CE-AB2D-3AEA-2CA5027F72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51" y="1720347"/>
            <a:ext cx="1161625" cy="1163561"/>
          </a:xfrm>
          <a:prstGeom prst="rect">
            <a:avLst/>
          </a:prstGeom>
        </p:spPr>
      </p:pic>
    </p:spTree>
    <p:extLst>
      <p:ext uri="{BB962C8B-B14F-4D97-AF65-F5344CB8AC3E}">
        <p14:creationId xmlns:p14="http://schemas.microsoft.com/office/powerpoint/2010/main" val="1038375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lstStyle/>
          <a:p>
            <a:r>
              <a:rPr lang="en-US"/>
              <a:t>SEP for other exceptional circumstances</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a:xfrm>
            <a:off x="2583505" y="1888960"/>
            <a:ext cx="9353938" cy="4495800"/>
          </a:xfrm>
        </p:spPr>
        <p:txBody>
          <a:bodyPr>
            <a:normAutofit/>
          </a:bodyPr>
          <a:lstStyle/>
          <a:p>
            <a:r>
              <a:rPr lang="en-US"/>
              <a:t>Social Security can grant an SEP on a case-by-case basis</a:t>
            </a:r>
          </a:p>
          <a:p>
            <a:r>
              <a:rPr lang="en-US"/>
              <a:t>An individual can request to enroll through this SEP if they missed other enrollment periods because of situations they could not control</a:t>
            </a:r>
          </a:p>
          <a:p>
            <a:pPr lvl="1"/>
            <a:r>
              <a:rPr lang="en-US"/>
              <a:t>Forgetting to enroll or not knowing that they were supposed to enroll do not count as exceptional circumstances</a:t>
            </a:r>
          </a:p>
          <a:p>
            <a:pPr lvl="1"/>
            <a:r>
              <a:rPr lang="en-US"/>
              <a:t>Social Security decides if the situation is exceptional, meaning very unusual or not typical</a:t>
            </a:r>
          </a:p>
          <a:p>
            <a:r>
              <a:rPr lang="en-US"/>
              <a:t>Start and end dates of the SEP depend on the circumstances</a:t>
            </a:r>
          </a:p>
        </p:txBody>
      </p:sp>
      <p:pic>
        <p:nvPicPr>
          <p:cNvPr id="3" name="Picture 2" descr="Icon&#10;&#10;Description automatically generated">
            <a:extLst>
              <a:ext uri="{FF2B5EF4-FFF2-40B4-BE49-F238E27FC236}">
                <a16:creationId xmlns:a16="http://schemas.microsoft.com/office/drawing/2014/main" id="{BBFD174E-F189-4E36-3A86-D43D1032BE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874" y="1888960"/>
            <a:ext cx="1828804" cy="1828804"/>
          </a:xfrm>
          <a:prstGeom prst="rect">
            <a:avLst/>
          </a:prstGeom>
        </p:spPr>
      </p:pic>
    </p:spTree>
    <p:extLst>
      <p:ext uri="{BB962C8B-B14F-4D97-AF65-F5344CB8AC3E}">
        <p14:creationId xmlns:p14="http://schemas.microsoft.com/office/powerpoint/2010/main" val="81519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2"/>
          <p:cNvSpPr txBox="1">
            <a:spLocks/>
          </p:cNvSpPr>
          <p:nvPr/>
        </p:nvSpPr>
        <p:spPr>
          <a:xfrm>
            <a:off x="601127" y="1918333"/>
            <a:ext cx="8705426" cy="34820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400"/>
              </a:spcBef>
              <a:spcAft>
                <a:spcPts val="600"/>
              </a:spcAft>
              <a:buClr>
                <a:srgbClr val="0070C0"/>
              </a:buClr>
              <a:buSzPct val="80000"/>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2400" b="1" i="0" u="none" strike="noStrike" kern="1200" cap="none" spc="0" normalizeH="0" baseline="0" noProof="0">
                <a:ln>
                  <a:noFill/>
                </a:ln>
                <a:solidFill>
                  <a:srgbClr val="00B0F0"/>
                </a:solidFill>
                <a:effectLst/>
                <a:uLnTx/>
                <a:uFillTx/>
                <a:latin typeface="Calibri" panose="020F0502020204030204" pitchFamily="34" charset="0"/>
                <a:ea typeface="+mn-ea"/>
                <a:cs typeface="Arial" panose="020B0604020202020204" pitchFamily="34" charset="0"/>
              </a:rPr>
              <a:t>panels</a:t>
            </a:r>
            <a:r>
              <a:rPr kumimoji="0" lang="en-US" sz="2400" b="1"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on the right show participants, chat, and polling. </a:t>
            </a:r>
            <a:b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b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Click the </a:t>
            </a:r>
            <a:r>
              <a:rPr kumimoji="0" lang="en-US" sz="2400" b="1" i="0" u="none" strike="noStrike" kern="1200" cap="none" spc="0" normalizeH="0" baseline="0" noProof="0">
                <a:ln>
                  <a:noFill/>
                </a:ln>
                <a:solidFill>
                  <a:srgbClr val="00B0F0"/>
                </a:solidFill>
                <a:effectLst/>
                <a:uLnTx/>
                <a:uFillTx/>
                <a:latin typeface="Calibri" panose="020F0502020204030204" pitchFamily="34" charset="0"/>
                <a:ea typeface="+mn-ea"/>
                <a:cs typeface="Arial" panose="020B0604020202020204" pitchFamily="34" charset="0"/>
              </a:rPr>
              <a:t>&gt;</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or </a:t>
            </a:r>
            <a:r>
              <a:rPr kumimoji="0" lang="en-US" sz="2400" b="1" i="0" u="none" strike="noStrike" kern="1200" cap="none" spc="0" normalizeH="0" baseline="0" noProof="0">
                <a:ln>
                  <a:noFill/>
                </a:ln>
                <a:solidFill>
                  <a:srgbClr val="00B0F0"/>
                </a:solidFill>
                <a:effectLst/>
                <a:uLnTx/>
                <a:uFillTx/>
                <a:latin typeface="Calibri" panose="020F0502020204030204" pitchFamily="34" charset="0"/>
                <a:ea typeface="+mn-ea"/>
                <a:cs typeface="Arial" panose="020B0604020202020204" pitchFamily="34" charset="0"/>
              </a:rPr>
              <a:t>x</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to open and close panels.</a:t>
            </a:r>
          </a:p>
          <a:p>
            <a:pPr marL="0" marR="0" lvl="0" indent="0" algn="l" defTabSz="914400" rtl="0" eaLnBrk="1" fontAlgn="auto" latinLnBrk="0" hangingPunct="1">
              <a:lnSpc>
                <a:spcPct val="90000"/>
              </a:lnSpc>
              <a:spcBef>
                <a:spcPts val="2400"/>
              </a:spcBef>
              <a:spcAft>
                <a:spcPts val="600"/>
              </a:spcAft>
              <a:buClr>
                <a:srgbClr val="0070C0"/>
              </a:buClr>
              <a:buSzPct val="80000"/>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2400" b="1" i="0" u="none" strike="noStrike" kern="1200" cap="none" spc="0" normalizeH="0" baseline="0" noProof="0">
                <a:ln>
                  <a:noFill/>
                </a:ln>
                <a:solidFill>
                  <a:srgbClr val="00B0F0"/>
                </a:solidFill>
                <a:effectLst/>
                <a:uLnTx/>
                <a:uFillTx/>
                <a:latin typeface="Calibri" panose="020F0502020204030204" pitchFamily="34" charset="0"/>
                <a:ea typeface="+mn-ea"/>
                <a:cs typeface="Arial" panose="020B0604020202020204" pitchFamily="34" charset="0"/>
              </a:rPr>
              <a:t>menu</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at the bottom allows you to mute, open participant and chat panels, and leave the event. </a:t>
            </a:r>
          </a:p>
          <a:p>
            <a:pPr marL="0" marR="0" lvl="0" indent="0" algn="l" defTabSz="914400" rtl="0" eaLnBrk="1" fontAlgn="auto" latinLnBrk="0" hangingPunct="1">
              <a:lnSpc>
                <a:spcPct val="90000"/>
              </a:lnSpc>
              <a:spcBef>
                <a:spcPts val="2400"/>
              </a:spcBef>
              <a:spcAft>
                <a:spcPts val="600"/>
              </a:spcAft>
              <a:buClr>
                <a:srgbClr val="0070C0"/>
              </a:buClr>
              <a:buSzPct val="80000"/>
              <a:buFont typeface="Arial" pitchFamily="34"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To </a:t>
            </a:r>
            <a:r>
              <a:rPr lang="en-US">
                <a:solidFill>
                  <a:srgbClr val="00B0F0"/>
                </a:solidFill>
                <a:latin typeface="Calibri" panose="020F0502020204030204" pitchFamily="34" charset="0"/>
              </a:rPr>
              <a:t>raise your hand</a:t>
            </a:r>
            <a:r>
              <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open the participant panel, then click the hand icon in the lower right corner.</a:t>
            </a:r>
          </a:p>
          <a:p>
            <a:pPr marL="457200" marR="0" lvl="0" indent="-457200" algn="l" defTabSz="914400" rtl="0" eaLnBrk="1" fontAlgn="auto" latinLnBrk="0" hangingPunct="1">
              <a:lnSpc>
                <a:spcPct val="90000"/>
              </a:lnSpc>
              <a:spcBef>
                <a:spcPts val="600"/>
              </a:spcBef>
              <a:spcAft>
                <a:spcPts val="600"/>
              </a:spcAft>
              <a:buClr>
                <a:srgbClr val="0070C0"/>
              </a:buClr>
              <a:buSzPct val="80000"/>
              <a:buFont typeface="+mj-lt"/>
              <a:buAutoNum type="arabicPeriod"/>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3" name="Title 3">
            <a:extLst>
              <a:ext uri="{FF2B5EF4-FFF2-40B4-BE49-F238E27FC236}">
                <a16:creationId xmlns:a16="http://schemas.microsoft.com/office/drawing/2014/main" id="{3A5339D8-1F51-41E0-90A7-51ABFD09AE67}"/>
              </a:ext>
            </a:extLst>
          </p:cNvPr>
          <p:cNvSpPr txBox="1">
            <a:spLocks/>
          </p:cNvSpPr>
          <p:nvPr/>
        </p:nvSpPr>
        <p:spPr>
          <a:xfrm>
            <a:off x="433754" y="402101"/>
            <a:ext cx="11604276" cy="1181372"/>
          </a:xfrm>
          <a:prstGeom prst="rect">
            <a:avLst/>
          </a:prstGeom>
        </p:spPr>
        <p:txBody>
          <a:bodyPr vert="horz" anchor="ctr">
            <a:noAutofit/>
          </a:bodyPr>
          <a:lstStyle>
            <a:lvl1pPr algn="l" rtl="0" eaLnBrk="1" latinLnBrk="0" hangingPunct="1">
              <a:spcBef>
                <a:spcPct val="0"/>
              </a:spcBef>
              <a:buNone/>
              <a:defRPr kumimoji="0" sz="4400" b="0" i="0" u="none" kern="1200">
                <a:solidFill>
                  <a:schemeClr val="tx2"/>
                </a:solidFill>
                <a:latin typeface="+mj-lt"/>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US" sz="3900" b="1" i="0" u="none" strike="noStrike" kern="1200" cap="none" spc="600" normalizeH="0" baseline="0" noProof="0">
                <a:ln>
                  <a:noFill/>
                </a:ln>
                <a:solidFill>
                  <a:srgbClr val="595959"/>
                </a:solidFill>
                <a:effectLst/>
                <a:uLnTx/>
                <a:uFillTx/>
                <a:latin typeface="Tw Cen MT"/>
                <a:ea typeface="+mj-ea"/>
                <a:cs typeface="+mj-cs"/>
              </a:rPr>
              <a:t>WEBEX TOOLBARS,MENUS, AND PANELS</a:t>
            </a:r>
          </a:p>
        </p:txBody>
      </p:sp>
      <p:pic>
        <p:nvPicPr>
          <p:cNvPr id="1027" name="Picture 3">
            <a:extLst>
              <a:ext uri="{FF2B5EF4-FFF2-40B4-BE49-F238E27FC236}">
                <a16:creationId xmlns:a16="http://schemas.microsoft.com/office/drawing/2014/main" id="{9EF7DEB7-E1B5-4087-BF96-51EF82869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376" y="1388598"/>
            <a:ext cx="3629654" cy="12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5DA00C4-8E1E-4023-A009-E5B9849562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38" t="11009"/>
          <a:stretch/>
        </p:blipFill>
        <p:spPr bwMode="auto">
          <a:xfrm>
            <a:off x="10339754" y="5070094"/>
            <a:ext cx="1698276" cy="81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FC95D748-626B-4112-8EB6-7374A22AC6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515" t="92517" r="572"/>
          <a:stretch/>
        </p:blipFill>
        <p:spPr bwMode="auto">
          <a:xfrm>
            <a:off x="341316" y="5884984"/>
            <a:ext cx="11696714" cy="7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66198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7241D-3EE3-C243-83F7-0E2A663650F3}"/>
              </a:ext>
            </a:extLst>
          </p:cNvPr>
          <p:cNvSpPr>
            <a:spLocks noGrp="1"/>
          </p:cNvSpPr>
          <p:nvPr>
            <p:ph type="title"/>
          </p:nvPr>
        </p:nvSpPr>
        <p:spPr/>
        <p:txBody>
          <a:bodyPr/>
          <a:lstStyle/>
          <a:p>
            <a:r>
              <a:rPr lang="en-US"/>
              <a:t>Using an SEP</a:t>
            </a:r>
          </a:p>
        </p:txBody>
      </p:sp>
      <p:sp>
        <p:nvSpPr>
          <p:cNvPr id="11" name="Rectangle 3">
            <a:extLst>
              <a:ext uri="{FF2B5EF4-FFF2-40B4-BE49-F238E27FC236}">
                <a16:creationId xmlns:a16="http://schemas.microsoft.com/office/drawing/2014/main" id="{4D52948B-93EA-0D44-9AAB-D1699B17F80B}"/>
              </a:ext>
            </a:extLst>
          </p:cNvPr>
          <p:cNvSpPr>
            <a:spLocks noGrp="1" noChangeArrowheads="1"/>
          </p:cNvSpPr>
          <p:nvPr>
            <p:ph idx="1"/>
          </p:nvPr>
        </p:nvSpPr>
        <p:spPr/>
        <p:txBody>
          <a:bodyPr/>
          <a:lstStyle/>
          <a:p>
            <a:r>
              <a:rPr lang="en-US"/>
              <a:t>To use these SEPs, individual should contact Social Security</a:t>
            </a:r>
          </a:p>
          <a:p>
            <a:r>
              <a:rPr lang="en-US"/>
              <a:t>They may have to provide proof for certain circumstances, for example:</a:t>
            </a:r>
          </a:p>
          <a:p>
            <a:pPr lvl="1"/>
            <a:r>
              <a:rPr lang="en-US"/>
              <a:t>Show that they live or lived in an area when it was impacted by the emergency or disaster </a:t>
            </a:r>
          </a:p>
          <a:p>
            <a:pPr lvl="1"/>
            <a:r>
              <a:rPr lang="en-US"/>
              <a:t>Provide documentation that shows they were misinformed by their employer or their representative</a:t>
            </a:r>
          </a:p>
          <a:p>
            <a:pPr lvl="1"/>
            <a:r>
              <a:rPr lang="en-US"/>
              <a:t>Prove that their Medicaid eligibility ended on or after January 1, 2023 </a:t>
            </a:r>
          </a:p>
          <a:p>
            <a:pPr lvl="1"/>
            <a:r>
              <a:rPr lang="en-US"/>
              <a:t>Show proof of an exceptional circumstance</a:t>
            </a:r>
          </a:p>
        </p:txBody>
      </p:sp>
    </p:spTree>
    <p:extLst>
      <p:ext uri="{BB962C8B-B14F-4D97-AF65-F5344CB8AC3E}">
        <p14:creationId xmlns:p14="http://schemas.microsoft.com/office/powerpoint/2010/main" val="676376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8F65-8232-3AFA-1488-A7192C2426F5}"/>
              </a:ext>
            </a:extLst>
          </p:cNvPr>
          <p:cNvSpPr>
            <a:spLocks noGrp="1"/>
          </p:cNvSpPr>
          <p:nvPr>
            <p:ph type="title"/>
          </p:nvPr>
        </p:nvSpPr>
        <p:spPr/>
        <p:txBody>
          <a:bodyPr>
            <a:normAutofit fontScale="90000"/>
          </a:bodyPr>
          <a:lstStyle/>
          <a:p>
            <a:r>
              <a:rPr lang="en-US"/>
              <a:t>Case example: Troubleshooting Part B enrollment </a:t>
            </a:r>
          </a:p>
        </p:txBody>
      </p:sp>
      <p:sp>
        <p:nvSpPr>
          <p:cNvPr id="3" name="Slide Number Placeholder 2">
            <a:extLst>
              <a:ext uri="{FF2B5EF4-FFF2-40B4-BE49-F238E27FC236}">
                <a16:creationId xmlns:a16="http://schemas.microsoft.com/office/drawing/2014/main" id="{F5A7C653-1378-0E24-E15F-E3A669B20D25}"/>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21</a:t>
            </a:fld>
            <a:endParaRPr lang="en-US"/>
          </a:p>
        </p:txBody>
      </p:sp>
      <p:sp>
        <p:nvSpPr>
          <p:cNvPr id="4" name="Content Placeholder 3">
            <a:extLst>
              <a:ext uri="{FF2B5EF4-FFF2-40B4-BE49-F238E27FC236}">
                <a16:creationId xmlns:a16="http://schemas.microsoft.com/office/drawing/2014/main" id="{E39A0B29-FF40-34CA-6E93-E73CE54F090A}"/>
              </a:ext>
            </a:extLst>
          </p:cNvPr>
          <p:cNvSpPr>
            <a:spLocks noGrp="1"/>
          </p:cNvSpPr>
          <p:nvPr>
            <p:ph sz="quarter" idx="1"/>
          </p:nvPr>
        </p:nvSpPr>
        <p:spPr>
          <a:xfrm>
            <a:off x="6096000" y="1780673"/>
            <a:ext cx="5592064" cy="4764505"/>
          </a:xfrm>
        </p:spPr>
        <p:txBody>
          <a:bodyPr>
            <a:normAutofit fontScale="92500" lnSpcReduction="10000"/>
          </a:bodyPr>
          <a:lstStyle/>
          <a:p>
            <a:r>
              <a:rPr lang="en-US"/>
              <a:t>Daniel turned 65 in 2020 and delayed enrolling in Medicare because he was covered by primary paying job-based insurance from his then-current employer</a:t>
            </a:r>
          </a:p>
          <a:p>
            <a:r>
              <a:rPr lang="en-US" b="1"/>
              <a:t>August 2021: </a:t>
            </a:r>
            <a:r>
              <a:rPr lang="en-US"/>
              <a:t>Daniel retired and had continued health coverage through COBRA </a:t>
            </a:r>
          </a:p>
          <a:p>
            <a:r>
              <a:rPr lang="en-US"/>
              <a:t>Daniel’s employer’s Human Resources department recommended he keep COBRA and delay Medicare enrollment until COBRA ended</a:t>
            </a:r>
          </a:p>
        </p:txBody>
      </p:sp>
      <p:pic>
        <p:nvPicPr>
          <p:cNvPr id="1026" name="Picture 2" descr="Free Man in White Crew-neck T-shirt Holding White Figurine Stock Photo">
            <a:extLst>
              <a:ext uri="{FF2B5EF4-FFF2-40B4-BE49-F238E27FC236}">
                <a16:creationId xmlns:a16="http://schemas.microsoft.com/office/drawing/2014/main" id="{A57B6ACB-1C30-185A-5942-B9580EF44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28516"/>
            <a:ext cx="5801226" cy="3867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29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36104A-337A-88E4-5D62-641F6214DF91}"/>
              </a:ext>
            </a:extLst>
          </p:cNvPr>
          <p:cNvSpPr>
            <a:spLocks noGrp="1"/>
          </p:cNvSpPr>
          <p:nvPr>
            <p:ph type="title"/>
          </p:nvPr>
        </p:nvSpPr>
        <p:spPr/>
        <p:txBody>
          <a:bodyPr/>
          <a:lstStyle/>
          <a:p>
            <a:r>
              <a:rPr lang="en-US"/>
              <a:t>Case example (continued)</a:t>
            </a:r>
          </a:p>
        </p:txBody>
      </p:sp>
      <p:sp>
        <p:nvSpPr>
          <p:cNvPr id="3" name="Slide Number Placeholder 2">
            <a:extLst>
              <a:ext uri="{FF2B5EF4-FFF2-40B4-BE49-F238E27FC236}">
                <a16:creationId xmlns:a16="http://schemas.microsoft.com/office/drawing/2014/main" id="{3A9C600E-FE62-545E-7B47-4B72B5C02D43}"/>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22</a:t>
            </a:fld>
            <a:endParaRPr lang="en-US"/>
          </a:p>
        </p:txBody>
      </p:sp>
      <p:sp>
        <p:nvSpPr>
          <p:cNvPr id="4" name="Content Placeholder 3">
            <a:extLst>
              <a:ext uri="{FF2B5EF4-FFF2-40B4-BE49-F238E27FC236}">
                <a16:creationId xmlns:a16="http://schemas.microsoft.com/office/drawing/2014/main" id="{1674036D-2099-D1EF-AF92-4C5619008EAC}"/>
              </a:ext>
            </a:extLst>
          </p:cNvPr>
          <p:cNvSpPr>
            <a:spLocks noGrp="1"/>
          </p:cNvSpPr>
          <p:nvPr>
            <p:ph sz="quarter" idx="1"/>
          </p:nvPr>
        </p:nvSpPr>
        <p:spPr>
          <a:xfrm>
            <a:off x="816864" y="1600200"/>
            <a:ext cx="10871200" cy="3019926"/>
          </a:xfrm>
        </p:spPr>
        <p:txBody>
          <a:bodyPr/>
          <a:lstStyle/>
          <a:p>
            <a:r>
              <a:rPr lang="en-US"/>
              <a:t>Daniel’s COBRA ends January 31, 2023 and he wants to enroll in Medicare</a:t>
            </a:r>
          </a:p>
          <a:p>
            <a:r>
              <a:rPr lang="en-US"/>
              <a:t>He realizes he should have enrolled in Medicare right after retiring and that he was misinformed by his employer</a:t>
            </a:r>
          </a:p>
          <a:p>
            <a:r>
              <a:rPr lang="en-US"/>
              <a:t>His friend told him that he should be able to enroll in Medicare this month, but that he will have to wait until July for his coverage to start</a:t>
            </a:r>
          </a:p>
          <a:p>
            <a:endParaRPr lang="en-US"/>
          </a:p>
        </p:txBody>
      </p:sp>
    </p:spTree>
    <p:extLst>
      <p:ext uri="{BB962C8B-B14F-4D97-AF65-F5344CB8AC3E}">
        <p14:creationId xmlns:p14="http://schemas.microsoft.com/office/powerpoint/2010/main" val="980342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36104A-337A-88E4-5D62-641F6214DF91}"/>
              </a:ext>
            </a:extLst>
          </p:cNvPr>
          <p:cNvSpPr>
            <a:spLocks noGrp="1"/>
          </p:cNvSpPr>
          <p:nvPr>
            <p:ph type="title"/>
          </p:nvPr>
        </p:nvSpPr>
        <p:spPr/>
        <p:txBody>
          <a:bodyPr/>
          <a:lstStyle/>
          <a:p>
            <a:r>
              <a:rPr lang="en-US"/>
              <a:t>Case example (continued)</a:t>
            </a:r>
          </a:p>
        </p:txBody>
      </p:sp>
      <p:sp>
        <p:nvSpPr>
          <p:cNvPr id="3" name="Slide Number Placeholder 2">
            <a:extLst>
              <a:ext uri="{FF2B5EF4-FFF2-40B4-BE49-F238E27FC236}">
                <a16:creationId xmlns:a16="http://schemas.microsoft.com/office/drawing/2014/main" id="{3A9C600E-FE62-545E-7B47-4B72B5C02D43}"/>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23</a:t>
            </a:fld>
            <a:endParaRPr lang="en-US"/>
          </a:p>
        </p:txBody>
      </p:sp>
      <p:sp>
        <p:nvSpPr>
          <p:cNvPr id="4" name="Content Placeholder 3">
            <a:extLst>
              <a:ext uri="{FF2B5EF4-FFF2-40B4-BE49-F238E27FC236}">
                <a16:creationId xmlns:a16="http://schemas.microsoft.com/office/drawing/2014/main" id="{1674036D-2099-D1EF-AF92-4C5619008EAC}"/>
              </a:ext>
            </a:extLst>
          </p:cNvPr>
          <p:cNvSpPr>
            <a:spLocks noGrp="1"/>
          </p:cNvSpPr>
          <p:nvPr>
            <p:ph sz="quarter" idx="1"/>
          </p:nvPr>
        </p:nvSpPr>
        <p:spPr>
          <a:xfrm>
            <a:off x="816864" y="1600200"/>
            <a:ext cx="10871200" cy="3019926"/>
          </a:xfrm>
        </p:spPr>
        <p:txBody>
          <a:bodyPr/>
          <a:lstStyle/>
          <a:p>
            <a:r>
              <a:rPr lang="en-US"/>
              <a:t>Daniel’s COBRA ends January 31, 2023 and he wants to enroll in Medicare</a:t>
            </a:r>
          </a:p>
          <a:p>
            <a:r>
              <a:rPr lang="en-US"/>
              <a:t>He realizes he should have enrolled in Medicare right after retiring and that he was misinformed by his employer</a:t>
            </a:r>
          </a:p>
          <a:p>
            <a:r>
              <a:rPr lang="en-US"/>
              <a:t>His friend told him that he should be able to enroll in Medicare this month, but that he will have to wait until July for his coverage to start</a:t>
            </a:r>
          </a:p>
          <a:p>
            <a:endParaRPr lang="en-US"/>
          </a:p>
        </p:txBody>
      </p:sp>
      <p:sp>
        <p:nvSpPr>
          <p:cNvPr id="2" name="Content Placeholder 3">
            <a:extLst>
              <a:ext uri="{FF2B5EF4-FFF2-40B4-BE49-F238E27FC236}">
                <a16:creationId xmlns:a16="http://schemas.microsoft.com/office/drawing/2014/main" id="{04AB524C-A2DB-5620-2EC3-ACF90E46D4DC}"/>
              </a:ext>
            </a:extLst>
          </p:cNvPr>
          <p:cNvSpPr txBox="1">
            <a:spLocks/>
          </p:cNvSpPr>
          <p:nvPr/>
        </p:nvSpPr>
        <p:spPr>
          <a:xfrm>
            <a:off x="3260559" y="4812025"/>
            <a:ext cx="7744379" cy="1595151"/>
          </a:xfrm>
          <a:prstGeom prst="rect">
            <a:avLst/>
          </a:prstGeom>
          <a:solidFill>
            <a:schemeClr val="accent1">
              <a:lumMod val="20000"/>
              <a:lumOff val="80000"/>
              <a:alpha val="67000"/>
            </a:schemeClr>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2800" b="1" u="sng">
                <a:solidFill>
                  <a:schemeClr val="accent1">
                    <a:lumMod val="75000"/>
                  </a:schemeClr>
                </a:solidFill>
              </a:rPr>
              <a:t>Share your ideas in the chat:</a:t>
            </a:r>
            <a:endParaRPr lang="en-US" sz="2800" u="sng">
              <a:solidFill>
                <a:schemeClr val="accent1">
                  <a:lumMod val="75000"/>
                </a:schemeClr>
              </a:solidFill>
            </a:endParaRPr>
          </a:p>
          <a:p>
            <a:pPr marL="0" indent="0" algn="ctr">
              <a:buNone/>
            </a:pPr>
            <a:r>
              <a:rPr lang="en-US" sz="2500"/>
              <a:t>How can we help Daniel? </a:t>
            </a:r>
          </a:p>
          <a:p>
            <a:pPr marL="0" indent="0" algn="ctr">
              <a:buNone/>
            </a:pPr>
            <a:r>
              <a:rPr lang="en-US" sz="2500"/>
              <a:t>What advice would you provide?</a:t>
            </a:r>
          </a:p>
        </p:txBody>
      </p:sp>
      <p:pic>
        <p:nvPicPr>
          <p:cNvPr id="6" name="Picture 5" descr="Icon&#10;&#10;Description automatically generated">
            <a:extLst>
              <a:ext uri="{FF2B5EF4-FFF2-40B4-BE49-F238E27FC236}">
                <a16:creationId xmlns:a16="http://schemas.microsoft.com/office/drawing/2014/main" id="{A5252F3F-3FC9-9182-D609-862B4EE58E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096" y="4812025"/>
            <a:ext cx="1595150" cy="1595150"/>
          </a:xfrm>
          <a:prstGeom prst="rect">
            <a:avLst/>
          </a:prstGeom>
        </p:spPr>
      </p:pic>
    </p:spTree>
    <p:extLst>
      <p:ext uri="{BB962C8B-B14F-4D97-AF65-F5344CB8AC3E}">
        <p14:creationId xmlns:p14="http://schemas.microsoft.com/office/powerpoint/2010/main" val="177057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8F65-8232-3AFA-1488-A7192C2426F5}"/>
              </a:ext>
            </a:extLst>
          </p:cNvPr>
          <p:cNvSpPr>
            <a:spLocks noGrp="1"/>
          </p:cNvSpPr>
          <p:nvPr>
            <p:ph type="title"/>
          </p:nvPr>
        </p:nvSpPr>
        <p:spPr/>
        <p:txBody>
          <a:bodyPr/>
          <a:lstStyle/>
          <a:p>
            <a:r>
              <a:rPr lang="en-US"/>
              <a:t>Advising Daniel</a:t>
            </a:r>
          </a:p>
        </p:txBody>
      </p:sp>
      <p:sp>
        <p:nvSpPr>
          <p:cNvPr id="3" name="Slide Number Placeholder 2">
            <a:extLst>
              <a:ext uri="{FF2B5EF4-FFF2-40B4-BE49-F238E27FC236}">
                <a16:creationId xmlns:a16="http://schemas.microsoft.com/office/drawing/2014/main" id="{F5A7C653-1378-0E24-E15F-E3A669B20D25}"/>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24</a:t>
            </a:fld>
            <a:endParaRPr lang="en-US"/>
          </a:p>
        </p:txBody>
      </p:sp>
      <p:sp>
        <p:nvSpPr>
          <p:cNvPr id="4" name="Content Placeholder 3">
            <a:extLst>
              <a:ext uri="{FF2B5EF4-FFF2-40B4-BE49-F238E27FC236}">
                <a16:creationId xmlns:a16="http://schemas.microsoft.com/office/drawing/2014/main" id="{E39A0B29-FF40-34CA-6E93-E73CE54F090A}"/>
              </a:ext>
            </a:extLst>
          </p:cNvPr>
          <p:cNvSpPr>
            <a:spLocks noGrp="1"/>
          </p:cNvSpPr>
          <p:nvPr>
            <p:ph sz="quarter" idx="1"/>
          </p:nvPr>
        </p:nvSpPr>
        <p:spPr>
          <a:xfrm>
            <a:off x="816864" y="1600200"/>
            <a:ext cx="10871200" cy="4812632"/>
          </a:xfrm>
        </p:spPr>
        <p:txBody>
          <a:bodyPr>
            <a:normAutofit fontScale="92500"/>
          </a:bodyPr>
          <a:lstStyle/>
          <a:p>
            <a:r>
              <a:rPr lang="en-US" b="1"/>
              <a:t>Enrolling in Medicare</a:t>
            </a:r>
          </a:p>
          <a:p>
            <a:pPr lvl="1"/>
            <a:r>
              <a:rPr lang="en-US"/>
              <a:t>Daniel can enroll this month during the GEP</a:t>
            </a:r>
          </a:p>
          <a:p>
            <a:pPr lvl="1"/>
            <a:r>
              <a:rPr lang="en-US"/>
              <a:t>His coverage will begin February 1, not July 1</a:t>
            </a:r>
          </a:p>
          <a:p>
            <a:r>
              <a:rPr lang="en-US" b="1"/>
              <a:t>Late enrollment penalty (LEP)</a:t>
            </a:r>
          </a:p>
          <a:p>
            <a:pPr lvl="1"/>
            <a:r>
              <a:rPr lang="en-US"/>
              <a:t>Daniel will owe LEP because he delayed Medicare enrollment and there were at least a 12 month-month period when he had neither current job-based insurance nor Part B</a:t>
            </a:r>
          </a:p>
          <a:p>
            <a:pPr lvl="1"/>
            <a:r>
              <a:rPr lang="en-US"/>
              <a:t>Daniel should ask employer to fill out form CMS L564 with the dates that he was employed and covered by job-based insurance and submit to Social Security</a:t>
            </a:r>
          </a:p>
          <a:p>
            <a:pPr lvl="1"/>
            <a:r>
              <a:rPr lang="en-US"/>
              <a:t>He may be able to use the time he was covered by insurance based on current work to reduce his late enrollment penalty</a:t>
            </a:r>
          </a:p>
          <a:p>
            <a:endParaRPr lang="en-US"/>
          </a:p>
        </p:txBody>
      </p:sp>
    </p:spTree>
    <p:extLst>
      <p:ext uri="{BB962C8B-B14F-4D97-AF65-F5344CB8AC3E}">
        <p14:creationId xmlns:p14="http://schemas.microsoft.com/office/powerpoint/2010/main" val="151342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8F65-8232-3AFA-1488-A7192C2426F5}"/>
              </a:ext>
            </a:extLst>
          </p:cNvPr>
          <p:cNvSpPr>
            <a:spLocks noGrp="1"/>
          </p:cNvSpPr>
          <p:nvPr>
            <p:ph type="title"/>
          </p:nvPr>
        </p:nvSpPr>
        <p:spPr/>
        <p:txBody>
          <a:bodyPr/>
          <a:lstStyle/>
          <a:p>
            <a:r>
              <a:rPr lang="en-US"/>
              <a:t>Advising Daniel (continued)</a:t>
            </a:r>
          </a:p>
        </p:txBody>
      </p:sp>
      <p:sp>
        <p:nvSpPr>
          <p:cNvPr id="3" name="Slide Number Placeholder 2">
            <a:extLst>
              <a:ext uri="{FF2B5EF4-FFF2-40B4-BE49-F238E27FC236}">
                <a16:creationId xmlns:a16="http://schemas.microsoft.com/office/drawing/2014/main" id="{F5A7C653-1378-0E24-E15F-E3A669B20D25}"/>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25</a:t>
            </a:fld>
            <a:endParaRPr lang="en-US"/>
          </a:p>
        </p:txBody>
      </p:sp>
      <p:sp>
        <p:nvSpPr>
          <p:cNvPr id="4" name="Content Placeholder 3">
            <a:extLst>
              <a:ext uri="{FF2B5EF4-FFF2-40B4-BE49-F238E27FC236}">
                <a16:creationId xmlns:a16="http://schemas.microsoft.com/office/drawing/2014/main" id="{E39A0B29-FF40-34CA-6E93-E73CE54F090A}"/>
              </a:ext>
            </a:extLst>
          </p:cNvPr>
          <p:cNvSpPr>
            <a:spLocks noGrp="1"/>
          </p:cNvSpPr>
          <p:nvPr>
            <p:ph sz="quarter" idx="1"/>
          </p:nvPr>
        </p:nvSpPr>
        <p:spPr>
          <a:xfrm>
            <a:off x="816864" y="1600200"/>
            <a:ext cx="10871200" cy="4812632"/>
          </a:xfrm>
        </p:spPr>
        <p:txBody>
          <a:bodyPr>
            <a:normAutofit/>
          </a:bodyPr>
          <a:lstStyle/>
          <a:p>
            <a:r>
              <a:rPr lang="en-US" b="1"/>
              <a:t>Medicare Savings Program (MSP)</a:t>
            </a:r>
          </a:p>
          <a:p>
            <a:pPr lvl="1"/>
            <a:r>
              <a:rPr lang="en-US"/>
              <a:t>Screen Daniel for MSP </a:t>
            </a:r>
          </a:p>
          <a:p>
            <a:pPr lvl="1"/>
            <a:r>
              <a:rPr lang="en-US"/>
              <a:t>If he qualifies, an MSP will eliminate Daniel’s LEP and enroll him in Part B outside of the GEP</a:t>
            </a:r>
          </a:p>
          <a:p>
            <a:endParaRPr lang="en-US"/>
          </a:p>
        </p:txBody>
      </p:sp>
    </p:spTree>
    <p:extLst>
      <p:ext uri="{BB962C8B-B14F-4D97-AF65-F5344CB8AC3E}">
        <p14:creationId xmlns:p14="http://schemas.microsoft.com/office/powerpoint/2010/main" val="10263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87EC-A987-9F1B-F42C-3B3481EC636B}"/>
              </a:ext>
            </a:extLst>
          </p:cNvPr>
          <p:cNvSpPr>
            <a:spLocks noGrp="1"/>
          </p:cNvSpPr>
          <p:nvPr>
            <p:ph type="title"/>
          </p:nvPr>
        </p:nvSpPr>
        <p:spPr/>
        <p:txBody>
          <a:bodyPr>
            <a:normAutofit/>
          </a:bodyPr>
          <a:lstStyle/>
          <a:p>
            <a:r>
              <a:rPr lang="en-US"/>
              <a:t>Bonus question</a:t>
            </a:r>
          </a:p>
        </p:txBody>
      </p:sp>
      <p:sp>
        <p:nvSpPr>
          <p:cNvPr id="3" name="Slide Number Placeholder 2">
            <a:extLst>
              <a:ext uri="{FF2B5EF4-FFF2-40B4-BE49-F238E27FC236}">
                <a16:creationId xmlns:a16="http://schemas.microsoft.com/office/drawing/2014/main" id="{2F9697FF-1C4A-3AD1-2754-028E216AD1B9}"/>
              </a:ext>
            </a:extLst>
          </p:cNvPr>
          <p:cNvSpPr>
            <a:spLocks noGrp="1"/>
          </p:cNvSpPr>
          <p:nvPr>
            <p:ph type="sldNum" sz="quarter" idx="12"/>
          </p:nvPr>
        </p:nvSpPr>
        <p:spPr/>
        <p:txBody>
          <a:bodyPr>
            <a:normAutofit fontScale="85000" lnSpcReduction="20000"/>
          </a:bodyPr>
          <a:lstStyle/>
          <a:p>
            <a:fld id="{A162D542-39A4-4598-BEB9-D1267FDA8501}" type="slidenum">
              <a:rPr lang="en-US" smtClean="0"/>
              <a:t>26</a:t>
            </a:fld>
            <a:endParaRPr lang="en-US"/>
          </a:p>
        </p:txBody>
      </p:sp>
      <p:sp>
        <p:nvSpPr>
          <p:cNvPr id="4" name="Content Placeholder 3">
            <a:extLst>
              <a:ext uri="{FF2B5EF4-FFF2-40B4-BE49-F238E27FC236}">
                <a16:creationId xmlns:a16="http://schemas.microsoft.com/office/drawing/2014/main" id="{C2D8439D-F373-6A31-1BBD-CFAF24176FA2}"/>
              </a:ext>
            </a:extLst>
          </p:cNvPr>
          <p:cNvSpPr>
            <a:spLocks noGrp="1"/>
          </p:cNvSpPr>
          <p:nvPr>
            <p:ph sz="quarter" idx="1"/>
          </p:nvPr>
        </p:nvSpPr>
        <p:spPr>
          <a:xfrm>
            <a:off x="816864" y="1794070"/>
            <a:ext cx="10871200" cy="4315326"/>
          </a:xfrm>
        </p:spPr>
        <p:txBody>
          <a:bodyPr/>
          <a:lstStyle/>
          <a:p>
            <a:pPr marL="0" indent="0" algn="ctr">
              <a:buNone/>
            </a:pPr>
            <a:r>
              <a:rPr lang="en-US" b="1"/>
              <a:t>Does Daniel qualify for a Part B SEP based on employer misinformation?</a:t>
            </a:r>
            <a:endParaRPr lang="en-US"/>
          </a:p>
        </p:txBody>
      </p:sp>
      <p:sp>
        <p:nvSpPr>
          <p:cNvPr id="5" name="Content Placeholder 3">
            <a:extLst>
              <a:ext uri="{FF2B5EF4-FFF2-40B4-BE49-F238E27FC236}">
                <a16:creationId xmlns:a16="http://schemas.microsoft.com/office/drawing/2014/main" id="{32CCAA1D-11CE-671A-8C09-95E477493C6C}"/>
              </a:ext>
            </a:extLst>
          </p:cNvPr>
          <p:cNvSpPr txBox="1">
            <a:spLocks/>
          </p:cNvSpPr>
          <p:nvPr/>
        </p:nvSpPr>
        <p:spPr>
          <a:xfrm>
            <a:off x="4620128" y="3311265"/>
            <a:ext cx="4848725" cy="578122"/>
          </a:xfrm>
          <a:prstGeom prst="rect">
            <a:avLst/>
          </a:prstGeom>
          <a:solidFill>
            <a:schemeClr val="accent1">
              <a:lumMod val="20000"/>
              <a:lumOff val="80000"/>
              <a:alpha val="67000"/>
            </a:schemeClr>
          </a:solidFill>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None/>
            </a:pPr>
            <a:r>
              <a:rPr lang="en-US" sz="2800" b="1" u="sng">
                <a:solidFill>
                  <a:schemeClr val="accent1">
                    <a:lumMod val="75000"/>
                  </a:schemeClr>
                </a:solidFill>
              </a:rPr>
              <a:t>Answer in the chat!</a:t>
            </a:r>
            <a:endParaRPr lang="en-US" sz="2500"/>
          </a:p>
        </p:txBody>
      </p:sp>
      <p:pic>
        <p:nvPicPr>
          <p:cNvPr id="6" name="Picture 5" descr="Icon&#10;&#10;Description automatically generated">
            <a:extLst>
              <a:ext uri="{FF2B5EF4-FFF2-40B4-BE49-F238E27FC236}">
                <a16:creationId xmlns:a16="http://schemas.microsoft.com/office/drawing/2014/main" id="{DEF2C7A5-6F22-70FB-0C3F-243030110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3949" y="2802751"/>
            <a:ext cx="1595150" cy="1595150"/>
          </a:xfrm>
          <a:prstGeom prst="rect">
            <a:avLst/>
          </a:prstGeom>
        </p:spPr>
      </p:pic>
    </p:spTree>
    <p:extLst>
      <p:ext uri="{BB962C8B-B14F-4D97-AF65-F5344CB8AC3E}">
        <p14:creationId xmlns:p14="http://schemas.microsoft.com/office/powerpoint/2010/main" val="3309676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587EC-A987-9F1B-F42C-3B3481EC636B}"/>
              </a:ext>
            </a:extLst>
          </p:cNvPr>
          <p:cNvSpPr>
            <a:spLocks noGrp="1"/>
          </p:cNvSpPr>
          <p:nvPr>
            <p:ph type="title"/>
          </p:nvPr>
        </p:nvSpPr>
        <p:spPr/>
        <p:txBody>
          <a:bodyPr>
            <a:normAutofit/>
          </a:bodyPr>
          <a:lstStyle/>
          <a:p>
            <a:r>
              <a:rPr lang="en-US"/>
              <a:t>Bonus question</a:t>
            </a:r>
          </a:p>
        </p:txBody>
      </p:sp>
      <p:sp>
        <p:nvSpPr>
          <p:cNvPr id="3" name="Slide Number Placeholder 2">
            <a:extLst>
              <a:ext uri="{FF2B5EF4-FFF2-40B4-BE49-F238E27FC236}">
                <a16:creationId xmlns:a16="http://schemas.microsoft.com/office/drawing/2014/main" id="{2F9697FF-1C4A-3AD1-2754-028E216AD1B9}"/>
              </a:ext>
            </a:extLst>
          </p:cNvPr>
          <p:cNvSpPr>
            <a:spLocks noGrp="1"/>
          </p:cNvSpPr>
          <p:nvPr>
            <p:ph type="sldNum" sz="quarter" idx="12"/>
          </p:nvPr>
        </p:nvSpPr>
        <p:spPr/>
        <p:txBody>
          <a:bodyPr>
            <a:normAutofit fontScale="85000" lnSpcReduction="20000"/>
          </a:bodyPr>
          <a:lstStyle/>
          <a:p>
            <a:fld id="{A162D542-39A4-4598-BEB9-D1267FDA8501}" type="slidenum">
              <a:rPr lang="en-US" smtClean="0"/>
              <a:t>27</a:t>
            </a:fld>
            <a:endParaRPr lang="en-US"/>
          </a:p>
        </p:txBody>
      </p:sp>
      <p:sp>
        <p:nvSpPr>
          <p:cNvPr id="4" name="Content Placeholder 3">
            <a:extLst>
              <a:ext uri="{FF2B5EF4-FFF2-40B4-BE49-F238E27FC236}">
                <a16:creationId xmlns:a16="http://schemas.microsoft.com/office/drawing/2014/main" id="{C2D8439D-F373-6A31-1BBD-CFAF24176FA2}"/>
              </a:ext>
            </a:extLst>
          </p:cNvPr>
          <p:cNvSpPr>
            <a:spLocks noGrp="1"/>
          </p:cNvSpPr>
          <p:nvPr>
            <p:ph sz="quarter" idx="1"/>
          </p:nvPr>
        </p:nvSpPr>
        <p:spPr>
          <a:xfrm>
            <a:off x="816864" y="1913020"/>
            <a:ext cx="10871200" cy="4182979"/>
          </a:xfrm>
        </p:spPr>
        <p:txBody>
          <a:bodyPr/>
          <a:lstStyle/>
          <a:p>
            <a:pPr marL="0" indent="0" algn="ctr">
              <a:buNone/>
            </a:pPr>
            <a:r>
              <a:rPr lang="en-US" b="1"/>
              <a:t>Does Daniel qualify for a Part B SEP based on employer misinformation?</a:t>
            </a:r>
            <a:endParaRPr lang="en-US"/>
          </a:p>
          <a:p>
            <a:pPr marL="0" indent="0">
              <a:buNone/>
            </a:pPr>
            <a:endParaRPr lang="en-US" b="1"/>
          </a:p>
          <a:p>
            <a:pPr marL="0" indent="0">
              <a:buNone/>
            </a:pPr>
            <a:r>
              <a:rPr lang="en-US"/>
              <a:t>No. Daniel would not be eligible for the SEP triggered by misinformation from an employer. Only people who received misinformation on or after January 1, 2023, can be eligible for this SEP. Because Daniel was given misinformation and delayed Medicare enrollment when he retired in August 2021, he would not be eligible for this SEP. </a:t>
            </a:r>
          </a:p>
          <a:p>
            <a:endParaRPr lang="en-US"/>
          </a:p>
          <a:p>
            <a:pPr marL="0" indent="0">
              <a:buNone/>
            </a:pPr>
            <a:endParaRPr lang="en-US" b="1"/>
          </a:p>
          <a:p>
            <a:pPr marL="0" indent="0">
              <a:buNone/>
            </a:pPr>
            <a:endParaRPr lang="en-US"/>
          </a:p>
          <a:p>
            <a:endParaRPr lang="en-US"/>
          </a:p>
        </p:txBody>
      </p:sp>
    </p:spTree>
    <p:extLst>
      <p:ext uri="{BB962C8B-B14F-4D97-AF65-F5344CB8AC3E}">
        <p14:creationId xmlns:p14="http://schemas.microsoft.com/office/powerpoint/2010/main" val="161583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6F468C-80A1-44E0-977F-D3343111F8A5}"/>
              </a:ext>
            </a:extLst>
          </p:cNvPr>
          <p:cNvSpPr>
            <a:spLocks noGrp="1"/>
          </p:cNvSpPr>
          <p:nvPr>
            <p:ph type="title"/>
          </p:nvPr>
        </p:nvSpPr>
        <p:spPr/>
        <p:txBody>
          <a:bodyPr/>
          <a:lstStyle/>
          <a:p>
            <a:r>
              <a:rPr lang="en-US"/>
              <a:t>Prescription Drug Costs</a:t>
            </a:r>
          </a:p>
        </p:txBody>
      </p:sp>
      <p:sp>
        <p:nvSpPr>
          <p:cNvPr id="4" name="Slide Number Placeholder 3">
            <a:extLst>
              <a:ext uri="{FF2B5EF4-FFF2-40B4-BE49-F238E27FC236}">
                <a16:creationId xmlns:a16="http://schemas.microsoft.com/office/drawing/2014/main" id="{4F779D43-00EF-4004-B2CF-131CF33DFADA}"/>
              </a:ext>
            </a:extLst>
          </p:cNvPr>
          <p:cNvSpPr>
            <a:spLocks noGrp="1"/>
          </p:cNvSpPr>
          <p:nvPr>
            <p:ph type="sldNum" sz="quarter" idx="11"/>
          </p:nvPr>
        </p:nvSpPr>
        <p:spPr/>
        <p:txBody>
          <a:bodyPr/>
          <a:lstStyle/>
          <a:p>
            <a:fld id="{A162D542-39A4-4598-BEB9-D1267FDA8501}" type="slidenum">
              <a:rPr lang="en-US" smtClean="0"/>
              <a:t>28</a:t>
            </a:fld>
            <a:endParaRPr lang="en-US"/>
          </a:p>
        </p:txBody>
      </p:sp>
    </p:spTree>
    <p:extLst>
      <p:ext uri="{BB962C8B-B14F-4D97-AF65-F5344CB8AC3E}">
        <p14:creationId xmlns:p14="http://schemas.microsoft.com/office/powerpoint/2010/main" val="4156959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23E5-0025-AC49-868B-B1BDBC88A65A}"/>
              </a:ext>
            </a:extLst>
          </p:cNvPr>
          <p:cNvSpPr>
            <a:spLocks noGrp="1"/>
          </p:cNvSpPr>
          <p:nvPr>
            <p:ph type="title"/>
          </p:nvPr>
        </p:nvSpPr>
        <p:spPr/>
        <p:txBody>
          <a:bodyPr/>
          <a:lstStyle/>
          <a:p>
            <a:r>
              <a:rPr lang="en-US"/>
              <a:t>Vaccine cost-sharing changes</a:t>
            </a:r>
          </a:p>
        </p:txBody>
      </p:sp>
      <p:sp>
        <p:nvSpPr>
          <p:cNvPr id="4" name="Slide Number Placeholder 3">
            <a:extLst>
              <a:ext uri="{FF2B5EF4-FFF2-40B4-BE49-F238E27FC236}">
                <a16:creationId xmlns:a16="http://schemas.microsoft.com/office/drawing/2014/main" id="{6A75785F-C1D3-C440-9EC7-65FACF2B0818}"/>
              </a:ext>
            </a:extLst>
          </p:cNvPr>
          <p:cNvSpPr>
            <a:spLocks noGrp="1"/>
          </p:cNvSpPr>
          <p:nvPr>
            <p:ph type="sldNum" sz="quarter" idx="10"/>
          </p:nvPr>
        </p:nvSpPr>
        <p:spPr/>
        <p:txBody>
          <a:bodyPr/>
          <a:lstStyle/>
          <a:p>
            <a:r>
              <a:rPr lang="en-US"/>
              <a:t> Page </a:t>
            </a:r>
            <a:fld id="{9B3A0FC6-8040-4492-9C07-FFC688982BEC}" type="slidenum">
              <a:rPr lang="en-US" smtClean="0"/>
              <a:pPr/>
              <a:t>29</a:t>
            </a:fld>
            <a:endParaRPr lang="en-US"/>
          </a:p>
        </p:txBody>
      </p:sp>
      <p:sp>
        <p:nvSpPr>
          <p:cNvPr id="3" name="Content Placeholder 2">
            <a:extLst>
              <a:ext uri="{FF2B5EF4-FFF2-40B4-BE49-F238E27FC236}">
                <a16:creationId xmlns:a16="http://schemas.microsoft.com/office/drawing/2014/main" id="{F91DA7C3-33FD-3243-AF01-C2341B24756C}"/>
              </a:ext>
            </a:extLst>
          </p:cNvPr>
          <p:cNvSpPr>
            <a:spLocks noGrp="1"/>
          </p:cNvSpPr>
          <p:nvPr>
            <p:ph idx="1"/>
          </p:nvPr>
        </p:nvSpPr>
        <p:spPr>
          <a:xfrm>
            <a:off x="3152274" y="2803358"/>
            <a:ext cx="8535790" cy="3292642"/>
          </a:xfrm>
        </p:spPr>
        <p:txBody>
          <a:bodyPr/>
          <a:lstStyle/>
          <a:p>
            <a:r>
              <a:rPr lang="en-US"/>
              <a:t>$0 cost-sharing and no deductibles for Part D vaccines</a:t>
            </a:r>
          </a:p>
          <a:p>
            <a:pPr lvl="1"/>
            <a:r>
              <a:rPr lang="en-US"/>
              <a:t>Applies to vaccines recommended by the Advisory Committee on Immunization Practices (ACIP), including the shingles vaccine </a:t>
            </a:r>
          </a:p>
          <a:p>
            <a:endParaRPr lang="en-US"/>
          </a:p>
        </p:txBody>
      </p:sp>
      <p:pic>
        <p:nvPicPr>
          <p:cNvPr id="6" name="Picture 5" descr="Icon&#10;&#10;Description automatically generated">
            <a:extLst>
              <a:ext uri="{FF2B5EF4-FFF2-40B4-BE49-F238E27FC236}">
                <a16:creationId xmlns:a16="http://schemas.microsoft.com/office/drawing/2014/main" id="{72948CA4-44A4-9AF3-9D1A-639AF5393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5289"/>
            <a:ext cx="2421879" cy="2421879"/>
          </a:xfrm>
          <a:prstGeom prst="rect">
            <a:avLst/>
          </a:prstGeom>
        </p:spPr>
      </p:pic>
    </p:spTree>
    <p:extLst>
      <p:ext uri="{BB962C8B-B14F-4D97-AF65-F5344CB8AC3E}">
        <p14:creationId xmlns:p14="http://schemas.microsoft.com/office/powerpoint/2010/main" val="67724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ABFF4B0B-76CE-4FBF-A97E-9634B214AEED}"/>
              </a:ext>
            </a:extLst>
          </p:cNvPr>
          <p:cNvCxnSpPr>
            <a:cxnSpLocks/>
          </p:cNvCxnSpPr>
          <p:nvPr/>
        </p:nvCxnSpPr>
        <p:spPr>
          <a:xfrm>
            <a:off x="-248478" y="3588026"/>
            <a:ext cx="12523304" cy="0"/>
          </a:xfrm>
          <a:prstGeom prst="line">
            <a:avLst/>
          </a:prstGeom>
          <a:ln w="63500">
            <a:solidFill>
              <a:schemeClr val="accent6"/>
            </a:solidFill>
          </a:ln>
        </p:spPr>
        <p:style>
          <a:lnRef idx="1">
            <a:schemeClr val="dk1"/>
          </a:lnRef>
          <a:fillRef idx="0">
            <a:schemeClr val="dk1"/>
          </a:fillRef>
          <a:effectRef idx="0">
            <a:schemeClr val="dk1"/>
          </a:effectRef>
          <a:fontRef idx="minor">
            <a:schemeClr val="tx1"/>
          </a:fontRef>
        </p:style>
      </p:cxnSp>
      <p:sp>
        <p:nvSpPr>
          <p:cNvPr id="9" name="Slide Number Placeholder 3">
            <a:extLst>
              <a:ext uri="{FF2B5EF4-FFF2-40B4-BE49-F238E27FC236}">
                <a16:creationId xmlns:a16="http://schemas.microsoft.com/office/drawing/2014/main" id="{1D7B6593-A847-4EAC-BB41-EBCAD7C46C96}"/>
              </a:ext>
            </a:extLst>
          </p:cNvPr>
          <p:cNvSpPr>
            <a:spLocks noGrp="1"/>
          </p:cNvSpPr>
          <p:nvPr>
            <p:ph type="sldNum" sz="quarter" idx="12"/>
          </p:nvPr>
        </p:nvSpPr>
        <p:spPr>
          <a:xfrm>
            <a:off x="5638800" y="6477000"/>
            <a:ext cx="838200" cy="324634"/>
          </a:xfrm>
        </p:spPr>
        <p:txBody>
          <a:bodyPr>
            <a:normAutofit fontScale="85000" lnSpcReduction="10000"/>
          </a:bodyPr>
          <a:lstStyle/>
          <a:p>
            <a:pPr algn="ctr" defTabSz="914446">
              <a:defRPr/>
            </a:pPr>
            <a:fld id="{B6F15528-21DE-4FAA-801E-634DDDAF4B2B}" type="slidenum">
              <a:rPr lang="en-US" sz="2000" b="1">
                <a:solidFill>
                  <a:srgbClr val="404F21"/>
                </a:solidFill>
                <a:latin typeface="Calibri"/>
                <a:cs typeface="Arial"/>
                <a:sym typeface="Arial"/>
              </a:rPr>
              <a:pPr algn="ctr" defTabSz="914446">
                <a:defRPr/>
              </a:pPr>
              <a:t>3</a:t>
            </a:fld>
            <a:endParaRPr lang="en-US" sz="2000" b="1">
              <a:solidFill>
                <a:srgbClr val="404F21"/>
              </a:solidFill>
              <a:latin typeface="Calibri"/>
              <a:cs typeface="Arial"/>
              <a:sym typeface="Arial"/>
            </a:endParaRPr>
          </a:p>
        </p:txBody>
      </p:sp>
      <p:sp>
        <p:nvSpPr>
          <p:cNvPr id="3" name="Slide Number Placeholder 2">
            <a:extLst>
              <a:ext uri="{FF2B5EF4-FFF2-40B4-BE49-F238E27FC236}">
                <a16:creationId xmlns:a16="http://schemas.microsoft.com/office/drawing/2014/main" id="{2C167188-AA7D-4B4D-B5BF-7A9F5896D17D}"/>
              </a:ext>
            </a:extLst>
          </p:cNvPr>
          <p:cNvSpPr>
            <a:spLocks noGrp="1"/>
          </p:cNvSpPr>
          <p:nvPr>
            <p:ph type="sldNum" sz="quarter" idx="4294967295"/>
          </p:nvPr>
        </p:nvSpPr>
        <p:spPr>
          <a:xfrm>
            <a:off x="0" y="1271589"/>
            <a:ext cx="533400" cy="244475"/>
          </a:xfrm>
          <a:prstGeom prst="rect">
            <a:avLst/>
          </a:prstGeom>
        </p:spPr>
        <p:txBody>
          <a:bodyPr vert="horz" anchor="ctr" anchorCtr="0">
            <a:normAutofit fontScale="85000" lnSpcReduction="20000"/>
          </a:bodyPr>
          <a:lstStyle>
            <a:defPPr>
              <a:defRPr lang="en-US"/>
            </a:defPPr>
            <a:lvl1pPr marL="0" algn="ctr" defTabSz="914446" rtl="0" eaLnBrk="1" latinLnBrk="0" hangingPunct="1">
              <a:defRPr kumimoji="0" sz="1400" b="1" kern="1200">
                <a:solidFill>
                  <a:srgbClr val="FFFFFF"/>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a:lstStyle>
          <a:p>
            <a:pPr>
              <a:defRPr/>
            </a:pPr>
            <a:fld id="{07C46885-3B61-4FA5-865B-6F824E528C1C}" type="slidenum">
              <a:rPr lang="en-US">
                <a:latin typeface="Calibri"/>
                <a:sym typeface="Arial"/>
              </a:rPr>
              <a:pPr>
                <a:defRPr/>
              </a:pPr>
              <a:t>3</a:t>
            </a:fld>
            <a:endParaRPr lang="en-US">
              <a:latin typeface="Calibri"/>
              <a:sym typeface="Arial"/>
            </a:endParaRPr>
          </a:p>
        </p:txBody>
      </p:sp>
      <p:sp>
        <p:nvSpPr>
          <p:cNvPr id="13" name="Oval 12">
            <a:extLst>
              <a:ext uri="{FF2B5EF4-FFF2-40B4-BE49-F238E27FC236}">
                <a16:creationId xmlns:a16="http://schemas.microsoft.com/office/drawing/2014/main" id="{B33119BE-C99B-49FA-B788-9C677EBD2C99}"/>
              </a:ext>
            </a:extLst>
          </p:cNvPr>
          <p:cNvSpPr/>
          <p:nvPr/>
        </p:nvSpPr>
        <p:spPr>
          <a:xfrm>
            <a:off x="8282768" y="2020973"/>
            <a:ext cx="2962765" cy="2962765"/>
          </a:xfrm>
          <a:prstGeom prst="ellipse">
            <a:avLst/>
          </a:prstGeom>
          <a:solidFill>
            <a:schemeClr val="bg1"/>
          </a:solidFill>
          <a:ln w="63500">
            <a:solidFill>
              <a:srgbClr val="F9BF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noFill/>
              <a:latin typeface="Tw Cen MT"/>
              <a:sym typeface="Arial"/>
            </a:endParaRPr>
          </a:p>
        </p:txBody>
      </p:sp>
      <p:sp>
        <p:nvSpPr>
          <p:cNvPr id="4" name="Oval 3">
            <a:extLst>
              <a:ext uri="{FF2B5EF4-FFF2-40B4-BE49-F238E27FC236}">
                <a16:creationId xmlns:a16="http://schemas.microsoft.com/office/drawing/2014/main" id="{0B746628-7AE6-457F-A803-30A872FE64D5}"/>
              </a:ext>
            </a:extLst>
          </p:cNvPr>
          <p:cNvSpPr/>
          <p:nvPr/>
        </p:nvSpPr>
        <p:spPr>
          <a:xfrm>
            <a:off x="4483858" y="2020973"/>
            <a:ext cx="2962765" cy="2962765"/>
          </a:xfrm>
          <a:prstGeom prst="ellipse">
            <a:avLst/>
          </a:prstGeom>
          <a:solidFill>
            <a:schemeClr val="bg1"/>
          </a:solidFill>
          <a:ln w="63500">
            <a:solidFill>
              <a:srgbClr val="00AD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noFill/>
              <a:latin typeface="Tw Cen MT"/>
              <a:sym typeface="Arial"/>
            </a:endParaRPr>
          </a:p>
        </p:txBody>
      </p:sp>
      <p:sp>
        <p:nvSpPr>
          <p:cNvPr id="12" name="Oval 11">
            <a:extLst>
              <a:ext uri="{FF2B5EF4-FFF2-40B4-BE49-F238E27FC236}">
                <a16:creationId xmlns:a16="http://schemas.microsoft.com/office/drawing/2014/main" id="{9B91A36C-A30D-4D7F-B8EC-F309F679281A}"/>
              </a:ext>
            </a:extLst>
          </p:cNvPr>
          <p:cNvSpPr/>
          <p:nvPr/>
        </p:nvSpPr>
        <p:spPr>
          <a:xfrm>
            <a:off x="568910" y="2020973"/>
            <a:ext cx="2962765" cy="2962765"/>
          </a:xfrm>
          <a:prstGeom prst="ellipse">
            <a:avLst/>
          </a:prstGeom>
          <a:solidFill>
            <a:schemeClr val="bg1"/>
          </a:solidFill>
          <a:ln w="63500">
            <a:solidFill>
              <a:srgbClr val="0454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noFill/>
              <a:latin typeface="Tw Cen MT"/>
              <a:sym typeface="Arial"/>
            </a:endParaRPr>
          </a:p>
        </p:txBody>
      </p:sp>
      <p:pic>
        <p:nvPicPr>
          <p:cNvPr id="16" name="Picture 15" descr="Text, website&#10;&#10;Description automatically generated">
            <a:extLst>
              <a:ext uri="{FF2B5EF4-FFF2-40B4-BE49-F238E27FC236}">
                <a16:creationId xmlns:a16="http://schemas.microsoft.com/office/drawing/2014/main" id="{226D073C-C29A-4A6A-9939-94F15C16FE62}"/>
              </a:ext>
            </a:extLst>
          </p:cNvPr>
          <p:cNvPicPr>
            <a:picLocks noChangeAspect="1"/>
          </p:cNvPicPr>
          <p:nvPr/>
        </p:nvPicPr>
        <p:blipFill rotWithShape="1">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l="6099" t="17216" r="12563" b="22182"/>
          <a:stretch/>
        </p:blipFill>
        <p:spPr>
          <a:xfrm>
            <a:off x="266700" y="-144966"/>
            <a:ext cx="3129366" cy="2331583"/>
          </a:xfrm>
          <a:prstGeom prst="rect">
            <a:avLst/>
          </a:prstGeom>
        </p:spPr>
      </p:pic>
      <p:pic>
        <p:nvPicPr>
          <p:cNvPr id="5" name="Picture 4">
            <a:extLst>
              <a:ext uri="{FF2B5EF4-FFF2-40B4-BE49-F238E27FC236}">
                <a16:creationId xmlns:a16="http://schemas.microsoft.com/office/drawing/2014/main" id="{B698F017-20E1-4A8A-B688-09E1740D088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693477" y="2759948"/>
            <a:ext cx="2325459" cy="1135263"/>
          </a:xfrm>
          <a:prstGeom prst="rect">
            <a:avLst/>
          </a:prstGeom>
        </p:spPr>
      </p:pic>
      <p:pic>
        <p:nvPicPr>
          <p:cNvPr id="14" name="Picture 13">
            <a:extLst>
              <a:ext uri="{FF2B5EF4-FFF2-40B4-BE49-F238E27FC236}">
                <a16:creationId xmlns:a16="http://schemas.microsoft.com/office/drawing/2014/main" id="{F0DC5884-89F8-4C57-A3C3-6AEF067039C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878282" y="2741789"/>
            <a:ext cx="2388221" cy="1171580"/>
          </a:xfrm>
          <a:prstGeom prst="rect">
            <a:avLst/>
          </a:prstGeom>
        </p:spPr>
      </p:pic>
      <p:sp>
        <p:nvSpPr>
          <p:cNvPr id="2" name="TextBox 1">
            <a:extLst>
              <a:ext uri="{FF2B5EF4-FFF2-40B4-BE49-F238E27FC236}">
                <a16:creationId xmlns:a16="http://schemas.microsoft.com/office/drawing/2014/main" id="{70A806BE-001F-ED0A-0B0F-99DDA7EF7390}"/>
              </a:ext>
            </a:extLst>
          </p:cNvPr>
          <p:cNvSpPr txBox="1"/>
          <p:nvPr/>
        </p:nvSpPr>
        <p:spPr>
          <a:xfrm>
            <a:off x="8484974" y="2941695"/>
            <a:ext cx="2558353" cy="1010598"/>
          </a:xfrm>
          <a:prstGeom prst="rect">
            <a:avLst/>
          </a:prstGeom>
          <a:noFill/>
        </p:spPr>
        <p:txBody>
          <a:bodyPr wrap="square" rtlCol="0">
            <a:spAutoFit/>
          </a:bodyPr>
          <a:lstStyle/>
          <a:p>
            <a:pPr algn="ctr" defTabSz="609630">
              <a:spcAft>
                <a:spcPts val="600"/>
              </a:spcAft>
            </a:pPr>
            <a:r>
              <a:rPr lang="en-US" sz="4000" b="1">
                <a:solidFill>
                  <a:srgbClr val="075190"/>
                </a:solidFill>
                <a:latin typeface="Acumin Pro Wide" panose="020B0505020202020204" pitchFamily="34" charset="0"/>
              </a:rPr>
              <a:t>MIPPA</a:t>
            </a:r>
            <a:r>
              <a:rPr lang="en-US" sz="4000" b="1">
                <a:solidFill>
                  <a:srgbClr val="4F81BD">
                    <a:lumMod val="75000"/>
                  </a:srgbClr>
                </a:solidFill>
                <a:latin typeface="Arial Black" panose="020B0A04020102020204" pitchFamily="34" charset="0"/>
              </a:rPr>
              <a:t> </a:t>
            </a:r>
            <a:endParaRPr lang="en-US" sz="667" b="1">
              <a:solidFill>
                <a:srgbClr val="4F81BD">
                  <a:lumMod val="75000"/>
                </a:srgbClr>
              </a:solidFill>
              <a:latin typeface="Arial Black" panose="020B0A04020102020204" pitchFamily="34" charset="0"/>
            </a:endParaRPr>
          </a:p>
          <a:p>
            <a:pPr marL="342917" defTabSz="609630">
              <a:spcAft>
                <a:spcPts val="600"/>
              </a:spcAft>
            </a:pPr>
            <a:r>
              <a:rPr lang="en-US" sz="1467" spc="100">
                <a:solidFill>
                  <a:srgbClr val="075190"/>
                </a:solidFill>
                <a:latin typeface="Acumin Pro Medium" panose="020B0604020202020204" pitchFamily="34" charset="0"/>
              </a:rPr>
              <a:t>Grantees</a:t>
            </a:r>
          </a:p>
        </p:txBody>
      </p:sp>
      <p:cxnSp>
        <p:nvCxnSpPr>
          <p:cNvPr id="8" name="Straight Connector 7">
            <a:extLst>
              <a:ext uri="{FF2B5EF4-FFF2-40B4-BE49-F238E27FC236}">
                <a16:creationId xmlns:a16="http://schemas.microsoft.com/office/drawing/2014/main" id="{FBEE376A-BC16-93CE-D01F-2901EE4D8BB3}"/>
              </a:ext>
            </a:extLst>
          </p:cNvPr>
          <p:cNvCxnSpPr/>
          <p:nvPr/>
        </p:nvCxnSpPr>
        <p:spPr>
          <a:xfrm>
            <a:off x="8788400" y="3588026"/>
            <a:ext cx="20828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37819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23E5-0025-AC49-868B-B1BDBC88A65A}"/>
              </a:ext>
            </a:extLst>
          </p:cNvPr>
          <p:cNvSpPr>
            <a:spLocks noGrp="1"/>
          </p:cNvSpPr>
          <p:nvPr>
            <p:ph type="title"/>
          </p:nvPr>
        </p:nvSpPr>
        <p:spPr/>
        <p:txBody>
          <a:bodyPr/>
          <a:lstStyle/>
          <a:p>
            <a:r>
              <a:rPr lang="en-US"/>
              <a:t>Insulin cost-sharing changes</a:t>
            </a:r>
          </a:p>
        </p:txBody>
      </p:sp>
      <p:sp>
        <p:nvSpPr>
          <p:cNvPr id="3" name="Content Placeholder 2">
            <a:extLst>
              <a:ext uri="{FF2B5EF4-FFF2-40B4-BE49-F238E27FC236}">
                <a16:creationId xmlns:a16="http://schemas.microsoft.com/office/drawing/2014/main" id="{F91DA7C3-33FD-3243-AF01-C2341B24756C}"/>
              </a:ext>
            </a:extLst>
          </p:cNvPr>
          <p:cNvSpPr>
            <a:spLocks noGrp="1"/>
          </p:cNvSpPr>
          <p:nvPr>
            <p:ph idx="1"/>
          </p:nvPr>
        </p:nvSpPr>
        <p:spPr>
          <a:xfrm>
            <a:off x="816864" y="1778212"/>
            <a:ext cx="7789827" cy="4495800"/>
          </a:xfrm>
        </p:spPr>
        <p:txBody>
          <a:bodyPr>
            <a:normAutofit/>
          </a:bodyPr>
          <a:lstStyle/>
          <a:p>
            <a:r>
              <a:rPr lang="en-US"/>
              <a:t>Insulin copays are limited to $35 per each month’s supply for Part D and Part B-covered products, with no deductible </a:t>
            </a:r>
          </a:p>
          <a:p>
            <a:pPr lvl="1"/>
            <a:r>
              <a:rPr lang="en-US"/>
              <a:t>Limit applies across all coverage phases</a:t>
            </a:r>
          </a:p>
          <a:p>
            <a:r>
              <a:rPr lang="en-US" b="1">
                <a:solidFill>
                  <a:schemeClr val="accent1"/>
                </a:solidFill>
              </a:rPr>
              <a:t>Effective for Part D-covered insulin </a:t>
            </a:r>
            <a:r>
              <a:rPr lang="en-US"/>
              <a:t>starting January 1, 2023</a:t>
            </a:r>
          </a:p>
          <a:p>
            <a:r>
              <a:rPr lang="en-US" b="1">
                <a:solidFill>
                  <a:schemeClr val="accent1"/>
                </a:solidFill>
              </a:rPr>
              <a:t>Effective for Part B-covered insulin</a:t>
            </a:r>
            <a:r>
              <a:rPr lang="en-US"/>
              <a:t> (such as insulin through a pump) starting July 1, 2023</a:t>
            </a:r>
          </a:p>
        </p:txBody>
      </p:sp>
      <p:pic>
        <p:nvPicPr>
          <p:cNvPr id="10" name="Picture 9" descr="Icon&#10;&#10;Description automatically generated">
            <a:extLst>
              <a:ext uri="{FF2B5EF4-FFF2-40B4-BE49-F238E27FC236}">
                <a16:creationId xmlns:a16="http://schemas.microsoft.com/office/drawing/2014/main" id="{3CEB3CF7-3035-D060-F2AB-CE2F4D95FE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3257" y="2548990"/>
            <a:ext cx="2421879" cy="2421879"/>
          </a:xfrm>
          <a:prstGeom prst="rect">
            <a:avLst/>
          </a:prstGeom>
        </p:spPr>
      </p:pic>
    </p:spTree>
    <p:extLst>
      <p:ext uri="{BB962C8B-B14F-4D97-AF65-F5344CB8AC3E}">
        <p14:creationId xmlns:p14="http://schemas.microsoft.com/office/powerpoint/2010/main" val="2212414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23E5-0025-AC49-868B-B1BDBC88A65A}"/>
              </a:ext>
            </a:extLst>
          </p:cNvPr>
          <p:cNvSpPr>
            <a:spLocks noGrp="1"/>
          </p:cNvSpPr>
          <p:nvPr>
            <p:ph type="title"/>
          </p:nvPr>
        </p:nvSpPr>
        <p:spPr/>
        <p:txBody>
          <a:bodyPr/>
          <a:lstStyle/>
          <a:p>
            <a:r>
              <a:rPr lang="en-US"/>
              <a:t>Special Enrollment Period</a:t>
            </a:r>
          </a:p>
        </p:txBody>
      </p:sp>
      <p:sp>
        <p:nvSpPr>
          <p:cNvPr id="3" name="Content Placeholder 2">
            <a:extLst>
              <a:ext uri="{FF2B5EF4-FFF2-40B4-BE49-F238E27FC236}">
                <a16:creationId xmlns:a16="http://schemas.microsoft.com/office/drawing/2014/main" id="{F91DA7C3-33FD-3243-AF01-C2341B24756C}"/>
              </a:ext>
            </a:extLst>
          </p:cNvPr>
          <p:cNvSpPr>
            <a:spLocks noGrp="1"/>
          </p:cNvSpPr>
          <p:nvPr>
            <p:ph idx="1"/>
          </p:nvPr>
        </p:nvSpPr>
        <p:spPr/>
        <p:txBody>
          <a:bodyPr>
            <a:normAutofit fontScale="92500"/>
          </a:bodyPr>
          <a:lstStyle/>
          <a:p>
            <a:r>
              <a:rPr lang="en-US"/>
              <a:t>CMS is granting a Part D Special Enrollment Period for Exceptional Circumstances to allow beneficiaries to add, drop, or change their Part D coverage if they find a better option after Medicare’s Open Enrollment</a:t>
            </a:r>
          </a:p>
          <a:p>
            <a:r>
              <a:rPr lang="en-US" b="1"/>
              <a:t>SEP is available for all beneficiaries who use a covered insulin product</a:t>
            </a:r>
          </a:p>
          <a:p>
            <a:r>
              <a:rPr lang="en-US" b="1">
                <a:solidFill>
                  <a:schemeClr val="accent1"/>
                </a:solidFill>
              </a:rPr>
              <a:t>SEP began: </a:t>
            </a:r>
            <a:r>
              <a:rPr lang="en-US"/>
              <a:t>December 8, 2022</a:t>
            </a:r>
            <a:endParaRPr lang="en-US">
              <a:cs typeface="Arial"/>
            </a:endParaRPr>
          </a:p>
          <a:p>
            <a:r>
              <a:rPr lang="en-US" b="1">
                <a:solidFill>
                  <a:schemeClr val="accent1"/>
                </a:solidFill>
              </a:rPr>
              <a:t>SEP ends: </a:t>
            </a:r>
            <a:r>
              <a:rPr lang="en-US"/>
              <a:t>December 31, 2023</a:t>
            </a:r>
          </a:p>
          <a:p>
            <a:r>
              <a:rPr lang="en-US"/>
              <a:t>Beneficiaries may use this SEP one time during this period</a:t>
            </a:r>
          </a:p>
          <a:p>
            <a:r>
              <a:rPr lang="en-US"/>
              <a:t>To utilize this SEP, beneficiaries must call 1-800-MEDICARE so a customer service representative can process the enrollment change</a:t>
            </a:r>
          </a:p>
        </p:txBody>
      </p:sp>
      <p:sp>
        <p:nvSpPr>
          <p:cNvPr id="4" name="Slide Number Placeholder 3">
            <a:extLst>
              <a:ext uri="{FF2B5EF4-FFF2-40B4-BE49-F238E27FC236}">
                <a16:creationId xmlns:a16="http://schemas.microsoft.com/office/drawing/2014/main" id="{6A75785F-C1D3-C440-9EC7-65FACF2B0818}"/>
              </a:ext>
            </a:extLst>
          </p:cNvPr>
          <p:cNvSpPr>
            <a:spLocks noGrp="1"/>
          </p:cNvSpPr>
          <p:nvPr>
            <p:ph type="sldNum" sz="quarter" idx="10"/>
          </p:nvPr>
        </p:nvSpPr>
        <p:spPr/>
        <p:txBody>
          <a:bodyPr/>
          <a:lstStyle/>
          <a:p>
            <a:r>
              <a:rPr lang="en-US"/>
              <a:t> Page </a:t>
            </a:r>
            <a:fld id="{9B3A0FC6-8040-4492-9C07-FFC688982BEC}" type="slidenum">
              <a:rPr lang="en-US" smtClean="0"/>
              <a:pPr/>
              <a:t>31</a:t>
            </a:fld>
            <a:endParaRPr lang="en-US"/>
          </a:p>
        </p:txBody>
      </p:sp>
    </p:spTree>
    <p:extLst>
      <p:ext uri="{BB962C8B-B14F-4D97-AF65-F5344CB8AC3E}">
        <p14:creationId xmlns:p14="http://schemas.microsoft.com/office/powerpoint/2010/main" val="2364736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23E5-0025-AC49-868B-B1BDBC88A65A}"/>
              </a:ext>
            </a:extLst>
          </p:cNvPr>
          <p:cNvSpPr>
            <a:spLocks noGrp="1"/>
          </p:cNvSpPr>
          <p:nvPr>
            <p:ph type="title"/>
          </p:nvPr>
        </p:nvSpPr>
        <p:spPr/>
        <p:txBody>
          <a:bodyPr/>
          <a:lstStyle/>
          <a:p>
            <a:r>
              <a:rPr lang="en-US"/>
              <a:t>Changes effective after 2023</a:t>
            </a:r>
          </a:p>
        </p:txBody>
      </p:sp>
      <p:sp>
        <p:nvSpPr>
          <p:cNvPr id="3" name="Content Placeholder 2">
            <a:extLst>
              <a:ext uri="{FF2B5EF4-FFF2-40B4-BE49-F238E27FC236}">
                <a16:creationId xmlns:a16="http://schemas.microsoft.com/office/drawing/2014/main" id="{F91DA7C3-33FD-3243-AF01-C2341B24756C}"/>
              </a:ext>
            </a:extLst>
          </p:cNvPr>
          <p:cNvSpPr>
            <a:spLocks noGrp="1"/>
          </p:cNvSpPr>
          <p:nvPr>
            <p:ph idx="1"/>
          </p:nvPr>
        </p:nvSpPr>
        <p:spPr/>
        <p:txBody>
          <a:bodyPr>
            <a:normAutofit lnSpcReduction="10000"/>
          </a:bodyPr>
          <a:lstStyle/>
          <a:p>
            <a:r>
              <a:rPr lang="en-US" b="1"/>
              <a:t>2024: </a:t>
            </a:r>
            <a:r>
              <a:rPr lang="en-US"/>
              <a:t>The 5% coinsurance in the catastrophic coverage phase will be eliminated, and beneficiaries will have $0 cost sharing </a:t>
            </a:r>
          </a:p>
          <a:p>
            <a:r>
              <a:rPr lang="en-US"/>
              <a:t>Income eligibility for full Extra Help will be expanded to 150% FPL</a:t>
            </a:r>
            <a:endParaRPr lang="en-US">
              <a:cs typeface="Arial"/>
            </a:endParaRPr>
          </a:p>
          <a:p>
            <a:pPr lvl="1"/>
            <a:r>
              <a:rPr lang="en-US"/>
              <a:t>Partial Extra Help will be eliminated — anyone currently eligible for partial Extra Help will be entitled to the full benefit</a:t>
            </a:r>
            <a:endParaRPr lang="en-US">
              <a:cs typeface="Arial"/>
            </a:endParaRPr>
          </a:p>
          <a:p>
            <a:r>
              <a:rPr lang="en-US" b="1"/>
              <a:t>2025: </a:t>
            </a:r>
            <a:r>
              <a:rPr lang="en-US"/>
              <a:t>Annual out-of-pocket Part D costs will be capped at $2,000</a:t>
            </a:r>
            <a:endParaRPr lang="en-US">
              <a:cs typeface="Arial"/>
            </a:endParaRPr>
          </a:p>
          <a:p>
            <a:r>
              <a:rPr lang="en-US" b="1"/>
              <a:t>2026 onward: </a:t>
            </a:r>
            <a:r>
              <a:rPr lang="en-US"/>
              <a:t>Federal government will be required to negotiate prices for certain high-cost drugs </a:t>
            </a:r>
            <a:endParaRPr lang="en-US" b="1"/>
          </a:p>
          <a:p>
            <a:r>
              <a:rPr lang="en-US" b="1"/>
              <a:t>2024-2030: </a:t>
            </a:r>
            <a:r>
              <a:rPr lang="en-US"/>
              <a:t>Part D premium growth will be limited to no more than 6% per year </a:t>
            </a:r>
            <a:endParaRPr lang="en-US">
              <a:cs typeface="Arial"/>
            </a:endParaRPr>
          </a:p>
        </p:txBody>
      </p:sp>
      <p:sp>
        <p:nvSpPr>
          <p:cNvPr id="4" name="Slide Number Placeholder 3">
            <a:extLst>
              <a:ext uri="{FF2B5EF4-FFF2-40B4-BE49-F238E27FC236}">
                <a16:creationId xmlns:a16="http://schemas.microsoft.com/office/drawing/2014/main" id="{6A75785F-C1D3-C440-9EC7-65FACF2B0818}"/>
              </a:ext>
            </a:extLst>
          </p:cNvPr>
          <p:cNvSpPr>
            <a:spLocks noGrp="1"/>
          </p:cNvSpPr>
          <p:nvPr>
            <p:ph type="sldNum" sz="quarter" idx="10"/>
          </p:nvPr>
        </p:nvSpPr>
        <p:spPr/>
        <p:txBody>
          <a:bodyPr/>
          <a:lstStyle/>
          <a:p>
            <a:pPr>
              <a:defRPr/>
            </a:pPr>
            <a:r>
              <a:rPr lang="en-US"/>
              <a:t> Page </a:t>
            </a:r>
            <a:fld id="{9B3A0FC6-8040-4492-9C07-FFC688982BEC}" type="slidenum">
              <a:rPr lang="en-US" smtClean="0"/>
              <a:pPr>
                <a:defRPr/>
              </a:pPr>
              <a:t>32</a:t>
            </a:fld>
            <a:endParaRPr lang="en-US"/>
          </a:p>
        </p:txBody>
      </p:sp>
    </p:spTree>
    <p:extLst>
      <p:ext uri="{BB962C8B-B14F-4D97-AF65-F5344CB8AC3E}">
        <p14:creationId xmlns:p14="http://schemas.microsoft.com/office/powerpoint/2010/main" val="3839008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3B7D22-E5D9-2243-CC16-97F2C9AB7363}"/>
              </a:ext>
            </a:extLst>
          </p:cNvPr>
          <p:cNvSpPr>
            <a:spLocks noGrp="1"/>
          </p:cNvSpPr>
          <p:nvPr>
            <p:ph type="title"/>
          </p:nvPr>
        </p:nvSpPr>
        <p:spPr/>
        <p:txBody>
          <a:bodyPr/>
          <a:lstStyle/>
          <a:p>
            <a:r>
              <a:rPr lang="en-US"/>
              <a:t>Coverage for Immunosuppressants</a:t>
            </a:r>
          </a:p>
        </p:txBody>
      </p:sp>
      <p:sp>
        <p:nvSpPr>
          <p:cNvPr id="3" name="Slide Number Placeholder 2">
            <a:extLst>
              <a:ext uri="{FF2B5EF4-FFF2-40B4-BE49-F238E27FC236}">
                <a16:creationId xmlns:a16="http://schemas.microsoft.com/office/drawing/2014/main" id="{F45E8FBE-841E-6C2E-C012-242404EA7CCE}"/>
              </a:ext>
            </a:extLst>
          </p:cNvPr>
          <p:cNvSpPr>
            <a:spLocks noGrp="1"/>
          </p:cNvSpPr>
          <p:nvPr>
            <p:ph type="sldNum" sz="quarter" idx="11"/>
          </p:nvPr>
        </p:nvSpPr>
        <p:spPr/>
        <p:txBody>
          <a:bodyPr/>
          <a:lstStyle/>
          <a:p>
            <a:fld id="{A162D542-39A4-4598-BEB9-D1267FDA8501}" type="slidenum">
              <a:rPr lang="en-US" smtClean="0"/>
              <a:t>33</a:t>
            </a:fld>
            <a:endParaRPr lang="en-US"/>
          </a:p>
        </p:txBody>
      </p:sp>
    </p:spTree>
    <p:extLst>
      <p:ext uri="{BB962C8B-B14F-4D97-AF65-F5344CB8AC3E}">
        <p14:creationId xmlns:p14="http://schemas.microsoft.com/office/powerpoint/2010/main" val="1626941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3D20-8492-964C-BF09-DD890CB970D7}"/>
              </a:ext>
            </a:extLst>
          </p:cNvPr>
          <p:cNvSpPr>
            <a:spLocks noGrp="1"/>
          </p:cNvSpPr>
          <p:nvPr>
            <p:ph type="title"/>
          </p:nvPr>
        </p:nvSpPr>
        <p:spPr/>
        <p:txBody>
          <a:bodyPr/>
          <a:lstStyle/>
          <a:p>
            <a:r>
              <a:rPr lang="en-US"/>
              <a:t>Immunosuppressant drugs</a:t>
            </a:r>
          </a:p>
        </p:txBody>
      </p:sp>
      <p:sp>
        <p:nvSpPr>
          <p:cNvPr id="4" name="Content Placeholder 3">
            <a:extLst>
              <a:ext uri="{FF2B5EF4-FFF2-40B4-BE49-F238E27FC236}">
                <a16:creationId xmlns:a16="http://schemas.microsoft.com/office/drawing/2014/main" id="{1F14F019-2B41-41C1-9D1F-E4AE5E3FD912}"/>
              </a:ext>
            </a:extLst>
          </p:cNvPr>
          <p:cNvSpPr>
            <a:spLocks noGrp="1"/>
          </p:cNvSpPr>
          <p:nvPr>
            <p:ph idx="1"/>
          </p:nvPr>
        </p:nvSpPr>
        <p:spPr>
          <a:xfrm>
            <a:off x="816864" y="1744612"/>
            <a:ext cx="10460736" cy="4351338"/>
          </a:xfrm>
        </p:spPr>
        <p:txBody>
          <a:bodyPr/>
          <a:lstStyle/>
          <a:p>
            <a:r>
              <a:rPr lang="en-US"/>
              <a:t>After getting a kidney transplant, individuals with End-Stage Renal Disease (ESRD) need to take </a:t>
            </a:r>
            <a:r>
              <a:rPr lang="en-US" b="1">
                <a:solidFill>
                  <a:schemeClr val="accent1"/>
                </a:solidFill>
              </a:rPr>
              <a:t>immunosuppressant drugs for the rest of their life </a:t>
            </a:r>
            <a:r>
              <a:rPr lang="en-US"/>
              <a:t>to prevent their body from rejecting the donor organ</a:t>
            </a:r>
          </a:p>
          <a:p>
            <a:r>
              <a:rPr lang="en-US"/>
              <a:t>Medicare covers these drugs differently depending on the circumstances of the transplant</a:t>
            </a:r>
            <a:endParaRPr lang="en-US">
              <a:cs typeface="Arial"/>
            </a:endParaRPr>
          </a:p>
        </p:txBody>
      </p:sp>
      <p:pic>
        <p:nvPicPr>
          <p:cNvPr id="5" name="Picture 4" descr="Icon&#10;&#10;Description automatically generated">
            <a:extLst>
              <a:ext uri="{FF2B5EF4-FFF2-40B4-BE49-F238E27FC236}">
                <a16:creationId xmlns:a16="http://schemas.microsoft.com/office/drawing/2014/main" id="{04758998-486E-E976-C697-65F131D2E4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716271"/>
            <a:ext cx="1828804" cy="1831852"/>
          </a:xfrm>
          <a:prstGeom prst="rect">
            <a:avLst/>
          </a:prstGeom>
        </p:spPr>
      </p:pic>
      <p:pic>
        <p:nvPicPr>
          <p:cNvPr id="7" name="Picture 6" descr="Icon&#10;&#10;Description automatically generated">
            <a:extLst>
              <a:ext uri="{FF2B5EF4-FFF2-40B4-BE49-F238E27FC236}">
                <a16:creationId xmlns:a16="http://schemas.microsoft.com/office/drawing/2014/main" id="{3BDC6B40-FADB-4802-1B91-7EFA9A2CF0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9893" y="4716271"/>
            <a:ext cx="1828804" cy="1828804"/>
          </a:xfrm>
          <a:prstGeom prst="rect">
            <a:avLst/>
          </a:prstGeom>
        </p:spPr>
      </p:pic>
    </p:spTree>
    <p:extLst>
      <p:ext uri="{BB962C8B-B14F-4D97-AF65-F5344CB8AC3E}">
        <p14:creationId xmlns:p14="http://schemas.microsoft.com/office/powerpoint/2010/main" val="991930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D5F6-A34F-A24B-A818-6DC74EEBF856}"/>
              </a:ext>
            </a:extLst>
          </p:cNvPr>
          <p:cNvSpPr>
            <a:spLocks noGrp="1"/>
          </p:cNvSpPr>
          <p:nvPr>
            <p:ph type="title"/>
          </p:nvPr>
        </p:nvSpPr>
        <p:spPr/>
        <p:txBody>
          <a:bodyPr/>
          <a:lstStyle/>
          <a:p>
            <a:r>
              <a:rPr lang="en-US"/>
              <a:t>Part B coverage</a:t>
            </a:r>
          </a:p>
        </p:txBody>
      </p:sp>
      <p:sp>
        <p:nvSpPr>
          <p:cNvPr id="5" name="Content Placeholder 4">
            <a:extLst>
              <a:ext uri="{FF2B5EF4-FFF2-40B4-BE49-F238E27FC236}">
                <a16:creationId xmlns:a16="http://schemas.microsoft.com/office/drawing/2014/main" id="{B3DB834A-F5A2-46F0-9B80-5EF4CB2AD9B9}"/>
              </a:ext>
            </a:extLst>
          </p:cNvPr>
          <p:cNvSpPr>
            <a:spLocks noGrp="1"/>
          </p:cNvSpPr>
          <p:nvPr>
            <p:ph idx="1"/>
          </p:nvPr>
        </p:nvSpPr>
        <p:spPr>
          <a:xfrm>
            <a:off x="816864" y="1744612"/>
            <a:ext cx="10841736" cy="2285751"/>
          </a:xfrm>
        </p:spPr>
        <p:txBody>
          <a:bodyPr>
            <a:normAutofit lnSpcReduction="10000"/>
          </a:bodyPr>
          <a:lstStyle/>
          <a:p>
            <a:pPr marL="273685" indent="-273685"/>
            <a:r>
              <a:rPr lang="en-US"/>
              <a:t>If kidney transplant is in Medicare-approved facility, Medicare Part B covers immunosuppressant drugs if the beneficiary:</a:t>
            </a:r>
          </a:p>
          <a:p>
            <a:pPr lvl="1" indent="-273685">
              <a:lnSpc>
                <a:spcPct val="100000"/>
              </a:lnSpc>
            </a:pPr>
            <a:r>
              <a:rPr lang="en-US" sz="2500"/>
              <a:t>Had Part A at the time of the transplant</a:t>
            </a:r>
            <a:endParaRPr lang="en-US" sz="2500">
              <a:cs typeface="Arial"/>
            </a:endParaRPr>
          </a:p>
          <a:p>
            <a:pPr lvl="2">
              <a:lnSpc>
                <a:spcPct val="100000"/>
              </a:lnSpc>
              <a:buSzPct val="85000"/>
              <a:buFont typeface="Courier New" panose="02070309020205020404" pitchFamily="49" charset="0"/>
              <a:buChar char="o"/>
            </a:pPr>
            <a:r>
              <a:rPr lang="en-US" sz="2300"/>
              <a:t>Individuals can enroll retroactively in Part A within a year of the transplant</a:t>
            </a:r>
          </a:p>
          <a:p>
            <a:pPr lvl="1" indent="-273685">
              <a:lnSpc>
                <a:spcPct val="100000"/>
              </a:lnSpc>
            </a:pPr>
            <a:r>
              <a:rPr lang="en-US" sz="2500"/>
              <a:t>Has Part B when getting the prescription filled </a:t>
            </a:r>
            <a:endParaRPr lang="en-US" sz="2500">
              <a:solidFill>
                <a:srgbClr val="000000"/>
              </a:solidFill>
            </a:endParaRPr>
          </a:p>
          <a:p>
            <a:pPr lvl="1" indent="-273685">
              <a:lnSpc>
                <a:spcPct val="100000"/>
              </a:lnSpc>
            </a:pPr>
            <a:endParaRPr lang="en-US" sz="2500">
              <a:solidFill>
                <a:srgbClr val="FF0000"/>
              </a:solidFill>
            </a:endParaRPr>
          </a:p>
          <a:p>
            <a:pPr marL="412115" lvl="1" indent="0">
              <a:lnSpc>
                <a:spcPct val="100000"/>
              </a:lnSpc>
              <a:buNone/>
            </a:pPr>
            <a:endParaRPr lang="en-US" sz="2500">
              <a:solidFill>
                <a:srgbClr val="000000"/>
              </a:solidFill>
              <a:cs typeface="Arial"/>
            </a:endParaRPr>
          </a:p>
        </p:txBody>
      </p:sp>
      <p:graphicFrame>
        <p:nvGraphicFramePr>
          <p:cNvPr id="3" name="Table 5">
            <a:extLst>
              <a:ext uri="{FF2B5EF4-FFF2-40B4-BE49-F238E27FC236}">
                <a16:creationId xmlns:a16="http://schemas.microsoft.com/office/drawing/2014/main" id="{3B476992-4206-1D64-C181-2683A5BE46DD}"/>
              </a:ext>
            </a:extLst>
          </p:cNvPr>
          <p:cNvGraphicFramePr>
            <a:graphicFrameLocks noGrp="1"/>
          </p:cNvGraphicFramePr>
          <p:nvPr>
            <p:extLst>
              <p:ext uri="{D42A27DB-BD31-4B8C-83A1-F6EECF244321}">
                <p14:modId xmlns:p14="http://schemas.microsoft.com/office/powerpoint/2010/main" val="1586383520"/>
              </p:ext>
            </p:extLst>
          </p:nvPr>
        </p:nvGraphicFramePr>
        <p:xfrm>
          <a:off x="555244" y="4191000"/>
          <a:ext cx="11103356" cy="2012878"/>
        </p:xfrm>
        <a:graphic>
          <a:graphicData uri="http://schemas.openxmlformats.org/drawingml/2006/table">
            <a:tbl>
              <a:tblPr firstRow="1" bandRow="1">
                <a:tableStyleId>{21E4AEA4-8DFA-4A89-87EB-49C32662AFE0}</a:tableStyleId>
              </a:tblPr>
              <a:tblGrid>
                <a:gridCol w="5500730">
                  <a:extLst>
                    <a:ext uri="{9D8B030D-6E8A-4147-A177-3AD203B41FA5}">
                      <a16:colId xmlns:a16="http://schemas.microsoft.com/office/drawing/2014/main" val="324994088"/>
                    </a:ext>
                  </a:extLst>
                </a:gridCol>
                <a:gridCol w="5602626">
                  <a:extLst>
                    <a:ext uri="{9D8B030D-6E8A-4147-A177-3AD203B41FA5}">
                      <a16:colId xmlns:a16="http://schemas.microsoft.com/office/drawing/2014/main" val="139033291"/>
                    </a:ext>
                  </a:extLst>
                </a:gridCol>
              </a:tblGrid>
              <a:tr h="741947">
                <a:tc>
                  <a:txBody>
                    <a:bodyPr/>
                    <a:lstStyle/>
                    <a:p>
                      <a:pPr algn="ctr">
                        <a:lnSpc>
                          <a:spcPct val="95000"/>
                        </a:lnSpc>
                      </a:pPr>
                      <a:r>
                        <a:rPr lang="en-US" sz="2400" b="1"/>
                        <a:t>People who are eligible for Medicare </a:t>
                      </a:r>
                      <a:r>
                        <a:rPr lang="en-US" sz="2400" b="1" u="sng"/>
                        <a:t>ONLY</a:t>
                      </a:r>
                      <a:r>
                        <a:rPr lang="en-US" sz="2400" b="1"/>
                        <a:t> because of ESRD</a:t>
                      </a:r>
                    </a:p>
                  </a:txBody>
                  <a:tcPr anchor="ctr"/>
                </a:tc>
                <a:tc>
                  <a:txBody>
                    <a:bodyPr/>
                    <a:lstStyle/>
                    <a:p>
                      <a:pPr algn="ctr">
                        <a:lnSpc>
                          <a:spcPct val="95000"/>
                        </a:lnSpc>
                      </a:pPr>
                      <a:r>
                        <a:rPr lang="en-US" sz="2400"/>
                        <a:t>People who are also eligible for Medicare due to age or disability</a:t>
                      </a:r>
                    </a:p>
                  </a:txBody>
                  <a:tcPr anchor="ctr"/>
                </a:tc>
                <a:extLst>
                  <a:ext uri="{0D108BD9-81ED-4DB2-BD59-A6C34878D82A}">
                    <a16:rowId xmlns:a16="http://schemas.microsoft.com/office/drawing/2014/main" val="3715919221"/>
                  </a:ext>
                </a:extLst>
              </a:tr>
              <a:tr h="1226494">
                <a:tc>
                  <a:txBody>
                    <a:bodyPr/>
                    <a:lstStyle/>
                    <a:p>
                      <a:pPr algn="ctr"/>
                      <a:r>
                        <a:rPr lang="en-US" sz="2200"/>
                        <a:t>Part B will cover immunosuppressants until ESRD Medicare ends, 36 months after the month of transplant </a:t>
                      </a:r>
                    </a:p>
                  </a:txBody>
                  <a:tcPr anchor="ctr">
                    <a:solidFill>
                      <a:schemeClr val="accent2">
                        <a:lumMod val="20000"/>
                        <a:lumOff val="80000"/>
                      </a:schemeClr>
                    </a:solidFill>
                  </a:tcPr>
                </a:tc>
                <a:tc>
                  <a:txBody>
                    <a:bodyPr/>
                    <a:lstStyle/>
                    <a:p>
                      <a:pPr algn="ctr"/>
                      <a:r>
                        <a:rPr lang="en-US" sz="2200"/>
                        <a:t>Part B coverage of immunosuppressants continues as long as the person is enrolled</a:t>
                      </a:r>
                    </a:p>
                  </a:txBody>
                  <a:tcPr anchor="ctr">
                    <a:solidFill>
                      <a:schemeClr val="accent2">
                        <a:lumMod val="20000"/>
                        <a:lumOff val="80000"/>
                      </a:schemeClr>
                    </a:solidFill>
                  </a:tcPr>
                </a:tc>
                <a:extLst>
                  <a:ext uri="{0D108BD9-81ED-4DB2-BD59-A6C34878D82A}">
                    <a16:rowId xmlns:a16="http://schemas.microsoft.com/office/drawing/2014/main" val="2244055659"/>
                  </a:ext>
                </a:extLst>
              </a:tr>
            </a:tbl>
          </a:graphicData>
        </a:graphic>
      </p:graphicFrame>
    </p:spTree>
    <p:extLst>
      <p:ext uri="{BB962C8B-B14F-4D97-AF65-F5344CB8AC3E}">
        <p14:creationId xmlns:p14="http://schemas.microsoft.com/office/powerpoint/2010/main" val="98653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D54D-69DA-4194-93F5-097A18ED21C4}"/>
              </a:ext>
            </a:extLst>
          </p:cNvPr>
          <p:cNvSpPr>
            <a:spLocks noGrp="1"/>
          </p:cNvSpPr>
          <p:nvPr>
            <p:ph type="title"/>
          </p:nvPr>
        </p:nvSpPr>
        <p:spPr/>
        <p:txBody>
          <a:bodyPr/>
          <a:lstStyle/>
          <a:p>
            <a:r>
              <a:rPr lang="en-US"/>
              <a:t>Extended Part B immunosuppressant coverage</a:t>
            </a:r>
          </a:p>
        </p:txBody>
      </p:sp>
      <p:sp>
        <p:nvSpPr>
          <p:cNvPr id="3" name="Content Placeholder 2">
            <a:extLst>
              <a:ext uri="{FF2B5EF4-FFF2-40B4-BE49-F238E27FC236}">
                <a16:creationId xmlns:a16="http://schemas.microsoft.com/office/drawing/2014/main" id="{FB4153B3-5B0E-4E75-B880-85B2DA78AE69}"/>
              </a:ext>
            </a:extLst>
          </p:cNvPr>
          <p:cNvSpPr>
            <a:spLocks noGrp="1"/>
          </p:cNvSpPr>
          <p:nvPr>
            <p:ph idx="1"/>
          </p:nvPr>
        </p:nvSpPr>
        <p:spPr>
          <a:xfrm>
            <a:off x="1979920" y="1744612"/>
            <a:ext cx="10212080" cy="3052119"/>
          </a:xfrm>
        </p:spPr>
        <p:txBody>
          <a:bodyPr>
            <a:normAutofit/>
          </a:bodyPr>
          <a:lstStyle/>
          <a:p>
            <a:r>
              <a:rPr lang="en-US"/>
              <a:t>Starting in 2023, there is a new, limited Medicare benefit called the immunosuppressive drug benefit, or </a:t>
            </a:r>
            <a:r>
              <a:rPr lang="en-US" b="1"/>
              <a:t>the Part B-ID benefit</a:t>
            </a:r>
            <a:endParaRPr lang="en-US"/>
          </a:p>
          <a:p>
            <a:pPr lvl="1" defTabSz="1219170"/>
            <a:r>
              <a:rPr lang="en-US"/>
              <a:t>Provides Part B coverage of immunosuppressant drugs for people whose ESRD Medicare benefits have ended 36 months after their transplant and who do not have other coverage for immunosuppressants</a:t>
            </a:r>
            <a:endParaRPr lang="en-US">
              <a:cs typeface="Arial"/>
            </a:endParaRPr>
          </a:p>
        </p:txBody>
      </p:sp>
      <p:pic>
        <p:nvPicPr>
          <p:cNvPr id="5" name="Picture 4" descr="Logo&#10;&#10;Description automatically generated">
            <a:extLst>
              <a:ext uri="{FF2B5EF4-FFF2-40B4-BE49-F238E27FC236}">
                <a16:creationId xmlns:a16="http://schemas.microsoft.com/office/drawing/2014/main" id="{53560150-8084-1AE1-3F03-AC1B48322D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16" y="1939143"/>
            <a:ext cx="1828804" cy="1831852"/>
          </a:xfrm>
          <a:prstGeom prst="rect">
            <a:avLst/>
          </a:prstGeom>
        </p:spPr>
      </p:pic>
      <p:sp>
        <p:nvSpPr>
          <p:cNvPr id="6" name="Content Placeholder 2">
            <a:extLst>
              <a:ext uri="{FF2B5EF4-FFF2-40B4-BE49-F238E27FC236}">
                <a16:creationId xmlns:a16="http://schemas.microsoft.com/office/drawing/2014/main" id="{18C8660F-D704-0BA3-7B5D-2BF46E904A72}"/>
              </a:ext>
            </a:extLst>
          </p:cNvPr>
          <p:cNvSpPr txBox="1">
            <a:spLocks/>
          </p:cNvSpPr>
          <p:nvPr/>
        </p:nvSpPr>
        <p:spPr>
          <a:xfrm>
            <a:off x="349432" y="4490939"/>
            <a:ext cx="11493136" cy="1831852"/>
          </a:xfrm>
          <a:prstGeom prst="rect">
            <a:avLst/>
          </a:prstGeom>
        </p:spPr>
        <p:txBody>
          <a:bodyPr vert="horz">
            <a:normAutofit fontScale="925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1219170"/>
            <a:r>
              <a:rPr lang="en-US"/>
              <a:t>To get coverage, the person must:</a:t>
            </a:r>
            <a:endParaRPr lang="en-US">
              <a:cs typeface="Arial"/>
            </a:endParaRPr>
          </a:p>
          <a:p>
            <a:pPr lvl="1" defTabSz="1219170"/>
            <a:r>
              <a:rPr lang="en-US"/>
              <a:t>Qualify for Part B coverage of immunosuppressants prior to losing Medicare Part B</a:t>
            </a:r>
            <a:endParaRPr lang="en-US">
              <a:cs typeface="Arial"/>
            </a:endParaRPr>
          </a:p>
          <a:p>
            <a:pPr lvl="1" defTabSz="1219170"/>
            <a:r>
              <a:rPr lang="en-US" b="1"/>
              <a:t>Not have</a:t>
            </a:r>
            <a:r>
              <a:rPr lang="en-US"/>
              <a:t> </a:t>
            </a:r>
            <a:r>
              <a:rPr lang="en-US" b="1"/>
              <a:t>Medicaid or other public or private health</a:t>
            </a:r>
            <a:r>
              <a:rPr lang="en-US"/>
              <a:t> </a:t>
            </a:r>
            <a:r>
              <a:rPr lang="en-US" b="1"/>
              <a:t>insurance</a:t>
            </a:r>
            <a:r>
              <a:rPr lang="en-US"/>
              <a:t> that covers immunosuppressants</a:t>
            </a:r>
            <a:endParaRPr lang="en-US">
              <a:cs typeface="Arial"/>
            </a:endParaRPr>
          </a:p>
        </p:txBody>
      </p:sp>
    </p:spTree>
    <p:extLst>
      <p:ext uri="{BB962C8B-B14F-4D97-AF65-F5344CB8AC3E}">
        <p14:creationId xmlns:p14="http://schemas.microsoft.com/office/powerpoint/2010/main" val="1988674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7D54D-69DA-4194-93F5-097A18ED21C4}"/>
              </a:ext>
            </a:extLst>
          </p:cNvPr>
          <p:cNvSpPr>
            <a:spLocks noGrp="1"/>
          </p:cNvSpPr>
          <p:nvPr>
            <p:ph type="title"/>
          </p:nvPr>
        </p:nvSpPr>
        <p:spPr/>
        <p:txBody>
          <a:bodyPr/>
          <a:lstStyle/>
          <a:p>
            <a:r>
              <a:rPr lang="en-US"/>
              <a:t>Enrolling in extended coverage</a:t>
            </a:r>
          </a:p>
        </p:txBody>
      </p:sp>
      <p:sp>
        <p:nvSpPr>
          <p:cNvPr id="3" name="Content Placeholder 2">
            <a:extLst>
              <a:ext uri="{FF2B5EF4-FFF2-40B4-BE49-F238E27FC236}">
                <a16:creationId xmlns:a16="http://schemas.microsoft.com/office/drawing/2014/main" id="{FB4153B3-5B0E-4E75-B880-85B2DA78AE69}"/>
              </a:ext>
            </a:extLst>
          </p:cNvPr>
          <p:cNvSpPr>
            <a:spLocks noGrp="1"/>
          </p:cNvSpPr>
          <p:nvPr>
            <p:ph idx="1"/>
          </p:nvPr>
        </p:nvSpPr>
        <p:spPr>
          <a:xfrm>
            <a:off x="816864" y="1718590"/>
            <a:ext cx="10871200" cy="2119484"/>
          </a:xfrm>
        </p:spPr>
        <p:txBody>
          <a:bodyPr/>
          <a:lstStyle/>
          <a:p>
            <a:r>
              <a:rPr lang="en-US"/>
              <a:t>Call Social Security at 1-877-465-0355</a:t>
            </a:r>
          </a:p>
          <a:p>
            <a:r>
              <a:rPr lang="en-US"/>
              <a:t>Coverage begins first of the next month</a:t>
            </a:r>
          </a:p>
          <a:p>
            <a:r>
              <a:rPr lang="en-US"/>
              <a:t>Beneficiaries whose ESRD Medicare eligibility expired before January 1, 2023 can still enroll</a:t>
            </a:r>
          </a:p>
          <a:p>
            <a:pPr lvl="1"/>
            <a:endParaRPr lang="en-US"/>
          </a:p>
          <a:p>
            <a:pPr lvl="1"/>
            <a:endParaRPr lang="en-US"/>
          </a:p>
          <a:p>
            <a:pPr lvl="1"/>
            <a:endParaRPr lang="en-US"/>
          </a:p>
          <a:p>
            <a:pPr lvl="1"/>
            <a:endParaRPr lang="en-US"/>
          </a:p>
        </p:txBody>
      </p:sp>
      <p:graphicFrame>
        <p:nvGraphicFramePr>
          <p:cNvPr id="4" name="Table 4">
            <a:extLst>
              <a:ext uri="{FF2B5EF4-FFF2-40B4-BE49-F238E27FC236}">
                <a16:creationId xmlns:a16="http://schemas.microsoft.com/office/drawing/2014/main" id="{A3A005CC-74D0-42A8-2039-DF00983A60AB}"/>
              </a:ext>
            </a:extLst>
          </p:cNvPr>
          <p:cNvGraphicFramePr>
            <a:graphicFrameLocks noGrp="1"/>
          </p:cNvGraphicFramePr>
          <p:nvPr>
            <p:extLst>
              <p:ext uri="{D42A27DB-BD31-4B8C-83A1-F6EECF244321}">
                <p14:modId xmlns:p14="http://schemas.microsoft.com/office/powerpoint/2010/main" val="1522616337"/>
              </p:ext>
            </p:extLst>
          </p:nvPr>
        </p:nvGraphicFramePr>
        <p:xfrm>
          <a:off x="3419675" y="4143292"/>
          <a:ext cx="5352649" cy="1962810"/>
        </p:xfrm>
        <a:graphic>
          <a:graphicData uri="http://schemas.openxmlformats.org/drawingml/2006/table">
            <a:tbl>
              <a:tblPr firstRow="1" bandRow="1">
                <a:tableStyleId>{F5AB1C69-6EDB-4FF4-983F-18BD219EF322}</a:tableStyleId>
              </a:tblPr>
              <a:tblGrid>
                <a:gridCol w="1700902">
                  <a:extLst>
                    <a:ext uri="{9D8B030D-6E8A-4147-A177-3AD203B41FA5}">
                      <a16:colId xmlns:a16="http://schemas.microsoft.com/office/drawing/2014/main" val="3070537463"/>
                    </a:ext>
                  </a:extLst>
                </a:gridCol>
                <a:gridCol w="3651747">
                  <a:extLst>
                    <a:ext uri="{9D8B030D-6E8A-4147-A177-3AD203B41FA5}">
                      <a16:colId xmlns:a16="http://schemas.microsoft.com/office/drawing/2014/main" val="2989088528"/>
                    </a:ext>
                  </a:extLst>
                </a:gridCol>
              </a:tblGrid>
              <a:tr h="591210">
                <a:tc gridSpan="2">
                  <a:txBody>
                    <a:bodyPr/>
                    <a:lstStyle/>
                    <a:p>
                      <a:pPr algn="ctr"/>
                      <a:r>
                        <a:rPr lang="en-US" sz="2400"/>
                        <a:t>Part B-ID costs in 2023</a:t>
                      </a:r>
                    </a:p>
                  </a:txBody>
                  <a:tcPr anchor="ctr">
                    <a:solidFill>
                      <a:schemeClr val="accent3">
                        <a:lumMod val="75000"/>
                      </a:schemeClr>
                    </a:solidFill>
                  </a:tcPr>
                </a:tc>
                <a:tc hMerge="1">
                  <a:txBody>
                    <a:bodyPr/>
                    <a:lstStyle/>
                    <a:p>
                      <a:endParaRPr lang="en-US"/>
                    </a:p>
                  </a:txBody>
                  <a:tcPr/>
                </a:tc>
                <a:extLst>
                  <a:ext uri="{0D108BD9-81ED-4DB2-BD59-A6C34878D82A}">
                    <a16:rowId xmlns:a16="http://schemas.microsoft.com/office/drawing/2014/main" val="4008957973"/>
                  </a:ext>
                </a:extLst>
              </a:tr>
              <a:tr h="370840">
                <a:tc>
                  <a:txBody>
                    <a:bodyPr/>
                    <a:lstStyle/>
                    <a:p>
                      <a:r>
                        <a:rPr lang="en-US" sz="2400"/>
                        <a:t>Premium</a:t>
                      </a:r>
                    </a:p>
                  </a:txBody>
                  <a:tcPr/>
                </a:tc>
                <a:tc>
                  <a:txBody>
                    <a:bodyPr/>
                    <a:lstStyle/>
                    <a:p>
                      <a:r>
                        <a:rPr lang="en-US" sz="2400"/>
                        <a:t>$97.10</a:t>
                      </a:r>
                    </a:p>
                  </a:txBody>
                  <a:tcPr/>
                </a:tc>
                <a:extLst>
                  <a:ext uri="{0D108BD9-81ED-4DB2-BD59-A6C34878D82A}">
                    <a16:rowId xmlns:a16="http://schemas.microsoft.com/office/drawing/2014/main" val="4099871952"/>
                  </a:ext>
                </a:extLst>
              </a:tr>
              <a:tr h="370840">
                <a:tc>
                  <a:txBody>
                    <a:bodyPr/>
                    <a:lstStyle/>
                    <a:p>
                      <a:r>
                        <a:rPr lang="en-US" sz="2400"/>
                        <a:t>Deductible</a:t>
                      </a:r>
                    </a:p>
                  </a:txBody>
                  <a:tcPr/>
                </a:tc>
                <a:tc>
                  <a:txBody>
                    <a:bodyPr/>
                    <a:lstStyle/>
                    <a:p>
                      <a:r>
                        <a:rPr lang="en-US" sz="2400"/>
                        <a:t>$226</a:t>
                      </a:r>
                    </a:p>
                  </a:txBody>
                  <a:tcPr/>
                </a:tc>
                <a:extLst>
                  <a:ext uri="{0D108BD9-81ED-4DB2-BD59-A6C34878D82A}">
                    <a16:rowId xmlns:a16="http://schemas.microsoft.com/office/drawing/2014/main" val="1944289586"/>
                  </a:ext>
                </a:extLst>
              </a:tr>
              <a:tr h="370840">
                <a:tc>
                  <a:txBody>
                    <a:bodyPr/>
                    <a:lstStyle/>
                    <a:p>
                      <a:r>
                        <a:rPr lang="en-US" sz="2400"/>
                        <a:t>Coinsurance</a:t>
                      </a:r>
                    </a:p>
                  </a:txBody>
                  <a:tcPr/>
                </a:tc>
                <a:tc>
                  <a:txBody>
                    <a:bodyPr/>
                    <a:lstStyle/>
                    <a:p>
                      <a:r>
                        <a:rPr lang="en-US" sz="2400"/>
                        <a:t>20%</a:t>
                      </a:r>
                    </a:p>
                  </a:txBody>
                  <a:tcPr/>
                </a:tc>
                <a:extLst>
                  <a:ext uri="{0D108BD9-81ED-4DB2-BD59-A6C34878D82A}">
                    <a16:rowId xmlns:a16="http://schemas.microsoft.com/office/drawing/2014/main" val="2512643494"/>
                  </a:ext>
                </a:extLst>
              </a:tr>
            </a:tbl>
          </a:graphicData>
        </a:graphic>
      </p:graphicFrame>
    </p:spTree>
    <p:extLst>
      <p:ext uri="{BB962C8B-B14F-4D97-AF65-F5344CB8AC3E}">
        <p14:creationId xmlns:p14="http://schemas.microsoft.com/office/powerpoint/2010/main" val="1340559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636EBE-9832-EF9D-F2EC-8A7E7C4E9F50}"/>
              </a:ext>
            </a:extLst>
          </p:cNvPr>
          <p:cNvSpPr>
            <a:spLocks noGrp="1"/>
          </p:cNvSpPr>
          <p:nvPr>
            <p:ph type="title"/>
          </p:nvPr>
        </p:nvSpPr>
        <p:spPr/>
        <p:txBody>
          <a:bodyPr/>
          <a:lstStyle/>
          <a:p>
            <a:r>
              <a:rPr lang="en-US"/>
              <a:t>Medically Necessary Dental</a:t>
            </a:r>
          </a:p>
        </p:txBody>
      </p:sp>
      <p:sp>
        <p:nvSpPr>
          <p:cNvPr id="4" name="Slide Number Placeholder 3">
            <a:extLst>
              <a:ext uri="{FF2B5EF4-FFF2-40B4-BE49-F238E27FC236}">
                <a16:creationId xmlns:a16="http://schemas.microsoft.com/office/drawing/2014/main" id="{88422A10-FB57-E77A-2178-9B359CB7C958}"/>
              </a:ext>
            </a:extLst>
          </p:cNvPr>
          <p:cNvSpPr>
            <a:spLocks noGrp="1"/>
          </p:cNvSpPr>
          <p:nvPr>
            <p:ph type="sldNum" sz="quarter" idx="11"/>
          </p:nvPr>
        </p:nvSpPr>
        <p:spPr/>
        <p:txBody>
          <a:bodyPr/>
          <a:lstStyle/>
          <a:p>
            <a:fld id="{A162D542-39A4-4598-BEB9-D1267FDA8501}" type="slidenum">
              <a:rPr lang="en-US" smtClean="0"/>
              <a:t>38</a:t>
            </a:fld>
            <a:endParaRPr lang="en-US"/>
          </a:p>
        </p:txBody>
      </p:sp>
    </p:spTree>
    <p:extLst>
      <p:ext uri="{BB962C8B-B14F-4D97-AF65-F5344CB8AC3E}">
        <p14:creationId xmlns:p14="http://schemas.microsoft.com/office/powerpoint/2010/main" val="1084494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48DCBE-84F0-BC9E-FC4E-BA8F2F0C9ADB}"/>
              </a:ext>
            </a:extLst>
          </p:cNvPr>
          <p:cNvSpPr>
            <a:spLocks noGrp="1"/>
          </p:cNvSpPr>
          <p:nvPr>
            <p:ph type="title"/>
          </p:nvPr>
        </p:nvSpPr>
        <p:spPr/>
        <p:txBody>
          <a:bodyPr/>
          <a:lstStyle/>
          <a:p>
            <a:r>
              <a:rPr lang="en-US"/>
              <a:t>Medicare coverage of dental care</a:t>
            </a:r>
          </a:p>
        </p:txBody>
      </p:sp>
      <p:sp>
        <p:nvSpPr>
          <p:cNvPr id="4" name="Slide Number Placeholder 3">
            <a:extLst>
              <a:ext uri="{FF2B5EF4-FFF2-40B4-BE49-F238E27FC236}">
                <a16:creationId xmlns:a16="http://schemas.microsoft.com/office/drawing/2014/main" id="{7FFBF553-0AE9-C7F6-412A-032475ADDFE8}"/>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39</a:t>
            </a:fld>
            <a:endParaRPr lang="en-US"/>
          </a:p>
        </p:txBody>
      </p:sp>
      <p:sp>
        <p:nvSpPr>
          <p:cNvPr id="6" name="Content Placeholder 5">
            <a:extLst>
              <a:ext uri="{FF2B5EF4-FFF2-40B4-BE49-F238E27FC236}">
                <a16:creationId xmlns:a16="http://schemas.microsoft.com/office/drawing/2014/main" id="{E964243F-6B84-BA6F-6102-14EEA59D54B7}"/>
              </a:ext>
            </a:extLst>
          </p:cNvPr>
          <p:cNvSpPr>
            <a:spLocks noGrp="1"/>
          </p:cNvSpPr>
          <p:nvPr>
            <p:ph sz="quarter" idx="1"/>
          </p:nvPr>
        </p:nvSpPr>
        <p:spPr>
          <a:xfrm>
            <a:off x="816864" y="1740089"/>
            <a:ext cx="8668138" cy="4680284"/>
          </a:xfrm>
        </p:spPr>
        <p:txBody>
          <a:bodyPr>
            <a:normAutofit lnSpcReduction="10000"/>
          </a:bodyPr>
          <a:lstStyle/>
          <a:p>
            <a:r>
              <a:rPr lang="en-US"/>
              <a:t>Dental care is generally excluded from Medicare coverage</a:t>
            </a:r>
          </a:p>
          <a:p>
            <a:r>
              <a:rPr lang="en-US"/>
              <a:t>Previously, Medicare Part B covered </a:t>
            </a:r>
            <a:r>
              <a:rPr lang="en-US" b="1"/>
              <a:t>some </a:t>
            </a:r>
            <a:r>
              <a:rPr lang="en-US"/>
              <a:t>dental care to protect general health or dental care needed in order for another Medicare-covered health service to be successful</a:t>
            </a:r>
          </a:p>
          <a:p>
            <a:r>
              <a:rPr lang="en-US"/>
              <a:t>In November 2022, CMS announced that it would be expanding its interpretation of medically necessary dental care and formalizing payment for certain services</a:t>
            </a:r>
          </a:p>
          <a:p>
            <a:endParaRPr lang="en-US"/>
          </a:p>
          <a:p>
            <a:endParaRPr lang="en-US"/>
          </a:p>
          <a:p>
            <a:endParaRPr lang="en-US"/>
          </a:p>
        </p:txBody>
      </p:sp>
      <p:pic>
        <p:nvPicPr>
          <p:cNvPr id="11" name="Picture 10" descr="Icon&#10;&#10;Description automatically generated">
            <a:extLst>
              <a:ext uri="{FF2B5EF4-FFF2-40B4-BE49-F238E27FC236}">
                <a16:creationId xmlns:a16="http://schemas.microsoft.com/office/drawing/2014/main" id="{27CC808E-E548-91A4-E786-3AEB24F8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3915" y="1740089"/>
            <a:ext cx="1828804" cy="1831852"/>
          </a:xfrm>
          <a:prstGeom prst="rect">
            <a:avLst/>
          </a:prstGeom>
        </p:spPr>
      </p:pic>
    </p:spTree>
    <p:extLst>
      <p:ext uri="{BB962C8B-B14F-4D97-AF65-F5344CB8AC3E}">
        <p14:creationId xmlns:p14="http://schemas.microsoft.com/office/powerpoint/2010/main" val="278815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
          <p:cNvSpPr>
            <a:spLocks noGrp="1"/>
          </p:cNvSpPr>
          <p:nvPr>
            <p:ph sz="quarter" idx="1"/>
          </p:nvPr>
        </p:nvSpPr>
        <p:spPr>
          <a:xfrm>
            <a:off x="618084" y="4887926"/>
            <a:ext cx="5178552" cy="1295400"/>
          </a:xfrm>
        </p:spPr>
        <p:txBody>
          <a:bodyPr>
            <a:normAutofit/>
          </a:bodyPr>
          <a:lstStyle/>
          <a:p>
            <a:pPr marL="0" indent="0" algn="ctr">
              <a:spcBef>
                <a:spcPts val="0"/>
              </a:spcBef>
              <a:buNone/>
            </a:pPr>
            <a:r>
              <a:rPr lang="en-US" sz="2600" b="1"/>
              <a:t>Emily </a:t>
            </a:r>
            <a:r>
              <a:rPr lang="en-US" sz="2600" b="1" err="1"/>
              <a:t>Whicheloe</a:t>
            </a:r>
            <a:endParaRPr lang="en-US" sz="2600" b="1"/>
          </a:p>
          <a:p>
            <a:pPr marL="0" indent="0" algn="ctr">
              <a:spcBef>
                <a:spcPts val="0"/>
              </a:spcBef>
              <a:buNone/>
            </a:pPr>
            <a:r>
              <a:rPr lang="en-US" sz="2400"/>
              <a:t>Director of Education</a:t>
            </a:r>
          </a:p>
          <a:p>
            <a:pPr marL="0" indent="0" algn="ctr">
              <a:spcBef>
                <a:spcPts val="0"/>
              </a:spcBef>
              <a:buNone/>
            </a:pPr>
            <a:r>
              <a:rPr lang="en-US" sz="2400"/>
              <a:t>Medicare Rights Center/SHIPTA Center</a:t>
            </a:r>
          </a:p>
        </p:txBody>
      </p:sp>
      <p:sp>
        <p:nvSpPr>
          <p:cNvPr id="2" name="Title 1"/>
          <p:cNvSpPr>
            <a:spLocks noGrp="1"/>
          </p:cNvSpPr>
          <p:nvPr>
            <p:ph type="title"/>
          </p:nvPr>
        </p:nvSpPr>
        <p:spPr/>
        <p:txBody>
          <a:bodyPr/>
          <a:lstStyle/>
          <a:p>
            <a:r>
              <a:rPr lang="en-US"/>
              <a:t>Today’s presenters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42" y="1811050"/>
            <a:ext cx="4350977" cy="2898838"/>
          </a:xfrm>
          <a:prstGeom prst="rect">
            <a:avLst/>
          </a:prstGeom>
        </p:spPr>
      </p:pic>
      <p:sp>
        <p:nvSpPr>
          <p:cNvPr id="6" name="Slide Number Placeholder 5"/>
          <p:cNvSpPr>
            <a:spLocks noGrp="1"/>
          </p:cNvSpPr>
          <p:nvPr>
            <p:ph type="sldNum" sz="quarter" idx="12"/>
          </p:nvPr>
        </p:nvSpPr>
        <p:spPr/>
        <p:txBody>
          <a:bodyPr>
            <a:normAutofit fontScale="85000" lnSpcReduction="20000"/>
          </a:bodyPr>
          <a:lstStyle/>
          <a:p>
            <a:fld id="{A162D542-39A4-4598-BEB9-D1267FDA8501}" type="slidenum">
              <a:rPr lang="en-US" smtClean="0"/>
              <a:t>4</a:t>
            </a:fld>
            <a:endParaRPr lang="en-US"/>
          </a:p>
        </p:txBody>
      </p:sp>
      <p:pic>
        <p:nvPicPr>
          <p:cNvPr id="2050" name="Picture 2">
            <a:extLst>
              <a:ext uri="{FF2B5EF4-FFF2-40B4-BE49-F238E27FC236}">
                <a16:creationId xmlns:a16="http://schemas.microsoft.com/office/drawing/2014/main" id="{0B12C368-0CEC-4B2A-9133-202A930A70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246" y="1811050"/>
            <a:ext cx="4350977" cy="289883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a:extLst>
              <a:ext uri="{FF2B5EF4-FFF2-40B4-BE49-F238E27FC236}">
                <a16:creationId xmlns:a16="http://schemas.microsoft.com/office/drawing/2014/main" id="{ACA9A744-767F-4B1B-B61E-176EA73085E9}"/>
              </a:ext>
            </a:extLst>
          </p:cNvPr>
          <p:cNvSpPr txBox="1">
            <a:spLocks/>
          </p:cNvSpPr>
          <p:nvPr/>
        </p:nvSpPr>
        <p:spPr>
          <a:xfrm>
            <a:off x="6404458" y="4887926"/>
            <a:ext cx="5178552" cy="1295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spcBef>
                <a:spcPts val="0"/>
              </a:spcBef>
              <a:buFont typeface="Wingdings"/>
              <a:buNone/>
            </a:pPr>
            <a:r>
              <a:rPr lang="en-US" sz="2600" b="1"/>
              <a:t>Shea Corti</a:t>
            </a:r>
          </a:p>
          <a:p>
            <a:pPr marL="0" indent="0" algn="ctr">
              <a:spcBef>
                <a:spcPts val="0"/>
              </a:spcBef>
              <a:buFont typeface="Wingdings"/>
              <a:buNone/>
            </a:pPr>
            <a:r>
              <a:rPr lang="en-US" sz="2400"/>
              <a:t>Senior Education Associate</a:t>
            </a:r>
          </a:p>
          <a:p>
            <a:pPr marL="0" indent="0" algn="ctr">
              <a:spcBef>
                <a:spcPts val="0"/>
              </a:spcBef>
              <a:buFont typeface="Wingdings"/>
              <a:buNone/>
            </a:pPr>
            <a:r>
              <a:rPr lang="en-US" sz="2400"/>
              <a:t>Medicare Rights Center/SHIPTA Center</a:t>
            </a:r>
          </a:p>
        </p:txBody>
      </p:sp>
    </p:spTree>
    <p:extLst>
      <p:ext uri="{BB962C8B-B14F-4D97-AF65-F5344CB8AC3E}">
        <p14:creationId xmlns:p14="http://schemas.microsoft.com/office/powerpoint/2010/main" val="1722516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6BA510-746B-F3A4-8B0F-E473890931A6}"/>
              </a:ext>
            </a:extLst>
          </p:cNvPr>
          <p:cNvSpPr>
            <a:spLocks noGrp="1"/>
          </p:cNvSpPr>
          <p:nvPr>
            <p:ph type="title"/>
          </p:nvPr>
        </p:nvSpPr>
        <p:spPr/>
        <p:txBody>
          <a:bodyPr/>
          <a:lstStyle/>
          <a:p>
            <a:r>
              <a:rPr lang="en-US"/>
              <a:t>Coverage under new framing</a:t>
            </a:r>
          </a:p>
        </p:txBody>
      </p:sp>
      <p:sp>
        <p:nvSpPr>
          <p:cNvPr id="3" name="Slide Number Placeholder 2">
            <a:extLst>
              <a:ext uri="{FF2B5EF4-FFF2-40B4-BE49-F238E27FC236}">
                <a16:creationId xmlns:a16="http://schemas.microsoft.com/office/drawing/2014/main" id="{6FE3ED03-290D-4257-3A0F-8D6A85F7E1BE}"/>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40</a:t>
            </a:fld>
            <a:endParaRPr lang="en-US"/>
          </a:p>
        </p:txBody>
      </p:sp>
      <p:sp>
        <p:nvSpPr>
          <p:cNvPr id="4" name="Content Placeholder 3">
            <a:extLst>
              <a:ext uri="{FF2B5EF4-FFF2-40B4-BE49-F238E27FC236}">
                <a16:creationId xmlns:a16="http://schemas.microsoft.com/office/drawing/2014/main" id="{B2E54C04-7276-F6F7-2BBA-8A2C734F404F}"/>
              </a:ext>
            </a:extLst>
          </p:cNvPr>
          <p:cNvSpPr>
            <a:spLocks noGrp="1"/>
          </p:cNvSpPr>
          <p:nvPr>
            <p:ph sz="quarter" idx="1"/>
          </p:nvPr>
        </p:nvSpPr>
        <p:spPr>
          <a:xfrm>
            <a:off x="816864" y="1600200"/>
            <a:ext cx="10871200" cy="4596063"/>
          </a:xfrm>
        </p:spPr>
        <p:txBody>
          <a:bodyPr>
            <a:normAutofit lnSpcReduction="10000"/>
          </a:bodyPr>
          <a:lstStyle/>
          <a:p>
            <a:r>
              <a:rPr lang="en-US"/>
              <a:t>New rule clarifies which medically necessary dental services are covered</a:t>
            </a:r>
          </a:p>
          <a:p>
            <a:r>
              <a:rPr lang="en-US"/>
              <a:t>Medicare can pay for dental services in some additional clinical scenarios where untreated dental conditions can limit access to or the success of other covered care</a:t>
            </a:r>
          </a:p>
          <a:p>
            <a:r>
              <a:rPr lang="en-US"/>
              <a:t>Examples: </a:t>
            </a:r>
          </a:p>
          <a:p>
            <a:pPr lvl="1"/>
            <a:r>
              <a:rPr lang="en-US"/>
              <a:t>Dental or oral examination prior to kidney transplant</a:t>
            </a:r>
          </a:p>
          <a:p>
            <a:pPr lvl="1"/>
            <a:r>
              <a:rPr lang="en-US"/>
              <a:t>Reconstruction of dental ridge provided as result of surgical removal of tumor</a:t>
            </a:r>
          </a:p>
          <a:p>
            <a:pPr lvl="1"/>
            <a:r>
              <a:rPr lang="en-US"/>
              <a:t>Extraction of teeth to prepare jaw for radiation treatment of tumors</a:t>
            </a:r>
          </a:p>
        </p:txBody>
      </p:sp>
    </p:spTree>
    <p:extLst>
      <p:ext uri="{BB962C8B-B14F-4D97-AF65-F5344CB8AC3E}">
        <p14:creationId xmlns:p14="http://schemas.microsoft.com/office/powerpoint/2010/main" val="904937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FE299-A2F1-66AD-E80A-BAB8AB63E6F4}"/>
              </a:ext>
            </a:extLst>
          </p:cNvPr>
          <p:cNvSpPr>
            <a:spLocks noGrp="1"/>
          </p:cNvSpPr>
          <p:nvPr>
            <p:ph type="title"/>
          </p:nvPr>
        </p:nvSpPr>
        <p:spPr/>
        <p:txBody>
          <a:bodyPr/>
          <a:lstStyle/>
          <a:p>
            <a:r>
              <a:rPr lang="en-US"/>
              <a:t>Future coverage</a:t>
            </a:r>
          </a:p>
        </p:txBody>
      </p:sp>
      <p:sp>
        <p:nvSpPr>
          <p:cNvPr id="3" name="Slide Number Placeholder 2">
            <a:extLst>
              <a:ext uri="{FF2B5EF4-FFF2-40B4-BE49-F238E27FC236}">
                <a16:creationId xmlns:a16="http://schemas.microsoft.com/office/drawing/2014/main" id="{5A5CDFE0-6A41-38AD-1DF4-AA84C8CAD634}"/>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41</a:t>
            </a:fld>
            <a:endParaRPr lang="en-US"/>
          </a:p>
        </p:txBody>
      </p:sp>
      <p:sp>
        <p:nvSpPr>
          <p:cNvPr id="4" name="Content Placeholder 3">
            <a:extLst>
              <a:ext uri="{FF2B5EF4-FFF2-40B4-BE49-F238E27FC236}">
                <a16:creationId xmlns:a16="http://schemas.microsoft.com/office/drawing/2014/main" id="{83B7843C-C4EA-F19C-0269-AE99A5AF0186}"/>
              </a:ext>
            </a:extLst>
          </p:cNvPr>
          <p:cNvSpPr>
            <a:spLocks noGrp="1"/>
          </p:cNvSpPr>
          <p:nvPr>
            <p:ph sz="quarter" idx="1"/>
          </p:nvPr>
        </p:nvSpPr>
        <p:spPr/>
        <p:txBody>
          <a:bodyPr/>
          <a:lstStyle/>
          <a:p>
            <a:r>
              <a:rPr lang="en-US"/>
              <a:t>CMS is also establishing process to identify and cover more dental services that are “inextricably linked and substantially related and integral to the clinical success of other covered medical services” </a:t>
            </a:r>
          </a:p>
          <a:p>
            <a:endParaRPr lang="en-US"/>
          </a:p>
          <a:p>
            <a:r>
              <a:rPr lang="en-US"/>
              <a:t>This new framing, and the potential for coverage, will be effective on or after January 1, 2023</a:t>
            </a:r>
          </a:p>
          <a:p>
            <a:endParaRPr lang="en-US"/>
          </a:p>
          <a:p>
            <a:r>
              <a:rPr lang="en-US"/>
              <a:t>We will see how new rule is interpreted on case-by-case basis</a:t>
            </a:r>
          </a:p>
          <a:p>
            <a:endParaRPr lang="en-US"/>
          </a:p>
          <a:p>
            <a:endParaRPr lang="en-US"/>
          </a:p>
        </p:txBody>
      </p:sp>
    </p:spTree>
    <p:extLst>
      <p:ext uri="{BB962C8B-B14F-4D97-AF65-F5344CB8AC3E}">
        <p14:creationId xmlns:p14="http://schemas.microsoft.com/office/powerpoint/2010/main" val="52665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2591D-0CFA-0DA9-E9C1-E0C9D8E4E12E}"/>
              </a:ext>
            </a:extLst>
          </p:cNvPr>
          <p:cNvSpPr>
            <a:spLocks noGrp="1"/>
          </p:cNvSpPr>
          <p:nvPr>
            <p:ph type="title"/>
          </p:nvPr>
        </p:nvSpPr>
        <p:spPr>
          <a:xfrm>
            <a:off x="1828801" y="1521549"/>
            <a:ext cx="10160000" cy="990600"/>
          </a:xfrm>
        </p:spPr>
        <p:txBody>
          <a:bodyPr/>
          <a:lstStyle/>
          <a:p>
            <a:r>
              <a:rPr lang="en-US"/>
              <a:t>Annual Reminders</a:t>
            </a:r>
          </a:p>
        </p:txBody>
      </p:sp>
      <p:sp>
        <p:nvSpPr>
          <p:cNvPr id="4" name="Slide Number Placeholder 3">
            <a:extLst>
              <a:ext uri="{FF2B5EF4-FFF2-40B4-BE49-F238E27FC236}">
                <a16:creationId xmlns:a16="http://schemas.microsoft.com/office/drawing/2014/main" id="{E32FE5EF-C438-5BC1-C394-0577372E0320}"/>
              </a:ext>
            </a:extLst>
          </p:cNvPr>
          <p:cNvSpPr>
            <a:spLocks noGrp="1"/>
          </p:cNvSpPr>
          <p:nvPr>
            <p:ph type="sldNum" sz="quarter" idx="11"/>
          </p:nvPr>
        </p:nvSpPr>
        <p:spPr/>
        <p:txBody>
          <a:bodyPr/>
          <a:lstStyle/>
          <a:p>
            <a:fld id="{A162D542-39A4-4598-BEB9-D1267FDA8501}" type="slidenum">
              <a:rPr lang="en-US" smtClean="0"/>
              <a:t>42</a:t>
            </a:fld>
            <a:endParaRPr lang="en-US"/>
          </a:p>
        </p:txBody>
      </p:sp>
    </p:spTree>
    <p:extLst>
      <p:ext uri="{BB962C8B-B14F-4D97-AF65-F5344CB8AC3E}">
        <p14:creationId xmlns:p14="http://schemas.microsoft.com/office/powerpoint/2010/main" val="2547103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1B57E8-737D-28D7-A29D-A4FB9591D465}"/>
              </a:ext>
            </a:extLst>
          </p:cNvPr>
          <p:cNvSpPr>
            <a:spLocks noGrp="1"/>
          </p:cNvSpPr>
          <p:nvPr>
            <p:ph type="title"/>
          </p:nvPr>
        </p:nvSpPr>
        <p:spPr/>
        <p:txBody>
          <a:bodyPr>
            <a:noAutofit/>
          </a:bodyPr>
          <a:lstStyle/>
          <a:p>
            <a:r>
              <a:rPr lang="en-US" sz="3600"/>
              <a:t>Medicare Advantage Open Enrollment Period (MA OEP)</a:t>
            </a:r>
          </a:p>
        </p:txBody>
      </p:sp>
      <p:sp>
        <p:nvSpPr>
          <p:cNvPr id="3" name="Slide Number Placeholder 2">
            <a:extLst>
              <a:ext uri="{FF2B5EF4-FFF2-40B4-BE49-F238E27FC236}">
                <a16:creationId xmlns:a16="http://schemas.microsoft.com/office/drawing/2014/main" id="{F6366955-08DC-66ED-0C0C-37432CADF15B}"/>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43</a:t>
            </a:fld>
            <a:endParaRPr lang="en-US"/>
          </a:p>
        </p:txBody>
      </p:sp>
      <p:sp>
        <p:nvSpPr>
          <p:cNvPr id="4" name="Content Placeholder 3">
            <a:extLst>
              <a:ext uri="{FF2B5EF4-FFF2-40B4-BE49-F238E27FC236}">
                <a16:creationId xmlns:a16="http://schemas.microsoft.com/office/drawing/2014/main" id="{00F900A6-2113-CC1D-A72C-010D6E87B2EA}"/>
              </a:ext>
            </a:extLst>
          </p:cNvPr>
          <p:cNvSpPr>
            <a:spLocks noGrp="1"/>
          </p:cNvSpPr>
          <p:nvPr>
            <p:ph sz="quarter" idx="1"/>
          </p:nvPr>
        </p:nvSpPr>
        <p:spPr>
          <a:xfrm>
            <a:off x="3133610" y="2082062"/>
            <a:ext cx="8554454" cy="3969822"/>
          </a:xfrm>
        </p:spPr>
        <p:txBody>
          <a:bodyPr>
            <a:normAutofit lnSpcReduction="10000"/>
          </a:bodyPr>
          <a:lstStyle/>
          <a:p>
            <a:r>
              <a:rPr lang="en-US" b="1"/>
              <a:t>January 1 through March 31 each year​</a:t>
            </a:r>
          </a:p>
          <a:p>
            <a:endParaRPr lang="en-US"/>
          </a:p>
          <a:p>
            <a:r>
              <a:rPr lang="en-US"/>
              <a:t>Beneficiaries enrolled in Medicare Advantage Plans may make one change:​</a:t>
            </a:r>
          </a:p>
          <a:p>
            <a:pPr lvl="1"/>
            <a:r>
              <a:rPr lang="en-US"/>
              <a:t>Switch between MA Plans​</a:t>
            </a:r>
          </a:p>
          <a:p>
            <a:pPr lvl="1"/>
            <a:r>
              <a:rPr lang="en-US"/>
              <a:t>Or, switch to Original Medicare with or without Part D​</a:t>
            </a:r>
          </a:p>
          <a:p>
            <a:endParaRPr lang="en-US"/>
          </a:p>
          <a:p>
            <a:r>
              <a:rPr lang="en-US"/>
              <a:t>Change is effective first of the following month​</a:t>
            </a:r>
          </a:p>
          <a:p>
            <a:endParaRPr lang="en-US"/>
          </a:p>
        </p:txBody>
      </p:sp>
      <p:pic>
        <p:nvPicPr>
          <p:cNvPr id="8" name="Content Placeholder 5" descr="Icon&#10;&#10;Description automatically generated">
            <a:extLst>
              <a:ext uri="{FF2B5EF4-FFF2-40B4-BE49-F238E27FC236}">
                <a16:creationId xmlns:a16="http://schemas.microsoft.com/office/drawing/2014/main" id="{3D21A2E9-0B19-59D7-39FD-7B569083D9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600" y="2679509"/>
            <a:ext cx="2394652" cy="2394652"/>
          </a:xfrm>
          <a:prstGeom prst="rect">
            <a:avLst/>
          </a:prstGeom>
        </p:spPr>
      </p:pic>
    </p:spTree>
    <p:extLst>
      <p:ext uri="{BB962C8B-B14F-4D97-AF65-F5344CB8AC3E}">
        <p14:creationId xmlns:p14="http://schemas.microsoft.com/office/powerpoint/2010/main" val="3423509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98B8-C825-DE9E-0C28-C016874F7B26}"/>
              </a:ext>
            </a:extLst>
          </p:cNvPr>
          <p:cNvSpPr>
            <a:spLocks noGrp="1"/>
          </p:cNvSpPr>
          <p:nvPr>
            <p:ph type="title"/>
          </p:nvPr>
        </p:nvSpPr>
        <p:spPr/>
        <p:txBody>
          <a:bodyPr>
            <a:normAutofit/>
          </a:bodyPr>
          <a:lstStyle/>
          <a:p>
            <a:r>
              <a:rPr lang="en-US"/>
              <a:t>Part D and MA Plan SEPs</a:t>
            </a:r>
          </a:p>
        </p:txBody>
      </p:sp>
      <p:sp>
        <p:nvSpPr>
          <p:cNvPr id="3" name="Slide Number Placeholder 2">
            <a:extLst>
              <a:ext uri="{FF2B5EF4-FFF2-40B4-BE49-F238E27FC236}">
                <a16:creationId xmlns:a16="http://schemas.microsoft.com/office/drawing/2014/main" id="{5D0AAFCE-435F-AE7E-596A-7E69D04EA6BA}"/>
              </a:ext>
            </a:extLst>
          </p:cNvPr>
          <p:cNvSpPr>
            <a:spLocks noGrp="1"/>
          </p:cNvSpPr>
          <p:nvPr>
            <p:ph type="sldNum" sz="quarter" idx="12"/>
          </p:nvPr>
        </p:nvSpPr>
        <p:spPr/>
        <p:txBody>
          <a:bodyPr>
            <a:normAutofit fontScale="85000" lnSpcReduction="20000"/>
          </a:bodyPr>
          <a:lstStyle/>
          <a:p>
            <a:fld id="{A162D542-39A4-4598-BEB9-D1267FDA8501}" type="slidenum">
              <a:rPr lang="en-US" smtClean="0"/>
              <a:t>44</a:t>
            </a:fld>
            <a:endParaRPr lang="en-US"/>
          </a:p>
        </p:txBody>
      </p:sp>
      <p:sp>
        <p:nvSpPr>
          <p:cNvPr id="4" name="Content Placeholder 3">
            <a:extLst>
              <a:ext uri="{FF2B5EF4-FFF2-40B4-BE49-F238E27FC236}">
                <a16:creationId xmlns:a16="http://schemas.microsoft.com/office/drawing/2014/main" id="{355CE798-9D9E-489E-72D9-DBDAF343B2D7}"/>
              </a:ext>
            </a:extLst>
          </p:cNvPr>
          <p:cNvSpPr>
            <a:spLocks noGrp="1"/>
          </p:cNvSpPr>
          <p:nvPr>
            <p:ph sz="quarter" idx="1"/>
          </p:nvPr>
        </p:nvSpPr>
        <p:spPr>
          <a:xfrm>
            <a:off x="816864" y="1648328"/>
            <a:ext cx="10871200" cy="4896853"/>
          </a:xfrm>
        </p:spPr>
        <p:txBody>
          <a:bodyPr vert="horz" lIns="91440" tIns="45720" rIns="91440" bIns="45720" anchor="t">
            <a:normAutofit lnSpcReduction="10000"/>
          </a:bodyPr>
          <a:lstStyle/>
          <a:p>
            <a:r>
              <a:rPr lang="en-US"/>
              <a:t>CMS can grant Special Enrollment Period on case-by-case basis for those who have experienced exceptional circumstances related to MA or Part D plan enrollment</a:t>
            </a:r>
          </a:p>
          <a:p>
            <a:r>
              <a:rPr lang="en-US"/>
              <a:t>Situations may include: </a:t>
            </a:r>
          </a:p>
          <a:p>
            <a:pPr lvl="1"/>
            <a:r>
              <a:rPr lang="en-US"/>
              <a:t>Beneficiary's enrollment in a plan was based on misleading or incorrect information provided by plan representative or SHIP counselor</a:t>
            </a:r>
          </a:p>
          <a:p>
            <a:pPr lvl="1"/>
            <a:r>
              <a:rPr lang="en-US"/>
              <a:t>Beneficiary was enrolled in a plan without their knowledge or consent</a:t>
            </a:r>
          </a:p>
          <a:p>
            <a:pPr>
              <a:buClr>
                <a:srgbClr val="DD8047"/>
              </a:buClr>
            </a:pPr>
            <a:r>
              <a:rPr lang="en-US"/>
              <a:t>Contact 1-800-MEDICARE to use SEP</a:t>
            </a:r>
          </a:p>
          <a:p>
            <a:pPr lvl="1"/>
            <a:r>
              <a:rPr lang="en-US"/>
              <a:t>Beneficiary</a:t>
            </a:r>
            <a:r>
              <a:rPr lang="en-US">
                <a:ea typeface="+mn-lt"/>
                <a:cs typeface="+mn-lt"/>
              </a:rPr>
              <a:t> generally does not need to provide evidence beyond their own statement about what happened, but keeping track of who they spoke to and when can help</a:t>
            </a:r>
            <a:endParaRPr lang="en-US"/>
          </a:p>
          <a:p>
            <a:pPr>
              <a:buClr>
                <a:srgbClr val="DD8047"/>
              </a:buClr>
            </a:pPr>
            <a:endParaRPr lang="en-US"/>
          </a:p>
        </p:txBody>
      </p:sp>
    </p:spTree>
    <p:extLst>
      <p:ext uri="{BB962C8B-B14F-4D97-AF65-F5344CB8AC3E}">
        <p14:creationId xmlns:p14="http://schemas.microsoft.com/office/powerpoint/2010/main" val="1763303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B3CF69-474B-F870-4E32-0E9EB7B5470A}"/>
              </a:ext>
            </a:extLst>
          </p:cNvPr>
          <p:cNvSpPr>
            <a:spLocks noGrp="1"/>
          </p:cNvSpPr>
          <p:nvPr>
            <p:ph type="title"/>
          </p:nvPr>
        </p:nvSpPr>
        <p:spPr/>
        <p:txBody>
          <a:bodyPr/>
          <a:lstStyle/>
          <a:p>
            <a:r>
              <a:rPr lang="en-US"/>
              <a:t>Transition fills</a:t>
            </a:r>
          </a:p>
        </p:txBody>
      </p:sp>
      <p:sp>
        <p:nvSpPr>
          <p:cNvPr id="3" name="Slide Number Placeholder 2">
            <a:extLst>
              <a:ext uri="{FF2B5EF4-FFF2-40B4-BE49-F238E27FC236}">
                <a16:creationId xmlns:a16="http://schemas.microsoft.com/office/drawing/2014/main" id="{11214B20-C853-7F42-F098-790224E8B9D5}"/>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45</a:t>
            </a:fld>
            <a:endParaRPr lang="en-US"/>
          </a:p>
        </p:txBody>
      </p:sp>
      <p:sp>
        <p:nvSpPr>
          <p:cNvPr id="4" name="Content Placeholder 3">
            <a:extLst>
              <a:ext uri="{FF2B5EF4-FFF2-40B4-BE49-F238E27FC236}">
                <a16:creationId xmlns:a16="http://schemas.microsoft.com/office/drawing/2014/main" id="{294F7313-730C-86E3-2376-2887F48CEB62}"/>
              </a:ext>
            </a:extLst>
          </p:cNvPr>
          <p:cNvSpPr>
            <a:spLocks noGrp="1"/>
          </p:cNvSpPr>
          <p:nvPr>
            <p:ph sz="quarter" idx="1"/>
          </p:nvPr>
        </p:nvSpPr>
        <p:spPr>
          <a:xfrm>
            <a:off x="816864" y="1696452"/>
            <a:ext cx="10871200" cy="4752474"/>
          </a:xfrm>
        </p:spPr>
        <p:txBody>
          <a:bodyPr>
            <a:normAutofit fontScale="92500" lnSpcReduction="10000"/>
          </a:bodyPr>
          <a:lstStyle/>
          <a:p>
            <a:r>
              <a:rPr lang="en-US"/>
              <a:t>One-time 30-day supply of a drug someone currently takes</a:t>
            </a:r>
          </a:p>
          <a:p>
            <a:pPr lvl="1"/>
            <a:r>
              <a:rPr lang="en-US"/>
              <a:t>Generally must be used within the first 90 days of the plan year​</a:t>
            </a:r>
          </a:p>
          <a:p>
            <a:endParaRPr lang="en-US"/>
          </a:p>
          <a:p>
            <a:r>
              <a:rPr lang="en-US"/>
              <a:t>Available to:</a:t>
            </a:r>
          </a:p>
          <a:p>
            <a:pPr lvl="1"/>
            <a:r>
              <a:rPr lang="en-US"/>
              <a:t>A person whose new plan doesn’t cover a drug, or has restrictions​</a:t>
            </a:r>
          </a:p>
          <a:p>
            <a:pPr lvl="1"/>
            <a:r>
              <a:rPr lang="en-US"/>
              <a:t>A person whose current plan no longer covers a drug in 2023, or has drug restrictions​</a:t>
            </a:r>
          </a:p>
          <a:p>
            <a:pPr lvl="1"/>
            <a:endParaRPr lang="en-US"/>
          </a:p>
          <a:p>
            <a:r>
              <a:rPr lang="en-US"/>
              <a:t>Within 3 days of using transition fill, plan must send notice explaining that after transition fill the drug will not be covered or will be covered with restrictions​</a:t>
            </a:r>
          </a:p>
          <a:p>
            <a:endParaRPr lang="en-US"/>
          </a:p>
        </p:txBody>
      </p:sp>
    </p:spTree>
    <p:extLst>
      <p:ext uri="{BB962C8B-B14F-4D97-AF65-F5344CB8AC3E}">
        <p14:creationId xmlns:p14="http://schemas.microsoft.com/office/powerpoint/2010/main" val="1334858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2591D-0CFA-0DA9-E9C1-E0C9D8E4E12E}"/>
              </a:ext>
            </a:extLst>
          </p:cNvPr>
          <p:cNvSpPr>
            <a:spLocks noGrp="1"/>
          </p:cNvSpPr>
          <p:nvPr>
            <p:ph type="title"/>
          </p:nvPr>
        </p:nvSpPr>
        <p:spPr/>
        <p:txBody>
          <a:bodyPr/>
          <a:lstStyle/>
          <a:p>
            <a:r>
              <a:rPr lang="en-US"/>
              <a:t>Medicare Costs in 2023</a:t>
            </a:r>
          </a:p>
        </p:txBody>
      </p:sp>
      <p:sp>
        <p:nvSpPr>
          <p:cNvPr id="4" name="Slide Number Placeholder 3">
            <a:extLst>
              <a:ext uri="{FF2B5EF4-FFF2-40B4-BE49-F238E27FC236}">
                <a16:creationId xmlns:a16="http://schemas.microsoft.com/office/drawing/2014/main" id="{E32FE5EF-C438-5BC1-C394-0577372E0320}"/>
              </a:ext>
            </a:extLst>
          </p:cNvPr>
          <p:cNvSpPr>
            <a:spLocks noGrp="1"/>
          </p:cNvSpPr>
          <p:nvPr>
            <p:ph type="sldNum" sz="quarter" idx="11"/>
          </p:nvPr>
        </p:nvSpPr>
        <p:spPr/>
        <p:txBody>
          <a:bodyPr/>
          <a:lstStyle/>
          <a:p>
            <a:fld id="{A162D542-39A4-4598-BEB9-D1267FDA8501}" type="slidenum">
              <a:rPr lang="en-US" smtClean="0"/>
              <a:t>46</a:t>
            </a:fld>
            <a:endParaRPr lang="en-US"/>
          </a:p>
        </p:txBody>
      </p:sp>
    </p:spTree>
    <p:extLst>
      <p:ext uri="{BB962C8B-B14F-4D97-AF65-F5344CB8AC3E}">
        <p14:creationId xmlns:p14="http://schemas.microsoft.com/office/powerpoint/2010/main" val="2904555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vert="horz" lIns="90488" tIns="44450" rIns="90488" bIns="44450" anchor="ctr">
            <a:normAutofit/>
          </a:bodyPr>
          <a:lstStyle/>
          <a:p>
            <a:pPr eaLnBrk="1" hangingPunct="1"/>
            <a:r>
              <a:rPr lang="en-US"/>
              <a:t>Part A costs</a:t>
            </a:r>
          </a:p>
        </p:txBody>
      </p:sp>
      <p:sp>
        <p:nvSpPr>
          <p:cNvPr id="6148" name="Text Box 4"/>
          <p:cNvSpPr txBox="1">
            <a:spLocks noChangeArrowheads="1"/>
          </p:cNvSpPr>
          <p:nvPr/>
        </p:nvSpPr>
        <p:spPr bwMode="auto">
          <a:xfrm>
            <a:off x="1524000" y="6477000"/>
            <a:ext cx="914400" cy="336550"/>
          </a:xfrm>
          <a:prstGeom prst="rect">
            <a:avLst/>
          </a:prstGeom>
          <a:noFill/>
          <a:ln w="9525">
            <a:noFill/>
            <a:miter lim="800000"/>
            <a:headEnd/>
            <a:tailEnd/>
          </a:ln>
        </p:spPr>
        <p:txBody>
          <a:bodyPr>
            <a:spAutoFit/>
          </a:bodyPr>
          <a:lstStyle/>
          <a:p>
            <a:pPr>
              <a:spcBef>
                <a:spcPct val="50000"/>
              </a:spcBef>
            </a:pPr>
            <a:endParaRPr lang="en-US" sz="1600">
              <a:solidFill>
                <a:srgbClr val="FFFFFF"/>
              </a:solidFill>
              <a:latin typeface="Arial Black"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111310854"/>
              </p:ext>
            </p:extLst>
          </p:nvPr>
        </p:nvGraphicFramePr>
        <p:xfrm>
          <a:off x="625643" y="1640490"/>
          <a:ext cx="11110548" cy="4881971"/>
        </p:xfrm>
        <a:graphic>
          <a:graphicData uri="http://schemas.openxmlformats.org/drawingml/2006/table">
            <a:tbl>
              <a:tblPr firstRow="1" bandRow="1">
                <a:tableStyleId>{5C22544A-7EE6-4342-B048-85BDC9FD1C3A}</a:tableStyleId>
              </a:tblPr>
              <a:tblGrid>
                <a:gridCol w="3693582">
                  <a:extLst>
                    <a:ext uri="{9D8B030D-6E8A-4147-A177-3AD203B41FA5}">
                      <a16:colId xmlns:a16="http://schemas.microsoft.com/office/drawing/2014/main" val="949043656"/>
                    </a:ext>
                  </a:extLst>
                </a:gridCol>
                <a:gridCol w="7416966">
                  <a:extLst>
                    <a:ext uri="{9D8B030D-6E8A-4147-A177-3AD203B41FA5}">
                      <a16:colId xmlns:a16="http://schemas.microsoft.com/office/drawing/2014/main" val="188605415"/>
                    </a:ext>
                  </a:extLst>
                </a:gridCol>
              </a:tblGrid>
              <a:tr h="398884">
                <a:tc gridSpan="2">
                  <a:txBody>
                    <a:bodyPr/>
                    <a:lstStyle/>
                    <a:p>
                      <a:pPr algn="l"/>
                      <a:r>
                        <a:rPr lang="en-US" sz="2200"/>
                        <a:t>Part A</a:t>
                      </a:r>
                    </a:p>
                  </a:txBody>
                  <a:tcPr/>
                </a:tc>
                <a:tc hMerge="1">
                  <a:txBody>
                    <a:bodyPr/>
                    <a:lstStyle/>
                    <a:p>
                      <a:endParaRPr lang="en-US"/>
                    </a:p>
                  </a:txBody>
                  <a:tcPr/>
                </a:tc>
                <a:extLst>
                  <a:ext uri="{0D108BD9-81ED-4DB2-BD59-A6C34878D82A}">
                    <a16:rowId xmlns:a16="http://schemas.microsoft.com/office/drawing/2014/main" val="1965751214"/>
                  </a:ext>
                </a:extLst>
              </a:tr>
              <a:tr h="1965927">
                <a:tc>
                  <a:txBody>
                    <a:bodyPr/>
                    <a:lstStyle/>
                    <a:p>
                      <a:r>
                        <a:rPr lang="en-US" sz="2200" b="1"/>
                        <a:t>Part A premium</a:t>
                      </a:r>
                    </a:p>
                  </a:txBody>
                  <a:tcPr anchor="ctr"/>
                </a:tc>
                <a:tc>
                  <a:txBody>
                    <a:bodyPr/>
                    <a:lstStyle/>
                    <a:p>
                      <a:r>
                        <a:rPr lang="en-US" sz="2200"/>
                        <a:t>$0/month for those with 10+ years (40 quarters) of work history</a:t>
                      </a:r>
                    </a:p>
                    <a:p>
                      <a:r>
                        <a:rPr lang="en-US" sz="2200"/>
                        <a:t>$278/month for those with 7.5-10 years (30-39 quarters) of work history</a:t>
                      </a:r>
                    </a:p>
                    <a:p>
                      <a:r>
                        <a:rPr lang="en-US" sz="2200"/>
                        <a:t>$506/month for those with fewer than 7.5 years (30 quarters) of work history</a:t>
                      </a:r>
                    </a:p>
                  </a:txBody>
                  <a:tcPr anchor="ctr"/>
                </a:tc>
                <a:extLst>
                  <a:ext uri="{0D108BD9-81ED-4DB2-BD59-A6C34878D82A}">
                    <a16:rowId xmlns:a16="http://schemas.microsoft.com/office/drawing/2014/main" val="2851520640"/>
                  </a:ext>
                </a:extLst>
              </a:tr>
              <a:tr h="445198">
                <a:tc>
                  <a:txBody>
                    <a:bodyPr/>
                    <a:lstStyle/>
                    <a:p>
                      <a:r>
                        <a:rPr lang="en-US" sz="2200" b="1"/>
                        <a:t>Hospital deductible</a:t>
                      </a:r>
                    </a:p>
                  </a:txBody>
                  <a:tcPr anchor="ctr"/>
                </a:tc>
                <a:tc>
                  <a:txBody>
                    <a:bodyPr/>
                    <a:lstStyle/>
                    <a:p>
                      <a:r>
                        <a:rPr lang="en-US" sz="2200"/>
                        <a:t>$1,600 each benefit</a:t>
                      </a:r>
                      <a:r>
                        <a:rPr lang="en-US" sz="2200" baseline="0"/>
                        <a:t> period</a:t>
                      </a:r>
                      <a:endParaRPr lang="en-US" sz="2200"/>
                    </a:p>
                  </a:txBody>
                  <a:tcPr anchor="ctr"/>
                </a:tc>
                <a:extLst>
                  <a:ext uri="{0D108BD9-81ED-4DB2-BD59-A6C34878D82A}">
                    <a16:rowId xmlns:a16="http://schemas.microsoft.com/office/drawing/2014/main" val="1014650961"/>
                  </a:ext>
                </a:extLst>
              </a:tr>
              <a:tr h="1282126">
                <a:tc>
                  <a:txBody>
                    <a:bodyPr/>
                    <a:lstStyle/>
                    <a:p>
                      <a:r>
                        <a:rPr lang="en-US" sz="2200" b="1"/>
                        <a:t>Hospital</a:t>
                      </a:r>
                      <a:r>
                        <a:rPr lang="en-US" sz="2200" b="1" baseline="0"/>
                        <a:t> coinsurance</a:t>
                      </a:r>
                      <a:endParaRPr lang="en-US" sz="2200" b="1"/>
                    </a:p>
                  </a:txBody>
                  <a:tcPr anchor="ctr"/>
                </a:tc>
                <a:tc>
                  <a:txBody>
                    <a:bodyPr/>
                    <a:lstStyle/>
                    <a:p>
                      <a:r>
                        <a:rPr lang="en-US" sz="2200"/>
                        <a:t>$400/day</a:t>
                      </a:r>
                      <a:r>
                        <a:rPr lang="en-US" sz="2200" baseline="0"/>
                        <a:t> for days 61-90 each benefit period</a:t>
                      </a:r>
                    </a:p>
                    <a:p>
                      <a:r>
                        <a:rPr lang="en-US" sz="2200" baseline="0"/>
                        <a:t>$800/day for days 91-150 (non-renewable lifetime reserve days)</a:t>
                      </a:r>
                      <a:endParaRPr lang="en-US" sz="2200"/>
                    </a:p>
                  </a:txBody>
                  <a:tcPr anchor="ctr"/>
                </a:tc>
                <a:extLst>
                  <a:ext uri="{0D108BD9-81ED-4DB2-BD59-A6C34878D82A}">
                    <a16:rowId xmlns:a16="http://schemas.microsoft.com/office/drawing/2014/main" val="4035046717"/>
                  </a:ext>
                </a:extLst>
              </a:tr>
              <a:tr h="712292">
                <a:tc>
                  <a:txBody>
                    <a:bodyPr/>
                    <a:lstStyle/>
                    <a:p>
                      <a:r>
                        <a:rPr lang="en-US" sz="2200" b="1"/>
                        <a:t>Skilled nursing facility (SNF) coinsurance</a:t>
                      </a:r>
                    </a:p>
                  </a:txBody>
                  <a:tcPr anchor="ctr"/>
                </a:tc>
                <a:tc>
                  <a:txBody>
                    <a:bodyPr/>
                    <a:lstStyle/>
                    <a:p>
                      <a:r>
                        <a:rPr lang="en-US" sz="2200"/>
                        <a:t>$200/day for days 21-100 each benefit period</a:t>
                      </a:r>
                    </a:p>
                  </a:txBody>
                  <a:tcPr anchor="ctr"/>
                </a:tc>
                <a:extLst>
                  <a:ext uri="{0D108BD9-81ED-4DB2-BD59-A6C34878D82A}">
                    <a16:rowId xmlns:a16="http://schemas.microsoft.com/office/drawing/2014/main" val="1081375117"/>
                  </a:ext>
                </a:extLst>
              </a:tr>
            </a:tbl>
          </a:graphicData>
        </a:graphic>
      </p:graphicFrame>
      <p:sp>
        <p:nvSpPr>
          <p:cNvPr id="6" name="Slide Number Placeholder 5"/>
          <p:cNvSpPr>
            <a:spLocks noGrp="1"/>
          </p:cNvSpPr>
          <p:nvPr>
            <p:ph type="sldNum" sz="quarter" idx="12"/>
          </p:nvPr>
        </p:nvSpPr>
        <p:spPr/>
        <p:txBody>
          <a:bodyPr>
            <a:normAutofit fontScale="85000" lnSpcReduction="20000"/>
          </a:bodyPr>
          <a:lstStyle/>
          <a:p>
            <a:fld id="{A162D542-39A4-4598-BEB9-D1267FDA8501}" type="slidenum">
              <a:rPr lang="en-US" smtClean="0"/>
              <a:t>47</a:t>
            </a:fld>
            <a:endParaRPr lang="en-US"/>
          </a:p>
        </p:txBody>
      </p:sp>
    </p:spTree>
    <p:extLst>
      <p:ext uri="{BB962C8B-B14F-4D97-AF65-F5344CB8AC3E}">
        <p14:creationId xmlns:p14="http://schemas.microsoft.com/office/powerpoint/2010/main" val="286689249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vert="horz" lIns="90488" tIns="44450" rIns="90488" bIns="44450" anchor="ctr">
            <a:normAutofit/>
          </a:bodyPr>
          <a:lstStyle/>
          <a:p>
            <a:pPr eaLnBrk="1" hangingPunct="1"/>
            <a:r>
              <a:rPr lang="en-US"/>
              <a:t>Part B and Part D costs</a:t>
            </a:r>
          </a:p>
        </p:txBody>
      </p:sp>
      <p:sp>
        <p:nvSpPr>
          <p:cNvPr id="6148" name="Text Box 4"/>
          <p:cNvSpPr txBox="1">
            <a:spLocks noChangeArrowheads="1"/>
          </p:cNvSpPr>
          <p:nvPr/>
        </p:nvSpPr>
        <p:spPr bwMode="auto">
          <a:xfrm>
            <a:off x="1524000" y="6477000"/>
            <a:ext cx="914400" cy="336550"/>
          </a:xfrm>
          <a:prstGeom prst="rect">
            <a:avLst/>
          </a:prstGeom>
          <a:noFill/>
          <a:ln w="9525">
            <a:noFill/>
            <a:miter lim="800000"/>
            <a:headEnd/>
            <a:tailEnd/>
          </a:ln>
        </p:spPr>
        <p:txBody>
          <a:bodyPr>
            <a:spAutoFit/>
          </a:bodyPr>
          <a:lstStyle/>
          <a:p>
            <a:pPr>
              <a:spcBef>
                <a:spcPct val="50000"/>
              </a:spcBef>
            </a:pPr>
            <a:endParaRPr lang="en-US" sz="1600">
              <a:solidFill>
                <a:srgbClr val="FFFFFF"/>
              </a:solidFill>
              <a:latin typeface="Arial Black"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8051117"/>
              </p:ext>
            </p:extLst>
          </p:nvPr>
        </p:nvGraphicFramePr>
        <p:xfrm>
          <a:off x="1732546" y="1677308"/>
          <a:ext cx="8884024" cy="1365884"/>
        </p:xfrm>
        <a:graphic>
          <a:graphicData uri="http://schemas.openxmlformats.org/drawingml/2006/table">
            <a:tbl>
              <a:tblPr firstRow="1" bandRow="1">
                <a:tableStyleId>{F5AB1C69-6EDB-4FF4-983F-18BD219EF322}</a:tableStyleId>
              </a:tblPr>
              <a:tblGrid>
                <a:gridCol w="3841740">
                  <a:extLst>
                    <a:ext uri="{9D8B030D-6E8A-4147-A177-3AD203B41FA5}">
                      <a16:colId xmlns:a16="http://schemas.microsoft.com/office/drawing/2014/main" val="3075832114"/>
                    </a:ext>
                  </a:extLst>
                </a:gridCol>
                <a:gridCol w="5042284">
                  <a:extLst>
                    <a:ext uri="{9D8B030D-6E8A-4147-A177-3AD203B41FA5}">
                      <a16:colId xmlns:a16="http://schemas.microsoft.com/office/drawing/2014/main" val="192277551"/>
                    </a:ext>
                  </a:extLst>
                </a:gridCol>
              </a:tblGrid>
              <a:tr h="399655">
                <a:tc gridSpan="2">
                  <a:txBody>
                    <a:bodyPr/>
                    <a:lstStyle/>
                    <a:p>
                      <a:pPr algn="l"/>
                      <a:r>
                        <a:rPr lang="en-US" sz="2200"/>
                        <a:t>Part B</a:t>
                      </a:r>
                    </a:p>
                  </a:txBody>
                  <a:tcPr anchor="ctr"/>
                </a:tc>
                <a:tc hMerge="1">
                  <a:txBody>
                    <a:bodyPr/>
                    <a:lstStyle/>
                    <a:p>
                      <a:endParaRPr lang="en-US"/>
                    </a:p>
                  </a:txBody>
                  <a:tcPr/>
                </a:tc>
                <a:extLst>
                  <a:ext uri="{0D108BD9-81ED-4DB2-BD59-A6C34878D82A}">
                    <a16:rowId xmlns:a16="http://schemas.microsoft.com/office/drawing/2014/main" val="3601638236"/>
                  </a:ext>
                </a:extLst>
              </a:tr>
              <a:tr h="399655">
                <a:tc>
                  <a:txBody>
                    <a:bodyPr/>
                    <a:lstStyle/>
                    <a:p>
                      <a:r>
                        <a:rPr lang="en-US" sz="2200" b="1"/>
                        <a:t>Annual deductible</a:t>
                      </a:r>
                    </a:p>
                  </a:txBody>
                  <a:tcPr anchor="ctr"/>
                </a:tc>
                <a:tc>
                  <a:txBody>
                    <a:bodyPr/>
                    <a:lstStyle/>
                    <a:p>
                      <a:r>
                        <a:rPr lang="en-US" sz="2200"/>
                        <a:t>$226</a:t>
                      </a:r>
                    </a:p>
                  </a:txBody>
                  <a:tcPr anchor="ctr"/>
                </a:tc>
                <a:extLst>
                  <a:ext uri="{0D108BD9-81ED-4DB2-BD59-A6C34878D82A}">
                    <a16:rowId xmlns:a16="http://schemas.microsoft.com/office/drawing/2014/main" val="3468411453"/>
                  </a:ext>
                </a:extLst>
              </a:tr>
              <a:tr h="512444">
                <a:tc>
                  <a:txBody>
                    <a:bodyPr/>
                    <a:lstStyle/>
                    <a:p>
                      <a:r>
                        <a:rPr lang="en-US" sz="2200" b="1"/>
                        <a:t>Standard monthly</a:t>
                      </a:r>
                      <a:r>
                        <a:rPr lang="en-US" sz="2200" b="1" baseline="0"/>
                        <a:t> premium</a:t>
                      </a:r>
                      <a:endParaRPr lang="en-US" sz="2200" b="1"/>
                    </a:p>
                  </a:txBody>
                  <a:tcPr anchor="ctr"/>
                </a:tc>
                <a:tc>
                  <a:txBody>
                    <a:bodyPr/>
                    <a:lstStyle/>
                    <a:p>
                      <a:r>
                        <a:rPr lang="en-US" sz="2200"/>
                        <a:t>$164.90</a:t>
                      </a:r>
                    </a:p>
                  </a:txBody>
                  <a:tcPr anchor="ctr"/>
                </a:tc>
                <a:extLst>
                  <a:ext uri="{0D108BD9-81ED-4DB2-BD59-A6C34878D82A}">
                    <a16:rowId xmlns:a16="http://schemas.microsoft.com/office/drawing/2014/main" val="1938679201"/>
                  </a:ext>
                </a:extLst>
              </a:tr>
            </a:tbl>
          </a:graphicData>
        </a:graphic>
      </p:graphicFrame>
      <p:sp>
        <p:nvSpPr>
          <p:cNvPr id="6" name="Slide Number Placeholder 5"/>
          <p:cNvSpPr>
            <a:spLocks noGrp="1"/>
          </p:cNvSpPr>
          <p:nvPr>
            <p:ph type="sldNum" sz="quarter" idx="12"/>
          </p:nvPr>
        </p:nvSpPr>
        <p:spPr/>
        <p:txBody>
          <a:bodyPr>
            <a:normAutofit fontScale="85000" lnSpcReduction="20000"/>
          </a:bodyPr>
          <a:lstStyle/>
          <a:p>
            <a:fld id="{A162D542-39A4-4598-BEB9-D1267FDA8501}" type="slidenum">
              <a:rPr lang="en-US" smtClean="0"/>
              <a:t>48</a:t>
            </a:fld>
            <a:endParaRPr lang="en-US"/>
          </a:p>
        </p:txBody>
      </p:sp>
      <p:graphicFrame>
        <p:nvGraphicFramePr>
          <p:cNvPr id="7" name="Table 6">
            <a:extLst>
              <a:ext uri="{FF2B5EF4-FFF2-40B4-BE49-F238E27FC236}">
                <a16:creationId xmlns:a16="http://schemas.microsoft.com/office/drawing/2014/main" id="{9BE7CD77-E3CA-DA4D-89E9-A185C26CBB95}"/>
              </a:ext>
            </a:extLst>
          </p:cNvPr>
          <p:cNvGraphicFramePr>
            <a:graphicFrameLocks noGrp="1"/>
          </p:cNvGraphicFramePr>
          <p:nvPr>
            <p:extLst>
              <p:ext uri="{D42A27DB-BD31-4B8C-83A1-F6EECF244321}">
                <p14:modId xmlns:p14="http://schemas.microsoft.com/office/powerpoint/2010/main" val="3406319043"/>
              </p:ext>
            </p:extLst>
          </p:nvPr>
        </p:nvGraphicFramePr>
        <p:xfrm>
          <a:off x="1732546" y="3348180"/>
          <a:ext cx="8884024" cy="3152772"/>
        </p:xfrm>
        <a:graphic>
          <a:graphicData uri="http://schemas.openxmlformats.org/drawingml/2006/table">
            <a:tbl>
              <a:tblPr firstRow="1" bandRow="1">
                <a:tableStyleId>{21E4AEA4-8DFA-4A89-87EB-49C32662AFE0}</a:tableStyleId>
              </a:tblPr>
              <a:tblGrid>
                <a:gridCol w="3841740">
                  <a:extLst>
                    <a:ext uri="{9D8B030D-6E8A-4147-A177-3AD203B41FA5}">
                      <a16:colId xmlns:a16="http://schemas.microsoft.com/office/drawing/2014/main" val="3075832114"/>
                    </a:ext>
                  </a:extLst>
                </a:gridCol>
                <a:gridCol w="5042284">
                  <a:extLst>
                    <a:ext uri="{9D8B030D-6E8A-4147-A177-3AD203B41FA5}">
                      <a16:colId xmlns:a16="http://schemas.microsoft.com/office/drawing/2014/main" val="192277551"/>
                    </a:ext>
                  </a:extLst>
                </a:gridCol>
              </a:tblGrid>
              <a:tr h="399655">
                <a:tc gridSpan="2">
                  <a:txBody>
                    <a:bodyPr/>
                    <a:lstStyle/>
                    <a:p>
                      <a:pPr algn="l"/>
                      <a:r>
                        <a:rPr lang="en-US" sz="2200"/>
                        <a:t>Part D</a:t>
                      </a:r>
                    </a:p>
                  </a:txBody>
                  <a:tcPr anchor="ctr"/>
                </a:tc>
                <a:tc hMerge="1">
                  <a:txBody>
                    <a:bodyPr/>
                    <a:lstStyle/>
                    <a:p>
                      <a:endParaRPr lang="en-US"/>
                    </a:p>
                  </a:txBody>
                  <a:tcPr/>
                </a:tc>
                <a:extLst>
                  <a:ext uri="{0D108BD9-81ED-4DB2-BD59-A6C34878D82A}">
                    <a16:rowId xmlns:a16="http://schemas.microsoft.com/office/drawing/2014/main" val="3601638236"/>
                  </a:ext>
                </a:extLst>
              </a:tr>
              <a:tr h="399655">
                <a:tc>
                  <a:txBody>
                    <a:bodyPr/>
                    <a:lstStyle/>
                    <a:p>
                      <a:r>
                        <a:rPr lang="en-US" sz="2200" b="1"/>
                        <a:t>Base premium</a:t>
                      </a:r>
                    </a:p>
                  </a:txBody>
                  <a:tcPr anchor="ctr"/>
                </a:tc>
                <a:tc>
                  <a:txBody>
                    <a:bodyPr/>
                    <a:lstStyle/>
                    <a:p>
                      <a:r>
                        <a:rPr lang="en-US" sz="2200"/>
                        <a:t>$32.74</a:t>
                      </a:r>
                    </a:p>
                  </a:txBody>
                  <a:tcPr anchor="ctr"/>
                </a:tc>
                <a:extLst>
                  <a:ext uri="{0D108BD9-81ED-4DB2-BD59-A6C34878D82A}">
                    <a16:rowId xmlns:a16="http://schemas.microsoft.com/office/drawing/2014/main" val="3468411453"/>
                  </a:ext>
                </a:extLst>
              </a:tr>
              <a:tr h="512444">
                <a:tc>
                  <a:txBody>
                    <a:bodyPr/>
                    <a:lstStyle/>
                    <a:p>
                      <a:r>
                        <a:rPr lang="en-US" sz="2200" b="1"/>
                        <a:t>Maximum deductible</a:t>
                      </a:r>
                    </a:p>
                  </a:txBody>
                  <a:tcPr anchor="ctr"/>
                </a:tc>
                <a:tc>
                  <a:txBody>
                    <a:bodyPr/>
                    <a:lstStyle/>
                    <a:p>
                      <a:r>
                        <a:rPr lang="en-US" sz="2200"/>
                        <a:t>$505</a:t>
                      </a:r>
                    </a:p>
                  </a:txBody>
                  <a:tcPr anchor="ctr"/>
                </a:tc>
                <a:extLst>
                  <a:ext uri="{0D108BD9-81ED-4DB2-BD59-A6C34878D82A}">
                    <a16:rowId xmlns:a16="http://schemas.microsoft.com/office/drawing/2014/main" val="1938679201"/>
                  </a:ext>
                </a:extLst>
              </a:tr>
              <a:tr h="512444">
                <a:tc>
                  <a:txBody>
                    <a:bodyPr/>
                    <a:lstStyle/>
                    <a:p>
                      <a:r>
                        <a:rPr lang="en-US" sz="2200" b="1"/>
                        <a:t>Initial coverage limit</a:t>
                      </a:r>
                    </a:p>
                  </a:txBody>
                  <a:tcPr anchor="ctr"/>
                </a:tc>
                <a:tc>
                  <a:txBody>
                    <a:bodyPr/>
                    <a:lstStyle/>
                    <a:p>
                      <a:r>
                        <a:rPr lang="en-US" sz="2200"/>
                        <a:t>$4,660</a:t>
                      </a:r>
                    </a:p>
                  </a:txBody>
                  <a:tcPr anchor="ctr"/>
                </a:tc>
                <a:extLst>
                  <a:ext uri="{0D108BD9-81ED-4DB2-BD59-A6C34878D82A}">
                    <a16:rowId xmlns:a16="http://schemas.microsoft.com/office/drawing/2014/main" val="1683902552"/>
                  </a:ext>
                </a:extLst>
              </a:tr>
              <a:tr h="512444">
                <a:tc>
                  <a:txBody>
                    <a:bodyPr/>
                    <a:lstStyle/>
                    <a:p>
                      <a:r>
                        <a:rPr lang="en-US" sz="2200" b="1"/>
                        <a:t>Donut</a:t>
                      </a:r>
                      <a:r>
                        <a:rPr lang="en-US" sz="2200" b="1" baseline="0"/>
                        <a:t> hole</a:t>
                      </a:r>
                      <a:endParaRPr lang="en-US" sz="2200" b="1"/>
                    </a:p>
                  </a:txBody>
                  <a:tcPr anchor="ctr"/>
                </a:tc>
                <a:tc>
                  <a:txBody>
                    <a:bodyPr/>
                    <a:lstStyle/>
                    <a:p>
                      <a:r>
                        <a:rPr lang="en-US" sz="2200"/>
                        <a:t>25%</a:t>
                      </a:r>
                      <a:r>
                        <a:rPr lang="en-US" sz="2200" baseline="0"/>
                        <a:t> cost of generic and brand-name drugs</a:t>
                      </a:r>
                      <a:endParaRPr lang="en-US" sz="2200" b="0"/>
                    </a:p>
                  </a:txBody>
                  <a:tcPr anchor="ctr"/>
                </a:tc>
                <a:extLst>
                  <a:ext uri="{0D108BD9-81ED-4DB2-BD59-A6C34878D82A}">
                    <a16:rowId xmlns:a16="http://schemas.microsoft.com/office/drawing/2014/main" val="77214540"/>
                  </a:ext>
                </a:extLst>
              </a:tr>
              <a:tr h="512444">
                <a:tc>
                  <a:txBody>
                    <a:bodyPr/>
                    <a:lstStyle/>
                    <a:p>
                      <a:r>
                        <a:rPr lang="en-US" sz="2200" b="1"/>
                        <a:t>Catastrophic</a:t>
                      </a:r>
                      <a:r>
                        <a:rPr lang="en-US" sz="2200" b="1" baseline="0"/>
                        <a:t> coverage</a:t>
                      </a:r>
                      <a:endParaRPr lang="en-US" sz="2200" b="1"/>
                    </a:p>
                  </a:txBody>
                  <a:tcPr anchor="ctr"/>
                </a:tc>
                <a:tc>
                  <a:txBody>
                    <a:bodyPr/>
                    <a:lstStyle/>
                    <a:p>
                      <a:r>
                        <a:rPr lang="en-US" sz="2200" dirty="0"/>
                        <a:t>$7,400</a:t>
                      </a:r>
                    </a:p>
                  </a:txBody>
                  <a:tcPr anchor="ctr"/>
                </a:tc>
                <a:extLst>
                  <a:ext uri="{0D108BD9-81ED-4DB2-BD59-A6C34878D82A}">
                    <a16:rowId xmlns:a16="http://schemas.microsoft.com/office/drawing/2014/main" val="1789957947"/>
                  </a:ext>
                </a:extLst>
              </a:tr>
            </a:tbl>
          </a:graphicData>
        </a:graphic>
      </p:graphicFrame>
    </p:spTree>
    <p:extLst>
      <p:ext uri="{BB962C8B-B14F-4D97-AF65-F5344CB8AC3E}">
        <p14:creationId xmlns:p14="http://schemas.microsoft.com/office/powerpoint/2010/main" val="1008103555"/>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60420"/>
            <a:ext cx="10261600" cy="1132241"/>
          </a:xfrm>
        </p:spPr>
        <p:txBody>
          <a:bodyPr>
            <a:normAutofit/>
          </a:bodyPr>
          <a:lstStyle/>
          <a:p>
            <a:r>
              <a:rPr lang="en-US"/>
              <a:t>Resources</a:t>
            </a:r>
          </a:p>
        </p:txBody>
      </p:sp>
      <p:sp>
        <p:nvSpPr>
          <p:cNvPr id="6" name="Freeform 5"/>
          <p:cNvSpPr/>
          <p:nvPr/>
        </p:nvSpPr>
        <p:spPr>
          <a:xfrm>
            <a:off x="865250" y="1741401"/>
            <a:ext cx="2966296" cy="1918374"/>
          </a:xfrm>
          <a:custGeom>
            <a:avLst/>
            <a:gdLst>
              <a:gd name="connsiteX0" fmla="*/ 0 w 2421266"/>
              <a:gd name="connsiteY0" fmla="*/ 0 h 1507635"/>
              <a:gd name="connsiteX1" fmla="*/ 2421266 w 2421266"/>
              <a:gd name="connsiteY1" fmla="*/ 0 h 1507635"/>
              <a:gd name="connsiteX2" fmla="*/ 2421266 w 2421266"/>
              <a:gd name="connsiteY2" fmla="*/ 1507635 h 1507635"/>
              <a:gd name="connsiteX3" fmla="*/ 0 w 2421266"/>
              <a:gd name="connsiteY3" fmla="*/ 1507635 h 1507635"/>
              <a:gd name="connsiteX4" fmla="*/ 0 w 2421266"/>
              <a:gd name="connsiteY4" fmla="*/ 0 h 150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1266" h="1507635">
                <a:moveTo>
                  <a:pt x="0" y="0"/>
                </a:moveTo>
                <a:lnTo>
                  <a:pt x="2421266" y="0"/>
                </a:lnTo>
                <a:lnTo>
                  <a:pt x="2421266" y="1507635"/>
                </a:lnTo>
                <a:lnTo>
                  <a:pt x="0" y="1507635"/>
                </a:lnTo>
                <a:lnTo>
                  <a:pt x="0" y="0"/>
                </a:lnTo>
                <a:close/>
              </a:path>
            </a:pathLst>
          </a:custGeom>
          <a:ln>
            <a:solidFill>
              <a:schemeClr val="accent3">
                <a:lumMod val="75000"/>
              </a:schemeClr>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200"/>
              <a:t>Today’s PowerPoint</a:t>
            </a:r>
          </a:p>
          <a:p>
            <a:pPr algn="ctr" defTabSz="977900">
              <a:lnSpc>
                <a:spcPct val="90000"/>
              </a:lnSpc>
              <a:spcBef>
                <a:spcPct val="0"/>
              </a:spcBef>
              <a:spcAft>
                <a:spcPct val="35000"/>
              </a:spcAft>
            </a:pPr>
            <a:r>
              <a:rPr lang="en-US" sz="2000" i="1"/>
              <a:t>(PPT and pdf)</a:t>
            </a:r>
          </a:p>
        </p:txBody>
      </p:sp>
      <p:sp>
        <p:nvSpPr>
          <p:cNvPr id="7" name="Freeform 6"/>
          <p:cNvSpPr/>
          <p:nvPr/>
        </p:nvSpPr>
        <p:spPr>
          <a:xfrm>
            <a:off x="4760633" y="1746882"/>
            <a:ext cx="2966296" cy="1915805"/>
          </a:xfrm>
          <a:custGeom>
            <a:avLst/>
            <a:gdLst>
              <a:gd name="connsiteX0" fmla="*/ 0 w 2316089"/>
              <a:gd name="connsiteY0" fmla="*/ 0 h 1507635"/>
              <a:gd name="connsiteX1" fmla="*/ 2316089 w 2316089"/>
              <a:gd name="connsiteY1" fmla="*/ 0 h 1507635"/>
              <a:gd name="connsiteX2" fmla="*/ 2316089 w 2316089"/>
              <a:gd name="connsiteY2" fmla="*/ 1507635 h 1507635"/>
              <a:gd name="connsiteX3" fmla="*/ 0 w 2316089"/>
              <a:gd name="connsiteY3" fmla="*/ 1507635 h 1507635"/>
              <a:gd name="connsiteX4" fmla="*/ 0 w 2316089"/>
              <a:gd name="connsiteY4" fmla="*/ 0 h 1507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089" h="1507635">
                <a:moveTo>
                  <a:pt x="0" y="0"/>
                </a:moveTo>
                <a:lnTo>
                  <a:pt x="2316089" y="0"/>
                </a:lnTo>
                <a:lnTo>
                  <a:pt x="2316089" y="1507635"/>
                </a:lnTo>
                <a:lnTo>
                  <a:pt x="0" y="1507635"/>
                </a:lnTo>
                <a:lnTo>
                  <a:pt x="0" y="0"/>
                </a:lnTo>
                <a:close/>
              </a:path>
            </a:pathLst>
          </a:custGeom>
          <a:solidFill>
            <a:schemeClr val="accent2">
              <a:lumMod val="40000"/>
              <a:lumOff val="60000"/>
            </a:schemeClr>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152692"/>
              <a:satOff val="4873"/>
              <a:lumOff val="-78"/>
              <a:alphaOff val="0"/>
            </a:schemeClr>
          </a:fillRef>
          <a:effectRef idx="1">
            <a:schemeClr val="accent3">
              <a:hueOff val="-3152692"/>
              <a:satOff val="4873"/>
              <a:lumOff val="-78"/>
              <a:alphaOff val="0"/>
            </a:schemeClr>
          </a:effectRef>
          <a:fontRef idx="minor">
            <a:schemeClr val="dk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200"/>
              <a:t>Today’s recording</a:t>
            </a:r>
          </a:p>
          <a:p>
            <a:pPr algn="ctr" defTabSz="977900">
              <a:lnSpc>
                <a:spcPct val="90000"/>
              </a:lnSpc>
              <a:spcBef>
                <a:spcPct val="0"/>
              </a:spcBef>
              <a:spcAft>
                <a:spcPct val="35000"/>
              </a:spcAft>
            </a:pPr>
            <a:r>
              <a:rPr lang="en-US" sz="2000" i="1"/>
              <a:t>Within one business day</a:t>
            </a: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t>49</a:t>
            </a:fld>
            <a:endParaRPr lang="en-US"/>
          </a:p>
        </p:txBody>
      </p:sp>
      <p:sp>
        <p:nvSpPr>
          <p:cNvPr id="8" name="Freeform 10">
            <a:extLst>
              <a:ext uri="{FF2B5EF4-FFF2-40B4-BE49-F238E27FC236}">
                <a16:creationId xmlns:a16="http://schemas.microsoft.com/office/drawing/2014/main" id="{102B175B-15BB-4ABB-B44A-D16F9B577058}"/>
              </a:ext>
            </a:extLst>
          </p:cNvPr>
          <p:cNvSpPr/>
          <p:nvPr/>
        </p:nvSpPr>
        <p:spPr>
          <a:xfrm>
            <a:off x="8604393" y="1754580"/>
            <a:ext cx="2966296" cy="1826439"/>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solidFill>
            <a:schemeClr val="accent4">
              <a:lumMod val="40000"/>
              <a:lumOff val="60000"/>
            </a:schemeClr>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200">
                <a:hlinkClick r:id="rId3"/>
              </a:rPr>
              <a:t>When does Medicare coverage start?</a:t>
            </a:r>
            <a:r>
              <a:rPr lang="en-US" sz="2200"/>
              <a:t> (Medicare.gov)</a:t>
            </a:r>
          </a:p>
        </p:txBody>
      </p:sp>
      <p:sp>
        <p:nvSpPr>
          <p:cNvPr id="9" name="Freeform 10">
            <a:extLst>
              <a:ext uri="{FF2B5EF4-FFF2-40B4-BE49-F238E27FC236}">
                <a16:creationId xmlns:a16="http://schemas.microsoft.com/office/drawing/2014/main" id="{7A3F4811-0BC8-4DDF-809A-17345D57AA1D}"/>
              </a:ext>
            </a:extLst>
          </p:cNvPr>
          <p:cNvSpPr/>
          <p:nvPr/>
        </p:nvSpPr>
        <p:spPr>
          <a:xfrm>
            <a:off x="916873" y="4804730"/>
            <a:ext cx="2966296" cy="1875301"/>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ts val="600"/>
              </a:spcAft>
            </a:pPr>
            <a:r>
              <a:rPr lang="en-US" sz="2200"/>
              <a:t>What’s New in 2023? </a:t>
            </a:r>
            <a:r>
              <a:rPr lang="en-US" sz="2200" i="1"/>
              <a:t>(January 2023 Counseling Tips)</a:t>
            </a:r>
          </a:p>
        </p:txBody>
      </p:sp>
      <p:sp>
        <p:nvSpPr>
          <p:cNvPr id="10" name="Freeform 10">
            <a:extLst>
              <a:ext uri="{FF2B5EF4-FFF2-40B4-BE49-F238E27FC236}">
                <a16:creationId xmlns:a16="http://schemas.microsoft.com/office/drawing/2014/main" id="{D22DBA08-37AB-461A-B565-C0C2672792FD}"/>
              </a:ext>
            </a:extLst>
          </p:cNvPr>
          <p:cNvSpPr/>
          <p:nvPr/>
        </p:nvSpPr>
        <p:spPr>
          <a:xfrm>
            <a:off x="4760633" y="4804731"/>
            <a:ext cx="2966296" cy="1875301"/>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solidFill>
            <a:schemeClr val="accent1">
              <a:lumMod val="20000"/>
              <a:lumOff val="80000"/>
            </a:schemeClr>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200">
                <a:hlinkClick r:id="rId4"/>
              </a:rPr>
              <a:t>Part B-ID Benefit </a:t>
            </a:r>
            <a:r>
              <a:rPr lang="en-US" sz="2200"/>
              <a:t>(CMS.gov)</a:t>
            </a:r>
          </a:p>
        </p:txBody>
      </p:sp>
      <p:sp>
        <p:nvSpPr>
          <p:cNvPr id="11" name="Freeform 10">
            <a:extLst>
              <a:ext uri="{FF2B5EF4-FFF2-40B4-BE49-F238E27FC236}">
                <a16:creationId xmlns:a16="http://schemas.microsoft.com/office/drawing/2014/main" id="{3AC18565-1686-4F45-A1AE-6529860BD9C9}"/>
              </a:ext>
            </a:extLst>
          </p:cNvPr>
          <p:cNvSpPr/>
          <p:nvPr/>
        </p:nvSpPr>
        <p:spPr>
          <a:xfrm>
            <a:off x="8604393" y="4811167"/>
            <a:ext cx="2966296" cy="1868865"/>
          </a:xfrm>
          <a:custGeom>
            <a:avLst/>
            <a:gdLst>
              <a:gd name="connsiteX0" fmla="*/ 0 w 2607915"/>
              <a:gd name="connsiteY0" fmla="*/ 0 h 1564749"/>
              <a:gd name="connsiteX1" fmla="*/ 2607915 w 2607915"/>
              <a:gd name="connsiteY1" fmla="*/ 0 h 1564749"/>
              <a:gd name="connsiteX2" fmla="*/ 2607915 w 2607915"/>
              <a:gd name="connsiteY2" fmla="*/ 1564749 h 1564749"/>
              <a:gd name="connsiteX3" fmla="*/ 0 w 2607915"/>
              <a:gd name="connsiteY3" fmla="*/ 1564749 h 1564749"/>
              <a:gd name="connsiteX4" fmla="*/ 0 w 2607915"/>
              <a:gd name="connsiteY4" fmla="*/ 0 h 1564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915" h="1564749">
                <a:moveTo>
                  <a:pt x="0" y="0"/>
                </a:moveTo>
                <a:lnTo>
                  <a:pt x="2607915" y="0"/>
                </a:lnTo>
                <a:lnTo>
                  <a:pt x="2607915" y="1564749"/>
                </a:lnTo>
                <a:lnTo>
                  <a:pt x="0" y="1564749"/>
                </a:lnTo>
                <a:lnTo>
                  <a:pt x="0" y="0"/>
                </a:lnTo>
                <a:close/>
              </a:path>
            </a:pathLst>
          </a:custGeom>
          <a:solidFill>
            <a:schemeClr val="accent6">
              <a:lumMod val="20000"/>
              <a:lumOff val="80000"/>
            </a:schemeClr>
          </a:solidFill>
          <a:ln>
            <a:solidFill>
              <a:schemeClr val="accent6"/>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5763458"/>
              <a:satOff val="24365"/>
              <a:lumOff val="-392"/>
              <a:alphaOff val="0"/>
            </a:schemeClr>
          </a:fillRef>
          <a:effectRef idx="1">
            <a:schemeClr val="accent3">
              <a:hueOff val="-15763458"/>
              <a:satOff val="24365"/>
              <a:lumOff val="-392"/>
              <a:alphaOff val="0"/>
            </a:schemeClr>
          </a:effectRef>
          <a:fontRef idx="minor">
            <a:schemeClr val="dk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sz="2200">
                <a:hlinkClick r:id="rId5"/>
              </a:rPr>
              <a:t>Part B SEPs for Exceptional Circumstances</a:t>
            </a:r>
            <a:r>
              <a:rPr lang="en-US" sz="2200"/>
              <a:t> (MedicareInteractive.org) </a:t>
            </a:r>
          </a:p>
        </p:txBody>
      </p:sp>
      <p:sp>
        <p:nvSpPr>
          <p:cNvPr id="4" name="TextBox 3">
            <a:extLst>
              <a:ext uri="{FF2B5EF4-FFF2-40B4-BE49-F238E27FC236}">
                <a16:creationId xmlns:a16="http://schemas.microsoft.com/office/drawing/2014/main" id="{7F0B645F-5401-43E3-9C0F-870820CF97B0}"/>
              </a:ext>
            </a:extLst>
          </p:cNvPr>
          <p:cNvSpPr txBox="1"/>
          <p:nvPr/>
        </p:nvSpPr>
        <p:spPr>
          <a:xfrm>
            <a:off x="576958" y="3795504"/>
            <a:ext cx="3646126" cy="707886"/>
          </a:xfrm>
          <a:prstGeom prst="rect">
            <a:avLst/>
          </a:prstGeom>
          <a:noFill/>
          <a:ln w="25400">
            <a:solidFill>
              <a:schemeClr val="accent5"/>
            </a:solidFill>
          </a:ln>
        </p:spPr>
        <p:txBody>
          <a:bodyPr wrap="square" rtlCol="0">
            <a:spAutoFit/>
          </a:bodyPr>
          <a:lstStyle/>
          <a:p>
            <a:pPr algn="ctr"/>
            <a:r>
              <a:rPr lang="en-US" sz="2000"/>
              <a:t>Password-protected at www.shiphelp.org</a:t>
            </a:r>
          </a:p>
        </p:txBody>
      </p:sp>
      <p:cxnSp>
        <p:nvCxnSpPr>
          <p:cNvPr id="28" name="Straight Arrow Connector 27">
            <a:extLst>
              <a:ext uri="{FF2B5EF4-FFF2-40B4-BE49-F238E27FC236}">
                <a16:creationId xmlns:a16="http://schemas.microsoft.com/office/drawing/2014/main" id="{314FBBF9-05D1-4B7C-BB94-3585DB1BE262}"/>
              </a:ext>
            </a:extLst>
          </p:cNvPr>
          <p:cNvCxnSpPr>
            <a:cxnSpLocks/>
          </p:cNvCxnSpPr>
          <p:nvPr/>
        </p:nvCxnSpPr>
        <p:spPr>
          <a:xfrm flipH="1">
            <a:off x="2349250" y="4497866"/>
            <a:ext cx="1" cy="2825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1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r>
              <a:rPr lang="en-US"/>
              <a:t>Learning objectives</a:t>
            </a:r>
          </a:p>
        </p:txBody>
      </p:sp>
      <p:sp>
        <p:nvSpPr>
          <p:cNvPr id="3" name="Slide Number Placeholder 2"/>
          <p:cNvSpPr>
            <a:spLocks noGrp="1"/>
          </p:cNvSpPr>
          <p:nvPr>
            <p:ph type="sldNum" sz="quarter" idx="12"/>
          </p:nvPr>
        </p:nvSpPr>
        <p:spPr/>
        <p:txBody>
          <a:bodyPr>
            <a:normAutofit fontScale="85000" lnSpcReduction="20000"/>
          </a:bodyPr>
          <a:lstStyle/>
          <a:p>
            <a:fld id="{A162D542-39A4-4598-BEB9-D1267FDA8501}" type="slidenum">
              <a:rPr lang="en-US" smtClean="0"/>
              <a:pPr/>
              <a:t>5</a:t>
            </a:fld>
            <a:endParaRPr lang="en-US"/>
          </a:p>
        </p:txBody>
      </p:sp>
      <p:sp>
        <p:nvSpPr>
          <p:cNvPr id="2" name="Content Placeholder 1"/>
          <p:cNvSpPr>
            <a:spLocks noGrp="1"/>
          </p:cNvSpPr>
          <p:nvPr>
            <p:ph sz="quarter" idx="1"/>
          </p:nvPr>
        </p:nvSpPr>
        <p:spPr/>
        <p:txBody>
          <a:bodyPr/>
          <a:lstStyle/>
          <a:p>
            <a:pPr lvl="0"/>
            <a:r>
              <a:rPr lang="en-US"/>
              <a:t>Understand changes to the General Enrollment Period and Initial Enrollment Period</a:t>
            </a:r>
          </a:p>
          <a:p>
            <a:pPr lvl="0"/>
            <a:r>
              <a:rPr lang="en-US"/>
              <a:t>Identify new Medicare Part B and premium Part A Special Enrollment Periods for Exceptional Circumstances</a:t>
            </a:r>
          </a:p>
          <a:p>
            <a:pPr lvl="0"/>
            <a:r>
              <a:rPr lang="en-US"/>
              <a:t>Changes to drug costs and coverage, including insulin, vaccines, and immunosuppressants</a:t>
            </a:r>
          </a:p>
          <a:p>
            <a:pPr lvl="0"/>
            <a:r>
              <a:rPr lang="en-US"/>
              <a:t>Expanded interpretation for medically necessary dental care</a:t>
            </a:r>
          </a:p>
        </p:txBody>
      </p:sp>
    </p:spTree>
    <p:extLst>
      <p:ext uri="{BB962C8B-B14F-4D97-AF65-F5344CB8AC3E}">
        <p14:creationId xmlns:p14="http://schemas.microsoft.com/office/powerpoint/2010/main" val="608119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Questions?</a:t>
            </a:r>
          </a:p>
        </p:txBody>
      </p:sp>
      <p:sp>
        <p:nvSpPr>
          <p:cNvPr id="4" name="Slide Number Placeholder 3"/>
          <p:cNvSpPr>
            <a:spLocks noGrp="1"/>
          </p:cNvSpPr>
          <p:nvPr>
            <p:ph type="sldNum" sz="quarter" idx="11"/>
          </p:nvPr>
        </p:nvSpPr>
        <p:spPr/>
        <p:txBody>
          <a:bodyPr/>
          <a:lstStyle/>
          <a:p>
            <a:fld id="{A162D542-39A4-4598-BEB9-D1267FDA8501}" type="slidenum">
              <a:rPr lang="en-US" smtClean="0"/>
              <a:t>50</a:t>
            </a:fld>
            <a:endParaRPr lang="en-US"/>
          </a:p>
        </p:txBody>
      </p:sp>
      <p:sp>
        <p:nvSpPr>
          <p:cNvPr id="5" name="Content Placeholder 3"/>
          <p:cNvSpPr>
            <a:spLocks noGrp="1"/>
          </p:cNvSpPr>
          <p:nvPr>
            <p:ph type="body" idx="1"/>
          </p:nvPr>
        </p:nvSpPr>
        <p:spPr>
          <a:xfrm>
            <a:off x="1828800" y="3429000"/>
            <a:ext cx="9717206" cy="2780730"/>
          </a:xfrm>
        </p:spPr>
        <p:txBody>
          <a:bodyPr>
            <a:normAutofit/>
          </a:bodyPr>
          <a:lstStyle/>
          <a:p>
            <a:pPr marL="457200" indent="-457200">
              <a:buFont typeface="Wingdings" panose="05000000000000000000" pitchFamily="2" charset="2"/>
              <a:buChar char="q"/>
            </a:pPr>
            <a:r>
              <a:rPr lang="en-US"/>
              <a:t>We’ll follow up through email if we don’t have time to answer your question during the webinar</a:t>
            </a:r>
          </a:p>
          <a:p>
            <a:pPr marL="457200" indent="-457200">
              <a:buFont typeface="Wingdings" panose="05000000000000000000" pitchFamily="2" charset="2"/>
              <a:buChar char="q"/>
            </a:pPr>
            <a:r>
              <a:rPr lang="en-US"/>
              <a:t>Contact </a:t>
            </a:r>
            <a:r>
              <a:rPr lang="en-US" u="sng">
                <a:solidFill>
                  <a:schemeClr val="accent2"/>
                </a:solidFill>
              </a:rPr>
              <a:t>medicarehelp@shiptacenter.org</a:t>
            </a:r>
            <a:r>
              <a:rPr lang="en-US"/>
              <a:t> if you have questions after this webinar concludes</a:t>
            </a:r>
          </a:p>
        </p:txBody>
      </p:sp>
    </p:spTree>
    <p:extLst>
      <p:ext uri="{BB962C8B-B14F-4D97-AF65-F5344CB8AC3E}">
        <p14:creationId xmlns:p14="http://schemas.microsoft.com/office/powerpoint/2010/main" val="111010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93691"/>
            <a:ext cx="8305800" cy="856488"/>
          </a:xfrm>
        </p:spPr>
        <p:txBody>
          <a:bodyPr>
            <a:noAutofit/>
          </a:bodyPr>
          <a:lstStyle/>
          <a:p>
            <a:r>
              <a:rPr lang="en-US"/>
              <a:t>Webinar Resources in the Libraries</a:t>
            </a:r>
            <a:endParaRPr lang="en-US" sz="2000"/>
          </a:p>
        </p:txBody>
      </p:sp>
      <p:graphicFrame>
        <p:nvGraphicFramePr>
          <p:cNvPr id="13" name="Content Placeholder 4"/>
          <p:cNvGraphicFramePr>
            <a:graphicFrameLocks/>
          </p:cNvGraphicFramePr>
          <p:nvPr>
            <p:extLst>
              <p:ext uri="{D42A27DB-BD31-4B8C-83A1-F6EECF244321}">
                <p14:modId xmlns:p14="http://schemas.microsoft.com/office/powerpoint/2010/main" val="3038026764"/>
              </p:ext>
            </p:extLst>
          </p:nvPr>
        </p:nvGraphicFramePr>
        <p:xfrm>
          <a:off x="846161" y="1828802"/>
          <a:ext cx="10440537" cy="3575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C6252A2F-E19D-469E-8DFA-AB57CA3EF46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7475" t="24659" b="8486"/>
          <a:stretch/>
        </p:blipFill>
        <p:spPr>
          <a:xfrm>
            <a:off x="4086578" y="2457452"/>
            <a:ext cx="1502225" cy="376059"/>
          </a:xfrm>
          <a:prstGeom prst="rect">
            <a:avLst/>
          </a:prstGeom>
          <a:ln w="19050">
            <a:solidFill>
              <a:schemeClr val="tx2">
                <a:lumMod val="40000"/>
                <a:lumOff val="60000"/>
              </a:schemeClr>
            </a:solidFill>
          </a:ln>
        </p:spPr>
      </p:pic>
      <p:pic>
        <p:nvPicPr>
          <p:cNvPr id="3" name="Picture 2">
            <a:extLst>
              <a:ext uri="{FF2B5EF4-FFF2-40B4-BE49-F238E27FC236}">
                <a16:creationId xmlns:a16="http://schemas.microsoft.com/office/drawing/2014/main" id="{2B3B348A-B1DF-4A61-BE72-563D79C06A28}"/>
              </a:ext>
            </a:extLst>
          </p:cNvPr>
          <p:cNvPicPr>
            <a:picLocks noChangeAspect="1"/>
          </p:cNvPicPr>
          <p:nvPr/>
        </p:nvPicPr>
        <p:blipFill rotWithShape="1">
          <a:blip r:embed="rId9">
            <a:extLst>
              <a:ext uri="{28A0092B-C50C-407E-A947-70E740481C1C}">
                <a14:useLocalDpi xmlns:a14="http://schemas.microsoft.com/office/drawing/2010/main" val="0"/>
              </a:ext>
            </a:extLst>
          </a:blip>
          <a:srcRect t="15489" b="10798"/>
          <a:stretch/>
        </p:blipFill>
        <p:spPr>
          <a:xfrm>
            <a:off x="9653937" y="2435264"/>
            <a:ext cx="1502225" cy="398248"/>
          </a:xfrm>
          <a:prstGeom prst="rect">
            <a:avLst/>
          </a:prstGeom>
          <a:ln>
            <a:solidFill>
              <a:srgbClr val="084A9C"/>
            </a:solidFill>
          </a:ln>
        </p:spPr>
      </p:pic>
      <p:grpSp>
        <p:nvGrpSpPr>
          <p:cNvPr id="11" name="Group 10">
            <a:extLst>
              <a:ext uri="{FF2B5EF4-FFF2-40B4-BE49-F238E27FC236}">
                <a16:creationId xmlns:a16="http://schemas.microsoft.com/office/drawing/2014/main" id="{40A4B4C2-18D5-422C-BB8B-02F10F756C06}"/>
              </a:ext>
            </a:extLst>
          </p:cNvPr>
          <p:cNvGrpSpPr/>
          <p:nvPr/>
        </p:nvGrpSpPr>
        <p:grpSpPr>
          <a:xfrm>
            <a:off x="1119115" y="5663821"/>
            <a:ext cx="9935571" cy="664415"/>
            <a:chOff x="2485150" y="2861217"/>
            <a:chExt cx="3868899" cy="1253572"/>
          </a:xfrm>
          <a:solidFill>
            <a:schemeClr val="accent1"/>
          </a:solidFill>
        </p:grpSpPr>
        <p:sp>
          <p:nvSpPr>
            <p:cNvPr id="12" name="Rectangle 11">
              <a:extLst>
                <a:ext uri="{FF2B5EF4-FFF2-40B4-BE49-F238E27FC236}">
                  <a16:creationId xmlns:a16="http://schemas.microsoft.com/office/drawing/2014/main" id="{67814757-75B4-468D-A60A-C18BA2E9CD4F}"/>
                </a:ext>
              </a:extLst>
            </p:cNvPr>
            <p:cNvSpPr/>
            <p:nvPr/>
          </p:nvSpPr>
          <p:spPr>
            <a:xfrm>
              <a:off x="2485150" y="2861217"/>
              <a:ext cx="3868899" cy="1253572"/>
            </a:xfrm>
            <a:prstGeom prst="rect">
              <a:avLst/>
            </a:prstGeom>
            <a:grpFill/>
          </p:spPr>
          <p:style>
            <a:lnRef idx="2">
              <a:schemeClr val="lt1">
                <a:hueOff val="0"/>
                <a:satOff val="0"/>
                <a:lumOff val="0"/>
                <a:alphaOff val="0"/>
              </a:schemeClr>
            </a:lnRef>
            <a:fillRef idx="1">
              <a:scrgbClr r="0" g="0" b="0"/>
            </a:fillRef>
            <a:effectRef idx="0">
              <a:schemeClr val="accent2">
                <a:hueOff val="3236683"/>
                <a:satOff val="-33665"/>
                <a:lumOff val="-4707"/>
                <a:alphaOff val="0"/>
              </a:schemeClr>
            </a:effectRef>
            <a:fontRef idx="minor">
              <a:schemeClr val="lt1"/>
            </a:fontRef>
          </p:style>
        </p:sp>
        <p:sp>
          <p:nvSpPr>
            <p:cNvPr id="14" name="TextBox 13">
              <a:extLst>
                <a:ext uri="{FF2B5EF4-FFF2-40B4-BE49-F238E27FC236}">
                  <a16:creationId xmlns:a16="http://schemas.microsoft.com/office/drawing/2014/main" id="{0987966B-02B5-4039-946E-7445EEDF6F7B}"/>
                </a:ext>
              </a:extLst>
            </p:cNvPr>
            <p:cNvSpPr txBox="1"/>
            <p:nvPr/>
          </p:nvSpPr>
          <p:spPr>
            <a:xfrm>
              <a:off x="2485150" y="2861217"/>
              <a:ext cx="3868899" cy="1253572"/>
            </a:xfrm>
            <a:prstGeom prst="rect">
              <a:avLst/>
            </a:prstGeom>
            <a:solidFill>
              <a:schemeClr val="bg1"/>
            </a:solidFill>
            <a:ln w="44450">
              <a:solidFill>
                <a:schemeClr val="accent1"/>
              </a:solidFill>
            </a:ln>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algn="ctr" defTabSz="933450">
                <a:lnSpc>
                  <a:spcPct val="90000"/>
                </a:lnSpc>
                <a:spcBef>
                  <a:spcPct val="0"/>
                </a:spcBef>
                <a:spcAft>
                  <a:spcPct val="35000"/>
                </a:spcAft>
                <a:defRPr/>
              </a:pPr>
              <a:r>
                <a:rPr lang="en-US" sz="2400" b="1">
                  <a:solidFill>
                    <a:schemeClr val="tx1"/>
                  </a:solidFill>
                  <a:latin typeface="Calibri"/>
                </a:rPr>
                <a:t>MIPPA grantees: </a:t>
              </a:r>
              <a:r>
                <a:rPr lang="en-US" sz="2400">
                  <a:solidFill>
                    <a:schemeClr val="tx1"/>
                  </a:solidFill>
                  <a:latin typeface="Calibri"/>
                </a:rPr>
                <a:t>Resources will be emailed to NCOA’s MIPPA listserv.</a:t>
              </a:r>
            </a:p>
          </p:txBody>
        </p:sp>
      </p:grpSp>
      <p:sp>
        <p:nvSpPr>
          <p:cNvPr id="15" name="Slide Number Placeholder 1">
            <a:extLst>
              <a:ext uri="{FF2B5EF4-FFF2-40B4-BE49-F238E27FC236}">
                <a16:creationId xmlns:a16="http://schemas.microsoft.com/office/drawing/2014/main" id="{22A775E8-2263-444D-8D4C-18AA80246B91}"/>
              </a:ext>
            </a:extLst>
          </p:cNvPr>
          <p:cNvSpPr txBox="1">
            <a:spLocks/>
          </p:cNvSpPr>
          <p:nvPr/>
        </p:nvSpPr>
        <p:spPr>
          <a:xfrm>
            <a:off x="5699956" y="6400800"/>
            <a:ext cx="792088" cy="407400"/>
          </a:xfrm>
          <a:prstGeom prst="rect">
            <a:avLst/>
          </a:prstGeom>
        </p:spPr>
        <p:txBody>
          <a:bodyPr/>
          <a:lstStyle>
            <a:defPPr>
              <a:defRPr lang="en-US"/>
            </a:defPPr>
            <a:lvl1pPr>
              <a:defRPr lang="en-US" sz="2000" b="1" smtClean="0">
                <a:solidFill>
                  <a:srgbClr val="404F2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5E3A6E9-5B14-4D56-A835-3C14068333DF}" type="slidenum">
              <a:rPr lang="en-CA"/>
              <a:pPr algn="ctr"/>
              <a:t>51</a:t>
            </a:fld>
            <a:endParaRPr lang="en-CA"/>
          </a:p>
        </p:txBody>
      </p:sp>
    </p:spTree>
    <p:extLst>
      <p:ext uri="{BB962C8B-B14F-4D97-AF65-F5344CB8AC3E}">
        <p14:creationId xmlns:p14="http://schemas.microsoft.com/office/powerpoint/2010/main" val="1303209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Thank you for attending!</a:t>
            </a:r>
          </a:p>
        </p:txBody>
      </p:sp>
      <p:sp>
        <p:nvSpPr>
          <p:cNvPr id="4" name="Content Placeholder 2"/>
          <p:cNvSpPr txBox="1">
            <a:spLocks noGrp="1"/>
          </p:cNvSpPr>
          <p:nvPr>
            <p:ph type="body" idx="1"/>
          </p:nvPr>
        </p:nvSpPr>
        <p:spPr>
          <a:xfrm>
            <a:off x="893852" y="5767754"/>
            <a:ext cx="10641656" cy="788758"/>
          </a:xfrm>
          <a:prstGeom prst="rect">
            <a:avLst/>
          </a:prstGeom>
          <a:noFill/>
        </p:spPr>
        <p:txBody>
          <a:bodyPr vert="horz" lIns="91440" tIns="45720" rIns="91440" bIns="45720" rtlCol="0" anchor="t">
            <a:normAutofit fontScale="62500" lnSpcReduction="20000"/>
          </a:bodyPr>
          <a:lstStyle>
            <a:lvl1pPr marL="342900" indent="-342900" algn="l" defTabSz="914400" rtl="0" eaLnBrk="1" latinLnBrk="0" hangingPunct="1">
              <a:spcBef>
                <a:spcPts val="600"/>
              </a:spcBef>
              <a:spcAft>
                <a:spcPts val="600"/>
              </a:spcAft>
              <a:buFont typeface="Arial" pitchFamily="34" charset="0"/>
              <a:buChar char="•"/>
              <a:defRPr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Font typeface="Courier New" panose="02070309020205020404" pitchFamily="49" charset="0"/>
              <a:buChar char="o"/>
              <a:defRPr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Font typeface="Wingdings" panose="05000000000000000000" pitchFamily="2" charset="2"/>
              <a:buChar char="§"/>
              <a:defRPr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342900" lvl="1" indent="-342900" algn="ctr">
              <a:buNone/>
              <a:defRPr/>
            </a:pPr>
            <a:r>
              <a:rPr lang="en-US" sz="2200" i="1">
                <a:solidFill>
                  <a:schemeClr val="tx1"/>
                </a:solidFill>
              </a:rPr>
              <a:t>This project was supported, in part, by grant number 90SATC0002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a:p>
            <a:pPr lvl="1">
              <a:buFontTx/>
              <a:buNone/>
              <a:defRPr/>
            </a:pPr>
            <a:endParaRPr lang="en-US" sz="2000"/>
          </a:p>
        </p:txBody>
      </p:sp>
      <p:sp>
        <p:nvSpPr>
          <p:cNvPr id="6" name="Content Placeholder 2"/>
          <p:cNvSpPr txBox="1">
            <a:spLocks/>
          </p:cNvSpPr>
          <p:nvPr/>
        </p:nvSpPr>
        <p:spPr>
          <a:xfrm>
            <a:off x="893852" y="3218408"/>
            <a:ext cx="9469348" cy="1152418"/>
          </a:xfrm>
          <a:prstGeom prst="rect">
            <a:avLst/>
          </a:prstGeom>
          <a:noFill/>
        </p:spPr>
        <p:txBody>
          <a:bodyPr vert="horz" lIns="91440" tIns="45720" rIns="91440" bIns="45720" rtlCol="0" anchor="t">
            <a:normAutofit/>
          </a:bodyPr>
          <a:lstStyle>
            <a:lvl1pPr marL="342900" indent="-342900" algn="l" defTabSz="914400" rtl="0" eaLnBrk="1" latinLnBrk="0" hangingPunct="1">
              <a:spcBef>
                <a:spcPts val="600"/>
              </a:spcBef>
              <a:spcAft>
                <a:spcPts val="600"/>
              </a:spcAft>
              <a:buClr>
                <a:schemeClr val="accent2"/>
              </a:buClr>
              <a:buSzPct val="60000"/>
              <a:buFont typeface="Arial" pitchFamily="34" charset="0"/>
              <a:buChar char="•"/>
              <a:defRPr kumimoji="0" sz="2800" kern="0" baseline="0">
                <a:solidFill>
                  <a:srgbClr val="002868"/>
                </a:solidFill>
                <a:latin typeface="+mn-lt"/>
                <a:ea typeface="+mn-ea"/>
                <a:cs typeface="+mn-cs"/>
              </a:defRPr>
            </a:lvl1pPr>
            <a:lvl2pPr marL="742950" indent="-285750" algn="l" defTabSz="914400" rtl="0" eaLnBrk="1" latinLnBrk="0" hangingPunct="1">
              <a:spcBef>
                <a:spcPts val="600"/>
              </a:spcBef>
              <a:spcAft>
                <a:spcPts val="600"/>
              </a:spcAft>
              <a:buClr>
                <a:schemeClr val="accent1"/>
              </a:buClr>
              <a:buSzPct val="70000"/>
              <a:buFont typeface="Courier New" panose="02070309020205020404" pitchFamily="49" charset="0"/>
              <a:buChar char="o"/>
              <a:defRPr kumimoji="0" sz="2400" kern="0" baseline="0">
                <a:solidFill>
                  <a:schemeClr val="tx1">
                    <a:lumMod val="50000"/>
                  </a:schemeClr>
                </a:solidFill>
                <a:latin typeface="+mn-lt"/>
                <a:ea typeface="+mn-ea"/>
                <a:cs typeface="+mn-cs"/>
              </a:defRPr>
            </a:lvl2pPr>
            <a:lvl3pPr marL="1143000" indent="-228600" algn="l" defTabSz="914400" rtl="0" eaLnBrk="1" latinLnBrk="0" hangingPunct="1">
              <a:spcBef>
                <a:spcPts val="600"/>
              </a:spcBef>
              <a:spcAft>
                <a:spcPts val="600"/>
              </a:spcAft>
              <a:buClr>
                <a:schemeClr val="accent2"/>
              </a:buClr>
              <a:buSzPct val="75000"/>
              <a:buFont typeface="Wingdings" panose="05000000000000000000" pitchFamily="2" charset="2"/>
              <a:buChar char="§"/>
              <a:defRPr kumimoji="0" sz="2200" kern="0" baseline="0">
                <a:solidFill>
                  <a:schemeClr val="tx1">
                    <a:lumMod val="50000"/>
                  </a:schemeClr>
                </a:solidFill>
                <a:latin typeface="+mn-lt"/>
                <a:ea typeface="+mn-ea"/>
                <a:cs typeface="+mn-cs"/>
              </a:defRPr>
            </a:lvl3pPr>
            <a:lvl4pPr marL="1600200" indent="-228600" algn="l" defTabSz="914400" rtl="0" eaLnBrk="1" latinLnBrk="0" hangingPunct="1">
              <a:spcBef>
                <a:spcPts val="600"/>
              </a:spcBef>
              <a:spcAft>
                <a:spcPts val="600"/>
              </a:spcAft>
              <a:buClr>
                <a:schemeClr val="accent3"/>
              </a:buClr>
              <a:buSzPct val="75000"/>
              <a:buFont typeface="Arial" pitchFamily="34" charset="0"/>
              <a:buChar char="–"/>
              <a:defRPr kumimoji="0" sz="2000" kern="0" baseline="0">
                <a:solidFill>
                  <a:schemeClr val="tx1">
                    <a:lumMod val="50000"/>
                  </a:schemeClr>
                </a:solidFill>
                <a:latin typeface="+mn-lt"/>
                <a:ea typeface="+mn-ea"/>
                <a:cs typeface="+mn-cs"/>
              </a:defRPr>
            </a:lvl4pPr>
            <a:lvl5pPr marL="2057400" indent="-228600" algn="l" defTabSz="914400" rtl="0" eaLnBrk="1" latinLnBrk="0" hangingPunct="1">
              <a:spcBef>
                <a:spcPts val="600"/>
              </a:spcBef>
              <a:spcAft>
                <a:spcPts val="600"/>
              </a:spcAft>
              <a:buClr>
                <a:schemeClr val="accent4"/>
              </a:buClr>
              <a:buSzPct val="65000"/>
              <a:buFont typeface="Arial" pitchFamily="34" charset="0"/>
              <a:buChar char="»"/>
              <a:defRPr kumimoji="0" sz="1800" kern="0" baseline="0">
                <a:solidFill>
                  <a:schemeClr val="tx1">
                    <a:lumMod val="50000"/>
                  </a:schemeClr>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kumimoji="0" sz="1800" kern="1200" baseline="0">
                <a:solidFill>
                  <a:schemeClr val="tx1"/>
                </a:solidFill>
                <a:latin typeface="+mn-lt"/>
                <a:ea typeface="+mn-ea"/>
                <a:cs typeface="+mn-cs"/>
              </a:defRPr>
            </a:lvl6pPr>
            <a:lvl7pPr marL="2971800" indent="-228600" algn="l" defTabSz="914400" rtl="0" eaLnBrk="1" latinLnBrk="0" hangingPunct="1">
              <a:spcBef>
                <a:spcPct val="20000"/>
              </a:spcBef>
              <a:buClr>
                <a:schemeClr val="accent2"/>
              </a:buClr>
              <a:buFont typeface="Calibri" pitchFamily="34" charset="0"/>
              <a:buChar char="+"/>
              <a:defRPr kumimoji="0" sz="1800" kern="1200" baseline="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kumimoji="0" sz="1800" kern="1200" baseline="0">
                <a:solidFill>
                  <a:schemeClr val="tx1"/>
                </a:solidFill>
                <a:latin typeface="+mn-lt"/>
                <a:ea typeface="+mn-ea"/>
                <a:cs typeface="+mn-cs"/>
              </a:defRPr>
            </a:lvl9pPr>
          </a:lstStyle>
          <a:p>
            <a:pPr marL="342900" lvl="1" indent="-342900" algn="ctr">
              <a:buNone/>
              <a:defRPr/>
            </a:pPr>
            <a:r>
              <a:rPr lang="en-US" sz="2800" i="1">
                <a:solidFill>
                  <a:schemeClr val="tx1"/>
                </a:solidFill>
              </a:rPr>
              <a:t>Files are now available for download within WebEx</a:t>
            </a:r>
          </a:p>
          <a:p>
            <a:pPr lvl="1">
              <a:buFontTx/>
              <a:buNone/>
              <a:defRPr/>
            </a:pPr>
            <a:endParaRPr lang="en-US"/>
          </a:p>
        </p:txBody>
      </p:sp>
      <p:sp>
        <p:nvSpPr>
          <p:cNvPr id="2" name="Slide Number Placeholder 1"/>
          <p:cNvSpPr>
            <a:spLocks noGrp="1"/>
          </p:cNvSpPr>
          <p:nvPr>
            <p:ph type="sldNum" sz="quarter" idx="11"/>
          </p:nvPr>
        </p:nvSpPr>
        <p:spPr/>
        <p:txBody>
          <a:bodyPr/>
          <a:lstStyle/>
          <a:p>
            <a:fld id="{A162D542-39A4-4598-BEB9-D1267FDA8501}" type="slidenum">
              <a:rPr lang="en-US" smtClean="0"/>
              <a:t>52</a:t>
            </a:fld>
            <a:endParaRPr lang="en-US"/>
          </a:p>
        </p:txBody>
      </p:sp>
    </p:spTree>
    <p:extLst>
      <p:ext uri="{BB962C8B-B14F-4D97-AF65-F5344CB8AC3E}">
        <p14:creationId xmlns:p14="http://schemas.microsoft.com/office/powerpoint/2010/main" val="51262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3C29A2-9FC5-4734-3FBB-24AFC8BB11EF}"/>
              </a:ext>
            </a:extLst>
          </p:cNvPr>
          <p:cNvSpPr>
            <a:spLocks noGrp="1"/>
          </p:cNvSpPr>
          <p:nvPr>
            <p:ph type="title"/>
          </p:nvPr>
        </p:nvSpPr>
        <p:spPr/>
        <p:txBody>
          <a:bodyPr/>
          <a:lstStyle/>
          <a:p>
            <a:r>
              <a:rPr lang="en-US"/>
              <a:t>Enrollment Period Changes</a:t>
            </a:r>
          </a:p>
        </p:txBody>
      </p:sp>
      <p:sp>
        <p:nvSpPr>
          <p:cNvPr id="4" name="Slide Number Placeholder 3">
            <a:extLst>
              <a:ext uri="{FF2B5EF4-FFF2-40B4-BE49-F238E27FC236}">
                <a16:creationId xmlns:a16="http://schemas.microsoft.com/office/drawing/2014/main" id="{364B14BE-07A0-8EAA-D222-5C80A100EF63}"/>
              </a:ext>
            </a:extLst>
          </p:cNvPr>
          <p:cNvSpPr>
            <a:spLocks noGrp="1"/>
          </p:cNvSpPr>
          <p:nvPr>
            <p:ph type="sldNum" sz="quarter" idx="11"/>
          </p:nvPr>
        </p:nvSpPr>
        <p:spPr/>
        <p:txBody>
          <a:bodyPr/>
          <a:lstStyle/>
          <a:p>
            <a:fld id="{A162D542-39A4-4598-BEB9-D1267FDA8501}" type="slidenum">
              <a:rPr lang="en-US" smtClean="0"/>
              <a:t>6</a:t>
            </a:fld>
            <a:endParaRPr lang="en-US"/>
          </a:p>
        </p:txBody>
      </p:sp>
    </p:spTree>
    <p:extLst>
      <p:ext uri="{BB962C8B-B14F-4D97-AF65-F5344CB8AC3E}">
        <p14:creationId xmlns:p14="http://schemas.microsoft.com/office/powerpoint/2010/main" val="129647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699A-2978-495C-902B-F637A91FEE64}"/>
              </a:ext>
            </a:extLst>
          </p:cNvPr>
          <p:cNvSpPr>
            <a:spLocks noGrp="1"/>
          </p:cNvSpPr>
          <p:nvPr>
            <p:ph type="title"/>
          </p:nvPr>
        </p:nvSpPr>
        <p:spPr/>
        <p:txBody>
          <a:bodyPr/>
          <a:lstStyle/>
          <a:p>
            <a:r>
              <a:rPr lang="en-US"/>
              <a:t>General Enrollment Period (GEP)</a:t>
            </a:r>
          </a:p>
        </p:txBody>
      </p:sp>
      <p:sp>
        <p:nvSpPr>
          <p:cNvPr id="3" name="Slide Number Placeholder 2">
            <a:extLst>
              <a:ext uri="{FF2B5EF4-FFF2-40B4-BE49-F238E27FC236}">
                <a16:creationId xmlns:a16="http://schemas.microsoft.com/office/drawing/2014/main" id="{67A774C4-056A-4E7E-AC4C-EAF8DB1AF18C}"/>
              </a:ext>
            </a:extLst>
          </p:cNvPr>
          <p:cNvSpPr>
            <a:spLocks noGrp="1"/>
          </p:cNvSpPr>
          <p:nvPr>
            <p:ph type="sldNum" sz="quarter" idx="12"/>
          </p:nvPr>
        </p:nvSpPr>
        <p:spPr/>
        <p:txBody>
          <a:bodyPr>
            <a:normAutofit fontScale="85000" lnSpcReduction="20000"/>
          </a:bodyPr>
          <a:lstStyle/>
          <a:p>
            <a:fld id="{A162D542-39A4-4598-BEB9-D1267FDA8501}" type="slidenum">
              <a:rPr lang="en-US" smtClean="0"/>
              <a:pPr/>
              <a:t>7</a:t>
            </a:fld>
            <a:endParaRPr lang="en-US"/>
          </a:p>
        </p:txBody>
      </p:sp>
      <p:sp>
        <p:nvSpPr>
          <p:cNvPr id="4" name="Content Placeholder 3">
            <a:extLst>
              <a:ext uri="{FF2B5EF4-FFF2-40B4-BE49-F238E27FC236}">
                <a16:creationId xmlns:a16="http://schemas.microsoft.com/office/drawing/2014/main" id="{CDA0AE81-4238-4B6E-8657-447C4EDD15E8}"/>
              </a:ext>
            </a:extLst>
          </p:cNvPr>
          <p:cNvSpPr>
            <a:spLocks noGrp="1"/>
          </p:cNvSpPr>
          <p:nvPr>
            <p:ph sz="quarter" idx="1"/>
          </p:nvPr>
        </p:nvSpPr>
        <p:spPr>
          <a:xfrm>
            <a:off x="816864" y="1828799"/>
            <a:ext cx="11019535" cy="4579883"/>
          </a:xfrm>
        </p:spPr>
        <p:txBody>
          <a:bodyPr>
            <a:normAutofit/>
          </a:bodyPr>
          <a:lstStyle/>
          <a:p>
            <a:r>
              <a:rPr lang="en-US"/>
              <a:t>GEP runs from January 1 – March 31 of each year</a:t>
            </a:r>
          </a:p>
          <a:p>
            <a:r>
              <a:rPr lang="en-US" b="1">
                <a:solidFill>
                  <a:schemeClr val="accent1"/>
                </a:solidFill>
              </a:rPr>
              <a:t>Before 2023:</a:t>
            </a:r>
            <a:r>
              <a:rPr lang="en-US" b="1"/>
              <a:t> </a:t>
            </a:r>
            <a:r>
              <a:rPr lang="en-US"/>
              <a:t>Coverage started July 1</a:t>
            </a:r>
          </a:p>
          <a:p>
            <a:r>
              <a:rPr lang="en-US" b="1">
                <a:solidFill>
                  <a:schemeClr val="accent1"/>
                </a:solidFill>
              </a:rPr>
              <a:t>Starting in 2023: </a:t>
            </a:r>
            <a:r>
              <a:rPr lang="en-US"/>
              <a:t>Coverage will begin on the first of the next month</a:t>
            </a:r>
          </a:p>
          <a:p>
            <a:pPr lvl="1"/>
            <a:r>
              <a:rPr lang="en-US"/>
              <a:t>Example: If beneficiary enrolls in Part B in January, it begins February 1</a:t>
            </a:r>
          </a:p>
          <a:p>
            <a:r>
              <a:rPr lang="en-US"/>
              <a:t>Medicare-eligible individuals who missed their IEP or don’t have a Special Enrollment Period (SEP) can enroll during the GEP</a:t>
            </a:r>
          </a:p>
          <a:p>
            <a:pPr lvl="1"/>
            <a:r>
              <a:rPr lang="en-US"/>
              <a:t>People who use the GEP may have to pay a Part B late enrollment penalty (LEP) for the rest of their life</a:t>
            </a:r>
          </a:p>
          <a:p>
            <a:endParaRPr lang="en-US"/>
          </a:p>
        </p:txBody>
      </p:sp>
    </p:spTree>
    <p:extLst>
      <p:ext uri="{BB962C8B-B14F-4D97-AF65-F5344CB8AC3E}">
        <p14:creationId xmlns:p14="http://schemas.microsoft.com/office/powerpoint/2010/main" val="117430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7EEE-141E-BA14-90A4-2EC81D8D0D04}"/>
              </a:ext>
            </a:extLst>
          </p:cNvPr>
          <p:cNvSpPr>
            <a:spLocks noGrp="1"/>
          </p:cNvSpPr>
          <p:nvPr>
            <p:ph type="title"/>
          </p:nvPr>
        </p:nvSpPr>
        <p:spPr/>
        <p:txBody>
          <a:bodyPr/>
          <a:lstStyle/>
          <a:p>
            <a:r>
              <a:rPr lang="en-US"/>
              <a:t>Medicare Advantage enrollment</a:t>
            </a:r>
          </a:p>
        </p:txBody>
      </p:sp>
      <p:sp>
        <p:nvSpPr>
          <p:cNvPr id="3" name="Slide Number Placeholder 2">
            <a:extLst>
              <a:ext uri="{FF2B5EF4-FFF2-40B4-BE49-F238E27FC236}">
                <a16:creationId xmlns:a16="http://schemas.microsoft.com/office/drawing/2014/main" id="{594BE851-CD22-8405-3A80-5DB913F5A39E}"/>
              </a:ext>
            </a:extLst>
          </p:cNvPr>
          <p:cNvSpPr>
            <a:spLocks noGrp="1"/>
          </p:cNvSpPr>
          <p:nvPr>
            <p:ph type="sldNum" sz="quarter" idx="12"/>
          </p:nvPr>
        </p:nvSpPr>
        <p:spPr/>
        <p:txBody>
          <a:bodyPr>
            <a:normAutofit fontScale="85000" lnSpcReduction="20000"/>
          </a:bodyPr>
          <a:lstStyle/>
          <a:p>
            <a:fld id="{A162D542-39A4-4598-BEB9-D1267FDA8501}" type="slidenum">
              <a:rPr lang="en-US" smtClean="0"/>
              <a:t>8</a:t>
            </a:fld>
            <a:endParaRPr lang="en-US"/>
          </a:p>
        </p:txBody>
      </p:sp>
      <p:sp>
        <p:nvSpPr>
          <p:cNvPr id="4" name="Content Placeholder 3">
            <a:extLst>
              <a:ext uri="{FF2B5EF4-FFF2-40B4-BE49-F238E27FC236}">
                <a16:creationId xmlns:a16="http://schemas.microsoft.com/office/drawing/2014/main" id="{C45CC811-647A-F916-60BE-1A23A4404E92}"/>
              </a:ext>
            </a:extLst>
          </p:cNvPr>
          <p:cNvSpPr>
            <a:spLocks noGrp="1"/>
          </p:cNvSpPr>
          <p:nvPr>
            <p:ph sz="quarter" idx="1"/>
          </p:nvPr>
        </p:nvSpPr>
        <p:spPr/>
        <p:txBody>
          <a:bodyPr/>
          <a:lstStyle/>
          <a:p>
            <a:r>
              <a:rPr lang="en-US"/>
              <a:t>Someone must have Part A and Part B to enroll in a Medicare Advantage (MA) Plan</a:t>
            </a:r>
          </a:p>
          <a:p>
            <a:r>
              <a:rPr lang="en-US"/>
              <a:t>Individuals using GEP to sign up for Part B will generally use Initial Coverage Election Period (ICEP) to enroll in MA Plan</a:t>
            </a:r>
          </a:p>
          <a:p>
            <a:pPr lvl="1"/>
            <a:r>
              <a:rPr lang="en-US"/>
              <a:t>Or SEP, if applicable</a:t>
            </a:r>
          </a:p>
          <a:p>
            <a:r>
              <a:rPr lang="en-US"/>
              <a:t>For those enrolling during GEP, the ICEP ends month before Part A and B take effect</a:t>
            </a:r>
          </a:p>
          <a:p>
            <a:r>
              <a:rPr lang="en-US"/>
              <a:t>Individuals using GEP to enroll should sign up for MA Plan during the same month they sign up for Part B</a:t>
            </a:r>
          </a:p>
          <a:p>
            <a:endParaRPr lang="en-US"/>
          </a:p>
        </p:txBody>
      </p:sp>
    </p:spTree>
    <p:extLst>
      <p:ext uri="{BB962C8B-B14F-4D97-AF65-F5344CB8AC3E}">
        <p14:creationId xmlns:p14="http://schemas.microsoft.com/office/powerpoint/2010/main" val="65844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7EEE-141E-BA14-90A4-2EC81D8D0D04}"/>
              </a:ext>
            </a:extLst>
          </p:cNvPr>
          <p:cNvSpPr>
            <a:spLocks noGrp="1"/>
          </p:cNvSpPr>
          <p:nvPr>
            <p:ph type="title"/>
          </p:nvPr>
        </p:nvSpPr>
        <p:spPr/>
        <p:txBody>
          <a:bodyPr/>
          <a:lstStyle/>
          <a:p>
            <a:r>
              <a:rPr lang="en-US"/>
              <a:t>Part D enrollment</a:t>
            </a:r>
          </a:p>
        </p:txBody>
      </p:sp>
      <p:sp>
        <p:nvSpPr>
          <p:cNvPr id="3" name="Slide Number Placeholder 2">
            <a:extLst>
              <a:ext uri="{FF2B5EF4-FFF2-40B4-BE49-F238E27FC236}">
                <a16:creationId xmlns:a16="http://schemas.microsoft.com/office/drawing/2014/main" id="{594BE851-CD22-8405-3A80-5DB913F5A39E}"/>
              </a:ext>
            </a:extLst>
          </p:cNvPr>
          <p:cNvSpPr>
            <a:spLocks noGrp="1"/>
          </p:cNvSpPr>
          <p:nvPr>
            <p:ph type="sldNum" sz="quarter" idx="12"/>
          </p:nvPr>
        </p:nvSpPr>
        <p:spPr/>
        <p:txBody>
          <a:bodyPr>
            <a:normAutofit fontScale="85000" lnSpcReduction="20000"/>
          </a:bodyPr>
          <a:lstStyle/>
          <a:p>
            <a:fld id="{A162D542-39A4-4598-BEB9-D1267FDA8501}" type="slidenum">
              <a:rPr lang="en-US" smtClean="0"/>
              <a:t>9</a:t>
            </a:fld>
            <a:endParaRPr lang="en-US"/>
          </a:p>
        </p:txBody>
      </p:sp>
      <p:sp>
        <p:nvSpPr>
          <p:cNvPr id="4" name="Content Placeholder 3">
            <a:extLst>
              <a:ext uri="{FF2B5EF4-FFF2-40B4-BE49-F238E27FC236}">
                <a16:creationId xmlns:a16="http://schemas.microsoft.com/office/drawing/2014/main" id="{C45CC811-647A-F916-60BE-1A23A4404E92}"/>
              </a:ext>
            </a:extLst>
          </p:cNvPr>
          <p:cNvSpPr>
            <a:spLocks noGrp="1"/>
          </p:cNvSpPr>
          <p:nvPr>
            <p:ph sz="quarter" idx="1"/>
          </p:nvPr>
        </p:nvSpPr>
        <p:spPr/>
        <p:txBody>
          <a:bodyPr/>
          <a:lstStyle/>
          <a:p>
            <a:r>
              <a:rPr lang="en-US"/>
              <a:t>Someone must have either Part A or Part B to enroll in a stand-alone Part D plan</a:t>
            </a:r>
          </a:p>
          <a:p>
            <a:r>
              <a:rPr lang="en-US" b="1"/>
              <a:t>Someone qualifies for premium-free Part A but has not enrolled</a:t>
            </a:r>
          </a:p>
          <a:p>
            <a:pPr lvl="1"/>
            <a:r>
              <a:rPr lang="en-US"/>
              <a:t>Enroll in stand-alone Part D plan the month they enroll in Part A or up to three months after</a:t>
            </a:r>
          </a:p>
          <a:p>
            <a:pPr lvl="1"/>
            <a:r>
              <a:rPr lang="en-US"/>
              <a:t>Or use SEP, if applicable</a:t>
            </a:r>
          </a:p>
          <a:p>
            <a:r>
              <a:rPr lang="en-US" b="1"/>
              <a:t>Someone is already enrolled in premium-free Part A</a:t>
            </a:r>
          </a:p>
          <a:p>
            <a:pPr lvl="1"/>
            <a:r>
              <a:rPr lang="en-US"/>
              <a:t>Enroll in stand-alone Part D plan during Medicare’s Open Enrollment Period</a:t>
            </a:r>
          </a:p>
          <a:p>
            <a:pPr lvl="1"/>
            <a:r>
              <a:rPr lang="en-US"/>
              <a:t>Or use SEP, if applicable</a:t>
            </a:r>
          </a:p>
          <a:p>
            <a:endParaRPr lang="en-US"/>
          </a:p>
          <a:p>
            <a:endParaRPr lang="en-US"/>
          </a:p>
        </p:txBody>
      </p:sp>
    </p:spTree>
    <p:extLst>
      <p:ext uri="{BB962C8B-B14F-4D97-AF65-F5344CB8AC3E}">
        <p14:creationId xmlns:p14="http://schemas.microsoft.com/office/powerpoint/2010/main" val="2091633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3C619E"/>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f333a15-14ce-4acb-be46-c7bb9ebaa243">
      <UserInfo>
        <DisplayName>Casey Schwarz</DisplayName>
        <AccountId>31</AccountId>
        <AccountType/>
      </UserInfo>
      <UserInfo>
        <DisplayName>Emily Whicheloe</DisplayName>
        <AccountId>13</AccountId>
        <AccountType/>
      </UserInfo>
    </SharedWithUsers>
    <lcf76f155ced4ddcb4097134ff3c332f xmlns="46eb5ea5-c861-40cc-b355-55969697028b">
      <Terms xmlns="http://schemas.microsoft.com/office/infopath/2007/PartnerControls"/>
    </lcf76f155ced4ddcb4097134ff3c332f>
    <TaxCatchAll xmlns="8f333a15-14ce-4acb-be46-c7bb9ebaa2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19B2CF0A20854A8A4C6CD90DB6F975" ma:contentTypeVersion="17" ma:contentTypeDescription="Create a new document." ma:contentTypeScope="" ma:versionID="1b8af6e9a900b5f8e13f00d38497b74b">
  <xsd:schema xmlns:xsd="http://www.w3.org/2001/XMLSchema" xmlns:xs="http://www.w3.org/2001/XMLSchema" xmlns:p="http://schemas.microsoft.com/office/2006/metadata/properties" xmlns:ns1="http://schemas.microsoft.com/sharepoint/v3" xmlns:ns2="46eb5ea5-c861-40cc-b355-55969697028b" xmlns:ns3="8f333a15-14ce-4acb-be46-c7bb9ebaa243" targetNamespace="http://schemas.microsoft.com/office/2006/metadata/properties" ma:root="true" ma:fieldsID="7db992b79eb58832aac92419a1227e44" ns1:_="" ns2:_="" ns3:_="">
    <xsd:import namespace="http://schemas.microsoft.com/sharepoint/v3"/>
    <xsd:import namespace="46eb5ea5-c861-40cc-b355-55969697028b"/>
    <xsd:import namespace="8f333a15-14ce-4acb-be46-c7bb9ebaa243"/>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eb5ea5-c861-40cc-b355-55969697028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94868-5e8c-40e2-b522-8f9ecb43c1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333a15-14ce-4acb-be46-c7bb9ebaa2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d180f57-022f-4375-8edf-7a2b51c9f975}" ma:internalName="TaxCatchAll" ma:showField="CatchAllData" ma:web="8f333a15-14ce-4acb-be46-c7bb9ebaa2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40B7F2-2A55-4EA9-AF04-C012560AC856}">
  <ds:schemaRefs>
    <ds:schemaRef ds:uri="http://schemas.microsoft.com/sharepoint/v3/contenttype/forms"/>
  </ds:schemaRefs>
</ds:datastoreItem>
</file>

<file path=customXml/itemProps2.xml><?xml version="1.0" encoding="utf-8"?>
<ds:datastoreItem xmlns:ds="http://schemas.openxmlformats.org/officeDocument/2006/customXml" ds:itemID="{39EDC43E-EB5A-4858-A0D3-9FF102994BAF}">
  <ds:schemaRefs>
    <ds:schemaRef ds:uri="46eb5ea5-c861-40cc-b355-55969697028b"/>
    <ds:schemaRef ds:uri="8f333a15-14ce-4acb-be46-c7bb9ebaa2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485D412-CD04-4638-B676-E5C77527D250}">
  <ds:schemaRefs>
    <ds:schemaRef ds:uri="46eb5ea5-c861-40cc-b355-55969697028b"/>
    <ds:schemaRef ds:uri="8f333a15-14ce-4acb-be46-c7bb9ebaa2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Median</Template>
  <TotalTime>0</TotalTime>
  <Words>4897</Words>
  <Application>Microsoft Office PowerPoint</Application>
  <PresentationFormat>Widescreen</PresentationFormat>
  <Paragraphs>506</Paragraphs>
  <Slides>52</Slides>
  <Notes>36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52</vt:i4>
      </vt:variant>
    </vt:vector>
  </HeadingPairs>
  <TitlesOfParts>
    <vt:vector size="68" baseType="lpstr">
      <vt:lpstr>Acumin Pro Medium</vt:lpstr>
      <vt:lpstr>Acumin Pro Wide</vt:lpstr>
      <vt:lpstr>Arial</vt:lpstr>
      <vt:lpstr>Arial Black</vt:lpstr>
      <vt:lpstr>Calibri</vt:lpstr>
      <vt:lpstr>Courier New</vt:lpstr>
      <vt:lpstr>inherit</vt:lpstr>
      <vt:lpstr>Open Sans</vt:lpstr>
      <vt:lpstr>Proxima Nova</vt:lpstr>
      <vt:lpstr>Times New Roman</vt:lpstr>
      <vt:lpstr>Tw Cen MT</vt:lpstr>
      <vt:lpstr>Wingdings</vt:lpstr>
      <vt:lpstr>Wingdings 2</vt:lpstr>
      <vt:lpstr>Median</vt:lpstr>
      <vt:lpstr>1_Median</vt:lpstr>
      <vt:lpstr>Office Theme</vt:lpstr>
      <vt:lpstr>What’s new in 2023</vt:lpstr>
      <vt:lpstr>PowerPoint Presentation</vt:lpstr>
      <vt:lpstr>PowerPoint Presentation</vt:lpstr>
      <vt:lpstr>Today’s presenters</vt:lpstr>
      <vt:lpstr>Learning objectives</vt:lpstr>
      <vt:lpstr>Enrollment Period Changes</vt:lpstr>
      <vt:lpstr>General Enrollment Period (GEP)</vt:lpstr>
      <vt:lpstr>Medicare Advantage enrollment</vt:lpstr>
      <vt:lpstr>Part D enrollment</vt:lpstr>
      <vt:lpstr>Initial Enrollment Period</vt:lpstr>
      <vt:lpstr>IEP before 2023</vt:lpstr>
      <vt:lpstr>IEP starting in 2023</vt:lpstr>
      <vt:lpstr>Special Enrollment Period changes in 2023</vt:lpstr>
      <vt:lpstr>SEP for individuals impacted by an emergency or disaster </vt:lpstr>
      <vt:lpstr>SEP for health plan or employer misinformation</vt:lpstr>
      <vt:lpstr>Proof of employer misinformation</vt:lpstr>
      <vt:lpstr>SEP for formerly incarcerated individuals</vt:lpstr>
      <vt:lpstr>SEP for ending Medicaid coverage</vt:lpstr>
      <vt:lpstr>SEP for other exceptional circumstances</vt:lpstr>
      <vt:lpstr>Using an SEP</vt:lpstr>
      <vt:lpstr>Case example: Troubleshooting Part B enrollment </vt:lpstr>
      <vt:lpstr>Case example (continued)</vt:lpstr>
      <vt:lpstr>Case example (continued)</vt:lpstr>
      <vt:lpstr>Advising Daniel</vt:lpstr>
      <vt:lpstr>Advising Daniel (continued)</vt:lpstr>
      <vt:lpstr>Bonus question</vt:lpstr>
      <vt:lpstr>Bonus question</vt:lpstr>
      <vt:lpstr>Prescription Drug Costs</vt:lpstr>
      <vt:lpstr>Vaccine cost-sharing changes</vt:lpstr>
      <vt:lpstr>Insulin cost-sharing changes</vt:lpstr>
      <vt:lpstr>Special Enrollment Period</vt:lpstr>
      <vt:lpstr>Changes effective after 2023</vt:lpstr>
      <vt:lpstr>Coverage for Immunosuppressants</vt:lpstr>
      <vt:lpstr>Immunosuppressant drugs</vt:lpstr>
      <vt:lpstr>Part B coverage</vt:lpstr>
      <vt:lpstr>Extended Part B immunosuppressant coverage</vt:lpstr>
      <vt:lpstr>Enrolling in extended coverage</vt:lpstr>
      <vt:lpstr>Medically Necessary Dental</vt:lpstr>
      <vt:lpstr>Medicare coverage of dental care</vt:lpstr>
      <vt:lpstr>Coverage under new framing</vt:lpstr>
      <vt:lpstr>Future coverage</vt:lpstr>
      <vt:lpstr>Annual Reminders</vt:lpstr>
      <vt:lpstr>Medicare Advantage Open Enrollment Period (MA OEP)</vt:lpstr>
      <vt:lpstr>Part D and MA Plan SEPs</vt:lpstr>
      <vt:lpstr>Transition fills</vt:lpstr>
      <vt:lpstr>Medicare Costs in 2023</vt:lpstr>
      <vt:lpstr>Part A costs</vt:lpstr>
      <vt:lpstr>Part B and Part D costs</vt:lpstr>
      <vt:lpstr>Resources</vt:lpstr>
      <vt:lpstr>Questions?</vt:lpstr>
      <vt:lpstr>Webinar Resources in the Libraries</vt:lpstr>
      <vt:lpstr>Thank you for attending!</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Kinney</dc:creator>
  <cp:lastModifiedBy>Emily Whicheloe</cp:lastModifiedBy>
  <cp:revision>1</cp:revision>
  <dcterms:created xsi:type="dcterms:W3CDTF">2016-03-07T21:56:05Z</dcterms:created>
  <dcterms:modified xsi:type="dcterms:W3CDTF">2023-01-05T12:48:00Z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0x010100BD19B2CF0A20854A8A4C6CD90DB6F975</vt:lpwstr>
  </property>
  <property fmtid="{D5CDD505-2E9C-101B-9397-08002B2CF9AE}" pid="3" name="Order">
    <vt:r8>22400</vt:r8>
  </property>
  <property fmtid="{D5CDD505-2E9C-101B-9397-08002B2CF9AE}" pid="4" name="MediaServiceImageTags">
    <vt:lpwstr/>
  </property>
</Properties>
</file>