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7.xml" ContentType="application/vnd.openxmlformats-officedocument.theme+xml"/>
  <Override PartName="/ppt/tags/tag4.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ppt/tags/tag29.xml" ContentType="application/vnd.openxmlformats-officedocument.presentationml.tags+xml"/>
  <Override PartName="/ppt/notesSlides/notesSlide14.xml" ContentType="application/vnd.openxmlformats-officedocument.presentationml.notesSlide+xml"/>
  <Override PartName="/ppt/tags/tag30.xml" ContentType="application/vnd.openxmlformats-officedocument.presentationml.tags+xml"/>
  <Override PartName="/ppt/notesSlides/notesSlide15.xml" ContentType="application/vnd.openxmlformats-officedocument.presentationml.notesSlide+xml"/>
  <Override PartName="/ppt/tags/tag31.xml" ContentType="application/vnd.openxmlformats-officedocument.presentationml.tags+xml"/>
  <Override PartName="/ppt/notesSlides/notesSlide16.xml" ContentType="application/vnd.openxmlformats-officedocument.presentationml.notesSl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notesSlides/notesSlide18.xml" ContentType="application/vnd.openxmlformats-officedocument.presentationml.notesSlide+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notesSlides/notesSlide25.xml" ContentType="application/vnd.openxmlformats-officedocument.presentationml.notesSlide+xml"/>
  <Override PartName="/ppt/tags/tag41.xml" ContentType="application/vnd.openxmlformats-officedocument.presentationml.tags+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2.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5"/>
    <p:sldMasterId id="2147483715" r:id="rId6"/>
    <p:sldMasterId id="2147483729" r:id="rId7"/>
    <p:sldMasterId id="2147483736" r:id="rId8"/>
    <p:sldMasterId id="2147483753" r:id="rId9"/>
    <p:sldMasterId id="2147483763" r:id="rId10"/>
    <p:sldMasterId id="2147483775" r:id="rId11"/>
  </p:sldMasterIdLst>
  <p:notesMasterIdLst>
    <p:notesMasterId r:id="rId50"/>
  </p:notesMasterIdLst>
  <p:handoutMasterIdLst>
    <p:handoutMasterId r:id="rId51"/>
  </p:handoutMasterIdLst>
  <p:sldIdLst>
    <p:sldId id="991" r:id="rId12"/>
    <p:sldId id="962" r:id="rId13"/>
    <p:sldId id="604" r:id="rId14"/>
    <p:sldId id="2145707598" r:id="rId15"/>
    <p:sldId id="270" r:id="rId16"/>
    <p:sldId id="320" r:id="rId17"/>
    <p:sldId id="2145707564" r:id="rId18"/>
    <p:sldId id="2145707578" r:id="rId19"/>
    <p:sldId id="384" r:id="rId20"/>
    <p:sldId id="2145707573" r:id="rId21"/>
    <p:sldId id="374" r:id="rId22"/>
    <p:sldId id="2145707588" r:id="rId23"/>
    <p:sldId id="2145707596" r:id="rId24"/>
    <p:sldId id="495" r:id="rId25"/>
    <p:sldId id="2145707566" r:id="rId26"/>
    <p:sldId id="2145707589" r:id="rId27"/>
    <p:sldId id="2145707592" r:id="rId28"/>
    <p:sldId id="2145707593" r:id="rId29"/>
    <p:sldId id="2145707597" r:id="rId30"/>
    <p:sldId id="2145707599" r:id="rId31"/>
    <p:sldId id="264" r:id="rId32"/>
    <p:sldId id="288" r:id="rId33"/>
    <p:sldId id="399" r:id="rId34"/>
    <p:sldId id="558" r:id="rId35"/>
    <p:sldId id="293" r:id="rId36"/>
    <p:sldId id="297" r:id="rId37"/>
    <p:sldId id="294" r:id="rId38"/>
    <p:sldId id="301" r:id="rId39"/>
    <p:sldId id="300" r:id="rId40"/>
    <p:sldId id="395" r:id="rId41"/>
    <p:sldId id="296" r:id="rId42"/>
    <p:sldId id="298" r:id="rId43"/>
    <p:sldId id="295" r:id="rId44"/>
    <p:sldId id="398" r:id="rId45"/>
    <p:sldId id="394" r:id="rId46"/>
    <p:sldId id="278" r:id="rId47"/>
    <p:sldId id="1462" r:id="rId48"/>
    <p:sldId id="1290" r:id="rId49"/>
  </p:sldIdLst>
  <p:sldSz cx="9144000" cy="5143500" type="screen16x9"/>
  <p:notesSz cx="6858000" cy="9144000"/>
  <p:custDataLst>
    <p:tags r:id="rId52"/>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D3E97A4-9A56-483D-A083-1E070E116C8A}">
          <p14:sldIdLst>
            <p14:sldId id="991"/>
            <p14:sldId id="962"/>
            <p14:sldId id="604"/>
            <p14:sldId id="2145707598"/>
            <p14:sldId id="270"/>
            <p14:sldId id="320"/>
            <p14:sldId id="2145707564"/>
            <p14:sldId id="2145707578"/>
            <p14:sldId id="384"/>
            <p14:sldId id="2145707573"/>
            <p14:sldId id="374"/>
            <p14:sldId id="2145707588"/>
            <p14:sldId id="2145707596"/>
            <p14:sldId id="495"/>
            <p14:sldId id="2145707566"/>
            <p14:sldId id="2145707589"/>
            <p14:sldId id="2145707592"/>
            <p14:sldId id="2145707593"/>
            <p14:sldId id="2145707597"/>
            <p14:sldId id="2145707599"/>
            <p14:sldId id="264"/>
            <p14:sldId id="288"/>
            <p14:sldId id="399"/>
            <p14:sldId id="558"/>
            <p14:sldId id="293"/>
            <p14:sldId id="297"/>
            <p14:sldId id="294"/>
            <p14:sldId id="301"/>
            <p14:sldId id="300"/>
            <p14:sldId id="395"/>
            <p14:sldId id="296"/>
            <p14:sldId id="298"/>
            <p14:sldId id="295"/>
            <p14:sldId id="398"/>
            <p14:sldId id="394"/>
            <p14:sldId id="278"/>
            <p14:sldId id="1462"/>
            <p14:sldId id="1290"/>
          </p14:sldIdLst>
        </p14:section>
      </p14:sectionLst>
    </p:ext>
    <p:ext uri="{EFAFB233-063F-42B5-8137-9DF3F51BA10A}">
      <p15:sldGuideLst xmlns:p15="http://schemas.microsoft.com/office/powerpoint/2012/main">
        <p15:guide id="1" orient="horz" pos="324" userDrawn="1">
          <p15:clr>
            <a:srgbClr val="A4A3A4"/>
          </p15:clr>
        </p15:guide>
        <p15:guide id="2" pos="3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9" name="Melissa Heitt" initials="MH [2]" lastIdx="3" clrIdx="30">
    <p:extLst>
      <p:ext uri="{19B8F6BF-5375-455C-9EA6-DF929625EA0E}">
        <p15:presenceInfo xmlns:p15="http://schemas.microsoft.com/office/powerpoint/2012/main" userId="S-1-5-21-4095628063-3556742122-3606576086-129031" providerId="AD"/>
      </p:ext>
    </p:extLst>
  </p:cmAuthor>
  <p:cmAuthor id="1" name="PPG Comment" initials="KD" lastIdx="19" clrIdx="0">
    <p:extLst>
      <p:ext uri="{19B8F6BF-5375-455C-9EA6-DF929625EA0E}">
        <p15:presenceInfo xmlns:p15="http://schemas.microsoft.com/office/powerpoint/2012/main" userId="PPG Comment" providerId="None"/>
      </p:ext>
    </p:extLst>
  </p:cmAuthor>
  <p:cmAuthor id="30" name="Sara Klotz" initials="SK" lastIdx="3" clrIdx="31">
    <p:extLst>
      <p:ext uri="{19B8F6BF-5375-455C-9EA6-DF929625EA0E}">
        <p15:presenceInfo xmlns:p15="http://schemas.microsoft.com/office/powerpoint/2012/main" userId="S-1-5-21-4095628063-3556742122-3606576086-200948" providerId="AD"/>
      </p:ext>
    </p:extLst>
  </p:cmAuthor>
  <p:cmAuthor id="2" name="Elizabeth Fowler" initials="EF" lastIdx="29" clrIdx="1">
    <p:extLst>
      <p:ext uri="{19B8F6BF-5375-455C-9EA6-DF929625EA0E}">
        <p15:presenceInfo xmlns:p15="http://schemas.microsoft.com/office/powerpoint/2012/main" userId="S-1-5-21-4095628063-3556742122-3606576086-233113" providerId="AD"/>
      </p:ext>
    </p:extLst>
  </p:cmAuthor>
  <p:cmAuthor id="3" name="PPG" initials="PPG" lastIdx="55" clrIdx="2">
    <p:extLst>
      <p:ext uri="{19B8F6BF-5375-455C-9EA6-DF929625EA0E}">
        <p15:presenceInfo xmlns:p15="http://schemas.microsoft.com/office/powerpoint/2012/main" userId="PPG" providerId="None"/>
      </p:ext>
    </p:extLst>
  </p:cmAuthor>
  <p:cmAuthor id="4" name="Emily Moore" initials="EM [2]" lastIdx="56" clrIdx="4">
    <p:extLst>
      <p:ext uri="{19B8F6BF-5375-455C-9EA6-DF929625EA0E}">
        <p15:presenceInfo xmlns:p15="http://schemas.microsoft.com/office/powerpoint/2012/main" userId="S-1-5-21-4095628063-3556742122-3606576086-196792" providerId="AD"/>
      </p:ext>
    </p:extLst>
  </p:cmAuthor>
  <p:cmAuthor id="5" name="Ellen Lukens" initials="EL" lastIdx="11" clrIdx="5">
    <p:extLst>
      <p:ext uri="{19B8F6BF-5375-455C-9EA6-DF929625EA0E}">
        <p15:presenceInfo xmlns:p15="http://schemas.microsoft.com/office/powerpoint/2012/main" userId="S-1-5-21-4095628063-3556742122-3606576086-140531" providerId="AD"/>
      </p:ext>
    </p:extLst>
  </p:cmAuthor>
  <p:cmAuthor id="6" name="Dawn Alley" initials="DA" lastIdx="7" clrIdx="6">
    <p:extLst>
      <p:ext uri="{19B8F6BF-5375-455C-9EA6-DF929625EA0E}">
        <p15:presenceInfo xmlns:p15="http://schemas.microsoft.com/office/powerpoint/2012/main" userId="S-1-5-21-4095628063-3556742122-3606576086-120662" providerId="AD"/>
      </p:ext>
    </p:extLst>
  </p:cmAuthor>
  <p:cmAuthor id="7" name="Arrah Tabe-Bedward" initials="AT" lastIdx="1" clrIdx="7">
    <p:extLst>
      <p:ext uri="{19B8F6BF-5375-455C-9EA6-DF929625EA0E}">
        <p15:presenceInfo xmlns:p15="http://schemas.microsoft.com/office/powerpoint/2012/main" userId="S-1-5-21-4095628063-3556742122-3606576086-10487" providerId="AD"/>
      </p:ext>
    </p:extLst>
  </p:cmAuthor>
  <p:cmAuthor id="8" name="Perrie Briskin" initials="PB" lastIdx="2" clrIdx="8">
    <p:extLst>
      <p:ext uri="{19B8F6BF-5375-455C-9EA6-DF929625EA0E}">
        <p15:presenceInfo xmlns:p15="http://schemas.microsoft.com/office/powerpoint/2012/main" userId="S-1-5-21-4095628063-3556742122-3606576086-243713" providerId="AD"/>
      </p:ext>
    </p:extLst>
  </p:cmAuthor>
  <p:cmAuthor id="9" name="Ashley Setala" initials="AS" lastIdx="28" clrIdx="9">
    <p:extLst>
      <p:ext uri="{19B8F6BF-5375-455C-9EA6-DF929625EA0E}">
        <p15:presenceInfo xmlns:p15="http://schemas.microsoft.com/office/powerpoint/2012/main" userId="Ashley Setala" providerId="None"/>
      </p:ext>
    </p:extLst>
  </p:cmAuthor>
  <p:cmAuthor id="10" name="ASHLEY SETALA" initials="AS" lastIdx="2" clrIdx="10">
    <p:extLst>
      <p:ext uri="{19B8F6BF-5375-455C-9EA6-DF929625EA0E}">
        <p15:presenceInfo xmlns:p15="http://schemas.microsoft.com/office/powerpoint/2012/main" userId="S-1-5-21-4095628063-3556742122-3606576086-71007" providerId="AD"/>
      </p:ext>
    </p:extLst>
  </p:cmAuthor>
  <p:cmAuthor id="11" name="Anne Marie Costello" initials="AMC" lastIdx="11" clrIdx="16">
    <p:extLst>
      <p:ext uri="{19B8F6BF-5375-455C-9EA6-DF929625EA0E}">
        <p15:presenceInfo xmlns:p15="http://schemas.microsoft.com/office/powerpoint/2012/main" userId="Anne Marie Costello" providerId="None"/>
      </p:ext>
    </p:extLst>
  </p:cmAuthor>
  <p:cmAuthor id="12" name="Jessica Stephens" initials="JS" lastIdx="3" clrIdx="12">
    <p:extLst>
      <p:ext uri="{19B8F6BF-5375-455C-9EA6-DF929625EA0E}">
        <p15:presenceInfo xmlns:p15="http://schemas.microsoft.com/office/powerpoint/2012/main" userId="S-1-5-21-4095628063-3556742122-3606576086-128819" providerId="AD"/>
      </p:ext>
    </p:extLst>
  </p:cmAuthor>
  <p:cmAuthor id="13" name="Jessica Stephens" initials="JS [2]" lastIdx="113" clrIdx="13">
    <p:extLst>
      <p:ext uri="{19B8F6BF-5375-455C-9EA6-DF929625EA0E}">
        <p15:presenceInfo xmlns:p15="http://schemas.microsoft.com/office/powerpoint/2012/main" userId="Jessica Stephens" providerId="None"/>
      </p:ext>
    </p:extLst>
  </p:cmAuthor>
  <p:cmAuthor id="14" name="Amy Lutzky" initials="AL" lastIdx="5" clrIdx="14">
    <p:extLst>
      <p:ext uri="{19B8F6BF-5375-455C-9EA6-DF929625EA0E}">
        <p15:presenceInfo xmlns:p15="http://schemas.microsoft.com/office/powerpoint/2012/main" userId="Amy Lutzky" providerId="None"/>
      </p:ext>
    </p:extLst>
  </p:cmAuthor>
  <p:cmAuthor id="15" name="Sara Harshman" initials="SH" lastIdx="3" clrIdx="15">
    <p:extLst>
      <p:ext uri="{19B8F6BF-5375-455C-9EA6-DF929625EA0E}">
        <p15:presenceInfo xmlns:p15="http://schemas.microsoft.com/office/powerpoint/2012/main" userId="S-1-5-21-4095628063-3556742122-3606576086-124968" providerId="AD"/>
      </p:ext>
    </p:extLst>
  </p:cmAuthor>
  <p:cmAuthor id="16" name="Perrie Briskin" initials="PB [2]" lastIdx="6" clrIdx="17">
    <p:extLst>
      <p:ext uri="{19B8F6BF-5375-455C-9EA6-DF929625EA0E}">
        <p15:presenceInfo xmlns:p15="http://schemas.microsoft.com/office/powerpoint/2012/main" userId="Perrie Briskin" providerId="None"/>
      </p:ext>
    </p:extLst>
  </p:cmAuthor>
  <p:cmAuthor id="17" name="Pryor, Rachel (HHS/OS/IOS)" initials="PR(" lastIdx="5" clrIdx="18">
    <p:extLst>
      <p:ext uri="{19B8F6BF-5375-455C-9EA6-DF929625EA0E}">
        <p15:presenceInfo xmlns:p15="http://schemas.microsoft.com/office/powerpoint/2012/main" userId="S::Rachel.Pryor@hhs.gov::0165fd41-5d45-491b-867e-abe572df62e1" providerId="AD"/>
      </p:ext>
    </p:extLst>
  </p:cmAuthor>
  <p:cmAuthor id="18" name="Anne Marie Costello" initials="AMC [2]" lastIdx="24" clrIdx="19">
    <p:extLst>
      <p:ext uri="{19B8F6BF-5375-455C-9EA6-DF929625EA0E}">
        <p15:presenceInfo xmlns:p15="http://schemas.microsoft.com/office/powerpoint/2012/main" userId="S-1-5-21-4095628063-3556742122-3606576086-73306" providerId="AD"/>
      </p:ext>
    </p:extLst>
  </p:cmAuthor>
  <p:cmAuthor id="19" name="Setala, Ashley (CMS/CMCS)" initials="SA(" lastIdx="1" clrIdx="20">
    <p:extLst>
      <p:ext uri="{19B8F6BF-5375-455C-9EA6-DF929625EA0E}">
        <p15:presenceInfo xmlns:p15="http://schemas.microsoft.com/office/powerpoint/2012/main" userId="Setala, Ashley (CMS/CMCS)" providerId="None"/>
      </p:ext>
    </p:extLst>
  </p:cmAuthor>
  <p:cmAuthor id="20" name="BETH LIU" initials="BL" lastIdx="3" clrIdx="21">
    <p:extLst>
      <p:ext uri="{19B8F6BF-5375-455C-9EA6-DF929625EA0E}">
        <p15:presenceInfo xmlns:p15="http://schemas.microsoft.com/office/powerpoint/2012/main" userId="S-1-5-21-4095628063-3556742122-3606576086-120272" providerId="AD"/>
      </p:ext>
    </p:extLst>
  </p:cmAuthor>
  <p:cmAuthor id="21" name="BETH LIU" initials="BL [2]" lastIdx="29" clrIdx="22">
    <p:extLst>
      <p:ext uri="{19B8F6BF-5375-455C-9EA6-DF929625EA0E}">
        <p15:presenceInfo xmlns:p15="http://schemas.microsoft.com/office/powerpoint/2012/main" userId="BETH LIU" providerId="None"/>
      </p:ext>
    </p:extLst>
  </p:cmAuthor>
  <p:cmAuthor id="22" name="Joanna Fowler" initials="JF" lastIdx="3" clrIdx="23">
    <p:extLst>
      <p:ext uri="{19B8F6BF-5375-455C-9EA6-DF929625EA0E}">
        <p15:presenceInfo xmlns:p15="http://schemas.microsoft.com/office/powerpoint/2012/main" userId="S-1-5-21-4095628063-3556742122-3606576086-254639" providerId="AD"/>
      </p:ext>
    </p:extLst>
  </p:cmAuthor>
  <p:cmAuthor id="23" name="Sarah Delone" initials="SD" lastIdx="6" clrIdx="24">
    <p:extLst>
      <p:ext uri="{19B8F6BF-5375-455C-9EA6-DF929625EA0E}">
        <p15:presenceInfo xmlns:p15="http://schemas.microsoft.com/office/powerpoint/2012/main" userId="Sarah Delone" providerId="None"/>
      </p:ext>
    </p:extLst>
  </p:cmAuthor>
  <p:cmAuthor id="24" name="Gayle Mauser" initials="GEM" lastIdx="17" clrIdx="25">
    <p:extLst>
      <p:ext uri="{19B8F6BF-5375-455C-9EA6-DF929625EA0E}">
        <p15:presenceInfo xmlns:p15="http://schemas.microsoft.com/office/powerpoint/2012/main" userId="Gayle Mauser" providerId="None"/>
      </p:ext>
    </p:extLst>
  </p:cmAuthor>
  <p:cmAuthor id="25" name="Daniel Trucil" initials="DT" lastIdx="1" clrIdx="26">
    <p:extLst>
      <p:ext uri="{19B8F6BF-5375-455C-9EA6-DF929625EA0E}">
        <p15:presenceInfo xmlns:p15="http://schemas.microsoft.com/office/powerpoint/2012/main" userId="S-1-5-21-4095628063-3556742122-3606576086-230609" providerId="AD"/>
      </p:ext>
    </p:extLst>
  </p:cmAuthor>
  <p:cmAuthor id="26" name="Melissa Heitt" initials="MH" lastIdx="23" clrIdx="27">
    <p:extLst>
      <p:ext uri="{19B8F6BF-5375-455C-9EA6-DF929625EA0E}">
        <p15:presenceInfo xmlns:p15="http://schemas.microsoft.com/office/powerpoint/2012/main" userId="Melissa Heitt" providerId="None"/>
      </p:ext>
    </p:extLst>
  </p:cmAuthor>
  <p:cmAuthor id="27" name="Kim Spalding Bush (she/her)" initials="KSB" lastIdx="14" clrIdx="28">
    <p:extLst>
      <p:ext uri="{19B8F6BF-5375-455C-9EA6-DF929625EA0E}">
        <p15:presenceInfo xmlns:p15="http://schemas.microsoft.com/office/powerpoint/2012/main" userId="Kim Spalding Bush (she/her)" providerId="None"/>
      </p:ext>
    </p:extLst>
  </p:cmAuthor>
  <p:cmAuthor id="28" name="Kim Glaun" initials="KG" lastIdx="29" clrIdx="29">
    <p:extLst>
      <p:ext uri="{19B8F6BF-5375-455C-9EA6-DF929625EA0E}">
        <p15:presenceInfo xmlns:p15="http://schemas.microsoft.com/office/powerpoint/2012/main" userId="Kim Glau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6"/>
    <a:srgbClr val="9FB7E1"/>
    <a:srgbClr val="ECD4E8"/>
    <a:srgbClr val="D296C8"/>
    <a:srgbClr val="FFE79B"/>
    <a:srgbClr val="C981BD"/>
    <a:srgbClr val="A3D5FF"/>
    <a:srgbClr val="006FC0"/>
    <a:srgbClr val="FE7F7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67785" autoAdjust="0"/>
  </p:normalViewPr>
  <p:slideViewPr>
    <p:cSldViewPr snapToGrid="0" snapToObjects="1">
      <p:cViewPr varScale="1">
        <p:scale>
          <a:sx n="69" d="100"/>
          <a:sy n="69" d="100"/>
        </p:scale>
        <p:origin x="634" y="62"/>
      </p:cViewPr>
      <p:guideLst>
        <p:guide orient="horz" pos="324"/>
        <p:guide pos="360"/>
      </p:guideLst>
    </p:cSldViewPr>
  </p:slideViewPr>
  <p:outlineViewPr>
    <p:cViewPr>
      <p:scale>
        <a:sx n="33" d="100"/>
        <a:sy n="33" d="100"/>
      </p:scale>
      <p:origin x="0" y="-5688"/>
    </p:cViewPr>
  </p:outlineViewPr>
  <p:notesTextViewPr>
    <p:cViewPr>
      <p:scale>
        <a:sx n="100" d="100"/>
        <a:sy n="100" d="100"/>
      </p:scale>
      <p:origin x="0" y="0"/>
    </p:cViewPr>
  </p:notesTextViewPr>
  <p:sorterViewPr>
    <p:cViewPr varScale="1">
      <p:scale>
        <a:sx n="1" d="1"/>
        <a:sy n="1" d="1"/>
      </p:scale>
      <p:origin x="0" y="-2732"/>
    </p:cViewPr>
  </p:sorterViewPr>
  <p:notesViewPr>
    <p:cSldViewPr snapToGrid="0" snapToObjects="1" showGuides="1">
      <p:cViewPr>
        <p:scale>
          <a:sx n="51" d="100"/>
          <a:sy n="51" d="100"/>
        </p:scale>
        <p:origin x="2692" y="5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7.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commentAuthors" Target="commentAuthors.xml"/><Relationship Id="rId5" Type="http://schemas.openxmlformats.org/officeDocument/2006/relationships/slideMaster" Target="slideMasters/slideMaster1.xml"/><Relationship Id="rId19" Type="http://schemas.openxmlformats.org/officeDocument/2006/relationships/slide" Target="slides/slide8.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theme" Target="theme/theme1.xml"/><Relationship Id="rId8" Type="http://schemas.openxmlformats.org/officeDocument/2006/relationships/slideMaster" Target="slideMasters/slideMaster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tableStyles" Target="tableStyles.xml"/><Relationship Id="rId10" Type="http://schemas.openxmlformats.org/officeDocument/2006/relationships/slideMaster" Target="slideMasters/slideMaster6.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tags" Target="tags/tag1.xml"/></Relationships>
</file>

<file path=ppt/diagrams/_rels/data2.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 TargetMode="External"/></Relationships>
</file>

<file path=ppt/diagrams/_rels/drawing2.xml.rels><?xml version="1.0" encoding="UTF-8" standalone="yes"?>
<Relationships xmlns="http://schemas.openxmlformats.org/package/2006/relationships"><Relationship Id="rId2" Type="http://schemas.openxmlformats.org/officeDocument/2006/relationships/hyperlink" Target="http://www.smpresource.org/" TargetMode="External"/><Relationship Id="rId1" Type="http://schemas.openxmlformats.org/officeDocument/2006/relationships/hyperlink" Target="http://www.shiptacenter.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FEC802-2A75-41AA-96F8-40AEDA996F3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BA141B7-B7CD-4038-ABE7-16E7F0EC74A9}">
      <dgm:prSet/>
      <dgm:spPr/>
      <dgm:t>
        <a:bodyPr/>
        <a:lstStyle/>
        <a:p>
          <a:r>
            <a:rPr lang="en-US" dirty="0"/>
            <a:t>Kim Glaun</a:t>
          </a:r>
        </a:p>
      </dgm:t>
    </dgm:pt>
    <dgm:pt modelId="{473632A7-919F-4C86-AF71-5884B0804B1C}" type="parTrans" cxnId="{1750EFED-449A-451D-A355-F2AFFE025901}">
      <dgm:prSet/>
      <dgm:spPr/>
      <dgm:t>
        <a:bodyPr/>
        <a:lstStyle/>
        <a:p>
          <a:endParaRPr lang="en-US"/>
        </a:p>
      </dgm:t>
    </dgm:pt>
    <dgm:pt modelId="{A4D9076D-B9E8-4209-A074-9150CA8A8706}" type="sibTrans" cxnId="{1750EFED-449A-451D-A355-F2AFFE025901}">
      <dgm:prSet/>
      <dgm:spPr/>
      <dgm:t>
        <a:bodyPr/>
        <a:lstStyle/>
        <a:p>
          <a:endParaRPr lang="en-US"/>
        </a:p>
      </dgm:t>
    </dgm:pt>
    <dgm:pt modelId="{16190B18-3140-4C01-AE3D-DD173D2FA0A8}">
      <dgm:prSet/>
      <dgm:spPr/>
      <dgm:t>
        <a:bodyPr/>
        <a:lstStyle/>
        <a:p>
          <a:r>
            <a:rPr lang="en-US" dirty="0"/>
            <a:t>Centers for Medicare &amp; Medicaid Services</a:t>
          </a:r>
        </a:p>
      </dgm:t>
    </dgm:pt>
    <dgm:pt modelId="{363C61D0-55DB-40AE-BC95-0A3A2F06E6AD}" type="parTrans" cxnId="{6A3FDFF0-5F24-4587-914C-A10DA97CA3AC}">
      <dgm:prSet/>
      <dgm:spPr/>
      <dgm:t>
        <a:bodyPr/>
        <a:lstStyle/>
        <a:p>
          <a:endParaRPr lang="en-US"/>
        </a:p>
      </dgm:t>
    </dgm:pt>
    <dgm:pt modelId="{A9A75D53-2B35-4C23-BB23-FC8B0141074D}" type="sibTrans" cxnId="{6A3FDFF0-5F24-4587-914C-A10DA97CA3AC}">
      <dgm:prSet/>
      <dgm:spPr/>
      <dgm:t>
        <a:bodyPr/>
        <a:lstStyle/>
        <a:p>
          <a:endParaRPr lang="en-US"/>
        </a:p>
      </dgm:t>
    </dgm:pt>
    <dgm:pt modelId="{50CD1643-8BE7-4242-BF40-229DF78E77A5}">
      <dgm:prSet/>
      <dgm:spPr/>
      <dgm:t>
        <a:bodyPr/>
        <a:lstStyle/>
        <a:p>
          <a:r>
            <a:rPr lang="en-US" dirty="0"/>
            <a:t>Health Insurance Specialist, Medicare Medicaid Coordination Office</a:t>
          </a:r>
        </a:p>
      </dgm:t>
    </dgm:pt>
    <dgm:pt modelId="{A966555A-E518-4B12-928F-B562C7813ED9}" type="parTrans" cxnId="{9F5E9683-DA7F-4530-B682-E4CDCE3EA02F}">
      <dgm:prSet/>
      <dgm:spPr/>
      <dgm:t>
        <a:bodyPr/>
        <a:lstStyle/>
        <a:p>
          <a:endParaRPr lang="en-US"/>
        </a:p>
      </dgm:t>
    </dgm:pt>
    <dgm:pt modelId="{B7758599-4049-4AB4-B349-DEEA79CEBE9D}" type="sibTrans" cxnId="{9F5E9683-DA7F-4530-B682-E4CDCE3EA02F}">
      <dgm:prSet/>
      <dgm:spPr/>
      <dgm:t>
        <a:bodyPr/>
        <a:lstStyle/>
        <a:p>
          <a:endParaRPr lang="en-US"/>
        </a:p>
      </dgm:t>
    </dgm:pt>
    <dgm:pt modelId="{B83618D8-5AA0-4046-A577-EFDFDA3CEFA0}">
      <dgm:prSet/>
      <dgm:spPr/>
      <dgm:t>
        <a:bodyPr/>
        <a:lstStyle/>
        <a:p>
          <a:r>
            <a:rPr lang="en-US" dirty="0"/>
            <a:t>Barbara McCoy</a:t>
          </a:r>
        </a:p>
      </dgm:t>
    </dgm:pt>
    <dgm:pt modelId="{6270262D-25EC-42B9-BCD2-55747C279297}" type="parTrans" cxnId="{24021CAB-2038-43D2-B880-9CF28766EF9A}">
      <dgm:prSet/>
      <dgm:spPr/>
      <dgm:t>
        <a:bodyPr/>
        <a:lstStyle/>
        <a:p>
          <a:endParaRPr lang="en-US"/>
        </a:p>
      </dgm:t>
    </dgm:pt>
    <dgm:pt modelId="{080A0FEB-B811-4202-B7B5-6D76C7534093}" type="sibTrans" cxnId="{24021CAB-2038-43D2-B880-9CF28766EF9A}">
      <dgm:prSet/>
      <dgm:spPr/>
      <dgm:t>
        <a:bodyPr/>
        <a:lstStyle/>
        <a:p>
          <a:endParaRPr lang="en-US"/>
        </a:p>
      </dgm:t>
    </dgm:pt>
    <dgm:pt modelId="{19FB2E62-D260-4505-9B5A-8F11DD13ACFB}">
      <dgm:prSet/>
      <dgm:spPr/>
      <dgm:t>
        <a:bodyPr/>
        <a:lstStyle/>
        <a:p>
          <a:r>
            <a:rPr lang="en-US" dirty="0"/>
            <a:t>Associate Medicare Beneficiary Ombudsman</a:t>
          </a:r>
        </a:p>
      </dgm:t>
    </dgm:pt>
    <dgm:pt modelId="{D598A693-9E6D-4ED6-A12C-4BC439F62BF0}" type="parTrans" cxnId="{3E062C8F-F81C-46B0-A863-92D1B03002C6}">
      <dgm:prSet/>
      <dgm:spPr/>
      <dgm:t>
        <a:bodyPr/>
        <a:lstStyle/>
        <a:p>
          <a:endParaRPr lang="en-US"/>
        </a:p>
      </dgm:t>
    </dgm:pt>
    <dgm:pt modelId="{F6FFD555-F1B6-434C-ACFD-A72881D1AE63}" type="sibTrans" cxnId="{3E062C8F-F81C-46B0-A863-92D1B03002C6}">
      <dgm:prSet/>
      <dgm:spPr/>
      <dgm:t>
        <a:bodyPr/>
        <a:lstStyle/>
        <a:p>
          <a:endParaRPr lang="en-US"/>
        </a:p>
      </dgm:t>
    </dgm:pt>
    <dgm:pt modelId="{0D58714D-7FD6-4E58-9D5E-9EE34D19988E}">
      <dgm:prSet/>
      <dgm:spPr/>
      <dgm:t>
        <a:bodyPr/>
        <a:lstStyle/>
        <a:p>
          <a:r>
            <a:rPr lang="en-US" dirty="0"/>
            <a:t>Centers for Medicare &amp; Medicaid Services </a:t>
          </a:r>
        </a:p>
      </dgm:t>
    </dgm:pt>
    <dgm:pt modelId="{2940D667-9E2A-4B29-96B6-4A57713D4ADD}" type="parTrans" cxnId="{9615FE0F-4D66-47FA-977E-8250FC4041A2}">
      <dgm:prSet/>
      <dgm:spPr/>
      <dgm:t>
        <a:bodyPr/>
        <a:lstStyle/>
        <a:p>
          <a:endParaRPr lang="en-US"/>
        </a:p>
      </dgm:t>
    </dgm:pt>
    <dgm:pt modelId="{32CAF230-008C-42D9-B535-15F40DBF75D7}" type="sibTrans" cxnId="{9615FE0F-4D66-47FA-977E-8250FC4041A2}">
      <dgm:prSet/>
      <dgm:spPr/>
      <dgm:t>
        <a:bodyPr/>
        <a:lstStyle/>
        <a:p>
          <a:endParaRPr lang="en-US"/>
        </a:p>
      </dgm:t>
    </dgm:pt>
    <dgm:pt modelId="{5EB3FD67-D848-4A8F-A4D7-99F41A43E7BE}">
      <dgm:prSet/>
      <dgm:spPr/>
      <dgm:t>
        <a:bodyPr/>
        <a:lstStyle/>
        <a:p>
          <a:r>
            <a:rPr lang="en-US" dirty="0"/>
            <a:t>Catherine Rippey</a:t>
          </a:r>
        </a:p>
      </dgm:t>
    </dgm:pt>
    <dgm:pt modelId="{8161CE0D-B309-48FD-901C-F661ACAE2370}" type="parTrans" cxnId="{73A736CC-38DD-4106-A4A0-DAEC5D4726E1}">
      <dgm:prSet/>
      <dgm:spPr/>
      <dgm:t>
        <a:bodyPr/>
        <a:lstStyle/>
        <a:p>
          <a:endParaRPr lang="en-US"/>
        </a:p>
      </dgm:t>
    </dgm:pt>
    <dgm:pt modelId="{F1DACB32-A5C2-4A2F-888B-46C64A4A6A6A}" type="sibTrans" cxnId="{73A736CC-38DD-4106-A4A0-DAEC5D4726E1}">
      <dgm:prSet/>
      <dgm:spPr/>
      <dgm:t>
        <a:bodyPr/>
        <a:lstStyle/>
        <a:p>
          <a:endParaRPr lang="en-US"/>
        </a:p>
      </dgm:t>
    </dgm:pt>
    <dgm:pt modelId="{57EEB171-C79E-42F2-AF99-085903404FB4}">
      <dgm:prSet/>
      <dgm:spPr/>
      <dgm:t>
        <a:bodyPr/>
        <a:lstStyle/>
        <a:p>
          <a:r>
            <a:rPr lang="en-US" dirty="0"/>
            <a:t>Medicare Beneficiary Ombudsman</a:t>
          </a:r>
        </a:p>
      </dgm:t>
    </dgm:pt>
    <dgm:pt modelId="{EBB8D2A1-8436-46EF-B115-4F9206C1F41A}" type="parTrans" cxnId="{F45CD2D2-086A-4A77-9A9A-D5E3E8C379D3}">
      <dgm:prSet/>
      <dgm:spPr/>
      <dgm:t>
        <a:bodyPr/>
        <a:lstStyle/>
        <a:p>
          <a:endParaRPr lang="en-US"/>
        </a:p>
      </dgm:t>
    </dgm:pt>
    <dgm:pt modelId="{3DD935E4-27BC-465E-95BA-57896EF05FEA}" type="sibTrans" cxnId="{F45CD2D2-086A-4A77-9A9A-D5E3E8C379D3}">
      <dgm:prSet/>
      <dgm:spPr/>
      <dgm:t>
        <a:bodyPr/>
        <a:lstStyle/>
        <a:p>
          <a:endParaRPr lang="en-US"/>
        </a:p>
      </dgm:t>
    </dgm:pt>
    <dgm:pt modelId="{FA0187EC-264A-4E2B-81BB-367715B5E8EC}">
      <dgm:prSet/>
      <dgm:spPr/>
      <dgm:t>
        <a:bodyPr/>
        <a:lstStyle/>
        <a:p>
          <a:r>
            <a:rPr lang="en-US" dirty="0"/>
            <a:t>Centers for Medicare &amp; Medicaid Services</a:t>
          </a:r>
        </a:p>
      </dgm:t>
    </dgm:pt>
    <dgm:pt modelId="{5677DCCF-9FA5-44F6-B405-356D68063B67}" type="parTrans" cxnId="{B68605C6-8E9E-4534-8CDD-18DB0448566D}">
      <dgm:prSet/>
      <dgm:spPr/>
      <dgm:t>
        <a:bodyPr/>
        <a:lstStyle/>
        <a:p>
          <a:endParaRPr lang="en-US"/>
        </a:p>
      </dgm:t>
    </dgm:pt>
    <dgm:pt modelId="{4000BA52-630B-483D-88AB-31345C53F5D6}" type="sibTrans" cxnId="{B68605C6-8E9E-4534-8CDD-18DB0448566D}">
      <dgm:prSet/>
      <dgm:spPr/>
      <dgm:t>
        <a:bodyPr/>
        <a:lstStyle/>
        <a:p>
          <a:endParaRPr lang="en-US"/>
        </a:p>
      </dgm:t>
    </dgm:pt>
    <dgm:pt modelId="{96EC4EA9-CA52-4689-96B7-14D33A4F46F1}" type="pres">
      <dgm:prSet presAssocID="{4CFEC802-2A75-41AA-96F8-40AEDA996F3B}" presName="Name0" presStyleCnt="0">
        <dgm:presLayoutVars>
          <dgm:dir/>
          <dgm:animLvl val="lvl"/>
          <dgm:resizeHandles val="exact"/>
        </dgm:presLayoutVars>
      </dgm:prSet>
      <dgm:spPr/>
    </dgm:pt>
    <dgm:pt modelId="{4FA576EA-2677-4091-B632-FA2B709CA6D8}" type="pres">
      <dgm:prSet presAssocID="{6BA141B7-B7CD-4038-ABE7-16E7F0EC74A9}" presName="composite" presStyleCnt="0"/>
      <dgm:spPr/>
    </dgm:pt>
    <dgm:pt modelId="{9A18BA6C-A9F6-4640-87C3-8E2342316237}" type="pres">
      <dgm:prSet presAssocID="{6BA141B7-B7CD-4038-ABE7-16E7F0EC74A9}" presName="parTx" presStyleLbl="alignNode1" presStyleIdx="0" presStyleCnt="3">
        <dgm:presLayoutVars>
          <dgm:chMax val="0"/>
          <dgm:chPref val="0"/>
          <dgm:bulletEnabled val="1"/>
        </dgm:presLayoutVars>
      </dgm:prSet>
      <dgm:spPr/>
    </dgm:pt>
    <dgm:pt modelId="{307AF6F3-B080-480F-8C92-1A5F4F4A81FA}" type="pres">
      <dgm:prSet presAssocID="{6BA141B7-B7CD-4038-ABE7-16E7F0EC74A9}" presName="desTx" presStyleLbl="alignAccFollowNode1" presStyleIdx="0" presStyleCnt="3">
        <dgm:presLayoutVars>
          <dgm:bulletEnabled val="1"/>
        </dgm:presLayoutVars>
      </dgm:prSet>
      <dgm:spPr/>
    </dgm:pt>
    <dgm:pt modelId="{B977AFC1-BE1D-451C-91AF-45A86B29B928}" type="pres">
      <dgm:prSet presAssocID="{A4D9076D-B9E8-4209-A074-9150CA8A8706}" presName="space" presStyleCnt="0"/>
      <dgm:spPr/>
    </dgm:pt>
    <dgm:pt modelId="{8F301DEB-3184-419E-A622-0B9ABDE3674E}" type="pres">
      <dgm:prSet presAssocID="{B83618D8-5AA0-4046-A577-EFDFDA3CEFA0}" presName="composite" presStyleCnt="0"/>
      <dgm:spPr/>
    </dgm:pt>
    <dgm:pt modelId="{F68ABC5D-1BA7-4BDF-9803-5B0A593B4478}" type="pres">
      <dgm:prSet presAssocID="{B83618D8-5AA0-4046-A577-EFDFDA3CEFA0}" presName="parTx" presStyleLbl="alignNode1" presStyleIdx="1" presStyleCnt="3">
        <dgm:presLayoutVars>
          <dgm:chMax val="0"/>
          <dgm:chPref val="0"/>
          <dgm:bulletEnabled val="1"/>
        </dgm:presLayoutVars>
      </dgm:prSet>
      <dgm:spPr/>
    </dgm:pt>
    <dgm:pt modelId="{486F17B5-52DB-4FA5-81A7-E30C6ADCDB51}" type="pres">
      <dgm:prSet presAssocID="{B83618D8-5AA0-4046-A577-EFDFDA3CEFA0}" presName="desTx" presStyleLbl="alignAccFollowNode1" presStyleIdx="1" presStyleCnt="3">
        <dgm:presLayoutVars>
          <dgm:bulletEnabled val="1"/>
        </dgm:presLayoutVars>
      </dgm:prSet>
      <dgm:spPr/>
    </dgm:pt>
    <dgm:pt modelId="{A6A26A5B-1CE3-4BF1-9460-F825971CA4BC}" type="pres">
      <dgm:prSet presAssocID="{080A0FEB-B811-4202-B7B5-6D76C7534093}" presName="space" presStyleCnt="0"/>
      <dgm:spPr/>
    </dgm:pt>
    <dgm:pt modelId="{C1E1A296-DEDC-492C-834A-575B51C3025B}" type="pres">
      <dgm:prSet presAssocID="{5EB3FD67-D848-4A8F-A4D7-99F41A43E7BE}" presName="composite" presStyleCnt="0"/>
      <dgm:spPr/>
    </dgm:pt>
    <dgm:pt modelId="{FC713620-DD19-485C-9C37-852FB2670A92}" type="pres">
      <dgm:prSet presAssocID="{5EB3FD67-D848-4A8F-A4D7-99F41A43E7BE}" presName="parTx" presStyleLbl="alignNode1" presStyleIdx="2" presStyleCnt="3">
        <dgm:presLayoutVars>
          <dgm:chMax val="0"/>
          <dgm:chPref val="0"/>
          <dgm:bulletEnabled val="1"/>
        </dgm:presLayoutVars>
      </dgm:prSet>
      <dgm:spPr/>
    </dgm:pt>
    <dgm:pt modelId="{BC7F46B4-5ADF-44FC-A49E-B151DFB07049}" type="pres">
      <dgm:prSet presAssocID="{5EB3FD67-D848-4A8F-A4D7-99F41A43E7BE}" presName="desTx" presStyleLbl="alignAccFollowNode1" presStyleIdx="2" presStyleCnt="3">
        <dgm:presLayoutVars>
          <dgm:bulletEnabled val="1"/>
        </dgm:presLayoutVars>
      </dgm:prSet>
      <dgm:spPr/>
    </dgm:pt>
  </dgm:ptLst>
  <dgm:cxnLst>
    <dgm:cxn modelId="{9615FE0F-4D66-47FA-977E-8250FC4041A2}" srcId="{6BA141B7-B7CD-4038-ABE7-16E7F0EC74A9}" destId="{0D58714D-7FD6-4E58-9D5E-9EE34D19988E}" srcOrd="1" destOrd="0" parTransId="{2940D667-9E2A-4B29-96B6-4A57713D4ADD}" sibTransId="{32CAF230-008C-42D9-B535-15F40DBF75D7}"/>
    <dgm:cxn modelId="{11C6F815-603A-42FF-97CD-A60427377072}" type="presOf" srcId="{FA0187EC-264A-4E2B-81BB-367715B5E8EC}" destId="{BC7F46B4-5ADF-44FC-A49E-B151DFB07049}" srcOrd="0" destOrd="1" presId="urn:microsoft.com/office/officeart/2005/8/layout/hList1"/>
    <dgm:cxn modelId="{5A32F622-F4CC-43A7-A0C8-E98F8F6C990E}" type="presOf" srcId="{16190B18-3140-4C01-AE3D-DD173D2FA0A8}" destId="{486F17B5-52DB-4FA5-81A7-E30C6ADCDB51}" srcOrd="0" destOrd="1" presId="urn:microsoft.com/office/officeart/2005/8/layout/hList1"/>
    <dgm:cxn modelId="{BDFC8660-90FC-4CFB-9EFC-D822AC7F39C5}" type="presOf" srcId="{4CFEC802-2A75-41AA-96F8-40AEDA996F3B}" destId="{96EC4EA9-CA52-4689-96B7-14D33A4F46F1}" srcOrd="0" destOrd="0" presId="urn:microsoft.com/office/officeart/2005/8/layout/hList1"/>
    <dgm:cxn modelId="{1ABA2763-AB60-4A20-8739-3ECFC923ACDF}" type="presOf" srcId="{0D58714D-7FD6-4E58-9D5E-9EE34D19988E}" destId="{307AF6F3-B080-480F-8C92-1A5F4F4A81FA}" srcOrd="0" destOrd="1" presId="urn:microsoft.com/office/officeart/2005/8/layout/hList1"/>
    <dgm:cxn modelId="{E0877151-354A-48B7-B3A3-F4BECD351196}" type="presOf" srcId="{57EEB171-C79E-42F2-AF99-085903404FB4}" destId="{BC7F46B4-5ADF-44FC-A49E-B151DFB07049}" srcOrd="0" destOrd="0" presId="urn:microsoft.com/office/officeart/2005/8/layout/hList1"/>
    <dgm:cxn modelId="{4DFF3774-17E0-442E-B21A-4DAD1B41D1DC}" type="presOf" srcId="{B83618D8-5AA0-4046-A577-EFDFDA3CEFA0}" destId="{F68ABC5D-1BA7-4BDF-9803-5B0A593B4478}" srcOrd="0" destOrd="0" presId="urn:microsoft.com/office/officeart/2005/8/layout/hList1"/>
    <dgm:cxn modelId="{9F5E9683-DA7F-4530-B682-E4CDCE3EA02F}" srcId="{6BA141B7-B7CD-4038-ABE7-16E7F0EC74A9}" destId="{50CD1643-8BE7-4242-BF40-229DF78E77A5}" srcOrd="0" destOrd="0" parTransId="{A966555A-E518-4B12-928F-B562C7813ED9}" sibTransId="{B7758599-4049-4AB4-B349-DEEA79CEBE9D}"/>
    <dgm:cxn modelId="{3E062C8F-F81C-46B0-A863-92D1B03002C6}" srcId="{B83618D8-5AA0-4046-A577-EFDFDA3CEFA0}" destId="{19FB2E62-D260-4505-9B5A-8F11DD13ACFB}" srcOrd="0" destOrd="0" parTransId="{D598A693-9E6D-4ED6-A12C-4BC439F62BF0}" sibTransId="{F6FFD555-F1B6-434C-ACFD-A72881D1AE63}"/>
    <dgm:cxn modelId="{3EBD4F92-76C7-4FD9-AFF7-1C7EC3F640BD}" type="presOf" srcId="{19FB2E62-D260-4505-9B5A-8F11DD13ACFB}" destId="{486F17B5-52DB-4FA5-81A7-E30C6ADCDB51}" srcOrd="0" destOrd="0" presId="urn:microsoft.com/office/officeart/2005/8/layout/hList1"/>
    <dgm:cxn modelId="{BE8ABD98-85DE-4CD4-9220-CD5D543CEC1A}" type="presOf" srcId="{50CD1643-8BE7-4242-BF40-229DF78E77A5}" destId="{307AF6F3-B080-480F-8C92-1A5F4F4A81FA}" srcOrd="0" destOrd="0" presId="urn:microsoft.com/office/officeart/2005/8/layout/hList1"/>
    <dgm:cxn modelId="{F12CFE99-EA78-41ED-8005-1579F241008A}" type="presOf" srcId="{5EB3FD67-D848-4A8F-A4D7-99F41A43E7BE}" destId="{FC713620-DD19-485C-9C37-852FB2670A92}" srcOrd="0" destOrd="0" presId="urn:microsoft.com/office/officeart/2005/8/layout/hList1"/>
    <dgm:cxn modelId="{24021CAB-2038-43D2-B880-9CF28766EF9A}" srcId="{4CFEC802-2A75-41AA-96F8-40AEDA996F3B}" destId="{B83618D8-5AA0-4046-A577-EFDFDA3CEFA0}" srcOrd="1" destOrd="0" parTransId="{6270262D-25EC-42B9-BCD2-55747C279297}" sibTransId="{080A0FEB-B811-4202-B7B5-6D76C7534093}"/>
    <dgm:cxn modelId="{B68605C6-8E9E-4534-8CDD-18DB0448566D}" srcId="{5EB3FD67-D848-4A8F-A4D7-99F41A43E7BE}" destId="{FA0187EC-264A-4E2B-81BB-367715B5E8EC}" srcOrd="1" destOrd="0" parTransId="{5677DCCF-9FA5-44F6-B405-356D68063B67}" sibTransId="{4000BA52-630B-483D-88AB-31345C53F5D6}"/>
    <dgm:cxn modelId="{73A736CC-38DD-4106-A4A0-DAEC5D4726E1}" srcId="{4CFEC802-2A75-41AA-96F8-40AEDA996F3B}" destId="{5EB3FD67-D848-4A8F-A4D7-99F41A43E7BE}" srcOrd="2" destOrd="0" parTransId="{8161CE0D-B309-48FD-901C-F661ACAE2370}" sibTransId="{F1DACB32-A5C2-4A2F-888B-46C64A4A6A6A}"/>
    <dgm:cxn modelId="{F45CD2D2-086A-4A77-9A9A-D5E3E8C379D3}" srcId="{5EB3FD67-D848-4A8F-A4D7-99F41A43E7BE}" destId="{57EEB171-C79E-42F2-AF99-085903404FB4}" srcOrd="0" destOrd="0" parTransId="{EBB8D2A1-8436-46EF-B115-4F9206C1F41A}" sibTransId="{3DD935E4-27BC-465E-95BA-57896EF05FEA}"/>
    <dgm:cxn modelId="{1750EFED-449A-451D-A355-F2AFFE025901}" srcId="{4CFEC802-2A75-41AA-96F8-40AEDA996F3B}" destId="{6BA141B7-B7CD-4038-ABE7-16E7F0EC74A9}" srcOrd="0" destOrd="0" parTransId="{473632A7-919F-4C86-AF71-5884B0804B1C}" sibTransId="{A4D9076D-B9E8-4209-A074-9150CA8A8706}"/>
    <dgm:cxn modelId="{6A3FDFF0-5F24-4587-914C-A10DA97CA3AC}" srcId="{B83618D8-5AA0-4046-A577-EFDFDA3CEFA0}" destId="{16190B18-3140-4C01-AE3D-DD173D2FA0A8}" srcOrd="1" destOrd="0" parTransId="{363C61D0-55DB-40AE-BC95-0A3A2F06E6AD}" sibTransId="{A9A75D53-2B35-4C23-BB23-FC8B0141074D}"/>
    <dgm:cxn modelId="{5E46A1FF-957C-4680-82A4-9EBD1E9FEAE9}" type="presOf" srcId="{6BA141B7-B7CD-4038-ABE7-16E7F0EC74A9}" destId="{9A18BA6C-A9F6-4640-87C3-8E2342316237}" srcOrd="0" destOrd="0" presId="urn:microsoft.com/office/officeart/2005/8/layout/hList1"/>
    <dgm:cxn modelId="{D034947E-51A2-4CC4-ADE8-A1085853942A}" type="presParOf" srcId="{96EC4EA9-CA52-4689-96B7-14D33A4F46F1}" destId="{4FA576EA-2677-4091-B632-FA2B709CA6D8}" srcOrd="0" destOrd="0" presId="urn:microsoft.com/office/officeart/2005/8/layout/hList1"/>
    <dgm:cxn modelId="{7BF0F54F-070A-4A65-9E34-2FA69B487B20}" type="presParOf" srcId="{4FA576EA-2677-4091-B632-FA2B709CA6D8}" destId="{9A18BA6C-A9F6-4640-87C3-8E2342316237}" srcOrd="0" destOrd="0" presId="urn:microsoft.com/office/officeart/2005/8/layout/hList1"/>
    <dgm:cxn modelId="{E8CCE628-A98F-4169-A9D0-1E13AFE7F50B}" type="presParOf" srcId="{4FA576EA-2677-4091-B632-FA2B709CA6D8}" destId="{307AF6F3-B080-480F-8C92-1A5F4F4A81FA}" srcOrd="1" destOrd="0" presId="urn:microsoft.com/office/officeart/2005/8/layout/hList1"/>
    <dgm:cxn modelId="{79A144C7-C3F9-42E1-9FFF-6FDFEF7B2D90}" type="presParOf" srcId="{96EC4EA9-CA52-4689-96B7-14D33A4F46F1}" destId="{B977AFC1-BE1D-451C-91AF-45A86B29B928}" srcOrd="1" destOrd="0" presId="urn:microsoft.com/office/officeart/2005/8/layout/hList1"/>
    <dgm:cxn modelId="{EE46DC4C-FC91-4379-A600-F1A80DE25ED5}" type="presParOf" srcId="{96EC4EA9-CA52-4689-96B7-14D33A4F46F1}" destId="{8F301DEB-3184-419E-A622-0B9ABDE3674E}" srcOrd="2" destOrd="0" presId="urn:microsoft.com/office/officeart/2005/8/layout/hList1"/>
    <dgm:cxn modelId="{2C4856CF-FF94-46BE-BFCC-72137CB2FFCD}" type="presParOf" srcId="{8F301DEB-3184-419E-A622-0B9ABDE3674E}" destId="{F68ABC5D-1BA7-4BDF-9803-5B0A593B4478}" srcOrd="0" destOrd="0" presId="urn:microsoft.com/office/officeart/2005/8/layout/hList1"/>
    <dgm:cxn modelId="{EAD6997F-ACB1-45ED-A5B6-A3553CA31554}" type="presParOf" srcId="{8F301DEB-3184-419E-A622-0B9ABDE3674E}" destId="{486F17B5-52DB-4FA5-81A7-E30C6ADCDB51}" srcOrd="1" destOrd="0" presId="urn:microsoft.com/office/officeart/2005/8/layout/hList1"/>
    <dgm:cxn modelId="{BB3FC3B6-4BCC-4506-8A88-659AB0C5BD65}" type="presParOf" srcId="{96EC4EA9-CA52-4689-96B7-14D33A4F46F1}" destId="{A6A26A5B-1CE3-4BF1-9460-F825971CA4BC}" srcOrd="3" destOrd="0" presId="urn:microsoft.com/office/officeart/2005/8/layout/hList1"/>
    <dgm:cxn modelId="{1F389343-CAC3-4E01-88FD-E2FE54AC45AD}" type="presParOf" srcId="{96EC4EA9-CA52-4689-96B7-14D33A4F46F1}" destId="{C1E1A296-DEDC-492C-834A-575B51C3025B}" srcOrd="4" destOrd="0" presId="urn:microsoft.com/office/officeart/2005/8/layout/hList1"/>
    <dgm:cxn modelId="{EEB424BA-A530-4EE8-AD4F-34C7991060F8}" type="presParOf" srcId="{C1E1A296-DEDC-492C-834A-575B51C3025B}" destId="{FC713620-DD19-485C-9C37-852FB2670A92}" srcOrd="0" destOrd="0" presId="urn:microsoft.com/office/officeart/2005/8/layout/hList1"/>
    <dgm:cxn modelId="{360CF79C-61F9-4A7A-9141-89E530A54BF5}" type="presParOf" srcId="{C1E1A296-DEDC-492C-834A-575B51C3025B}" destId="{BC7F46B4-5ADF-44FC-A49E-B151DFB0704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E8A3F4-7D17-4110-A78C-5F7FD7A20C81}"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E70E1DFA-8103-4FB9-887F-25A2A2F26C00}">
      <dgm:prSet custT="1"/>
      <dgm:spPr>
        <a:xfrm>
          <a:off x="4431759" y="0"/>
          <a:ext cx="3880348" cy="717290"/>
        </a:xfrm>
      </dgm:spPr>
      <dgm:t>
        <a:bodyPr/>
        <a:lstStyle/>
        <a:p>
          <a:pPr rtl="0"/>
          <a:r>
            <a:rPr lang="en-US" sz="3200" dirty="0"/>
            <a:t>SMPs</a:t>
          </a:r>
        </a:p>
      </dgm:t>
    </dgm:pt>
    <dgm:pt modelId="{7BE9BEF8-5095-460B-A46D-7F2BCBAD6F7B}" type="parTrans" cxnId="{587480EC-3BA2-477C-A1AE-D2D2D9DD9D04}">
      <dgm:prSet/>
      <dgm:spPr/>
      <dgm:t>
        <a:bodyPr/>
        <a:lstStyle/>
        <a:p>
          <a:endParaRPr lang="en-US" sz="1800"/>
        </a:p>
      </dgm:t>
    </dgm:pt>
    <dgm:pt modelId="{168F1675-E7CB-4183-81AD-48A156E47F69}" type="sibTrans" cxnId="{587480EC-3BA2-477C-A1AE-D2D2D9DD9D04}">
      <dgm:prSet/>
      <dgm:spPr/>
      <dgm:t>
        <a:bodyPr/>
        <a:lstStyle/>
        <a:p>
          <a:endParaRPr lang="en-US" sz="1800"/>
        </a:p>
      </dgm:t>
    </dgm:pt>
    <dgm:pt modelId="{C4B6377F-162D-4B66-A715-9834AB907980}">
      <dgm:prSet custT="1"/>
      <dgm:spPr>
        <a:xfrm>
          <a:off x="4431759" y="717290"/>
          <a:ext cx="3880348" cy="3387165"/>
        </a:xfrm>
      </dgm:spPr>
      <dgm:t>
        <a:bodyPr/>
        <a:lstStyle/>
        <a:p>
          <a:r>
            <a:rPr lang="en-US" sz="1600" dirty="0"/>
            <a:t>Login at </a:t>
          </a:r>
          <a:r>
            <a:rPr lang="en-US" sz="1600" dirty="0">
              <a:hlinkClick xmlns:r="http://schemas.openxmlformats.org/officeDocument/2006/relationships" r:id="rId1"/>
            </a:rPr>
            <a:t>www.smpresource.org</a:t>
          </a:r>
          <a:r>
            <a:rPr lang="en-US" sz="1600" dirty="0"/>
            <a:t> </a:t>
          </a:r>
          <a:br>
            <a:rPr lang="en-US" sz="1600" dirty="0"/>
          </a:br>
          <a:r>
            <a:rPr lang="en-US" sz="1600" dirty="0"/>
            <a:t>(click the blue SMP Login padlock). </a:t>
          </a:r>
        </a:p>
      </dgm:t>
    </dgm:pt>
    <dgm:pt modelId="{3EC363BC-6DA9-4180-A203-0787FCCFB925}" type="parTrans" cxnId="{2BA2285A-5416-460B-9D1E-54392BB75710}">
      <dgm:prSet/>
      <dgm:spPr/>
      <dgm:t>
        <a:bodyPr/>
        <a:lstStyle/>
        <a:p>
          <a:endParaRPr lang="en-US" sz="1800"/>
        </a:p>
      </dgm:t>
    </dgm:pt>
    <dgm:pt modelId="{63CDDE28-EB22-4FE5-BD13-29DEF1B86A5C}" type="sibTrans" cxnId="{2BA2285A-5416-460B-9D1E-54392BB75710}">
      <dgm:prSet/>
      <dgm:spPr/>
      <dgm:t>
        <a:bodyPr/>
        <a:lstStyle/>
        <a:p>
          <a:endParaRPr lang="en-US" sz="1800"/>
        </a:p>
      </dgm:t>
    </dgm:pt>
    <dgm:pt modelId="{0C083CB7-36A1-4A39-9004-9B5F5F7B47C1}">
      <dgm:prSet custT="1"/>
      <dgm:spPr/>
      <dgm:t>
        <a:bodyPr/>
        <a:lstStyle/>
        <a:p>
          <a:r>
            <a:rPr lang="en-US" sz="1600" dirty="0"/>
            <a:t> Search for keyword “unwinding.”</a:t>
          </a:r>
        </a:p>
      </dgm:t>
    </dgm:pt>
    <dgm:pt modelId="{DAFA0765-C738-483E-BDC5-609388B642FD}" type="parTrans" cxnId="{9B7145D3-21FE-456A-8840-FA0F43464E20}">
      <dgm:prSet/>
      <dgm:spPr/>
      <dgm:t>
        <a:bodyPr/>
        <a:lstStyle/>
        <a:p>
          <a:endParaRPr lang="en-US" sz="1800"/>
        </a:p>
      </dgm:t>
    </dgm:pt>
    <dgm:pt modelId="{DF66A2B4-3EA1-4EBD-8056-93B96A4F28B0}" type="sibTrans" cxnId="{9B7145D3-21FE-456A-8840-FA0F43464E20}">
      <dgm:prSet/>
      <dgm:spPr/>
      <dgm:t>
        <a:bodyPr/>
        <a:lstStyle/>
        <a:p>
          <a:endParaRPr lang="en-US" sz="1800"/>
        </a:p>
      </dgm:t>
    </dgm:pt>
    <dgm:pt modelId="{9B8A11CA-293C-456D-989D-F052B9509320}">
      <dgm:prSet custT="1"/>
      <dgm:spPr>
        <a:xfrm>
          <a:off x="8161" y="717290"/>
          <a:ext cx="3880348" cy="3387165"/>
        </a:xfrm>
      </dgm:spPr>
      <dgm:t>
        <a:bodyPr/>
        <a:lstStyle/>
        <a:p>
          <a:pPr rtl="0"/>
          <a:r>
            <a:rPr lang="en-US" sz="3200" dirty="0"/>
            <a:t>MIPPA Grantees</a:t>
          </a:r>
        </a:p>
      </dgm:t>
    </dgm:pt>
    <dgm:pt modelId="{781753F3-9988-44BB-81B7-2297BA4E18B0}" type="parTrans" cxnId="{F8B0DF25-3091-48CF-93EB-21FC60A62FD2}">
      <dgm:prSet/>
      <dgm:spPr/>
      <dgm:t>
        <a:bodyPr/>
        <a:lstStyle/>
        <a:p>
          <a:endParaRPr lang="en-US" sz="1800"/>
        </a:p>
      </dgm:t>
    </dgm:pt>
    <dgm:pt modelId="{7943DF5A-D4F6-4707-8B75-5D5E5D6E0812}" type="sibTrans" cxnId="{F8B0DF25-3091-48CF-93EB-21FC60A62FD2}">
      <dgm:prSet/>
      <dgm:spPr/>
      <dgm:t>
        <a:bodyPr/>
        <a:lstStyle/>
        <a:p>
          <a:endParaRPr lang="en-US" sz="1800"/>
        </a:p>
      </dgm:t>
    </dgm:pt>
    <dgm:pt modelId="{9AA46F0F-61A9-4696-8E87-0CAD00332100}">
      <dgm:prSet custT="1"/>
      <dgm:spPr>
        <a:xfrm>
          <a:off x="8161" y="717290"/>
          <a:ext cx="3880348" cy="3387165"/>
        </a:xfrm>
      </dgm:spPr>
      <dgm:t>
        <a:bodyPr/>
        <a:lstStyle/>
        <a:p>
          <a:r>
            <a:rPr lang="en-US" sz="1600" noProof="0" dirty="0"/>
            <a:t>Resources will be emailed to NCOA’s MIPPA listserv.</a:t>
          </a:r>
          <a:endParaRPr lang="en-US" sz="1600" dirty="0"/>
        </a:p>
      </dgm:t>
    </dgm:pt>
    <dgm:pt modelId="{625DA136-218D-4FB6-ABFB-C293F1773BC4}" type="parTrans" cxnId="{2104F22B-77EC-4FF6-814F-83C6E15587AD}">
      <dgm:prSet/>
      <dgm:spPr/>
      <dgm:t>
        <a:bodyPr/>
        <a:lstStyle/>
        <a:p>
          <a:endParaRPr lang="en-US" sz="1800"/>
        </a:p>
      </dgm:t>
    </dgm:pt>
    <dgm:pt modelId="{F903597E-17BE-45EB-9D2E-1A33F2DEC9AC}" type="sibTrans" cxnId="{2104F22B-77EC-4FF6-814F-83C6E15587AD}">
      <dgm:prSet/>
      <dgm:spPr/>
      <dgm:t>
        <a:bodyPr/>
        <a:lstStyle/>
        <a:p>
          <a:endParaRPr lang="en-US" sz="1800"/>
        </a:p>
      </dgm:t>
    </dgm:pt>
    <dgm:pt modelId="{15FFEA7F-AF9C-4725-8E25-8054475CDD88}">
      <dgm:prSet custT="1"/>
      <dgm:spPr>
        <a:xfrm>
          <a:off x="8161" y="0"/>
          <a:ext cx="3880348" cy="717290"/>
        </a:xfrm>
      </dgm:spPr>
      <dgm:t>
        <a:bodyPr/>
        <a:lstStyle/>
        <a:p>
          <a:pPr rtl="0"/>
          <a:r>
            <a:rPr lang="en-US" sz="3200" dirty="0"/>
            <a:t>SHIPs</a:t>
          </a:r>
        </a:p>
      </dgm:t>
    </dgm:pt>
    <dgm:pt modelId="{CC11A9A5-6E39-4C8A-A4B8-82168A4BC834}" type="parTrans" cxnId="{6F010595-C860-475E-9106-A769000F3A4F}">
      <dgm:prSet/>
      <dgm:spPr/>
      <dgm:t>
        <a:bodyPr/>
        <a:lstStyle/>
        <a:p>
          <a:endParaRPr lang="en-US" sz="1800"/>
        </a:p>
      </dgm:t>
    </dgm:pt>
    <dgm:pt modelId="{2D00D2DA-7707-487F-A820-CD1127262EF9}" type="sibTrans" cxnId="{6F010595-C860-475E-9106-A769000F3A4F}">
      <dgm:prSet/>
      <dgm:spPr/>
      <dgm:t>
        <a:bodyPr/>
        <a:lstStyle/>
        <a:p>
          <a:endParaRPr lang="en-US" sz="1800"/>
        </a:p>
      </dgm:t>
    </dgm:pt>
    <dgm:pt modelId="{7E41FEB2-6C6D-4FB0-8937-C0492904F9F4}">
      <dgm:prSet custT="1"/>
      <dgm:spPr>
        <a:xfrm>
          <a:off x="8161" y="717290"/>
          <a:ext cx="3880348" cy="3387165"/>
        </a:xfrm>
      </dgm:spPr>
      <dgm:t>
        <a:bodyPr/>
        <a:lstStyle/>
        <a:p>
          <a:pPr rtl="0"/>
          <a:r>
            <a:rPr lang="en-US" sz="1600" dirty="0"/>
            <a:t>Login at </a:t>
          </a:r>
          <a:r>
            <a:rPr lang="en-US" sz="1600" dirty="0">
              <a:hlinkClick xmlns:r="http://schemas.openxmlformats.org/officeDocument/2006/relationships" r:id="rId2"/>
            </a:rPr>
            <a:t>www.shiphelp.org</a:t>
          </a:r>
          <a:r>
            <a:rPr lang="en-US" sz="1600" dirty="0"/>
            <a:t> </a:t>
          </a:r>
          <a:br>
            <a:rPr lang="en-US" sz="1600" dirty="0"/>
          </a:br>
          <a:r>
            <a:rPr lang="en-US" sz="1600" dirty="0"/>
            <a:t>(click the orange SHIP Login padlock). </a:t>
          </a:r>
        </a:p>
      </dgm:t>
    </dgm:pt>
    <dgm:pt modelId="{FF2D85FF-0DF0-4C6E-98DC-6516F956687F}" type="parTrans" cxnId="{06A461D6-B190-4CDE-A24C-44652E1F07D9}">
      <dgm:prSet/>
      <dgm:spPr/>
      <dgm:t>
        <a:bodyPr/>
        <a:lstStyle/>
        <a:p>
          <a:endParaRPr lang="en-US" sz="1800"/>
        </a:p>
      </dgm:t>
    </dgm:pt>
    <dgm:pt modelId="{F63D997E-1A04-49EC-B635-23841C5CD6F0}" type="sibTrans" cxnId="{06A461D6-B190-4CDE-A24C-44652E1F07D9}">
      <dgm:prSet/>
      <dgm:spPr/>
      <dgm:t>
        <a:bodyPr/>
        <a:lstStyle/>
        <a:p>
          <a:endParaRPr lang="en-US" sz="1800"/>
        </a:p>
      </dgm:t>
    </dgm:pt>
    <dgm:pt modelId="{BD538CEC-17A4-4240-ABA7-6EDA94278B27}">
      <dgm:prSet custT="1"/>
      <dgm:spPr>
        <a:xfrm>
          <a:off x="8161" y="717290"/>
          <a:ext cx="3880348" cy="3387165"/>
        </a:xfrm>
      </dgm:spPr>
      <dgm:t>
        <a:bodyPr/>
        <a:lstStyle/>
        <a:p>
          <a:pPr rtl="0"/>
          <a:r>
            <a:rPr lang="en-US" sz="1600" dirty="0"/>
            <a:t> Go to the Resource Library. See recent or:</a:t>
          </a:r>
        </a:p>
      </dgm:t>
    </dgm:pt>
    <dgm:pt modelId="{E06B41C1-FC71-4C7F-A139-A7B521DBD654}" type="parTrans" cxnId="{D4D74815-2E2B-4F57-8B9B-21DBF816D412}">
      <dgm:prSet/>
      <dgm:spPr/>
      <dgm:t>
        <a:bodyPr/>
        <a:lstStyle/>
        <a:p>
          <a:endParaRPr lang="en-US" sz="1800"/>
        </a:p>
      </dgm:t>
    </dgm:pt>
    <dgm:pt modelId="{1ABFC221-6F4F-437F-90CE-244686B6846B}" type="sibTrans" cxnId="{D4D74815-2E2B-4F57-8B9B-21DBF816D412}">
      <dgm:prSet/>
      <dgm:spPr/>
      <dgm:t>
        <a:bodyPr/>
        <a:lstStyle/>
        <a:p>
          <a:endParaRPr lang="en-US" sz="1800"/>
        </a:p>
      </dgm:t>
    </dgm:pt>
    <dgm:pt modelId="{949712AB-DC17-4E3B-B603-DD92BA5305F3}">
      <dgm:prSet custT="1"/>
      <dgm:spPr>
        <a:xfrm>
          <a:off x="8161" y="717290"/>
          <a:ext cx="3880348" cy="3387165"/>
        </a:xfrm>
      </dgm:spPr>
      <dgm:t>
        <a:bodyPr/>
        <a:lstStyle/>
        <a:p>
          <a:r>
            <a:rPr lang="en-US" sz="1600" dirty="0"/>
            <a:t>Search for keyword “unwinding.”</a:t>
          </a:r>
        </a:p>
      </dgm:t>
    </dgm:pt>
    <dgm:pt modelId="{B4ADD773-994C-4755-9D18-1AD4F5D259DF}" type="parTrans" cxnId="{DE7DBCBF-C8BA-49A6-BC36-B5F67F742609}">
      <dgm:prSet/>
      <dgm:spPr/>
      <dgm:t>
        <a:bodyPr/>
        <a:lstStyle/>
        <a:p>
          <a:endParaRPr lang="en-US" sz="1800"/>
        </a:p>
      </dgm:t>
    </dgm:pt>
    <dgm:pt modelId="{57EE9645-3F1D-4A8D-A7A3-4C66884C2E49}" type="sibTrans" cxnId="{DE7DBCBF-C8BA-49A6-BC36-B5F67F742609}">
      <dgm:prSet/>
      <dgm:spPr/>
      <dgm:t>
        <a:bodyPr/>
        <a:lstStyle/>
        <a:p>
          <a:endParaRPr lang="en-US" sz="1800"/>
        </a:p>
      </dgm:t>
    </dgm:pt>
    <dgm:pt modelId="{AE3D23FF-BE59-4046-9F14-4F52E03A3FDA}" type="pres">
      <dgm:prSet presAssocID="{BDE8A3F4-7D17-4110-A78C-5F7FD7A20C81}" presName="diagram" presStyleCnt="0">
        <dgm:presLayoutVars>
          <dgm:dir/>
          <dgm:animLvl val="lvl"/>
          <dgm:resizeHandles val="exact"/>
        </dgm:presLayoutVars>
      </dgm:prSet>
      <dgm:spPr/>
    </dgm:pt>
    <dgm:pt modelId="{D90ACC74-EC12-49BC-807F-46B35626673A}" type="pres">
      <dgm:prSet presAssocID="{15FFEA7F-AF9C-4725-8E25-8054475CDD88}" presName="compNode" presStyleCnt="0"/>
      <dgm:spPr/>
    </dgm:pt>
    <dgm:pt modelId="{E41317F0-EA1E-440A-BCAA-61AF5B42BEB3}" type="pres">
      <dgm:prSet presAssocID="{15FFEA7F-AF9C-4725-8E25-8054475CDD88}" presName="childRect" presStyleLbl="bgAcc1" presStyleIdx="0" presStyleCnt="3">
        <dgm:presLayoutVars>
          <dgm:bulletEnabled val="1"/>
        </dgm:presLayoutVars>
      </dgm:prSet>
      <dgm:spPr/>
    </dgm:pt>
    <dgm:pt modelId="{1C155956-8351-475A-A5BF-24156D46AD18}" type="pres">
      <dgm:prSet presAssocID="{15FFEA7F-AF9C-4725-8E25-8054475CDD88}" presName="parentText" presStyleLbl="node1" presStyleIdx="0" presStyleCnt="0">
        <dgm:presLayoutVars>
          <dgm:chMax val="0"/>
          <dgm:bulletEnabled val="1"/>
        </dgm:presLayoutVars>
      </dgm:prSet>
      <dgm:spPr/>
    </dgm:pt>
    <dgm:pt modelId="{43131CA2-19BD-4F30-B46C-74D8A467B408}" type="pres">
      <dgm:prSet presAssocID="{15FFEA7F-AF9C-4725-8E25-8054475CDD88}" presName="parentRect" presStyleLbl="alignNode1" presStyleIdx="0" presStyleCnt="3"/>
      <dgm:spPr/>
    </dgm:pt>
    <dgm:pt modelId="{7EC09E4D-7A69-4AEF-8DE7-8E54FB0C1BBD}" type="pres">
      <dgm:prSet presAssocID="{15FFEA7F-AF9C-4725-8E25-8054475CDD88}" presName="adorn" presStyleLbl="fgAccFollowNode1" presStyleIdx="0" presStyleCnt="3"/>
      <dgm:spPr/>
    </dgm:pt>
    <dgm:pt modelId="{62B68C9A-7B26-48F6-BDB4-2F5D1F176B48}" type="pres">
      <dgm:prSet presAssocID="{2D00D2DA-7707-487F-A820-CD1127262EF9}" presName="sibTrans" presStyleLbl="sibTrans2D1" presStyleIdx="0" presStyleCnt="0"/>
      <dgm:spPr/>
    </dgm:pt>
    <dgm:pt modelId="{625ECDD9-3AE4-4E2B-A142-6B35AE72D2D5}" type="pres">
      <dgm:prSet presAssocID="{E70E1DFA-8103-4FB9-887F-25A2A2F26C00}" presName="compNode" presStyleCnt="0"/>
      <dgm:spPr/>
    </dgm:pt>
    <dgm:pt modelId="{8F3B3EF5-C4CD-4E06-A93F-98259BFBF6D6}" type="pres">
      <dgm:prSet presAssocID="{E70E1DFA-8103-4FB9-887F-25A2A2F26C00}" presName="childRect" presStyleLbl="bgAcc1" presStyleIdx="1" presStyleCnt="3">
        <dgm:presLayoutVars>
          <dgm:bulletEnabled val="1"/>
        </dgm:presLayoutVars>
      </dgm:prSet>
      <dgm:spPr/>
    </dgm:pt>
    <dgm:pt modelId="{85C7E2FC-75DC-49FA-9B8A-1C817F33F7B8}" type="pres">
      <dgm:prSet presAssocID="{E70E1DFA-8103-4FB9-887F-25A2A2F26C00}" presName="parentText" presStyleLbl="node1" presStyleIdx="0" presStyleCnt="0">
        <dgm:presLayoutVars>
          <dgm:chMax val="0"/>
          <dgm:bulletEnabled val="1"/>
        </dgm:presLayoutVars>
      </dgm:prSet>
      <dgm:spPr/>
    </dgm:pt>
    <dgm:pt modelId="{7D7D3B51-6FBE-43D7-ACDB-0B8B169E0CDD}" type="pres">
      <dgm:prSet presAssocID="{E70E1DFA-8103-4FB9-887F-25A2A2F26C00}" presName="parentRect" presStyleLbl="alignNode1" presStyleIdx="1" presStyleCnt="3"/>
      <dgm:spPr/>
    </dgm:pt>
    <dgm:pt modelId="{BC2ECFFD-267A-45CD-A0F8-D2F429E0A3B2}" type="pres">
      <dgm:prSet presAssocID="{E70E1DFA-8103-4FB9-887F-25A2A2F26C00}" presName="adorn" presStyleLbl="fgAccFollowNode1" presStyleIdx="1" presStyleCnt="3"/>
      <dgm:spPr/>
    </dgm:pt>
    <dgm:pt modelId="{E1A3F5B9-EB44-4C47-8645-142878CAF6DB}" type="pres">
      <dgm:prSet presAssocID="{168F1675-E7CB-4183-81AD-48A156E47F69}" presName="sibTrans" presStyleLbl="sibTrans2D1" presStyleIdx="0" presStyleCnt="0"/>
      <dgm:spPr/>
    </dgm:pt>
    <dgm:pt modelId="{3C7D57D1-C6E7-4DBD-B753-64F44770317A}" type="pres">
      <dgm:prSet presAssocID="{9B8A11CA-293C-456D-989D-F052B9509320}" presName="compNode" presStyleCnt="0"/>
      <dgm:spPr/>
    </dgm:pt>
    <dgm:pt modelId="{F49CD5EB-9AC2-40B4-8E42-9FBF24AA8A4C}" type="pres">
      <dgm:prSet presAssocID="{9B8A11CA-293C-456D-989D-F052B9509320}" presName="childRect" presStyleLbl="bgAcc1" presStyleIdx="2" presStyleCnt="3">
        <dgm:presLayoutVars>
          <dgm:bulletEnabled val="1"/>
        </dgm:presLayoutVars>
      </dgm:prSet>
      <dgm:spPr/>
    </dgm:pt>
    <dgm:pt modelId="{DF646415-BEDD-4517-86F4-9E19D94E4C93}" type="pres">
      <dgm:prSet presAssocID="{9B8A11CA-293C-456D-989D-F052B9509320}" presName="parentText" presStyleLbl="node1" presStyleIdx="0" presStyleCnt="0">
        <dgm:presLayoutVars>
          <dgm:chMax val="0"/>
          <dgm:bulletEnabled val="1"/>
        </dgm:presLayoutVars>
      </dgm:prSet>
      <dgm:spPr/>
    </dgm:pt>
    <dgm:pt modelId="{69670DEA-7AD5-4249-8D1A-5EEB8F9278C6}" type="pres">
      <dgm:prSet presAssocID="{9B8A11CA-293C-456D-989D-F052B9509320}" presName="parentRect" presStyleLbl="alignNode1" presStyleIdx="2" presStyleCnt="3"/>
      <dgm:spPr/>
    </dgm:pt>
    <dgm:pt modelId="{9BBF6987-EA86-4516-BF3F-EEA6A51FB371}" type="pres">
      <dgm:prSet presAssocID="{9B8A11CA-293C-456D-989D-F052B9509320}" presName="adorn" presStyleLbl="fgAccFollowNode1" presStyleIdx="2" presStyleCnt="3"/>
      <dgm:spPr/>
    </dgm:pt>
  </dgm:ptLst>
  <dgm:cxnLst>
    <dgm:cxn modelId="{D4D74815-2E2B-4F57-8B9B-21DBF816D412}" srcId="{15FFEA7F-AF9C-4725-8E25-8054475CDD88}" destId="{BD538CEC-17A4-4240-ABA7-6EDA94278B27}" srcOrd="1" destOrd="0" parTransId="{E06B41C1-FC71-4C7F-A139-A7B521DBD654}" sibTransId="{1ABFC221-6F4F-437F-90CE-244686B6846B}"/>
    <dgm:cxn modelId="{1C091C1D-10E5-4FF0-92D8-39E68B9C89F5}" type="presOf" srcId="{9AA46F0F-61A9-4696-8E87-0CAD00332100}" destId="{F49CD5EB-9AC2-40B4-8E42-9FBF24AA8A4C}" srcOrd="0" destOrd="0" presId="urn:microsoft.com/office/officeart/2005/8/layout/bList2"/>
    <dgm:cxn modelId="{F8B0DF25-3091-48CF-93EB-21FC60A62FD2}" srcId="{BDE8A3F4-7D17-4110-A78C-5F7FD7A20C81}" destId="{9B8A11CA-293C-456D-989D-F052B9509320}" srcOrd="2" destOrd="0" parTransId="{781753F3-9988-44BB-81B7-2297BA4E18B0}" sibTransId="{7943DF5A-D4F6-4707-8B75-5D5E5D6E0812}"/>
    <dgm:cxn modelId="{1C4AE226-9FC0-4084-82E7-CB87C7E1C4DB}" type="presOf" srcId="{BDE8A3F4-7D17-4110-A78C-5F7FD7A20C81}" destId="{AE3D23FF-BE59-4046-9F14-4F52E03A3FDA}" srcOrd="0" destOrd="0" presId="urn:microsoft.com/office/officeart/2005/8/layout/bList2"/>
    <dgm:cxn modelId="{2104F22B-77EC-4FF6-814F-83C6E15587AD}" srcId="{9B8A11CA-293C-456D-989D-F052B9509320}" destId="{9AA46F0F-61A9-4696-8E87-0CAD00332100}" srcOrd="0" destOrd="0" parTransId="{625DA136-218D-4FB6-ABFB-C293F1773BC4}" sibTransId="{F903597E-17BE-45EB-9D2E-1A33F2DEC9AC}"/>
    <dgm:cxn modelId="{FA68F161-0909-479A-9333-738241A8D705}" type="presOf" srcId="{7E41FEB2-6C6D-4FB0-8937-C0492904F9F4}" destId="{E41317F0-EA1E-440A-BCAA-61AF5B42BEB3}" srcOrd="0" destOrd="0" presId="urn:microsoft.com/office/officeart/2005/8/layout/bList2"/>
    <dgm:cxn modelId="{0B172547-CE5E-4750-ABA7-7F9231866037}" type="presOf" srcId="{15FFEA7F-AF9C-4725-8E25-8054475CDD88}" destId="{1C155956-8351-475A-A5BF-24156D46AD18}" srcOrd="0" destOrd="0" presId="urn:microsoft.com/office/officeart/2005/8/layout/bList2"/>
    <dgm:cxn modelId="{87413C50-B10F-4C7E-AFEC-70E15A10B1AE}" type="presOf" srcId="{0C083CB7-36A1-4A39-9004-9B5F5F7B47C1}" destId="{8F3B3EF5-C4CD-4E06-A93F-98259BFBF6D6}" srcOrd="0" destOrd="1" presId="urn:microsoft.com/office/officeart/2005/8/layout/bList2"/>
    <dgm:cxn modelId="{2BA2285A-5416-460B-9D1E-54392BB75710}" srcId="{E70E1DFA-8103-4FB9-887F-25A2A2F26C00}" destId="{C4B6377F-162D-4B66-A715-9834AB907980}" srcOrd="0" destOrd="0" parTransId="{3EC363BC-6DA9-4180-A203-0787FCCFB925}" sibTransId="{63CDDE28-EB22-4FE5-BD13-29DEF1B86A5C}"/>
    <dgm:cxn modelId="{E9EFB65A-B93D-46B8-96F1-8C99DF6C4592}" type="presOf" srcId="{E70E1DFA-8103-4FB9-887F-25A2A2F26C00}" destId="{7D7D3B51-6FBE-43D7-ACDB-0B8B169E0CDD}" srcOrd="1" destOrd="0" presId="urn:microsoft.com/office/officeart/2005/8/layout/bList2"/>
    <dgm:cxn modelId="{7CB43F86-E8C8-49FC-963C-B3C2421CD11B}" type="presOf" srcId="{9B8A11CA-293C-456D-989D-F052B9509320}" destId="{69670DEA-7AD5-4249-8D1A-5EEB8F9278C6}" srcOrd="1" destOrd="0" presId="urn:microsoft.com/office/officeart/2005/8/layout/bList2"/>
    <dgm:cxn modelId="{6F010595-C860-475E-9106-A769000F3A4F}" srcId="{BDE8A3F4-7D17-4110-A78C-5F7FD7A20C81}" destId="{15FFEA7F-AF9C-4725-8E25-8054475CDD88}" srcOrd="0" destOrd="0" parTransId="{CC11A9A5-6E39-4C8A-A4B8-82168A4BC834}" sibTransId="{2D00D2DA-7707-487F-A820-CD1127262EF9}"/>
    <dgm:cxn modelId="{2DC422A0-AFA6-48C8-BCFF-D52BBF921315}" type="presOf" srcId="{C4B6377F-162D-4B66-A715-9834AB907980}" destId="{8F3B3EF5-C4CD-4E06-A93F-98259BFBF6D6}" srcOrd="0" destOrd="0" presId="urn:microsoft.com/office/officeart/2005/8/layout/bList2"/>
    <dgm:cxn modelId="{AD186DB5-C383-4373-AA4E-AD991B181B84}" type="presOf" srcId="{168F1675-E7CB-4183-81AD-48A156E47F69}" destId="{E1A3F5B9-EB44-4C47-8645-142878CAF6DB}" srcOrd="0" destOrd="0" presId="urn:microsoft.com/office/officeart/2005/8/layout/bList2"/>
    <dgm:cxn modelId="{0CE753BD-38D1-470C-9A8C-ECE9A372568A}" type="presOf" srcId="{2D00D2DA-7707-487F-A820-CD1127262EF9}" destId="{62B68C9A-7B26-48F6-BDB4-2F5D1F176B48}" srcOrd="0" destOrd="0" presId="urn:microsoft.com/office/officeart/2005/8/layout/bList2"/>
    <dgm:cxn modelId="{DE7DBCBF-C8BA-49A6-BC36-B5F67F742609}" srcId="{BD538CEC-17A4-4240-ABA7-6EDA94278B27}" destId="{949712AB-DC17-4E3B-B603-DD92BA5305F3}" srcOrd="0" destOrd="0" parTransId="{B4ADD773-994C-4755-9D18-1AD4F5D259DF}" sibTransId="{57EE9645-3F1D-4A8D-A7A3-4C66884C2E49}"/>
    <dgm:cxn modelId="{2FBEC2CC-9712-43F2-84D7-180DBD406BCA}" type="presOf" srcId="{BD538CEC-17A4-4240-ABA7-6EDA94278B27}" destId="{E41317F0-EA1E-440A-BCAA-61AF5B42BEB3}" srcOrd="0" destOrd="1" presId="urn:microsoft.com/office/officeart/2005/8/layout/bList2"/>
    <dgm:cxn modelId="{8B9939D2-F002-4F2B-B565-6E111C0244FD}" type="presOf" srcId="{9B8A11CA-293C-456D-989D-F052B9509320}" destId="{DF646415-BEDD-4517-86F4-9E19D94E4C93}" srcOrd="0" destOrd="0" presId="urn:microsoft.com/office/officeart/2005/8/layout/bList2"/>
    <dgm:cxn modelId="{9B7145D3-21FE-456A-8840-FA0F43464E20}" srcId="{E70E1DFA-8103-4FB9-887F-25A2A2F26C00}" destId="{0C083CB7-36A1-4A39-9004-9B5F5F7B47C1}" srcOrd="1" destOrd="0" parTransId="{DAFA0765-C738-483E-BDC5-609388B642FD}" sibTransId="{DF66A2B4-3EA1-4EBD-8056-93B96A4F28B0}"/>
    <dgm:cxn modelId="{06A461D6-B190-4CDE-A24C-44652E1F07D9}" srcId="{15FFEA7F-AF9C-4725-8E25-8054475CDD88}" destId="{7E41FEB2-6C6D-4FB0-8937-C0492904F9F4}" srcOrd="0" destOrd="0" parTransId="{FF2D85FF-0DF0-4C6E-98DC-6516F956687F}" sibTransId="{F63D997E-1A04-49EC-B635-23841C5CD6F0}"/>
    <dgm:cxn modelId="{243C8DE2-564D-4C60-8EAB-2EA1A9DD8715}" type="presOf" srcId="{15FFEA7F-AF9C-4725-8E25-8054475CDD88}" destId="{43131CA2-19BD-4F30-B46C-74D8A467B408}" srcOrd="1" destOrd="0" presId="urn:microsoft.com/office/officeart/2005/8/layout/bList2"/>
    <dgm:cxn modelId="{0BB8F2E8-1C30-41E6-A48E-454CA6FA60A5}" type="presOf" srcId="{949712AB-DC17-4E3B-B603-DD92BA5305F3}" destId="{E41317F0-EA1E-440A-BCAA-61AF5B42BEB3}" srcOrd="0" destOrd="2" presId="urn:microsoft.com/office/officeart/2005/8/layout/bList2"/>
    <dgm:cxn modelId="{587480EC-3BA2-477C-A1AE-D2D2D9DD9D04}" srcId="{BDE8A3F4-7D17-4110-A78C-5F7FD7A20C81}" destId="{E70E1DFA-8103-4FB9-887F-25A2A2F26C00}" srcOrd="1" destOrd="0" parTransId="{7BE9BEF8-5095-460B-A46D-7F2BCBAD6F7B}" sibTransId="{168F1675-E7CB-4183-81AD-48A156E47F69}"/>
    <dgm:cxn modelId="{278559F8-6DED-4EAD-BD09-4D8839C57D70}" type="presOf" srcId="{E70E1DFA-8103-4FB9-887F-25A2A2F26C00}" destId="{85C7E2FC-75DC-49FA-9B8A-1C817F33F7B8}" srcOrd="0" destOrd="0" presId="urn:microsoft.com/office/officeart/2005/8/layout/bList2"/>
    <dgm:cxn modelId="{CB7BF03D-F3D0-4991-963A-ADB3A9801748}" type="presParOf" srcId="{AE3D23FF-BE59-4046-9F14-4F52E03A3FDA}" destId="{D90ACC74-EC12-49BC-807F-46B35626673A}" srcOrd="0" destOrd="0" presId="urn:microsoft.com/office/officeart/2005/8/layout/bList2"/>
    <dgm:cxn modelId="{55D27F6E-B90E-4DC1-AC44-D508EA73B9A8}" type="presParOf" srcId="{D90ACC74-EC12-49BC-807F-46B35626673A}" destId="{E41317F0-EA1E-440A-BCAA-61AF5B42BEB3}" srcOrd="0" destOrd="0" presId="urn:microsoft.com/office/officeart/2005/8/layout/bList2"/>
    <dgm:cxn modelId="{6E2D5861-6408-4469-BF90-98F3F339613F}" type="presParOf" srcId="{D90ACC74-EC12-49BC-807F-46B35626673A}" destId="{1C155956-8351-475A-A5BF-24156D46AD18}" srcOrd="1" destOrd="0" presId="urn:microsoft.com/office/officeart/2005/8/layout/bList2"/>
    <dgm:cxn modelId="{04E0A43C-ACFB-402E-9E7C-B4733450A69E}" type="presParOf" srcId="{D90ACC74-EC12-49BC-807F-46B35626673A}" destId="{43131CA2-19BD-4F30-B46C-74D8A467B408}" srcOrd="2" destOrd="0" presId="urn:microsoft.com/office/officeart/2005/8/layout/bList2"/>
    <dgm:cxn modelId="{A893B7A1-D4FA-4DE4-B522-94883A79840A}" type="presParOf" srcId="{D90ACC74-EC12-49BC-807F-46B35626673A}" destId="{7EC09E4D-7A69-4AEF-8DE7-8E54FB0C1BBD}" srcOrd="3" destOrd="0" presId="urn:microsoft.com/office/officeart/2005/8/layout/bList2"/>
    <dgm:cxn modelId="{2C3AC107-4783-4E4B-B44C-8D56CE27E316}" type="presParOf" srcId="{AE3D23FF-BE59-4046-9F14-4F52E03A3FDA}" destId="{62B68C9A-7B26-48F6-BDB4-2F5D1F176B48}" srcOrd="1" destOrd="0" presId="urn:microsoft.com/office/officeart/2005/8/layout/bList2"/>
    <dgm:cxn modelId="{ADE91977-BA89-4E41-9C6E-34FD406BEDAD}" type="presParOf" srcId="{AE3D23FF-BE59-4046-9F14-4F52E03A3FDA}" destId="{625ECDD9-3AE4-4E2B-A142-6B35AE72D2D5}" srcOrd="2" destOrd="0" presId="urn:microsoft.com/office/officeart/2005/8/layout/bList2"/>
    <dgm:cxn modelId="{3CFB11C3-BF80-4DA3-AEBD-BCD618F1E322}" type="presParOf" srcId="{625ECDD9-3AE4-4E2B-A142-6B35AE72D2D5}" destId="{8F3B3EF5-C4CD-4E06-A93F-98259BFBF6D6}" srcOrd="0" destOrd="0" presId="urn:microsoft.com/office/officeart/2005/8/layout/bList2"/>
    <dgm:cxn modelId="{6323CCEB-60C7-4439-A36C-10E69C95C979}" type="presParOf" srcId="{625ECDD9-3AE4-4E2B-A142-6B35AE72D2D5}" destId="{85C7E2FC-75DC-49FA-9B8A-1C817F33F7B8}" srcOrd="1" destOrd="0" presId="urn:microsoft.com/office/officeart/2005/8/layout/bList2"/>
    <dgm:cxn modelId="{77A0AB52-CE87-4AF0-A37A-F826E818FE9B}" type="presParOf" srcId="{625ECDD9-3AE4-4E2B-A142-6B35AE72D2D5}" destId="{7D7D3B51-6FBE-43D7-ACDB-0B8B169E0CDD}" srcOrd="2" destOrd="0" presId="urn:microsoft.com/office/officeart/2005/8/layout/bList2"/>
    <dgm:cxn modelId="{214A146F-6C5E-47F9-B41B-8A4DBC5D6D87}" type="presParOf" srcId="{625ECDD9-3AE4-4E2B-A142-6B35AE72D2D5}" destId="{BC2ECFFD-267A-45CD-A0F8-D2F429E0A3B2}" srcOrd="3" destOrd="0" presId="urn:microsoft.com/office/officeart/2005/8/layout/bList2"/>
    <dgm:cxn modelId="{3929E2E3-F8C7-4AA3-BA75-766B3436C291}" type="presParOf" srcId="{AE3D23FF-BE59-4046-9F14-4F52E03A3FDA}" destId="{E1A3F5B9-EB44-4C47-8645-142878CAF6DB}" srcOrd="3" destOrd="0" presId="urn:microsoft.com/office/officeart/2005/8/layout/bList2"/>
    <dgm:cxn modelId="{21655CDF-F257-4A21-B333-EF78B83A3664}" type="presParOf" srcId="{AE3D23FF-BE59-4046-9F14-4F52E03A3FDA}" destId="{3C7D57D1-C6E7-4DBD-B753-64F44770317A}" srcOrd="4" destOrd="0" presId="urn:microsoft.com/office/officeart/2005/8/layout/bList2"/>
    <dgm:cxn modelId="{CA2D8659-BB2D-4E26-A441-14B873EA9482}" type="presParOf" srcId="{3C7D57D1-C6E7-4DBD-B753-64F44770317A}" destId="{F49CD5EB-9AC2-40B4-8E42-9FBF24AA8A4C}" srcOrd="0" destOrd="0" presId="urn:microsoft.com/office/officeart/2005/8/layout/bList2"/>
    <dgm:cxn modelId="{DE882187-1BC6-4CC1-8421-140423C0FD04}" type="presParOf" srcId="{3C7D57D1-C6E7-4DBD-B753-64F44770317A}" destId="{DF646415-BEDD-4517-86F4-9E19D94E4C93}" srcOrd="1" destOrd="0" presId="urn:microsoft.com/office/officeart/2005/8/layout/bList2"/>
    <dgm:cxn modelId="{90B38644-B1F6-4088-8DF5-DB46AB94171F}" type="presParOf" srcId="{3C7D57D1-C6E7-4DBD-B753-64F44770317A}" destId="{69670DEA-7AD5-4249-8D1A-5EEB8F9278C6}" srcOrd="2" destOrd="0" presId="urn:microsoft.com/office/officeart/2005/8/layout/bList2"/>
    <dgm:cxn modelId="{64FA9A73-C81B-4D86-BA3F-E6A1B0651E4A}" type="presParOf" srcId="{3C7D57D1-C6E7-4DBD-B753-64F44770317A}" destId="{9BBF6987-EA86-4516-BF3F-EEA6A51FB371}" srcOrd="3" destOrd="0" presId="urn:microsoft.com/office/officeart/2005/8/layout/bList2"/>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18BA6C-A9F6-4640-87C3-8E2342316237}">
      <dsp:nvSpPr>
        <dsp:cNvPr id="0" name=""/>
        <dsp:cNvSpPr/>
      </dsp:nvSpPr>
      <dsp:spPr>
        <a:xfrm>
          <a:off x="2547" y="119244"/>
          <a:ext cx="2484239"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Kim Glaun</a:t>
          </a:r>
        </a:p>
      </dsp:txBody>
      <dsp:txXfrm>
        <a:off x="2547" y="119244"/>
        <a:ext cx="2484239" cy="604800"/>
      </dsp:txXfrm>
    </dsp:sp>
    <dsp:sp modelId="{307AF6F3-B080-480F-8C92-1A5F4F4A81FA}">
      <dsp:nvSpPr>
        <dsp:cNvPr id="0" name=""/>
        <dsp:cNvSpPr/>
      </dsp:nvSpPr>
      <dsp:spPr>
        <a:xfrm>
          <a:off x="2547" y="724044"/>
          <a:ext cx="2484239" cy="2709314"/>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Health Insurance Specialist, Medicare Medicaid Coordination Office</a:t>
          </a:r>
        </a:p>
        <a:p>
          <a:pPr marL="228600" lvl="1" indent="-228600" algn="l" defTabSz="933450">
            <a:lnSpc>
              <a:spcPct val="90000"/>
            </a:lnSpc>
            <a:spcBef>
              <a:spcPct val="0"/>
            </a:spcBef>
            <a:spcAft>
              <a:spcPct val="15000"/>
            </a:spcAft>
            <a:buChar char="•"/>
          </a:pPr>
          <a:r>
            <a:rPr lang="en-US" sz="2100" kern="1200" dirty="0"/>
            <a:t>Centers for Medicare &amp; Medicaid Services </a:t>
          </a:r>
        </a:p>
      </dsp:txBody>
      <dsp:txXfrm>
        <a:off x="2547" y="724044"/>
        <a:ext cx="2484239" cy="2709314"/>
      </dsp:txXfrm>
    </dsp:sp>
    <dsp:sp modelId="{F68ABC5D-1BA7-4BDF-9803-5B0A593B4478}">
      <dsp:nvSpPr>
        <dsp:cNvPr id="0" name=""/>
        <dsp:cNvSpPr/>
      </dsp:nvSpPr>
      <dsp:spPr>
        <a:xfrm>
          <a:off x="2834580" y="119244"/>
          <a:ext cx="2484239"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Barbara McCoy</a:t>
          </a:r>
        </a:p>
      </dsp:txBody>
      <dsp:txXfrm>
        <a:off x="2834580" y="119244"/>
        <a:ext cx="2484239" cy="604800"/>
      </dsp:txXfrm>
    </dsp:sp>
    <dsp:sp modelId="{486F17B5-52DB-4FA5-81A7-E30C6ADCDB51}">
      <dsp:nvSpPr>
        <dsp:cNvPr id="0" name=""/>
        <dsp:cNvSpPr/>
      </dsp:nvSpPr>
      <dsp:spPr>
        <a:xfrm>
          <a:off x="2834580" y="724044"/>
          <a:ext cx="2484239" cy="2709314"/>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Associate Medicare Beneficiary Ombudsman</a:t>
          </a:r>
        </a:p>
        <a:p>
          <a:pPr marL="228600" lvl="1" indent="-228600" algn="l" defTabSz="933450">
            <a:lnSpc>
              <a:spcPct val="90000"/>
            </a:lnSpc>
            <a:spcBef>
              <a:spcPct val="0"/>
            </a:spcBef>
            <a:spcAft>
              <a:spcPct val="15000"/>
            </a:spcAft>
            <a:buChar char="•"/>
          </a:pPr>
          <a:r>
            <a:rPr lang="en-US" sz="2100" kern="1200" dirty="0"/>
            <a:t>Centers for Medicare &amp; Medicaid Services</a:t>
          </a:r>
        </a:p>
      </dsp:txBody>
      <dsp:txXfrm>
        <a:off x="2834580" y="724044"/>
        <a:ext cx="2484239" cy="2709314"/>
      </dsp:txXfrm>
    </dsp:sp>
    <dsp:sp modelId="{FC713620-DD19-485C-9C37-852FB2670A92}">
      <dsp:nvSpPr>
        <dsp:cNvPr id="0" name=""/>
        <dsp:cNvSpPr/>
      </dsp:nvSpPr>
      <dsp:spPr>
        <a:xfrm>
          <a:off x="5666612" y="119244"/>
          <a:ext cx="2484239"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Catherine Rippey</a:t>
          </a:r>
        </a:p>
      </dsp:txBody>
      <dsp:txXfrm>
        <a:off x="5666612" y="119244"/>
        <a:ext cx="2484239" cy="604800"/>
      </dsp:txXfrm>
    </dsp:sp>
    <dsp:sp modelId="{BC7F46B4-5ADF-44FC-A49E-B151DFB07049}">
      <dsp:nvSpPr>
        <dsp:cNvPr id="0" name=""/>
        <dsp:cNvSpPr/>
      </dsp:nvSpPr>
      <dsp:spPr>
        <a:xfrm>
          <a:off x="5666612" y="724044"/>
          <a:ext cx="2484239" cy="2709314"/>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Medicare Beneficiary Ombudsman</a:t>
          </a:r>
        </a:p>
        <a:p>
          <a:pPr marL="228600" lvl="1" indent="-228600" algn="l" defTabSz="933450">
            <a:lnSpc>
              <a:spcPct val="90000"/>
            </a:lnSpc>
            <a:spcBef>
              <a:spcPct val="0"/>
            </a:spcBef>
            <a:spcAft>
              <a:spcPct val="15000"/>
            </a:spcAft>
            <a:buChar char="•"/>
          </a:pPr>
          <a:r>
            <a:rPr lang="en-US" sz="2100" kern="1200" dirty="0"/>
            <a:t>Centers for Medicare &amp; Medicaid Services</a:t>
          </a:r>
        </a:p>
      </dsp:txBody>
      <dsp:txXfrm>
        <a:off x="5666612" y="724044"/>
        <a:ext cx="2484239" cy="27093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317F0-EA1E-440A-BCAA-61AF5B42BEB3}">
      <dsp:nvSpPr>
        <dsp:cNvPr id="0" name=""/>
        <dsp:cNvSpPr/>
      </dsp:nvSpPr>
      <dsp:spPr>
        <a:xfrm>
          <a:off x="5871" y="432378"/>
          <a:ext cx="2535853" cy="1892960"/>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t>Login at </a:t>
          </a:r>
          <a:r>
            <a:rPr lang="en-US" sz="1600" kern="1200" dirty="0">
              <a:hlinkClick xmlns:r="http://schemas.openxmlformats.org/officeDocument/2006/relationships" r:id="rId1"/>
            </a:rPr>
            <a:t>www.shiphelp.org</a:t>
          </a:r>
          <a:r>
            <a:rPr lang="en-US" sz="1600" kern="1200" dirty="0"/>
            <a:t> </a:t>
          </a:r>
          <a:br>
            <a:rPr lang="en-US" sz="1600" kern="1200" dirty="0"/>
          </a:br>
          <a:r>
            <a:rPr lang="en-US" sz="1600" kern="1200" dirty="0"/>
            <a:t>(click the orange SHIP Login padlock). </a:t>
          </a:r>
        </a:p>
        <a:p>
          <a:pPr marL="171450" lvl="1" indent="-171450" algn="l" defTabSz="711200" rtl="0">
            <a:lnSpc>
              <a:spcPct val="90000"/>
            </a:lnSpc>
            <a:spcBef>
              <a:spcPct val="0"/>
            </a:spcBef>
            <a:spcAft>
              <a:spcPct val="15000"/>
            </a:spcAft>
            <a:buChar char="•"/>
          </a:pPr>
          <a:r>
            <a:rPr lang="en-US" sz="1600" kern="1200" dirty="0"/>
            <a:t> Go to the Resource Library. See recent or:</a:t>
          </a:r>
        </a:p>
        <a:p>
          <a:pPr marL="342900" lvl="2" indent="-171450" algn="l" defTabSz="711200">
            <a:lnSpc>
              <a:spcPct val="90000"/>
            </a:lnSpc>
            <a:spcBef>
              <a:spcPct val="0"/>
            </a:spcBef>
            <a:spcAft>
              <a:spcPct val="15000"/>
            </a:spcAft>
            <a:buChar char="•"/>
          </a:pPr>
          <a:r>
            <a:rPr lang="en-US" sz="1600" kern="1200" dirty="0"/>
            <a:t>Search for keyword “unwinding.”</a:t>
          </a:r>
        </a:p>
      </dsp:txBody>
      <dsp:txXfrm>
        <a:off x="50225" y="476732"/>
        <a:ext cx="2447145" cy="1848606"/>
      </dsp:txXfrm>
    </dsp:sp>
    <dsp:sp modelId="{43131CA2-19BD-4F30-B46C-74D8A467B408}">
      <dsp:nvSpPr>
        <dsp:cNvPr id="0" name=""/>
        <dsp:cNvSpPr/>
      </dsp:nvSpPr>
      <dsp:spPr>
        <a:xfrm>
          <a:off x="5871" y="2325339"/>
          <a:ext cx="2535853" cy="81397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kern="1200" dirty="0"/>
            <a:t>SHIPs</a:t>
          </a:r>
        </a:p>
      </dsp:txBody>
      <dsp:txXfrm>
        <a:off x="5871" y="2325339"/>
        <a:ext cx="1785812" cy="813973"/>
      </dsp:txXfrm>
    </dsp:sp>
    <dsp:sp modelId="{7EC09E4D-7A69-4AEF-8DE7-8E54FB0C1BBD}">
      <dsp:nvSpPr>
        <dsp:cNvPr id="0" name=""/>
        <dsp:cNvSpPr/>
      </dsp:nvSpPr>
      <dsp:spPr>
        <a:xfrm>
          <a:off x="1863418" y="2454631"/>
          <a:ext cx="887548" cy="887548"/>
        </a:xfrm>
        <a:prstGeom prst="ellipse">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3B3EF5-C4CD-4E06-A93F-98259BFBF6D6}">
      <dsp:nvSpPr>
        <dsp:cNvPr id="0" name=""/>
        <dsp:cNvSpPr/>
      </dsp:nvSpPr>
      <dsp:spPr>
        <a:xfrm>
          <a:off x="2970851" y="432378"/>
          <a:ext cx="2535853" cy="1892960"/>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Login at </a:t>
          </a:r>
          <a:r>
            <a:rPr lang="en-US" sz="1600" kern="1200" dirty="0">
              <a:hlinkClick xmlns:r="http://schemas.openxmlformats.org/officeDocument/2006/relationships" r:id="rId2"/>
            </a:rPr>
            <a:t>www.smpresource.org</a:t>
          </a:r>
          <a:r>
            <a:rPr lang="en-US" sz="1600" kern="1200" dirty="0"/>
            <a:t> </a:t>
          </a:r>
          <a:br>
            <a:rPr lang="en-US" sz="1600" kern="1200" dirty="0"/>
          </a:br>
          <a:r>
            <a:rPr lang="en-US" sz="1600" kern="1200" dirty="0"/>
            <a:t>(click the blue SMP Login padlock). </a:t>
          </a:r>
        </a:p>
        <a:p>
          <a:pPr marL="171450" lvl="1" indent="-171450" algn="l" defTabSz="711200">
            <a:lnSpc>
              <a:spcPct val="90000"/>
            </a:lnSpc>
            <a:spcBef>
              <a:spcPct val="0"/>
            </a:spcBef>
            <a:spcAft>
              <a:spcPct val="15000"/>
            </a:spcAft>
            <a:buChar char="•"/>
          </a:pPr>
          <a:r>
            <a:rPr lang="en-US" sz="1600" kern="1200" dirty="0"/>
            <a:t> Search for keyword “unwinding.”</a:t>
          </a:r>
        </a:p>
      </dsp:txBody>
      <dsp:txXfrm>
        <a:off x="3015205" y="476732"/>
        <a:ext cx="2447145" cy="1848606"/>
      </dsp:txXfrm>
    </dsp:sp>
    <dsp:sp modelId="{7D7D3B51-6FBE-43D7-ACDB-0B8B169E0CDD}">
      <dsp:nvSpPr>
        <dsp:cNvPr id="0" name=""/>
        <dsp:cNvSpPr/>
      </dsp:nvSpPr>
      <dsp:spPr>
        <a:xfrm>
          <a:off x="2970851" y="2325339"/>
          <a:ext cx="2535853" cy="81397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kern="1200" dirty="0"/>
            <a:t>SMPs</a:t>
          </a:r>
        </a:p>
      </dsp:txBody>
      <dsp:txXfrm>
        <a:off x="2970851" y="2325339"/>
        <a:ext cx="1785812" cy="813973"/>
      </dsp:txXfrm>
    </dsp:sp>
    <dsp:sp modelId="{BC2ECFFD-267A-45CD-A0F8-D2F429E0A3B2}">
      <dsp:nvSpPr>
        <dsp:cNvPr id="0" name=""/>
        <dsp:cNvSpPr/>
      </dsp:nvSpPr>
      <dsp:spPr>
        <a:xfrm>
          <a:off x="4828399" y="2454631"/>
          <a:ext cx="887548" cy="887548"/>
        </a:xfrm>
        <a:prstGeom prst="ellipse">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9CD5EB-9AC2-40B4-8E42-9FBF24AA8A4C}">
      <dsp:nvSpPr>
        <dsp:cNvPr id="0" name=""/>
        <dsp:cNvSpPr/>
      </dsp:nvSpPr>
      <dsp:spPr>
        <a:xfrm>
          <a:off x="5935832" y="432378"/>
          <a:ext cx="2535853" cy="1892960"/>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a:lnSpc>
              <a:spcPct val="90000"/>
            </a:lnSpc>
            <a:spcBef>
              <a:spcPct val="0"/>
            </a:spcBef>
            <a:spcAft>
              <a:spcPct val="15000"/>
            </a:spcAft>
            <a:buChar char="•"/>
          </a:pPr>
          <a:r>
            <a:rPr lang="en-US" sz="1600" kern="1200" noProof="0" dirty="0"/>
            <a:t>Resources will be emailed to NCOA’s MIPPA listserv.</a:t>
          </a:r>
          <a:endParaRPr lang="en-US" sz="1600" kern="1200" dirty="0"/>
        </a:p>
      </dsp:txBody>
      <dsp:txXfrm>
        <a:off x="5980186" y="476732"/>
        <a:ext cx="2447145" cy="1848606"/>
      </dsp:txXfrm>
    </dsp:sp>
    <dsp:sp modelId="{69670DEA-7AD5-4249-8D1A-5EEB8F9278C6}">
      <dsp:nvSpPr>
        <dsp:cNvPr id="0" name=""/>
        <dsp:cNvSpPr/>
      </dsp:nvSpPr>
      <dsp:spPr>
        <a:xfrm>
          <a:off x="5935832" y="2325339"/>
          <a:ext cx="2535853" cy="81397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marL="0" lvl="0" indent="0" algn="l" defTabSz="1422400" rtl="0">
            <a:lnSpc>
              <a:spcPct val="90000"/>
            </a:lnSpc>
            <a:spcBef>
              <a:spcPct val="0"/>
            </a:spcBef>
            <a:spcAft>
              <a:spcPct val="35000"/>
            </a:spcAft>
            <a:buNone/>
          </a:pPr>
          <a:r>
            <a:rPr lang="en-US" sz="3200" kern="1200" dirty="0"/>
            <a:t>MIPPA Grantees</a:t>
          </a:r>
        </a:p>
      </dsp:txBody>
      <dsp:txXfrm>
        <a:off x="5935832" y="2325339"/>
        <a:ext cx="1785812" cy="813973"/>
      </dsp:txXfrm>
    </dsp:sp>
    <dsp:sp modelId="{9BBF6987-EA86-4516-BF3F-EEA6A51FB371}">
      <dsp:nvSpPr>
        <dsp:cNvPr id="0" name=""/>
        <dsp:cNvSpPr/>
      </dsp:nvSpPr>
      <dsp:spPr>
        <a:xfrm>
          <a:off x="7793380" y="2454631"/>
          <a:ext cx="887548" cy="887548"/>
        </a:xfrm>
        <a:prstGeom prst="ellipse">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7BE059-CC03-194E-B7B1-0807E8D414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FBD2750D-3411-5C42-8BAA-FA1C5CD5B6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808A89A-4A65-C547-B795-6FB90748A1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AD9F07-1D17-CE4C-ABE2-898F0EFAE577}" type="slidenum">
              <a:rPr lang="en-US" smtClean="0"/>
              <a:t>‹#›</a:t>
            </a:fld>
            <a:endParaRPr lang="en-US" dirty="0"/>
          </a:p>
        </p:txBody>
      </p:sp>
    </p:spTree>
    <p:extLst>
      <p:ext uri="{BB962C8B-B14F-4D97-AF65-F5344CB8AC3E}">
        <p14:creationId xmlns:p14="http://schemas.microsoft.com/office/powerpoint/2010/main" val="12009500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FE59CE-8151-5948-ACC6-FFE315EC403B}" type="datetimeFigureOut">
              <a:rPr lang="en-US" smtClean="0"/>
              <a:t>12/14/2022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2F4037-46CC-6045-BE7A-CA09502B4830}" type="slidenum">
              <a:rPr lang="en-US" smtClean="0"/>
              <a:t>‹#›</a:t>
            </a:fld>
            <a:endParaRPr lang="en-US" dirty="0"/>
          </a:p>
        </p:txBody>
      </p:sp>
    </p:spTree>
    <p:extLst>
      <p:ext uri="{BB962C8B-B14F-4D97-AF65-F5344CB8AC3E}">
        <p14:creationId xmlns:p14="http://schemas.microsoft.com/office/powerpoint/2010/main" val="1038039406"/>
      </p:ext>
    </p:extLst>
  </p:cSld>
  <p:clrMap bg1="lt1" tx1="dk1" bg2="lt2" tx2="dk2" accent1="accent1" accent2="accent2" accent3="accent3" accent4="accent4" accent5="accent5" accent6="accent6" hlink="hlink" folHlink="folHlink"/>
  <p:hf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are.gov/basics/forms-publications-mailings/forms"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solidFill>
                  <a:srgbClr val="000000"/>
                </a:solidFill>
                <a:effectLst/>
                <a:latin typeface="Arial" panose="020B0604020202020204" pitchFamily="34" charset="0"/>
              </a:rPr>
              <a:t>Heather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Arial" panose="020B0604020202020204" pitchFamily="34" charset="0"/>
              </a:rPr>
              <a:t>RECORD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Arial" panose="020B0604020202020204" pitchFamily="34" charset="0"/>
              </a:rPr>
              <a:t>Welcome to today’s webinar, which is all about CMS Updates on the Public Health Emergency Unwinding and New Legislation Impacting Medicare Coverage, Benefits, and Enrollment in 2023. I’m Heather Flory, the Training Manager from the SMP Resource Center. Sue Choplin from the SHIP TA Center and I are cohosting today’s event.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E7129BC-6AB8-4EDB-B76C-DAD7CF1CBC5C}" type="slidenum">
              <a:rPr kumimoji="0" lang="en-US" sz="13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a:ln>
                <a:noFill/>
              </a:ln>
              <a:solidFill>
                <a:srgbClr val="000000"/>
              </a:solidFill>
              <a:effectLst/>
              <a:uLnTx/>
              <a:uFillTx/>
              <a:latin typeface="Calibri"/>
              <a:ea typeface="+mn-ea"/>
              <a:cs typeface="+mn-cs"/>
            </a:endParaRPr>
          </a:p>
        </p:txBody>
      </p:sp>
      <p:sp>
        <p:nvSpPr>
          <p:cNvPr id="5" name="Footer Placeholder 4"/>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a:ea typeface="+mn-ea"/>
                <a:cs typeface="+mn-cs"/>
              </a:rPr>
              <a:t>SMP Group Education PPT, 30-min: March 2015</a:t>
            </a:r>
          </a:p>
        </p:txBody>
      </p:sp>
    </p:spTree>
    <p:extLst>
      <p:ext uri="{BB962C8B-B14F-4D97-AF65-F5344CB8AC3E}">
        <p14:creationId xmlns:p14="http://schemas.microsoft.com/office/powerpoint/2010/main" val="3949198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i="1" dirty="0"/>
              <a:t>Catherine Rippey &amp; Barbara McCoy</a:t>
            </a:r>
          </a:p>
          <a:p>
            <a:pPr lvl="0"/>
            <a:endParaRPr lang="en-US" dirty="0"/>
          </a:p>
          <a:p>
            <a:r>
              <a:rPr lang="en-US" dirty="0"/>
              <a:t>Audience: Medicare Partners/Stakeholders</a:t>
            </a:r>
          </a:p>
        </p:txBody>
      </p:sp>
      <p:sp>
        <p:nvSpPr>
          <p:cNvPr id="4" name="Slide Number Placeholder 3"/>
          <p:cNvSpPr>
            <a:spLocks noGrp="1"/>
          </p:cNvSpPr>
          <p:nvPr>
            <p:ph type="sldNum" sz="quarter" idx="5"/>
          </p:nvPr>
        </p:nvSpPr>
        <p:spPr/>
        <p:txBody>
          <a:bodyPr/>
          <a:lstStyle/>
          <a:p>
            <a:fld id="{A32F4037-46CC-6045-BE7A-CA09502B4830}" type="slidenum">
              <a:rPr lang="en-US" smtClean="0"/>
              <a:t>21</a:t>
            </a:fld>
            <a:endParaRPr lang="en-US"/>
          </a:p>
        </p:txBody>
      </p:sp>
    </p:spTree>
    <p:extLst>
      <p:ext uri="{BB962C8B-B14F-4D97-AF65-F5344CB8AC3E}">
        <p14:creationId xmlns:p14="http://schemas.microsoft.com/office/powerpoint/2010/main" val="2623858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1038" y="400050"/>
            <a:ext cx="5486400" cy="3086100"/>
          </a:xfrm>
        </p:spPr>
      </p:sp>
      <p:sp>
        <p:nvSpPr>
          <p:cNvPr id="3" name="Notes Placeholder 2"/>
          <p:cNvSpPr>
            <a:spLocks noGrp="1"/>
          </p:cNvSpPr>
          <p:nvPr>
            <p:ph type="body" idx="1"/>
          </p:nvPr>
        </p:nvSpPr>
        <p:spPr>
          <a:xfrm>
            <a:off x="390524" y="3638549"/>
            <a:ext cx="6038851" cy="5105401"/>
          </a:xfrm>
        </p:spPr>
        <p:txBody>
          <a:bodyPr/>
          <a:lstStyle/>
          <a:p>
            <a:pPr lvl="0">
              <a:spcBef>
                <a:spcPts val="600"/>
              </a:spcBef>
              <a:spcAft>
                <a:spcPts val="600"/>
              </a:spcAft>
              <a:defRPr/>
            </a:pPr>
            <a:r>
              <a:rPr lang="en-US" sz="1100" b="1" dirty="0">
                <a:cs typeface="Arial" panose="020B0604020202020204" pitchFamily="34" charset="0"/>
              </a:rPr>
              <a:t>Presenter Notes</a:t>
            </a:r>
          </a:p>
          <a:p>
            <a:pPr>
              <a:spcAft>
                <a:spcPts val="600"/>
              </a:spcAft>
            </a:pPr>
            <a:r>
              <a:rPr lang="en-US" sz="1100" dirty="0"/>
              <a:t>The Consolidated Appropriations Act, 2021 (CAA) was signed into law on December 27, 2020, and allocated additional COVID-19 funding. The CAA consists of several components relevant to Medicare, including: </a:t>
            </a:r>
          </a:p>
          <a:p>
            <a:pPr marL="171450" indent="-171450">
              <a:spcAft>
                <a:spcPts val="600"/>
              </a:spcAft>
              <a:buFont typeface="Wingdings" panose="05000000000000000000" pitchFamily="2" charset="2"/>
              <a:buChar char="§"/>
            </a:pPr>
            <a:r>
              <a:rPr lang="en-US" sz="1100" dirty="0"/>
              <a:t>Sec. 120. Simplifies beneficiary enrollment</a:t>
            </a:r>
          </a:p>
          <a:p>
            <a:pPr marL="171450" indent="-171450">
              <a:spcAft>
                <a:spcPts val="600"/>
              </a:spcAft>
              <a:buFont typeface="Wingdings" panose="05000000000000000000" pitchFamily="2" charset="2"/>
              <a:buChar char="§"/>
            </a:pPr>
            <a:r>
              <a:rPr lang="en-US" sz="1100" dirty="0"/>
              <a:t>Sec. 122. Waives Medicare coinsurance for certain colorectal cancer screening tests.</a:t>
            </a:r>
          </a:p>
          <a:p>
            <a:pPr marL="171450" indent="-171450">
              <a:spcAft>
                <a:spcPts val="600"/>
              </a:spcAft>
              <a:buFont typeface="Wingdings" panose="05000000000000000000" pitchFamily="2" charset="2"/>
              <a:buChar char="§"/>
            </a:pPr>
            <a:r>
              <a:rPr lang="en-US" sz="1100" dirty="0"/>
              <a:t>Sec. 123. Expands access to mental health services given through telehealth.</a:t>
            </a:r>
          </a:p>
          <a:p>
            <a:pPr marL="171450" indent="-171450">
              <a:spcAft>
                <a:spcPts val="600"/>
              </a:spcAft>
              <a:buFont typeface="Wingdings" panose="05000000000000000000" pitchFamily="2" charset="2"/>
              <a:buChar char="§"/>
            </a:pPr>
            <a:r>
              <a:rPr lang="en-US" sz="1100" dirty="0"/>
              <a:t>Finally, Section 402 of the CAA created the immunosuppressive drug benefit under Part B for certain individuals whose Medicare entitlement based on End-Stage Renal Disease (ESRD) would otherwise end 36-months after the month they got a successful kidney transplant, provided they don’t have certain other health coverage. </a:t>
            </a:r>
          </a:p>
          <a:p>
            <a:pPr marL="514350" lvl="1" indent="-171450">
              <a:spcAft>
                <a:spcPts val="600"/>
              </a:spcAft>
              <a:buFont typeface="Wingdings" panose="05000000000000000000" pitchFamily="2" charset="2"/>
              <a:buChar char="§"/>
            </a:pPr>
            <a:r>
              <a:rPr lang="en-US" sz="1100" dirty="0"/>
              <a:t>We refer to this benefit as PBID and this is the focus of today’s presentation.  </a:t>
            </a:r>
          </a:p>
          <a:p>
            <a:endParaRPr lang="en-US" dirty="0"/>
          </a:p>
        </p:txBody>
      </p:sp>
      <p:sp>
        <p:nvSpPr>
          <p:cNvPr id="4" name="Slide Number Placeholder 3"/>
          <p:cNvSpPr>
            <a:spLocks noGrp="1"/>
          </p:cNvSpPr>
          <p:nvPr>
            <p:ph type="sldNum" sz="quarter" idx="5"/>
          </p:nvPr>
        </p:nvSpPr>
        <p:spPr/>
        <p:txBody>
          <a:bodyPr/>
          <a:lstStyle/>
          <a:p>
            <a:fld id="{08FC64DB-6160-452A-8656-BC3EA2A19575}" type="slidenum">
              <a:rPr lang="en-US" smtClean="0"/>
              <a:t>22</a:t>
            </a:fld>
            <a:endParaRPr lang="en-US"/>
          </a:p>
        </p:txBody>
      </p:sp>
    </p:spTree>
    <p:extLst>
      <p:ext uri="{BB962C8B-B14F-4D97-AF65-F5344CB8AC3E}">
        <p14:creationId xmlns:p14="http://schemas.microsoft.com/office/powerpoint/2010/main" val="4131407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200" b="1" i="0" u="none" strike="noStrike" dirty="0">
                <a:solidFill>
                  <a:srgbClr val="000000"/>
                </a:solidFill>
                <a:effectLst/>
                <a:cs typeface="Arial" panose="020B0604020202020204" pitchFamily="34" charset="0"/>
              </a:rPr>
              <a:t>Presenter Notes​</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200" b="0" i="0" u="none" strike="noStrike" dirty="0">
                <a:solidFill>
                  <a:srgbClr val="000000"/>
                </a:solidFill>
                <a:effectLst/>
                <a:cs typeface="Arial" panose="020B0604020202020204" pitchFamily="34" charset="0"/>
              </a:rPr>
              <a:t>Let’s first refresh our knowledge about Medicare Eligibility due to End Stage Renal Disease coverage.  </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200" b="0" i="0" u="none" strike="noStrike" dirty="0">
                <a:solidFill>
                  <a:srgbClr val="000000"/>
                </a:solidFill>
                <a:effectLst/>
                <a:cs typeface="Arial" panose="020B0604020202020204" pitchFamily="34" charset="0"/>
              </a:rPr>
              <a:t>As you are probably aware, individuals can get Medicare no matter how old they are if their kidneys no longer work, they need regular dialysis or a kidney transplant, and one of these applies to them:</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200" b="0" i="0" u="none" strike="noStrike" dirty="0">
                <a:solidFill>
                  <a:srgbClr val="000000"/>
                </a:solidFill>
                <a:effectLst/>
                <a:cs typeface="Arial" panose="020B0604020202020204" pitchFamily="34" charset="0"/>
              </a:rPr>
              <a:t>They’ve worked the required amount of time under Social Security, the Railroad Retirement Board (RRB), or as a government employee. </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200" b="0" i="0" u="none" strike="noStrike" dirty="0">
                <a:solidFill>
                  <a:srgbClr val="000000"/>
                </a:solidFill>
                <a:effectLst/>
                <a:cs typeface="Arial" panose="020B0604020202020204" pitchFamily="34" charset="0"/>
              </a:rPr>
              <a:t>They’re already getting or are eligible for Social Security or RRB benefits.</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200" b="0" i="0" u="none" strike="noStrike" dirty="0">
                <a:solidFill>
                  <a:srgbClr val="000000"/>
                </a:solidFill>
                <a:effectLst/>
                <a:cs typeface="Arial" panose="020B0604020202020204" pitchFamily="34" charset="0"/>
              </a:rPr>
              <a:t>They’re the spouse or dependent child of a person who meets either of the requirements listed above.</a:t>
            </a:r>
          </a:p>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23</a:t>
            </a:fld>
            <a:endParaRPr lang="en-US"/>
          </a:p>
        </p:txBody>
      </p:sp>
    </p:spTree>
    <p:extLst>
      <p:ext uri="{BB962C8B-B14F-4D97-AF65-F5344CB8AC3E}">
        <p14:creationId xmlns:p14="http://schemas.microsoft.com/office/powerpoint/2010/main" val="3913733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200" b="1" i="0" u="none" strike="noStrike" dirty="0">
                <a:solidFill>
                  <a:srgbClr val="000000"/>
                </a:solidFill>
                <a:effectLst/>
                <a:cs typeface="Arial" panose="020B0604020202020204" pitchFamily="34" charset="0"/>
              </a:rPr>
              <a:t>Presenter Notes​</a:t>
            </a:r>
          </a:p>
          <a:p>
            <a:pPr marL="171450" marR="0" lvl="0" indent="-1714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ea typeface="+mn-ea"/>
                <a:cs typeface="Arial" panose="020B0604020202020204" pitchFamily="34" charset="0"/>
              </a:rPr>
              <a:t>If they’re eligible for Medicare coverage based solely on ESRD, their Medicare coverage will </a:t>
            </a:r>
            <a:r>
              <a:rPr kumimoji="0" lang="en-US" sz="1200" b="0" u="none" strike="noStrike" kern="1200" cap="none" spc="0" normalizeH="0" baseline="0" noProof="0" dirty="0">
                <a:ln>
                  <a:noFill/>
                </a:ln>
                <a:solidFill>
                  <a:prstClr val="black"/>
                </a:solidFill>
                <a:effectLst/>
                <a:uLnTx/>
                <a:uFillTx/>
                <a:ea typeface="+mn-ea"/>
                <a:cs typeface="Arial" panose="020B0604020202020204" pitchFamily="34" charset="0"/>
              </a:rPr>
              <a:t>end </a:t>
            </a:r>
            <a:r>
              <a:rPr kumimoji="0" lang="en-US" sz="1200" b="0" i="0" u="none" strike="noStrike" kern="1200" cap="none" spc="0" normalizeH="0" baseline="0" noProof="0" dirty="0">
                <a:ln>
                  <a:noFill/>
                </a:ln>
                <a:solidFill>
                  <a:prstClr val="black"/>
                </a:solidFill>
                <a:effectLst/>
                <a:uLnTx/>
                <a:uFillTx/>
                <a:ea typeface="+mn-ea"/>
                <a:cs typeface="Arial" panose="020B0604020202020204" pitchFamily="34" charset="0"/>
              </a:rPr>
              <a:t>36 months after the month they have a successful kidney transplant. </a:t>
            </a:r>
          </a:p>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24</a:t>
            </a:fld>
            <a:endParaRPr lang="en-US"/>
          </a:p>
        </p:txBody>
      </p:sp>
    </p:spTree>
    <p:extLst>
      <p:ext uri="{BB962C8B-B14F-4D97-AF65-F5344CB8AC3E}">
        <p14:creationId xmlns:p14="http://schemas.microsoft.com/office/powerpoint/2010/main" val="357068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495800"/>
          </a:xfrm>
        </p:spPr>
        <p:txBody>
          <a:bodyPr>
            <a:normAutofit/>
          </a:bodyPr>
          <a:lstStyle/>
          <a:p>
            <a:pPr lvl="0">
              <a:spcAft>
                <a:spcPts val="600"/>
              </a:spcAft>
              <a:defRPr/>
            </a:pPr>
            <a:r>
              <a:rPr lang="en-US" sz="1100" b="1" dirty="0">
                <a:cs typeface="Arial" panose="020B0604020202020204" pitchFamily="34" charset="0"/>
              </a:rPr>
              <a:t>Presenter Notes</a:t>
            </a:r>
          </a:p>
          <a:p>
            <a:pPr marL="171450" indent="-171450">
              <a:spcAft>
                <a:spcPts val="600"/>
              </a:spcAft>
              <a:buFont typeface="Arial" panose="020B0604020202020204" pitchFamily="34" charset="0"/>
              <a:buChar char="•"/>
            </a:pPr>
            <a:r>
              <a:rPr lang="en-US" sz="1100" dirty="0"/>
              <a:t>As we just discussed, the majority of people with ESRD are eligible for Medicare, regardless of age. When a person gets a kidney transplant, their Medicare coverage lasts for 36 months after their transplant, and then it ends (unless the individual is otherwise entitled to Medicare, based on age or disability). </a:t>
            </a:r>
          </a:p>
          <a:p>
            <a:pPr marL="171450" indent="-171450">
              <a:spcAft>
                <a:spcPts val="600"/>
              </a:spcAft>
              <a:buFont typeface="Arial" panose="020B0604020202020204" pitchFamily="34" charset="0"/>
              <a:buChar char="•"/>
            </a:pPr>
            <a:r>
              <a:rPr lang="en-US" sz="1100" dirty="0"/>
              <a:t>As mandated by Section 402 of the CAA, and implemented in this regulation, a person who doesn’t have certain other types of coverage, such as Medicaid, Marketplace or Employer coverage,  is eligible to sign up for the new benefit that only covers immunosuppressive drugs. </a:t>
            </a:r>
          </a:p>
          <a:p>
            <a:pPr marL="171450" indent="-171450">
              <a:spcAft>
                <a:spcPts val="600"/>
              </a:spcAft>
              <a:buFont typeface="Arial" panose="020B0604020202020204" pitchFamily="34" charset="0"/>
              <a:buChar char="•"/>
            </a:pPr>
            <a:r>
              <a:rPr lang="en-US" sz="1100" dirty="0"/>
              <a:t>CMS is referring to this benefit as the immunosuppressive drug benefit, or the PBID benefit. </a:t>
            </a:r>
          </a:p>
          <a:p>
            <a:pPr marL="171450" marR="0" lvl="0" indent="-171450" algn="l" defTabSz="6858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100" dirty="0"/>
              <a:t>People who are eligible for the new immunosuppressive drug benefit can sign up now, and their coverage will start January 1, 2023. After January 1, 2023 eligible people can enroll (or disenroll) at any time, with no penalties. Coverage will start the first day of the month after they sign up. </a:t>
            </a:r>
            <a:endParaRPr lang="en-US" sz="1100" kern="1200" dirty="0">
              <a:solidFill>
                <a:schemeClr val="tx1"/>
              </a:solidFill>
              <a:effectLst/>
              <a:latin typeface="+mn-lt"/>
              <a:ea typeface="+mn-ea"/>
              <a:cs typeface="+mn-cs"/>
            </a:endParaRPr>
          </a:p>
          <a:p>
            <a:pPr marL="171450" indent="-171450">
              <a:spcAft>
                <a:spcPts val="600"/>
              </a:spcAft>
              <a:buFont typeface="Arial" panose="020B0604020202020204" pitchFamily="34" charset="0"/>
              <a:buChar char="•"/>
            </a:pPr>
            <a:r>
              <a:rPr lang="en-US" sz="900" kern="1200" dirty="0">
                <a:solidFill>
                  <a:schemeClr val="tx1"/>
                </a:solidFill>
                <a:effectLst/>
                <a:latin typeface="+mn-lt"/>
                <a:ea typeface="+mn-ea"/>
                <a:cs typeface="+mn-cs"/>
              </a:rPr>
              <a:t>People will be required to attest that:</a:t>
            </a:r>
          </a:p>
          <a:p>
            <a:pPr marL="514350" lvl="1" indent="-171450">
              <a:spcAft>
                <a:spcPts val="600"/>
              </a:spcAft>
              <a:buFont typeface="Arial" panose="020B0604020202020204" pitchFamily="34" charset="0"/>
              <a:buChar char="•"/>
            </a:pPr>
            <a:r>
              <a:rPr lang="en-US" sz="900" kern="1200" dirty="0">
                <a:solidFill>
                  <a:schemeClr val="tx1"/>
                </a:solidFill>
                <a:effectLst/>
                <a:latin typeface="+mn-lt"/>
                <a:ea typeface="+mn-ea"/>
                <a:cs typeface="+mn-cs"/>
              </a:rPr>
              <a:t>They’re not enrolled in, and don’t expect to enroll in, other types of coverage (like a group health plan (GHP), TRICARE, or Medicaid that covers immunosuppressive drugs).</a:t>
            </a:r>
            <a:endParaRPr lang="en-US" sz="1050" kern="1200" dirty="0">
              <a:solidFill>
                <a:schemeClr val="tx1"/>
              </a:solidFill>
              <a:effectLst/>
              <a:latin typeface="+mn-lt"/>
              <a:ea typeface="+mn-ea"/>
              <a:cs typeface="+mn-cs"/>
            </a:endParaRPr>
          </a:p>
          <a:p>
            <a:pPr marL="514350" lvl="1" indent="-171450">
              <a:spcAft>
                <a:spcPts val="600"/>
              </a:spcAft>
              <a:buFont typeface="Arial" panose="020B0604020202020204" pitchFamily="34" charset="0"/>
              <a:buChar char="•"/>
            </a:pPr>
            <a:r>
              <a:rPr lang="en-US" sz="900" kern="1200" dirty="0">
                <a:solidFill>
                  <a:schemeClr val="tx1"/>
                </a:solidFill>
                <a:effectLst/>
                <a:latin typeface="+mn-lt"/>
                <a:ea typeface="+mn-ea"/>
                <a:cs typeface="+mn-cs"/>
              </a:rPr>
              <a:t>That they’ll notify Social Security within 60 days if they sign up for other coverage (and ending their enrollment in PBID). </a:t>
            </a:r>
            <a:endParaRPr lang="en-US" sz="1100" dirty="0"/>
          </a:p>
          <a:p>
            <a:pPr marL="171450" indent="-171450">
              <a:spcAft>
                <a:spcPts val="600"/>
              </a:spcAft>
              <a:buFont typeface="Arial" panose="020B0604020202020204" pitchFamily="34" charset="0"/>
              <a:buChar char="•"/>
            </a:pPr>
            <a:endParaRPr lang="en-US" sz="1100" dirty="0"/>
          </a:p>
        </p:txBody>
      </p:sp>
      <p:sp>
        <p:nvSpPr>
          <p:cNvPr id="4" name="Slide Number Placeholder 3"/>
          <p:cNvSpPr>
            <a:spLocks noGrp="1"/>
          </p:cNvSpPr>
          <p:nvPr>
            <p:ph type="sldNum" sz="quarter" idx="5"/>
          </p:nvPr>
        </p:nvSpPr>
        <p:spPr/>
        <p:txBody>
          <a:bodyPr/>
          <a:lstStyle/>
          <a:p>
            <a:fld id="{08FC64DB-6160-452A-8656-BC3EA2A19575}" type="slidenum">
              <a:rPr lang="en-US" smtClean="0"/>
              <a:t>25</a:t>
            </a:fld>
            <a:endParaRPr lang="en-US"/>
          </a:p>
        </p:txBody>
      </p:sp>
    </p:spTree>
    <p:extLst>
      <p:ext uri="{BB962C8B-B14F-4D97-AF65-F5344CB8AC3E}">
        <p14:creationId xmlns:p14="http://schemas.microsoft.com/office/powerpoint/2010/main" val="2279760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Once enrolled, people will get a new Medicare Card that specifies they have the Immunosuppressive Drug benefit, and indicates their PBID effective start date. </a:t>
            </a:r>
          </a:p>
          <a:p>
            <a:pPr marL="171450" indent="-171450">
              <a:buFont typeface="Arial" panose="020B0604020202020204" pitchFamily="34" charset="0"/>
              <a:buChar char="•"/>
            </a:pPr>
            <a:r>
              <a:rPr lang="en-US" dirty="0"/>
              <a:t>This card replaces their previous </a:t>
            </a:r>
            <a:r>
              <a:rPr lang="en-US" strike="noStrike" dirty="0">
                <a:effectLst/>
              </a:rPr>
              <a:t>Medicare </a:t>
            </a:r>
            <a:r>
              <a:rPr lang="en-US" dirty="0"/>
              <a:t>card. </a:t>
            </a:r>
          </a:p>
          <a:p>
            <a:pPr marL="171450" indent="-171450">
              <a:buFont typeface="Arial" panose="020B0604020202020204" pitchFamily="34" charset="0"/>
              <a:buChar char="•"/>
            </a:pPr>
            <a:r>
              <a:rPr lang="en-US" dirty="0"/>
              <a:t>Their Medicare Beneficiary Identifier, or MBI, will remain the same.</a:t>
            </a:r>
          </a:p>
          <a:p>
            <a:pPr marL="171450" indent="-171450">
              <a:buFont typeface="Arial" panose="020B0604020202020204" pitchFamily="34" charset="0"/>
              <a:buChar char="•"/>
            </a:pPr>
            <a:r>
              <a:rPr lang="en-US" dirty="0"/>
              <a:t>Here is an example of what the card will look like.  </a:t>
            </a:r>
          </a:p>
          <a:p>
            <a:pPr marL="171450" indent="-171450">
              <a:buFont typeface="Arial" panose="020B0604020202020204" pitchFamily="34" charset="0"/>
              <a:buChar char="•"/>
            </a:pPr>
            <a:r>
              <a:rPr lang="en-US" dirty="0"/>
              <a:t>People can also print a copy of their card from their Medicare.gov account.</a:t>
            </a:r>
          </a:p>
        </p:txBody>
      </p:sp>
      <p:sp>
        <p:nvSpPr>
          <p:cNvPr id="4" name="Slide Number Placeholder 3"/>
          <p:cNvSpPr>
            <a:spLocks noGrp="1"/>
          </p:cNvSpPr>
          <p:nvPr>
            <p:ph type="sldNum" sz="quarter" idx="5"/>
          </p:nvPr>
        </p:nvSpPr>
        <p:spPr/>
        <p:txBody>
          <a:bodyPr/>
          <a:lstStyle/>
          <a:p>
            <a:fld id="{81222235-61A7-478F-B879-6EBE1BD701B5}" type="slidenum">
              <a:rPr lang="en-US" smtClean="0"/>
              <a:t>26</a:t>
            </a:fld>
            <a:endParaRPr lang="en-US"/>
          </a:p>
        </p:txBody>
      </p:sp>
    </p:spTree>
    <p:extLst>
      <p:ext uri="{BB962C8B-B14F-4D97-AF65-F5344CB8AC3E}">
        <p14:creationId xmlns:p14="http://schemas.microsoft.com/office/powerpoint/2010/main" val="2838716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52924"/>
            <a:ext cx="5486400" cy="4505326"/>
          </a:xfrm>
        </p:spPr>
        <p:txBody>
          <a:bodyPr>
            <a:normAutofit/>
          </a:bodyPr>
          <a:lstStyle/>
          <a:p>
            <a:r>
              <a:rPr lang="en-US" sz="900" b="1" kern="1200" dirty="0">
                <a:solidFill>
                  <a:schemeClr val="tx1"/>
                </a:solidFill>
                <a:effectLst/>
                <a:latin typeface="+mn-lt"/>
                <a:ea typeface="+mn-ea"/>
                <a:cs typeface="+mn-cs"/>
              </a:rPr>
              <a:t>Presenter Notes</a:t>
            </a:r>
            <a:endParaRPr lang="en-US" sz="900" kern="1200" dirty="0">
              <a:solidFill>
                <a:schemeClr val="tx1"/>
              </a:solidFill>
              <a:effectLst/>
              <a:latin typeface="+mn-lt"/>
              <a:ea typeface="+mn-ea"/>
              <a:cs typeface="+mn-cs"/>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effectLst/>
                <a:latin typeface="+mn-lt"/>
                <a:ea typeface="+mn-ea"/>
                <a:cs typeface="+mn-cs"/>
              </a:rPr>
              <a:t>The new benefit only covers immunosuppressive drugs and doesn’t include coverage for any other Part B benefits or services. It isn’t comprehensive health coverage or a substitute for full health coverage.</a:t>
            </a:r>
          </a:p>
          <a:p>
            <a:pPr marL="171450" lvl="0" indent="-171450">
              <a:buFont typeface="Arial" panose="020B0604020202020204" pitchFamily="34" charset="0"/>
              <a:buChar char="•"/>
            </a:pPr>
            <a:r>
              <a:rPr lang="en-US" sz="900" dirty="0"/>
              <a:t>Individuals who are most likely to benefit from this coverage are those who live in states that have not expanded Medicaid and have income too low to qualify for Marketplace subsidies.  </a:t>
            </a:r>
          </a:p>
          <a:p>
            <a:pPr marL="171450" lvl="0" indent="-171450">
              <a:buFont typeface="Arial" panose="020B0604020202020204" pitchFamily="34" charset="0"/>
              <a:buChar char="•"/>
            </a:pPr>
            <a:r>
              <a:rPr lang="en-US" sz="900" dirty="0"/>
              <a:t>Otherwise, individuals will most likely want to explore other more comprehensive coverage through Medicaid or the Marketplace.</a:t>
            </a:r>
          </a:p>
          <a:p>
            <a:pPr marL="171450" lvl="0" indent="-171450">
              <a:buFont typeface="Arial" panose="020B0604020202020204" pitchFamily="34" charset="0"/>
              <a:buChar char="•"/>
            </a:pPr>
            <a:r>
              <a:rPr lang="en-US" sz="900" dirty="0"/>
              <a:t>PBID coverage will begin no earlier than January 1. 2023.</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kern="1200" dirty="0">
              <a:solidFill>
                <a:schemeClr val="tx1"/>
              </a:solidFill>
              <a:effectLst/>
              <a:latin typeface="+mn-lt"/>
              <a:ea typeface="+mn-ea"/>
              <a:cs typeface="+mn-cs"/>
            </a:endParaRPr>
          </a:p>
          <a:p>
            <a:pPr marL="0" lvl="0" indent="0">
              <a:buFont typeface="Arial" panose="020B0604020202020204" pitchFamily="34" charset="0"/>
              <a:buNone/>
            </a:pPr>
            <a:endParaRPr lang="en-US" sz="9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FC64DB-6160-452A-8656-BC3EA2A19575}" type="slidenum">
              <a:rPr lang="en-US" smtClean="0"/>
              <a:t>27</a:t>
            </a:fld>
            <a:endParaRPr lang="en-US"/>
          </a:p>
        </p:txBody>
      </p:sp>
    </p:spTree>
    <p:extLst>
      <p:ext uri="{BB962C8B-B14F-4D97-AF65-F5344CB8AC3E}">
        <p14:creationId xmlns:p14="http://schemas.microsoft.com/office/powerpoint/2010/main" val="3718745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Once enrolled, people with PBID will pay a monthly premium which is a percentage of the current Part B premium. In 2023, this premium will be $97.10.</a:t>
            </a:r>
          </a:p>
          <a:p>
            <a:pPr marL="514350" lvl="1" indent="-171450">
              <a:buFont typeface="Arial" panose="020B0604020202020204" pitchFamily="34" charset="0"/>
              <a:buChar char="•"/>
            </a:pPr>
            <a:r>
              <a:rPr lang="en-US" dirty="0"/>
              <a:t>There are no late enrollment penalties</a:t>
            </a:r>
          </a:p>
          <a:p>
            <a:pPr marL="171450" indent="-171450">
              <a:buFont typeface="Arial" panose="020B0604020202020204" pitchFamily="34" charset="0"/>
              <a:buChar char="•"/>
            </a:pPr>
            <a:r>
              <a:rPr lang="en-US" dirty="0"/>
              <a:t>Once people meet the annual Part B deductible ($226 in 2023) they’ll pay 20% of the Medicare approved amount for their immunosuppressive drugs.</a:t>
            </a:r>
          </a:p>
          <a:p>
            <a:pPr marL="171450" indent="-171450">
              <a:buFont typeface="Arial" panose="020B0604020202020204" pitchFamily="34" charset="0"/>
              <a:buChar char="•"/>
            </a:pPr>
            <a:r>
              <a:rPr lang="en-US" sz="900" kern="1200" dirty="0">
                <a:solidFill>
                  <a:schemeClr val="tx1"/>
                </a:solidFill>
                <a:effectLst/>
                <a:latin typeface="+mn-lt"/>
                <a:ea typeface="+mn-ea"/>
                <a:cs typeface="+mn-cs"/>
              </a:rPr>
              <a:t>People who are eligible for Medicare Savings Programs (MSPs) can get coverage of their PBID premium, and for Qualified Medicare Beneficiaries (QMBs), cost sharing as well. </a:t>
            </a:r>
            <a:endParaRPr lang="en-US" dirty="0"/>
          </a:p>
          <a:p>
            <a:pPr marL="171450" indent="-171450">
              <a:buFont typeface="Arial" panose="020B0604020202020204" pitchFamily="34" charset="0"/>
              <a:buChar char="•"/>
            </a:pPr>
            <a:r>
              <a:rPr lang="en-US" dirty="0"/>
              <a:t>People with PBID will get a Medicare Summary Notice (MSN) on a quarterly basis.  They can also access their Medicare.gov account for real time claims information, as well as, MSNs.</a:t>
            </a:r>
            <a:endParaRPr lang="en-US" dirty="0">
              <a:cs typeface="Calibri"/>
            </a:endParaRPr>
          </a:p>
        </p:txBody>
      </p:sp>
      <p:sp>
        <p:nvSpPr>
          <p:cNvPr id="4" name="Slide Number Placeholder 3"/>
          <p:cNvSpPr>
            <a:spLocks noGrp="1"/>
          </p:cNvSpPr>
          <p:nvPr>
            <p:ph type="sldNum" sz="quarter" idx="5"/>
          </p:nvPr>
        </p:nvSpPr>
        <p:spPr/>
        <p:txBody>
          <a:bodyPr/>
          <a:lstStyle/>
          <a:p>
            <a:fld id="{A32F4037-46CC-6045-BE7A-CA09502B4830}" type="slidenum">
              <a:rPr lang="en-US" smtClean="0"/>
              <a:t>28</a:t>
            </a:fld>
            <a:endParaRPr lang="en-US"/>
          </a:p>
        </p:txBody>
      </p:sp>
    </p:spTree>
    <p:extLst>
      <p:ext uri="{BB962C8B-B14F-4D97-AF65-F5344CB8AC3E}">
        <p14:creationId xmlns:p14="http://schemas.microsoft.com/office/powerpoint/2010/main" val="256381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Section 402(f) of the CAA also amended the Medicare Savings Programs (MSPs) under sections 1905(p)(1)(A) and 1902(a)(10)(E) of the Act to pay the Part B premiums and in some cases the </a:t>
            </a:r>
            <a:r>
              <a:rPr lang="en-US" sz="900" dirty="0" err="1"/>
              <a:t>the</a:t>
            </a:r>
            <a:r>
              <a:rPr lang="en-US" sz="900" dirty="0"/>
              <a:t> Part B deductible and coinsurance for PBID, for certain low-income individuals.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People with lower incomes who are eligible for the PBID benefit may also be eligible for enrollment in MSP for payment of some or all of their PBID costs. It is important to note this is still not full Medicare coverage.  </a:t>
            </a:r>
          </a:p>
          <a:p>
            <a:pPr marL="171450" indent="-171450">
              <a:buFont typeface="Arial" panose="020B0604020202020204" pitchFamily="34" charset="0"/>
              <a:buChar char="•"/>
            </a:pPr>
            <a:r>
              <a:rPr lang="en-US" sz="900" dirty="0"/>
              <a:t>This provision only covers PBID premiums and, for QMB, the PBID deductible and cost sharing as well.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People enrolled in partial benefit Medicaid (MSP-only) who are losing their Medicare coverage after getting a kidney transplant can get PBID. </a:t>
            </a:r>
          </a:p>
          <a:p>
            <a:pPr marL="171450" indent="-171450">
              <a:buFont typeface="Arial" panose="020B0604020202020204" pitchFamily="34" charset="0"/>
              <a:buChar char="•"/>
            </a:pPr>
            <a:r>
              <a:rPr lang="en-US" sz="900" dirty="0"/>
              <a:t>People with full Medicaid coverage (that includes coverage for immunosuppressive drugs) aren’t eligible for PBID.</a:t>
            </a:r>
          </a:p>
          <a:p>
            <a:pPr marL="171450" indent="-171450">
              <a:buFont typeface="Arial" panose="020B0604020202020204" pitchFamily="34" charset="0"/>
              <a:buChar char="•"/>
            </a:pPr>
            <a:r>
              <a:rPr lang="en-US" sz="900" dirty="0"/>
              <a:t>Questions about MSPs and the PBID benefit should be directed to the person’s state.  </a:t>
            </a:r>
          </a:p>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29</a:t>
            </a:fld>
            <a:endParaRPr lang="en-US"/>
          </a:p>
        </p:txBody>
      </p:sp>
    </p:spTree>
    <p:extLst>
      <p:ext uri="{BB962C8B-B14F-4D97-AF65-F5344CB8AC3E}">
        <p14:creationId xmlns:p14="http://schemas.microsoft.com/office/powerpoint/2010/main" val="1965099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People who are eligible can contact a dedicated phone line at the Social Security Administration (SSA) to enroll/disenroll: 1-877-465-0355.</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future they’ll be able to download CMS Form 10798 </a:t>
            </a:r>
            <a:r>
              <a:rPr lang="en-US" sz="900" kern="1200" dirty="0">
                <a:solidFill>
                  <a:schemeClr val="tx1"/>
                </a:solidFill>
                <a:effectLst/>
                <a:latin typeface="+mn-lt"/>
                <a:ea typeface="+mn-ea"/>
                <a:cs typeface="+mn-cs"/>
              </a:rPr>
              <a:t>at </a:t>
            </a:r>
            <a:r>
              <a:rPr lang="en-US" sz="900" u="sng" kern="1200" dirty="0">
                <a:solidFill>
                  <a:schemeClr val="tx1"/>
                </a:solidFill>
                <a:effectLst/>
                <a:latin typeface="+mn-lt"/>
                <a:ea typeface="+mn-ea"/>
                <a:cs typeface="+mn-cs"/>
                <a:hlinkClick r:id="rId3"/>
              </a:rPr>
              <a:t>Medicare.gov/basics/forms-publications-mailings/forms</a:t>
            </a:r>
            <a:r>
              <a:rPr lang="en-US" dirty="0"/>
              <a:t>.  </a:t>
            </a:r>
          </a:p>
          <a:p>
            <a:pPr marL="171450" indent="-171450">
              <a:buFont typeface="Arial" panose="020B0604020202020204" pitchFamily="34" charset="0"/>
              <a:buChar char="•"/>
            </a:pPr>
            <a:r>
              <a:rPr lang="en-US" dirty="0"/>
              <a:t>There are no specific enrollment periods.  People who are eligible can enroll or disenroll at any time by contacting Social Security at the dedicated phone number.</a:t>
            </a:r>
          </a:p>
          <a:p>
            <a:pPr marL="171450" indent="-171450">
              <a:buFont typeface="Arial" panose="020B0604020202020204" pitchFamily="34" charset="0"/>
              <a:buChar char="•"/>
            </a:pPr>
            <a:r>
              <a:rPr lang="en-US" dirty="0">
                <a:cs typeface="Calibri"/>
              </a:rPr>
              <a:t>People can also re-enroll in PBID at any time, even if they have previously terminated PBID coverage.  </a:t>
            </a:r>
          </a:p>
        </p:txBody>
      </p:sp>
      <p:sp>
        <p:nvSpPr>
          <p:cNvPr id="4" name="Slide Number Placeholder 3"/>
          <p:cNvSpPr>
            <a:spLocks noGrp="1"/>
          </p:cNvSpPr>
          <p:nvPr>
            <p:ph type="sldNum" sz="quarter" idx="5"/>
          </p:nvPr>
        </p:nvSpPr>
        <p:spPr/>
        <p:txBody>
          <a:bodyPr/>
          <a:lstStyle/>
          <a:p>
            <a:fld id="{A32F4037-46CC-6045-BE7A-CA09502B4830}" type="slidenum">
              <a:rPr lang="en-US" smtClean="0"/>
              <a:t>30</a:t>
            </a:fld>
            <a:endParaRPr lang="en-US"/>
          </a:p>
        </p:txBody>
      </p:sp>
    </p:spTree>
    <p:extLst>
      <p:ext uri="{BB962C8B-B14F-4D97-AF65-F5344CB8AC3E}">
        <p14:creationId xmlns:p14="http://schemas.microsoft.com/office/powerpoint/2010/main" val="73106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
                <a:srgbClr val="002868"/>
              </a:buClr>
              <a:buSzPct val="100000"/>
              <a:buFont typeface="+mj-lt"/>
              <a:buNone/>
              <a:tabLst/>
              <a:defRPr/>
            </a:pPr>
            <a:r>
              <a:rPr lang="en-US" altLang="en-US" i="1" dirty="0">
                <a:latin typeface="+mn-lt"/>
              </a:rPr>
              <a:t>Heather</a:t>
            </a:r>
            <a:br>
              <a:rPr lang="en-US" altLang="en-US" dirty="0">
                <a:latin typeface="+mn-lt"/>
              </a:rPr>
            </a:br>
            <a:endParaRPr lang="en-US" altLang="en-US" dirty="0">
              <a:latin typeface="+mn-lt"/>
            </a:endParaRPr>
          </a:p>
          <a:p>
            <a:pPr>
              <a:spcBef>
                <a:spcPct val="20000"/>
              </a:spcBef>
              <a:buClr>
                <a:srgbClr val="002868"/>
              </a:buClr>
              <a:buSzPct val="100000"/>
              <a:buFont typeface="+mj-lt"/>
              <a:buNone/>
              <a:defRPr/>
            </a:pPr>
            <a:r>
              <a:rPr lang="en-US" altLang="en-US" dirty="0">
                <a:latin typeface="+mn-lt"/>
              </a:rPr>
              <a:t>Hopefully you’re familiar with the toolbar and menu options in Webex, which are shown here. Take special note of #3 about how you can Chat.</a:t>
            </a:r>
          </a:p>
          <a:p>
            <a:pPr>
              <a:spcBef>
                <a:spcPct val="20000"/>
              </a:spcBef>
              <a:buClr>
                <a:srgbClr val="002868"/>
              </a:buClr>
              <a:buSzPct val="100000"/>
              <a:buFont typeface="+mj-lt"/>
              <a:buNone/>
              <a:defRPr/>
            </a:pPr>
            <a:r>
              <a:rPr lang="en-US" altLang="en-US" dirty="0">
                <a:latin typeface="+mn-lt"/>
              </a:rPr>
              <a:t>We have a Webex producer, Connie, on the call with us today, so if you have technical support questions, please chat them to the Webex producer.</a:t>
            </a:r>
          </a:p>
          <a:p>
            <a:pPr>
              <a:spcBef>
                <a:spcPct val="20000"/>
              </a:spcBef>
              <a:buClr>
                <a:srgbClr val="002868"/>
              </a:buClr>
              <a:buSzPct val="100000"/>
              <a:buFont typeface="+mj-lt"/>
              <a:buNone/>
              <a:defRPr/>
            </a:pPr>
            <a:r>
              <a:rPr lang="en-US" altLang="en-US" dirty="0">
                <a:latin typeface="+mn-lt"/>
              </a:rPr>
              <a:t>For all other questions, please send them to ALL panelists. </a:t>
            </a:r>
          </a:p>
          <a:p>
            <a:pPr>
              <a:spcBef>
                <a:spcPct val="20000"/>
              </a:spcBef>
              <a:buClr>
                <a:srgbClr val="002868"/>
              </a:buClr>
              <a:buSzPct val="100000"/>
              <a:buFont typeface="+mj-lt"/>
              <a:buNone/>
              <a:defRPr/>
            </a:pPr>
            <a:endParaRPr lang="en-US" altLang="en-US" dirty="0">
              <a:latin typeface="+mn-lt"/>
            </a:endParaRPr>
          </a:p>
          <a:p>
            <a:pPr>
              <a:spcBef>
                <a:spcPct val="20000"/>
              </a:spcBef>
              <a:buClr>
                <a:srgbClr val="002868"/>
              </a:buClr>
              <a:buSzPct val="100000"/>
              <a:buFont typeface="+mj-lt"/>
              <a:buNone/>
              <a:defRPr/>
            </a:pPr>
            <a:endParaRPr lang="en-US" altLang="en-US" dirty="0">
              <a:latin typeface="+mn-l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5631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dirty="0"/>
              <a:t>It’s very important to note that PBID only covers immunosuppressive drugs and not any other Medicare services or prescriptions. </a:t>
            </a:r>
          </a:p>
          <a:p>
            <a:pPr>
              <a:buFont typeface="Arial" panose="020B0604020202020204" pitchFamily="34" charset="0"/>
              <a:buChar char="•"/>
            </a:pPr>
            <a:r>
              <a:rPr lang="en-US" dirty="0"/>
              <a:t>People losing their ESRD Medicare may be eligible for other coverage besides PBID, which may provide more comprehensive health coverage. </a:t>
            </a:r>
          </a:p>
          <a:p>
            <a:pPr>
              <a:buFont typeface="Arial" panose="020B0604020202020204" pitchFamily="34" charset="0"/>
              <a:buChar char="•"/>
            </a:pPr>
            <a:r>
              <a:rPr lang="en-US" dirty="0"/>
              <a:t>People may want to consider applying for coverage through the Health Insurance Marketplace or Medicaid coverage through their state, even if they have applied before and were denied. </a:t>
            </a:r>
          </a:p>
          <a:p>
            <a:pPr>
              <a:buFont typeface="Arial" panose="020B0604020202020204" pitchFamily="34" charset="0"/>
              <a:buChar char="•"/>
            </a:pPr>
            <a:r>
              <a:rPr lang="en-US" dirty="0"/>
              <a:t>As a (SHIP Counselor, partner, etc.) you may wish to help people determine if they are eligible for more robust coverage.  You can refer people to the Marketplace Call Center or help them connect with a Marketplace Navigator or Assister using the contact information on this slide.  </a:t>
            </a:r>
          </a:p>
          <a:p>
            <a:pPr marL="171450" indent="-171450">
              <a:buFont typeface="Arial" panose="020B0604020202020204" pitchFamily="34" charset="0"/>
              <a:buChar char="•"/>
            </a:pPr>
            <a:endParaRPr lang="en-US" dirty="0">
              <a:solidFill>
                <a:srgbClr val="FFFFFF"/>
              </a:solidFill>
              <a:cs typeface="Calibri"/>
            </a:endParaRPr>
          </a:p>
        </p:txBody>
      </p:sp>
      <p:sp>
        <p:nvSpPr>
          <p:cNvPr id="4" name="Slide Number Placeholder 3"/>
          <p:cNvSpPr>
            <a:spLocks noGrp="1"/>
          </p:cNvSpPr>
          <p:nvPr>
            <p:ph type="sldNum" sz="quarter" idx="5"/>
          </p:nvPr>
        </p:nvSpPr>
        <p:spPr/>
        <p:txBody>
          <a:bodyPr/>
          <a:lstStyle/>
          <a:p>
            <a:fld id="{A32F4037-46CC-6045-BE7A-CA09502B4830}" type="slidenum">
              <a:rPr lang="en-US" smtClean="0"/>
              <a:t>31</a:t>
            </a:fld>
            <a:endParaRPr lang="en-US"/>
          </a:p>
        </p:txBody>
      </p:sp>
    </p:spTree>
    <p:extLst>
      <p:ext uri="{BB962C8B-B14F-4D97-AF65-F5344CB8AC3E}">
        <p14:creationId xmlns:p14="http://schemas.microsoft.com/office/powerpoint/2010/main" val="34688576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anticipate this Part B-ID benefit will only be used by a small number of beneficiaries, as the majority of beneficiaries coming off ERSD Medicare will likely be eligible for Marketplace, Medicaid, and/or active employer coverage.  That being said, we want to cover some potential scenarios that individuals may encounter so you can assist them.</a:t>
            </a:r>
            <a:endParaRPr lang="en-US" dirty="0">
              <a:cs typeface="Calibri" panose="020F0502020204030204"/>
            </a:endParaRPr>
          </a:p>
          <a:p>
            <a:pPr marL="514350" lvl="1" indent="-171450">
              <a:buFont typeface="Arial" panose="020B0604020202020204" pitchFamily="34" charset="0"/>
              <a:buChar char="•"/>
            </a:pPr>
            <a:r>
              <a:rPr lang="en-US" dirty="0"/>
              <a:t>If someone needs help with enrollment, disenrollment, or was erroneously disenrolled from the Immunosuppressive Drug benefit, they need to contact Social Security (SSA) at 1-877-465-0355.  This is a dedicated line specific to PBID questions and enrollment.</a:t>
            </a:r>
            <a:endParaRPr lang="en-US" dirty="0">
              <a:cs typeface="Calibri" panose="020F0502020204030204"/>
            </a:endParaRPr>
          </a:p>
          <a:p>
            <a:pPr marL="514350" lvl="1" indent="-171450">
              <a:buFont typeface="Arial" panose="020B0604020202020204" pitchFamily="34" charset="0"/>
              <a:buChar char="•"/>
            </a:pPr>
            <a:r>
              <a:rPr lang="en-US" dirty="0"/>
              <a:t>If someone loses their Medicare card they can call 1-800-MEDICARE or reprint it in their Medicare.gov account.</a:t>
            </a:r>
          </a:p>
          <a:p>
            <a:pPr marL="514350" lvl="1" indent="-171450">
              <a:buFont typeface="Arial" panose="020B0604020202020204" pitchFamily="34" charset="0"/>
              <a:buChar char="•"/>
            </a:pPr>
            <a:r>
              <a:rPr lang="en-US" dirty="0"/>
              <a:t>If someone believes their Medicare number is compromised, they should call 1-800-MEDICARE. </a:t>
            </a:r>
            <a:endParaRPr lang="en-US" dirty="0">
              <a:cs typeface="Calibri" panose="020F0502020204030204"/>
            </a:endParaRPr>
          </a:p>
          <a:p>
            <a:pPr marL="514350" lvl="1" indent="-171450">
              <a:buFont typeface="Arial" panose="020B0604020202020204" pitchFamily="34" charset="0"/>
              <a:buChar char="•"/>
            </a:pPr>
            <a:r>
              <a:rPr lang="en-US" dirty="0"/>
              <a:t>If someone’s Medicare card is not working at their provider, they should call 1-800-MEDICARE for help.</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A32F4037-46CC-6045-BE7A-CA09502B4830}" type="slidenum">
              <a:rPr lang="en-US" smtClean="0"/>
              <a:t>32</a:t>
            </a:fld>
            <a:endParaRPr lang="en-US"/>
          </a:p>
        </p:txBody>
      </p:sp>
    </p:spTree>
    <p:extLst>
      <p:ext uri="{BB962C8B-B14F-4D97-AF65-F5344CB8AC3E}">
        <p14:creationId xmlns:p14="http://schemas.microsoft.com/office/powerpoint/2010/main" val="25950713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If someone enrolls in the Immunosuppressive Drug benefit, then later enrolls in a Marketplace plan for more comprehensive coverage, they need to contact SSA at 1-877-465-0355 to terminate their PBID benefit.  This is a dedicated line at SSA to handle PBID benefit questions.</a:t>
            </a:r>
          </a:p>
          <a:p>
            <a:pPr marL="514350" lvl="1" indent="-171450">
              <a:buFont typeface="Arial" panose="020B0604020202020204" pitchFamily="34" charset="0"/>
              <a:buChar char="•"/>
            </a:pPr>
            <a:r>
              <a:rPr lang="en-US" dirty="0">
                <a:cs typeface="Calibri"/>
              </a:rPr>
              <a:t>People can also end their PBID benefits by completing CMS Form 1763 and returning it to SSA.</a:t>
            </a:r>
          </a:p>
          <a:p>
            <a:pPr marL="171450" indent="-171450">
              <a:buFont typeface="Arial" panose="020B0604020202020204" pitchFamily="34" charset="0"/>
              <a:buChar char="•"/>
            </a:pPr>
            <a:r>
              <a:rPr lang="en-US" dirty="0"/>
              <a:t>If someone applies for Marketplace coverage and doesn’t agree with their Marketplace eligibility determination, they would need to follow the process to appeal through the Marketplace.</a:t>
            </a:r>
            <a:endParaRPr lang="en-US" dirty="0">
              <a:cs typeface="Calibri"/>
            </a:endParaRPr>
          </a:p>
          <a:p>
            <a:pPr marL="171450" indent="-171450">
              <a:buFont typeface="Arial" panose="020B0604020202020204" pitchFamily="34" charset="0"/>
              <a:buChar char="•"/>
            </a:pPr>
            <a:r>
              <a:rPr lang="en-US" dirty="0"/>
              <a:t>If someone applies for Medicaid and doesn’t agree with that determination, they should contact their state Medicaid office directly.</a:t>
            </a:r>
            <a:endParaRPr lang="en-US" dirty="0">
              <a:cs typeface="Calibri"/>
            </a:endParaRPr>
          </a:p>
        </p:txBody>
      </p:sp>
      <p:sp>
        <p:nvSpPr>
          <p:cNvPr id="4" name="Slide Number Placeholder 3"/>
          <p:cNvSpPr>
            <a:spLocks noGrp="1"/>
          </p:cNvSpPr>
          <p:nvPr>
            <p:ph type="sldNum" sz="quarter" idx="5"/>
          </p:nvPr>
        </p:nvSpPr>
        <p:spPr/>
        <p:txBody>
          <a:bodyPr/>
          <a:lstStyle/>
          <a:p>
            <a:fld id="{A32F4037-46CC-6045-BE7A-CA09502B4830}" type="slidenum">
              <a:rPr lang="en-US" smtClean="0"/>
              <a:t>33</a:t>
            </a:fld>
            <a:endParaRPr lang="en-US"/>
          </a:p>
        </p:txBody>
      </p:sp>
    </p:spTree>
    <p:extLst>
      <p:ext uri="{BB962C8B-B14F-4D97-AF65-F5344CB8AC3E}">
        <p14:creationId xmlns:p14="http://schemas.microsoft.com/office/powerpoint/2010/main" val="3675738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900" b="1" kern="1200" dirty="0">
                <a:solidFill>
                  <a:schemeClr val="tx1"/>
                </a:solidFill>
                <a:effectLst/>
                <a:latin typeface="+mn-lt"/>
                <a:ea typeface="+mn-ea"/>
                <a:cs typeface="+mn-cs"/>
              </a:rPr>
              <a:t>One-time notice: </a:t>
            </a:r>
            <a:r>
              <a:rPr lang="en-US" sz="900" kern="1200" dirty="0">
                <a:solidFill>
                  <a:schemeClr val="tx1"/>
                </a:solidFill>
                <a:effectLst/>
                <a:latin typeface="+mn-lt"/>
                <a:ea typeface="+mn-ea"/>
                <a:cs typeface="+mn-cs"/>
              </a:rPr>
              <a:t>Sent to people who previously lost ESRD Medicare coverage following a successful transplant, introducing the new PBID benefit.  </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Monthly notice: </a:t>
            </a:r>
            <a:r>
              <a:rPr lang="en-US" sz="900" kern="1200" dirty="0">
                <a:solidFill>
                  <a:schemeClr val="tx1"/>
                </a:solidFill>
                <a:effectLst/>
                <a:latin typeface="+mn-lt"/>
                <a:ea typeface="+mn-ea"/>
                <a:cs typeface="+mn-cs"/>
              </a:rPr>
              <a:t>Sent to people who are in their 34/35</a:t>
            </a:r>
            <a:r>
              <a:rPr lang="en-US" sz="900" kern="1200" baseline="30000" dirty="0">
                <a:solidFill>
                  <a:schemeClr val="tx1"/>
                </a:solidFill>
                <a:effectLst/>
                <a:latin typeface="+mn-lt"/>
                <a:ea typeface="+mn-ea"/>
                <a:cs typeface="+mn-cs"/>
              </a:rPr>
              <a:t>th</a:t>
            </a:r>
            <a:r>
              <a:rPr lang="en-US" sz="900" kern="1200" dirty="0">
                <a:solidFill>
                  <a:schemeClr val="tx1"/>
                </a:solidFill>
                <a:effectLst/>
                <a:latin typeface="+mn-lt"/>
                <a:ea typeface="+mn-ea"/>
                <a:cs typeface="+mn-cs"/>
              </a:rPr>
              <a:t> month of ESRD Medicare coverage, introducing them to PBID coverage, and explaining about more comprehensive coverage options for them to consider.  </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New Medicare Card letter:  </a:t>
            </a:r>
            <a:r>
              <a:rPr lang="en-US" sz="900" kern="1200" dirty="0">
                <a:solidFill>
                  <a:schemeClr val="tx1"/>
                </a:solidFill>
                <a:effectLst/>
                <a:latin typeface="+mn-lt"/>
                <a:ea typeface="+mn-ea"/>
                <a:cs typeface="+mn-cs"/>
              </a:rPr>
              <a:t>Sent with each person’s new Medicare card, once they enroll in PBID. This Medicare card won’t have A/B on it, instead it says: “IMMUNO DRUG ONLY” and it replaces their previous Medicare card. The card will indicate their PBID effective start date. </a:t>
            </a:r>
          </a:p>
          <a:p>
            <a:pPr marL="171450" indent="-171450">
              <a:buFont typeface="Arial" panose="020B0604020202020204" pitchFamily="34" charset="0"/>
              <a:buChar char="•"/>
            </a:pPr>
            <a:r>
              <a:rPr lang="en-US" sz="900" b="1" kern="1200" dirty="0">
                <a:solidFill>
                  <a:schemeClr val="tx1"/>
                </a:solidFill>
                <a:effectLst/>
                <a:latin typeface="+mn-lt"/>
                <a:ea typeface="+mn-ea"/>
                <a:cs typeface="+mn-cs"/>
              </a:rPr>
              <a:t>Annual PBID notice:  </a:t>
            </a:r>
            <a:r>
              <a:rPr lang="en-US" sz="900" b="0" kern="1200" dirty="0">
                <a:solidFill>
                  <a:schemeClr val="tx1"/>
                </a:solidFill>
                <a:effectLst/>
                <a:latin typeface="+mn-lt"/>
                <a:ea typeface="+mn-ea"/>
                <a:cs typeface="+mn-cs"/>
              </a:rPr>
              <a:t>S</a:t>
            </a:r>
            <a:r>
              <a:rPr lang="en-US" sz="900" kern="1200" dirty="0">
                <a:solidFill>
                  <a:schemeClr val="tx1"/>
                </a:solidFill>
                <a:effectLst/>
                <a:latin typeface="+mn-lt"/>
                <a:ea typeface="+mn-ea"/>
                <a:cs typeface="+mn-cs"/>
              </a:rPr>
              <a:t>ent to people with PBID annually, beginning Fall 2023, to remind them that PBID eligibility requires that they not have certain other health coverage, and provide information on more comprehensive coverage options.  </a:t>
            </a:r>
            <a:endParaRPr lang="en-US"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34</a:t>
            </a:fld>
            <a:endParaRPr lang="en-US"/>
          </a:p>
        </p:txBody>
      </p:sp>
    </p:spTree>
    <p:extLst>
      <p:ext uri="{BB962C8B-B14F-4D97-AF65-F5344CB8AC3E}">
        <p14:creationId xmlns:p14="http://schemas.microsoft.com/office/powerpoint/2010/main" val="1928285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35</a:t>
            </a:fld>
            <a:endParaRPr lang="en-US"/>
          </a:p>
        </p:txBody>
      </p:sp>
    </p:spTree>
    <p:extLst>
      <p:ext uri="{BB962C8B-B14F-4D97-AF65-F5344CB8AC3E}">
        <p14:creationId xmlns:p14="http://schemas.microsoft.com/office/powerpoint/2010/main" val="19965982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Heather</a:t>
            </a:r>
          </a:p>
          <a:p>
            <a:endParaRPr lang="en-US" dirty="0"/>
          </a:p>
          <a:p>
            <a:r>
              <a:rPr lang="en-US" dirty="0"/>
              <a:t>Resources from CMS are provided at the end of each of their presentations….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ECE324-2F4E-47EB-94AA-E41DF4A3F7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02988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2463" y="854075"/>
            <a:ext cx="6659562" cy="3746500"/>
          </a:xfrm>
        </p:spPr>
      </p:sp>
      <p:sp>
        <p:nvSpPr>
          <p:cNvPr id="3" name="Notes Placeholder 2"/>
          <p:cNvSpPr>
            <a:spLocks noGrp="1"/>
          </p:cNvSpPr>
          <p:nvPr>
            <p:ph type="body" idx="1"/>
          </p:nvPr>
        </p:nvSpPr>
        <p:spPr>
          <a:xfrm>
            <a:off x="796513" y="5213009"/>
            <a:ext cx="6372106" cy="3747962"/>
          </a:xfrm>
        </p:spPr>
        <p:txBody>
          <a:bodyPr/>
          <a:lstStyle/>
          <a:p>
            <a:pPr defTabSz="1161961">
              <a:defRPr/>
            </a:pPr>
            <a:r>
              <a:rPr lang="en-US" i="1" dirty="0">
                <a:solidFill>
                  <a:prstClr val="black"/>
                </a:solidFill>
              </a:rPr>
              <a:t>Heather</a:t>
            </a:r>
          </a:p>
          <a:p>
            <a:pPr defTabSz="1161961">
              <a:defRPr/>
            </a:pPr>
            <a:endParaRPr lang="en-US" i="1" dirty="0">
              <a:solidFill>
                <a:prstClr val="black"/>
              </a:solidFill>
            </a:endParaRPr>
          </a:p>
          <a:p>
            <a:pPr defTabSz="1161961">
              <a:defRPr/>
            </a:pPr>
            <a:r>
              <a:rPr lang="en-US" dirty="0">
                <a:solidFill>
                  <a:prstClr val="black"/>
                </a:solidFill>
              </a:rPr>
              <a:t>The PowerPoint for today’s event is already available in both the SMP and SHIP Resource Libraries. The recording of today’s webinar will be available in both libraries by the</a:t>
            </a:r>
            <a:r>
              <a:rPr lang="en-US" baseline="0" dirty="0">
                <a:solidFill>
                  <a:prstClr val="black"/>
                </a:solidFill>
              </a:rPr>
              <a:t> end of the day tomorrow.</a:t>
            </a:r>
            <a:r>
              <a:rPr lang="en-US" dirty="0">
                <a:solidFill>
                  <a:prstClr val="black"/>
                </a:solidFill>
              </a:rPr>
              <a:t> The PowerPoint and recording will also be emailed to the MIPPA listserv. I’ll also share the PowerPoint in the file transfer box during the Q&amp;A session.</a:t>
            </a:r>
          </a:p>
        </p:txBody>
      </p:sp>
      <p:sp>
        <p:nvSpPr>
          <p:cNvPr id="4" name="Slide Number Placeholder 3"/>
          <p:cNvSpPr>
            <a:spLocks noGrp="1"/>
          </p:cNvSpPr>
          <p:nvPr>
            <p:ph type="sldNum" sz="quarter" idx="10"/>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6ABA5383-2500-4A71-A2BB-3FB079F80FEC}" type="slidenum">
              <a:rPr kumimoji="0" lang="en-US" sz="12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948507"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7024089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dirty="0">
                <a:ln>
                  <a:noFill/>
                </a:ln>
                <a:solidFill>
                  <a:prstClr val="black"/>
                </a:solidFill>
                <a:effectLst/>
                <a:uLnTx/>
                <a:uFillTx/>
                <a:latin typeface="Calibri"/>
                <a:ea typeface="+mn-ea"/>
                <a:cs typeface="+mn-cs"/>
              </a:rPr>
              <a:t>Heather/Catherine &amp; Barbara/ACL</a:t>
            </a:r>
          </a:p>
          <a:p>
            <a:pPr marL="0" marR="0" lvl="0" indent="0" algn="l" defTabSz="1161961" rtl="0" eaLnBrk="1" fontAlgn="auto" latinLnBrk="0" hangingPunct="1">
              <a:lnSpc>
                <a:spcPct val="100000"/>
              </a:lnSpc>
              <a:spcBef>
                <a:spcPts val="0"/>
              </a:spcBef>
              <a:spcAft>
                <a:spcPts val="0"/>
              </a:spcAft>
              <a:buClrTx/>
              <a:buSzTx/>
              <a:buFontTx/>
              <a:buNone/>
              <a:tabLst/>
              <a:defRPr/>
            </a:pPr>
            <a:endParaRPr kumimoji="0" lang="en-US" sz="900" b="0" i="1"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If you have questions, please send them in the chat, or raise your hand if you’d like to ask over the audio, and I’ll unmute you.</a:t>
            </a: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Melissa, did you see any questions coming in over the chat during the presentations that you’d like us to start with?</a:t>
            </a:r>
          </a:p>
          <a:p>
            <a:pPr marL="0" marR="0" lvl="0" indent="0" algn="l" defTabSz="1161961"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dirty="0">
                <a:ln>
                  <a:noFill/>
                </a:ln>
                <a:solidFill>
                  <a:prstClr val="black"/>
                </a:solidFill>
                <a:effectLst/>
                <a:uLnTx/>
                <a:uFillTx/>
                <a:latin typeface="Calibri"/>
                <a:ea typeface="+mn-ea"/>
                <a:cs typeface="+mn-cs"/>
              </a:rPr>
              <a:t>(Heather: </a:t>
            </a:r>
            <a:r>
              <a:rPr kumimoji="0" lang="en-US" sz="900" b="1" i="1" u="none" strike="noStrike" kern="1200" cap="none" spc="0" normalizeH="0" baseline="0" noProof="0" dirty="0">
                <a:ln>
                  <a:noFill/>
                </a:ln>
                <a:solidFill>
                  <a:prstClr val="black"/>
                </a:solidFill>
                <a:effectLst/>
                <a:uLnTx/>
                <a:uFillTx/>
                <a:latin typeface="Calibri"/>
                <a:ea typeface="+mn-ea"/>
                <a:cs typeface="+mn-cs"/>
              </a:rPr>
              <a:t>File transfer of PPT handout.)</a:t>
            </a:r>
          </a:p>
          <a:p>
            <a:endParaRPr lang="en-US" dirty="0"/>
          </a:p>
          <a:p>
            <a:r>
              <a:rPr lang="en-US" dirty="0"/>
              <a:t>Thank you for attending today’s call! As you leave the call, please take the post-event survey. We truly appreciate your feedback.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ECE324-2F4E-47EB-94AA-E41DF4A3F7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9764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983886">
              <a:defRPr/>
            </a:pPr>
            <a:r>
              <a:rPr lang="en-US" i="1" dirty="0">
                <a:solidFill>
                  <a:prstClr val="black"/>
                </a:solidFill>
              </a:rPr>
              <a:t>Heather</a:t>
            </a:r>
          </a:p>
          <a:p>
            <a:pPr defTabSz="983886">
              <a:defRPr/>
            </a:pPr>
            <a:br>
              <a:rPr lang="en-US" dirty="0">
                <a:solidFill>
                  <a:prstClr val="black"/>
                </a:solidFill>
              </a:rPr>
            </a:br>
            <a:r>
              <a:rPr lang="en-US" dirty="0">
                <a:solidFill>
                  <a:prstClr val="black"/>
                </a:solidFill>
              </a:rPr>
              <a:t>We’d like to welcome the SMP, SHIP, and MIPPA networks. All three programs are grantees of ACL, the Administration for Community Living, within ACL’s Office of Healthcare Information and Counseling, or OHIC.</a:t>
            </a:r>
          </a:p>
          <a:p>
            <a:pPr defTabSz="983886">
              <a:defRPr/>
            </a:pPr>
            <a:endParaRPr lang="en-US" dirty="0">
              <a:solidFill>
                <a:prstClr val="black"/>
              </a:solidFill>
            </a:endParaRPr>
          </a:p>
          <a:p>
            <a:pPr defTabSz="983886">
              <a:defRPr/>
            </a:pPr>
            <a:r>
              <a:rPr lang="en-US" dirty="0">
                <a:solidFill>
                  <a:prstClr val="black"/>
                </a:solidFill>
              </a:rPr>
              <a:t>This webinar is being recorded, and the recording will be available in both the SMP and SHIP Resource Libraries by the end of the day tomorrow. A PDF handout of the PowerPoint for today’s webinar is already available in both libraries. Resources will also be emailed to the MIPPA listserv. I’ll also make a handout of today’s presentation available for download at the end of the webinar. </a:t>
            </a:r>
          </a:p>
        </p:txBody>
      </p:sp>
      <p:sp>
        <p:nvSpPr>
          <p:cNvPr id="4" name="Slide Number Placeholder 3"/>
          <p:cNvSpPr>
            <a:spLocks noGrp="1"/>
          </p:cNvSpPr>
          <p:nvPr>
            <p:ph type="sldNum" sz="quarter" idx="5"/>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43B69D2E-E0B2-4CDD-9519-9616174ACA19}" type="slidenum">
              <a:rPr kumimoji="0" lang="en-US" sz="12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94850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139288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Heather</a:t>
            </a:r>
          </a:p>
          <a:p>
            <a:endParaRPr lang="en-US" dirty="0"/>
          </a:p>
          <a:p>
            <a:r>
              <a:rPr lang="en-US" dirty="0"/>
              <a:t>Our speakers on today’s call are </a:t>
            </a:r>
            <a:r>
              <a:rPr lang="en-US" i="1" dirty="0"/>
              <a:t>(review slide).</a:t>
            </a:r>
          </a:p>
          <a:p>
            <a:r>
              <a:rPr lang="en-US" i="0" dirty="0"/>
              <a:t>Catherine Rippey from CMS and </a:t>
            </a:r>
            <a:r>
              <a:rPr lang="en-US" dirty="0"/>
              <a:t>Melissa Simpson from ACL and Ginny Paulson from the SHIP TA Center are also on the call to help answer questions during Q&amp;A. </a:t>
            </a:r>
          </a:p>
        </p:txBody>
      </p:sp>
      <p:sp>
        <p:nvSpPr>
          <p:cNvPr id="4" name="Slide Number Placeholder 3"/>
          <p:cNvSpPr>
            <a:spLocks noGrp="1"/>
          </p:cNvSpPr>
          <p:nvPr>
            <p:ph type="sldNum" sz="quarter" idx="5"/>
          </p:nvPr>
        </p:nvSpPr>
        <p:spPr/>
        <p:txBody>
          <a:bodyPr/>
          <a:lstStyle/>
          <a:p>
            <a:fld id="{A32F4037-46CC-6045-BE7A-CA09502B4830}" type="slidenum">
              <a:rPr lang="en-US" smtClean="0"/>
              <a:t>4</a:t>
            </a:fld>
            <a:endParaRPr lang="en-US" dirty="0"/>
          </a:p>
        </p:txBody>
      </p:sp>
    </p:spTree>
    <p:extLst>
      <p:ext uri="{BB962C8B-B14F-4D97-AF65-F5344CB8AC3E}">
        <p14:creationId xmlns:p14="http://schemas.microsoft.com/office/powerpoint/2010/main" val="2100383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i="1" dirty="0"/>
              <a:t>Heather</a:t>
            </a:r>
          </a:p>
          <a:p>
            <a:endParaRPr lang="en-US" i="1" dirty="0"/>
          </a:p>
          <a:p>
            <a:r>
              <a:rPr lang="en-US" i="1" dirty="0"/>
              <a:t>(review slide)</a:t>
            </a:r>
          </a:p>
          <a:p>
            <a:endParaRPr lang="en-US" i="1" dirty="0"/>
          </a:p>
          <a:p>
            <a:r>
              <a:rPr lang="en-US" i="0" dirty="0"/>
              <a:t>We’ll open for questions after each presentation. If you think of questions during the presentations, please feel free to send them in the chat to all panelists.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578678-88A4-4BE9-BB45-C5BDA72D90F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30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Kim Glaun</a:t>
            </a:r>
          </a:p>
        </p:txBody>
      </p:sp>
      <p:sp>
        <p:nvSpPr>
          <p:cNvPr id="4" name="Slide Number Placeholder 3"/>
          <p:cNvSpPr>
            <a:spLocks noGrp="1"/>
          </p:cNvSpPr>
          <p:nvPr>
            <p:ph type="sldNum" sz="quarter" idx="5"/>
          </p:nvPr>
        </p:nvSpPr>
        <p:spPr/>
        <p:txBody>
          <a:bodyPr/>
          <a:lstStyle/>
          <a:p>
            <a:fld id="{A32F4037-46CC-6045-BE7A-CA09502B4830}" type="slidenum">
              <a:rPr lang="en-US" smtClean="0"/>
              <a:t>6</a:t>
            </a:fld>
            <a:endParaRPr lang="en-US" dirty="0"/>
          </a:p>
        </p:txBody>
      </p:sp>
    </p:spTree>
    <p:extLst>
      <p:ext uri="{BB962C8B-B14F-4D97-AF65-F5344CB8AC3E}">
        <p14:creationId xmlns:p14="http://schemas.microsoft.com/office/powerpoint/2010/main" val="2925634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9</a:t>
            </a:fld>
            <a:endParaRPr lang="en-US" dirty="0"/>
          </a:p>
        </p:txBody>
      </p:sp>
    </p:spTree>
    <p:extLst>
      <p:ext uri="{BB962C8B-B14F-4D97-AF65-F5344CB8AC3E}">
        <p14:creationId xmlns:p14="http://schemas.microsoft.com/office/powerpoint/2010/main" val="4008788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11</a:t>
            </a:fld>
            <a:endParaRPr lang="en-US" dirty="0"/>
          </a:p>
        </p:txBody>
      </p:sp>
    </p:spTree>
    <p:extLst>
      <p:ext uri="{BB962C8B-B14F-4D97-AF65-F5344CB8AC3E}">
        <p14:creationId xmlns:p14="http://schemas.microsoft.com/office/powerpoint/2010/main" val="3776902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dirty="0">
                <a:ln>
                  <a:noFill/>
                </a:ln>
                <a:solidFill>
                  <a:prstClr val="black"/>
                </a:solidFill>
                <a:effectLst/>
                <a:uLnTx/>
                <a:uFillTx/>
                <a:latin typeface="Calibri"/>
                <a:ea typeface="+mn-ea"/>
                <a:cs typeface="+mn-cs"/>
              </a:rPr>
              <a:t>Heather/ACL/Kim</a:t>
            </a:r>
          </a:p>
          <a:p>
            <a:pPr marL="0" marR="0" lvl="0" indent="0" algn="l" defTabSz="1161961" rtl="0" eaLnBrk="1" fontAlgn="auto" latinLnBrk="0" hangingPunct="1">
              <a:lnSpc>
                <a:spcPct val="100000"/>
              </a:lnSpc>
              <a:spcBef>
                <a:spcPts val="0"/>
              </a:spcBef>
              <a:spcAft>
                <a:spcPts val="0"/>
              </a:spcAft>
              <a:buClrTx/>
              <a:buSzTx/>
              <a:buFontTx/>
              <a:buNone/>
              <a:tabLst/>
              <a:defRPr/>
            </a:pPr>
            <a:endParaRPr kumimoji="0" lang="en-US" sz="900" b="0" i="1"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If you have questions, please send them in the chat, or raise your hand if you’d like to ask over the audio, and I’ll unmute you.</a:t>
            </a: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Melissa, did you see any questions coming in over the chat during the presentations that you’d like us to start with?</a:t>
            </a:r>
          </a:p>
          <a:p>
            <a:pPr marL="0" marR="0" lvl="0" indent="0" algn="l" defTabSz="1161961"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161961"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dirty="0">
                <a:ln>
                  <a:noFill/>
                </a:ln>
                <a:solidFill>
                  <a:prstClr val="black"/>
                </a:solidFill>
                <a:effectLst/>
                <a:uLnTx/>
                <a:uFillTx/>
                <a:latin typeface="Calibri"/>
                <a:ea typeface="+mn-ea"/>
                <a:cs typeface="+mn-cs"/>
              </a:rPr>
              <a:t>(Heather: </a:t>
            </a:r>
            <a:r>
              <a:rPr kumimoji="0" lang="en-US" sz="900" b="1" i="1" u="none" strike="noStrike" kern="1200" cap="none" spc="0" normalizeH="0" baseline="0" noProof="0" dirty="0">
                <a:ln>
                  <a:noFill/>
                </a:ln>
                <a:solidFill>
                  <a:prstClr val="black"/>
                </a:solidFill>
                <a:effectLst/>
                <a:uLnTx/>
                <a:uFillTx/>
                <a:latin typeface="Calibri"/>
                <a:ea typeface="+mn-ea"/>
                <a:cs typeface="+mn-cs"/>
              </a:rPr>
              <a:t>File transfer of PPT handout.)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ECE324-2F4E-47EB-94AA-E41DF4A3F78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2384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1.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7.xml"/><Relationship Id="rId1" Type="http://schemas.openxmlformats.org/officeDocument/2006/relationships/tags" Target="../tags/tag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803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2286" y="0"/>
            <a:ext cx="9141714" cy="462915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2286" y="4629150"/>
            <a:ext cx="9141714" cy="51435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title"/>
          </p:nvPr>
        </p:nvSpPr>
        <p:spPr>
          <a:xfrm>
            <a:off x="624655" y="2275457"/>
            <a:ext cx="6734507" cy="1688241"/>
          </a:xfrm>
        </p:spPr>
        <p:txBody>
          <a:bodyPr/>
          <a:lstStyle>
            <a:lvl1pPr>
              <a:lnSpc>
                <a:spcPct val="80000"/>
              </a:lnSpc>
              <a:defRPr sz="6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017328" y="4709732"/>
            <a:ext cx="936172" cy="325788"/>
          </a:xfrm>
          <a:prstGeom prst="rect">
            <a:avLst/>
          </a:prstGeom>
        </p:spPr>
      </p:pic>
    </p:spTree>
    <p:extLst>
      <p:ext uri="{BB962C8B-B14F-4D97-AF65-F5344CB8AC3E}">
        <p14:creationId xmlns:p14="http://schemas.microsoft.com/office/powerpoint/2010/main" val="1508517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86943" y="1028700"/>
            <a:ext cx="7767828" cy="2601241"/>
          </a:xfrm>
          <a:prstGeom prst="rect">
            <a:avLst/>
          </a:prstGeom>
        </p:spPr>
        <p:txBody>
          <a:bodyPr/>
          <a:lstStyle>
            <a:lvl1pPr>
              <a:spcBef>
                <a:spcPts val="1650"/>
              </a:spcBef>
              <a:defRPr sz="1500" b="0" i="0">
                <a:solidFill>
                  <a:schemeClr val="tx1"/>
                </a:solidFill>
                <a:latin typeface="+mn-lt"/>
                <a:ea typeface="Calibri" panose="020F0502020204030204" pitchFamily="34" charset="0"/>
                <a:cs typeface="Calibri" panose="020F0502020204030204" pitchFamily="34" charset="0"/>
              </a:defRPr>
            </a:lvl1pPr>
            <a:lvl2pPr marL="431006" indent="-171450">
              <a:buFont typeface="System Font Regular"/>
              <a:buChar char="-"/>
              <a:tabLst/>
              <a:defRPr sz="135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686943" y="205740"/>
            <a:ext cx="7770114" cy="54864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686943" y="4705351"/>
            <a:ext cx="3700907" cy="386954"/>
          </a:xfrm>
          <a:prstGeom prst="rect">
            <a:avLst/>
          </a:prstGeom>
        </p:spPr>
        <p:txBody>
          <a:bodyPr anchor="ctr"/>
          <a:lstStyle>
            <a:lvl1pPr marL="0" indent="0">
              <a:buFontTx/>
              <a:buNone/>
              <a:defRPr sz="750">
                <a:solidFill>
                  <a:schemeClr val="bg1"/>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2736515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86943" y="1028700"/>
            <a:ext cx="7767828" cy="2601241"/>
          </a:xfrm>
          <a:prstGeom prst="rect">
            <a:avLst/>
          </a:prstGeom>
        </p:spPr>
        <p:txBody>
          <a:bodyPr/>
          <a:lstStyle>
            <a:lvl1pPr>
              <a:defRPr sz="1050" b="0" i="0">
                <a:solidFill>
                  <a:schemeClr val="tx1"/>
                </a:solidFill>
                <a:latin typeface="+mn-lt"/>
                <a:ea typeface="Calibri" panose="020F0502020204030204" pitchFamily="34" charset="0"/>
                <a:cs typeface="Calibri" panose="020F0502020204030204" pitchFamily="34" charset="0"/>
              </a:defRPr>
            </a:lvl1pPr>
            <a:lvl2pPr marL="431006" indent="-171450">
              <a:buFont typeface="System Font Regular"/>
              <a:buChar char="-"/>
              <a:tabLst/>
              <a:defRPr sz="105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686943" y="205740"/>
            <a:ext cx="7770114" cy="54864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686943" y="4705351"/>
            <a:ext cx="3700907" cy="386954"/>
          </a:xfrm>
          <a:prstGeom prst="rect">
            <a:avLst/>
          </a:prstGeom>
        </p:spPr>
        <p:txBody>
          <a:bodyPr anchor="ctr"/>
          <a:lstStyle>
            <a:lvl1pPr marL="0" indent="0">
              <a:buFontTx/>
              <a:buNone/>
              <a:defRPr sz="750">
                <a:solidFill>
                  <a:schemeClr val="bg1"/>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3442343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BB38B93B-4B89-8B4D-AC62-143A23BAFE05}"/>
              </a:ext>
            </a:extLst>
          </p:cNvPr>
          <p:cNvSpPr>
            <a:spLocks noGrp="1"/>
          </p:cNvSpPr>
          <p:nvPr>
            <p:ph type="pic" sz="quarter" idx="10"/>
          </p:nvPr>
        </p:nvSpPr>
        <p:spPr>
          <a:xfrm>
            <a:off x="696192" y="1049482"/>
            <a:ext cx="3241964" cy="2597727"/>
          </a:xfrm>
          <a:prstGeom prst="rect">
            <a:avLst/>
          </a:prstGeom>
          <a:solidFill>
            <a:schemeClr val="bg1">
              <a:lumMod val="95000"/>
            </a:schemeClr>
          </a:solidFill>
        </p:spPr>
        <p:txBody>
          <a:bodyPr/>
          <a:lstStyle>
            <a:lvl1pPr>
              <a:defRPr>
                <a:latin typeface="Calibri" panose="020F0502020204030204" pitchFamily="34" charset="0"/>
              </a:defRPr>
            </a:lvl1pPr>
          </a:lstStyle>
          <a:p>
            <a:endParaRPr lang="en-US" dirty="0"/>
          </a:p>
        </p:txBody>
      </p:sp>
      <p:sp>
        <p:nvSpPr>
          <p:cNvPr id="3" name="Title 2">
            <a:extLst>
              <a:ext uri="{FF2B5EF4-FFF2-40B4-BE49-F238E27FC236}">
                <a16:creationId xmlns:a16="http://schemas.microsoft.com/office/drawing/2014/main" id="{9C9A5F9B-A8CF-1541-BA08-C617F2E3D79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22565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0"/>
            <a:ext cx="2645228" cy="4637315"/>
          </a:xfrm>
          <a:prstGeom prst="rect">
            <a:avLst/>
          </a:prstGeom>
          <a:solidFill>
            <a:srgbClr val="7093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p:nvPr>
        </p:nvSpPr>
        <p:spPr>
          <a:xfrm>
            <a:off x="302079" y="1806179"/>
            <a:ext cx="2228850" cy="1790700"/>
          </a:xfrm>
        </p:spPr>
        <p:txBody>
          <a:bodyPr anchor="b"/>
          <a:lstStyle>
            <a:lvl1pPr algn="l">
              <a:defRPr sz="36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849336" y="227750"/>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43917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Sidebar plus 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686944" y="891540"/>
            <a:ext cx="2586935" cy="3657602"/>
          </a:xfrm>
        </p:spPr>
        <p:txBody>
          <a:bodyPr/>
          <a:lstStyle>
            <a:lvl1pPr>
              <a:defRPr sz="1350"/>
            </a:lvl1pPr>
            <a:lvl2pPr marL="557213" indent="-214313">
              <a:buFont typeface="Arial"/>
              <a:buChar char="•"/>
              <a:defRPr sz="1350"/>
            </a:lvl2pPr>
            <a:lvl3pPr marL="857250" indent="-171450">
              <a:buFont typeface="Arial"/>
              <a:buChar char="•"/>
              <a:defRPr/>
            </a:lvl3pPr>
            <a:lvl4pPr marL="1201341" indent="-172641">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7" name="Text Placeholder 4">
            <a:extLst>
              <a:ext uri="{FF2B5EF4-FFF2-40B4-BE49-F238E27FC236}">
                <a16:creationId xmlns:a16="http://schemas.microsoft.com/office/drawing/2014/main" id="{EAE9A17A-F901-0E4B-9328-C9069D0AD989}"/>
              </a:ext>
            </a:extLst>
          </p:cNvPr>
          <p:cNvSpPr>
            <a:spLocks noGrp="1"/>
          </p:cNvSpPr>
          <p:nvPr>
            <p:ph type="body" sz="quarter" idx="11"/>
          </p:nvPr>
        </p:nvSpPr>
        <p:spPr>
          <a:xfrm>
            <a:off x="3404508" y="891540"/>
            <a:ext cx="4921920" cy="3657602"/>
          </a:xfrm>
        </p:spPr>
        <p:txBody>
          <a:bodyPr/>
          <a:lstStyle>
            <a:lvl1pPr marL="0" indent="0" algn="ctr">
              <a:buNone/>
              <a:defRPr sz="1350" b="1">
                <a:solidFill>
                  <a:schemeClr val="accent1">
                    <a:lumMod val="75000"/>
                  </a:schemeClr>
                </a:solidFill>
              </a:defRPr>
            </a:lvl1pPr>
            <a:lvl2pPr marL="557213" indent="-214313">
              <a:buFont typeface="Arial"/>
              <a:buChar char="•"/>
              <a:defRPr sz="1350">
                <a:solidFill>
                  <a:schemeClr val="accent1">
                    <a:lumMod val="75000"/>
                  </a:schemeClr>
                </a:solidFill>
              </a:defRPr>
            </a:lvl2pPr>
            <a:lvl3pPr marL="857250" indent="-171450">
              <a:buFont typeface="Arial"/>
              <a:buChar char="•"/>
              <a:defRPr>
                <a:solidFill>
                  <a:schemeClr val="accent1">
                    <a:lumMod val="75000"/>
                  </a:schemeClr>
                </a:solidFill>
              </a:defRPr>
            </a:lvl3pPr>
            <a:lvl4pPr marL="1201341" indent="-172641">
              <a:buFont typeface="Arial" pitchFamily="34" charset="0"/>
              <a:buChar char="•"/>
              <a:defRPr sz="1200">
                <a:solidFill>
                  <a:schemeClr val="accent1">
                    <a:lumMod val="7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6" name="Content Placeholder 9">
            <a:extLst>
              <a:ext uri="{FF2B5EF4-FFF2-40B4-BE49-F238E27FC236}">
                <a16:creationId xmlns:a16="http://schemas.microsoft.com/office/drawing/2014/main" id="{A8D97723-6185-F040-A7EA-AAFE58D9875A}"/>
              </a:ext>
            </a:extLst>
          </p:cNvPr>
          <p:cNvSpPr>
            <a:spLocks noGrp="1"/>
          </p:cNvSpPr>
          <p:nvPr>
            <p:ph sz="quarter" idx="12" hasCustomPrompt="1"/>
          </p:nvPr>
        </p:nvSpPr>
        <p:spPr>
          <a:xfrm>
            <a:off x="686943" y="4705351"/>
            <a:ext cx="3700907" cy="386954"/>
          </a:xfrm>
          <a:prstGeom prst="rect">
            <a:avLst/>
          </a:prstGeom>
        </p:spPr>
        <p:txBody>
          <a:bodyPr anchor="ctr"/>
          <a:lstStyle>
            <a:lvl1pPr marL="0" indent="0">
              <a:buFontTx/>
              <a:buNone/>
              <a:defRPr sz="750">
                <a:solidFill>
                  <a:schemeClr val="bg1"/>
                </a:solidFill>
              </a:defRPr>
            </a:lvl1pPr>
            <a:lvl2pPr marL="342900" indent="0">
              <a:buFontTx/>
              <a:buNone/>
              <a:defRPr>
                <a:solidFill>
                  <a:schemeClr val="bg1"/>
                </a:solidFill>
              </a:defRPr>
            </a:lvl2pPr>
            <a:lvl3pPr marL="685800" indent="0">
              <a:buFontTx/>
              <a:buNone/>
              <a:defRPr>
                <a:solidFill>
                  <a:schemeClr val="bg1"/>
                </a:solidFill>
              </a:defRPr>
            </a:lvl3pPr>
            <a:lvl4pPr marL="1028700" indent="0">
              <a:buFontTx/>
              <a:buNone/>
              <a:defRPr>
                <a:solidFill>
                  <a:schemeClr val="bg1"/>
                </a:solidFill>
              </a:defRPr>
            </a:lvl4pPr>
            <a:lvl5pPr marL="1371600"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247633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799"/>
            <a:ext cx="8686800" cy="3908353"/>
          </a:xfrm>
        </p:spPr>
        <p:txBody>
          <a:bodyPr/>
          <a:lstStyle>
            <a:lvl1pPr>
              <a:defRPr sz="1800"/>
            </a:lvl1pPr>
            <a:lvl2pPr marL="557213" indent="-214313">
              <a:buFont typeface="Arial"/>
              <a:buChar char="•"/>
              <a:defRPr/>
            </a:lvl2pPr>
            <a:lvl3pPr marL="857250" indent="-171450">
              <a:buFont typeface="Arial"/>
              <a:buChar char="•"/>
              <a:defRPr/>
            </a:lvl3pPr>
            <a:lvl4pPr marL="1201341" indent="-172641">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2448105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799"/>
            <a:ext cx="8686800" cy="3908353"/>
          </a:xfrm>
        </p:spPr>
        <p:txBody>
          <a:bodyPr/>
          <a:lstStyle>
            <a:lvl1pPr>
              <a:defRPr sz="1800"/>
            </a:lvl1pPr>
            <a:lvl2pPr marL="557213" indent="-214313">
              <a:buFont typeface="Arial"/>
              <a:buChar char="•"/>
              <a:defRPr/>
            </a:lvl2pPr>
            <a:lvl3pPr marL="857250" indent="-171450">
              <a:buFont typeface="Arial"/>
              <a:buChar char="•"/>
              <a:defRPr/>
            </a:lvl3pPr>
            <a:lvl4pPr marL="1201341" indent="-172641">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3056161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9" name="Rectangle 8"/>
          <p:cNvSpPr/>
          <p:nvPr userDrawn="1"/>
        </p:nvSpPr>
        <p:spPr>
          <a:xfrm>
            <a:off x="0" y="4130392"/>
            <a:ext cx="9144000" cy="1026319"/>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013" dirty="0">
              <a:solidFill>
                <a:prstClr val="white"/>
              </a:solidFill>
            </a:endParaRPr>
          </a:p>
        </p:txBody>
      </p:sp>
      <p:sp>
        <p:nvSpPr>
          <p:cNvPr id="2" name="Title 1"/>
          <p:cNvSpPr>
            <a:spLocks noGrp="1"/>
          </p:cNvSpPr>
          <p:nvPr>
            <p:ph type="ctrTitle" hasCustomPrompt="1"/>
          </p:nvPr>
        </p:nvSpPr>
        <p:spPr>
          <a:xfrm>
            <a:off x="696191" y="331037"/>
            <a:ext cx="6858000" cy="558786"/>
          </a:xfrm>
        </p:spPr>
        <p:txBody>
          <a:bodyPr anchor="b"/>
          <a:lstStyle>
            <a:lvl1pPr algn="l">
              <a:defRPr sz="2813">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1143000" y="1312643"/>
            <a:ext cx="6858000" cy="2601241"/>
          </a:xfrm>
          <a:prstGeom prst="rect">
            <a:avLst/>
          </a:prstGeom>
        </p:spPr>
        <p:txBody>
          <a:bodyPr/>
          <a:lstStyle>
            <a:lvl1pPr>
              <a:defRPr b="0" i="0">
                <a:solidFill>
                  <a:schemeClr val="tx1"/>
                </a:solidFill>
                <a:latin typeface="Avenir Medium" charset="0"/>
                <a:ea typeface="Avenir Medium" charset="0"/>
                <a:cs typeface="Avenir Medium" charset="0"/>
              </a:defRPr>
            </a:lvl1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7" y="4403503"/>
            <a:ext cx="1381125" cy="480632"/>
          </a:xfrm>
          <a:prstGeom prst="rect">
            <a:avLst/>
          </a:prstGeom>
        </p:spPr>
      </p:pic>
      <p:sp>
        <p:nvSpPr>
          <p:cNvPr id="7" name="Slide Number Placeholder 2">
            <a:extLst>
              <a:ext uri="{FF2B5EF4-FFF2-40B4-BE49-F238E27FC236}">
                <a16:creationId xmlns:a16="http://schemas.microsoft.com/office/drawing/2014/main" id="{744C5B27-04AF-BE43-B33A-1213C024881D}"/>
              </a:ext>
            </a:extLst>
          </p:cNvPr>
          <p:cNvSpPr>
            <a:spLocks noGrp="1"/>
          </p:cNvSpPr>
          <p:nvPr>
            <p:ph type="sldNum" sz="quarter" idx="11"/>
          </p:nvPr>
        </p:nvSpPr>
        <p:spPr>
          <a:xfrm>
            <a:off x="46517" y="4935997"/>
            <a:ext cx="348095" cy="273844"/>
          </a:xfrm>
          <a:prstGeom prst="rect">
            <a:avLst/>
          </a:prstGeom>
        </p:spPr>
        <p:txBody>
          <a:bodyPr/>
          <a:lstStyle>
            <a:lvl1pPr>
              <a:defRPr sz="675" b="1" i="0">
                <a:solidFill>
                  <a:srgbClr val="004986"/>
                </a:solidFill>
                <a:latin typeface="Calibri" panose="020F0502020204030204" pitchFamily="34" charset="0"/>
                <a:cs typeface="Calibri" panose="020F0502020204030204" pitchFamily="34" charset="0"/>
              </a:defRPr>
            </a:lvl1pPr>
          </a:lstStyle>
          <a:p>
            <a:fld id="{FC4ACFE8-D096-2541-B423-85B6908FFA9E}" type="slidenum">
              <a:rPr lang="en-US" smtClean="0"/>
              <a:pPr/>
              <a:t>‹#›</a:t>
            </a:fld>
            <a:endParaRPr lang="en-US" dirty="0"/>
          </a:p>
        </p:txBody>
      </p:sp>
    </p:spTree>
    <p:extLst>
      <p:ext uri="{BB962C8B-B14F-4D97-AF65-F5344CB8AC3E}">
        <p14:creationId xmlns:p14="http://schemas.microsoft.com/office/powerpoint/2010/main" val="1557697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799"/>
            <a:ext cx="8686800" cy="3908353"/>
          </a:xfrm>
        </p:spPr>
        <p:txBody>
          <a:bodyPr/>
          <a:lstStyle>
            <a:lvl1pPr>
              <a:defRPr sz="1800"/>
            </a:lvl1pPr>
            <a:lvl2pPr marL="557213" indent="-214313">
              <a:buFont typeface="Arial"/>
              <a:buChar char="•"/>
              <a:defRPr/>
            </a:lvl2pPr>
            <a:lvl3pPr marL="857250" indent="-171450">
              <a:buFont typeface="Arial"/>
              <a:buChar char="•"/>
              <a:defRPr/>
            </a:lvl3pPr>
            <a:lvl4pPr marL="1201341" indent="-172641">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126412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586288"/>
            <a:ext cx="9144000" cy="557212"/>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073098" y="4701572"/>
            <a:ext cx="1019559" cy="354807"/>
          </a:xfrm>
          <a:prstGeom prst="rect">
            <a:avLst/>
          </a:prstGeom>
        </p:spPr>
      </p:pic>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mp; Content with Yellow">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71947" y="1312643"/>
            <a:ext cx="5290703" cy="2601241"/>
          </a:xfrm>
          <a:prstGeom prst="rect">
            <a:avLst/>
          </a:prstGeom>
        </p:spPr>
        <p:txBody>
          <a:bodyPr/>
          <a:lstStyle>
            <a:lvl1pPr marL="0" indent="0">
              <a:buNone/>
              <a:defRPr sz="1800" b="0" i="0">
                <a:solidFill>
                  <a:schemeClr val="tx1"/>
                </a:solidFill>
                <a:latin typeface="+mn-lt"/>
                <a:ea typeface="Avenir Medium" charset="0"/>
                <a:cs typeface="Avenir Medium" charset="0"/>
              </a:defRPr>
            </a:lvl1pPr>
          </a:lstStyle>
          <a:p>
            <a:pPr lvl="0"/>
            <a:r>
              <a:rPr lang="en-US" dirty="0"/>
              <a:t>Click to edit Master text styles</a:t>
            </a:r>
          </a:p>
          <a:p>
            <a:pPr lvl="1"/>
            <a:r>
              <a:rPr lang="en-US" dirty="0"/>
              <a:t>Click to add</a:t>
            </a:r>
          </a:p>
        </p:txBody>
      </p:sp>
      <p:sp>
        <p:nvSpPr>
          <p:cNvPr id="2" name="Title 1">
            <a:extLst>
              <a:ext uri="{FF2B5EF4-FFF2-40B4-BE49-F238E27FC236}">
                <a16:creationId xmlns:a16="http://schemas.microsoft.com/office/drawing/2014/main" id="{0621DA85-2908-C341-8C0E-865BBE0243CA}"/>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DA04B1F3-9F3F-FB4B-A1A7-FDACDD76B4FB}"/>
              </a:ext>
            </a:extLst>
          </p:cNvPr>
          <p:cNvSpPr>
            <a:spLocks noGrp="1"/>
          </p:cNvSpPr>
          <p:nvPr>
            <p:ph type="body" sz="quarter" idx="11"/>
          </p:nvPr>
        </p:nvSpPr>
        <p:spPr>
          <a:xfrm>
            <a:off x="671513" y="919448"/>
            <a:ext cx="4483894" cy="205740"/>
          </a:xfrm>
          <a:prstGeom prst="rect">
            <a:avLst/>
          </a:prstGeom>
          <a:solidFill>
            <a:srgbClr val="FFDA66"/>
          </a:solidFill>
        </p:spPr>
        <p:txBody>
          <a:bodyPr anchor="ctr" anchorCtr="0"/>
          <a:lstStyle>
            <a:lvl1pPr marL="0" indent="0">
              <a:buNone/>
              <a:defRPr sz="1013" b="1">
                <a:solidFill>
                  <a:srgbClr val="004986"/>
                </a:solidFill>
              </a:defRPr>
            </a:lvl1pPr>
            <a:lvl2pPr marL="342900" indent="0">
              <a:buNone/>
              <a:defRPr sz="1013" b="1">
                <a:solidFill>
                  <a:srgbClr val="004986"/>
                </a:solidFill>
              </a:defRPr>
            </a:lvl2pPr>
            <a:lvl3pPr marL="685800" indent="0">
              <a:buNone/>
              <a:defRPr sz="1013" b="1">
                <a:solidFill>
                  <a:srgbClr val="004986"/>
                </a:solidFill>
              </a:defRPr>
            </a:lvl3pPr>
            <a:lvl4pPr marL="1028700" indent="0">
              <a:buNone/>
              <a:defRPr sz="1013" b="1">
                <a:solidFill>
                  <a:srgbClr val="004986"/>
                </a:solidFill>
              </a:defRPr>
            </a:lvl4pPr>
            <a:lvl5pPr marL="1371600" indent="0">
              <a:buNone/>
              <a:defRPr sz="1013" b="1">
                <a:solidFill>
                  <a:srgbClr val="004986"/>
                </a:solidFill>
              </a:defRPr>
            </a:lvl5pPr>
          </a:lstStyle>
          <a:p>
            <a:pPr lvl="0"/>
            <a:r>
              <a:rPr lang="en-US" dirty="0"/>
              <a:t>Click to edit Master text styles</a:t>
            </a:r>
          </a:p>
        </p:txBody>
      </p:sp>
    </p:spTree>
    <p:extLst>
      <p:ext uri="{BB962C8B-B14F-4D97-AF65-F5344CB8AC3E}">
        <p14:creationId xmlns:p14="http://schemas.microsoft.com/office/powerpoint/2010/main" val="2362388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6" y="2275457"/>
            <a:ext cx="6734507" cy="1688241"/>
          </a:xfrm>
        </p:spPr>
        <p:txBody>
          <a:bodyPr/>
          <a:lstStyle/>
          <a:p>
            <a:r>
              <a:rPr lang="en-US" dirty="0"/>
              <a:t>Click to edit Master title style</a:t>
            </a:r>
          </a:p>
        </p:txBody>
      </p:sp>
    </p:spTree>
    <p:extLst>
      <p:ext uri="{BB962C8B-B14F-4D97-AF65-F5344CB8AC3E}">
        <p14:creationId xmlns:p14="http://schemas.microsoft.com/office/powerpoint/2010/main" val="304258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504038"/>
            <a:ext cx="9144000" cy="652668"/>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696191" y="331037"/>
            <a:ext cx="6858000" cy="558786"/>
          </a:xfrm>
        </p:spPr>
        <p:txBody>
          <a:bodyPr anchor="t"/>
          <a:lstStyle>
            <a:lvl1pPr algn="l">
              <a:defRPr sz="2100" b="1">
                <a:solidFill>
                  <a:srgbClr val="004986"/>
                </a:solidFill>
                <a:latin typeface="Arial" panose="020B0604020202020204" pitchFamily="34" charset="0"/>
                <a:ea typeface="Tahoma" panose="020B0604030504040204" pitchFamily="34" charset="0"/>
                <a:cs typeface="Arial" panose="020B0604020202020204" pitchFamily="34" charset="0"/>
              </a:defRPr>
            </a:lvl1pPr>
          </a:lstStyle>
          <a:p>
            <a:r>
              <a:rPr lang="en-US" dirty="0"/>
              <a:t>Click to edit master title style</a:t>
            </a:r>
          </a:p>
        </p:txBody>
      </p:sp>
      <p:sp>
        <p:nvSpPr>
          <p:cNvPr id="8" name="Text Placeholder 10"/>
          <p:cNvSpPr>
            <a:spLocks noGrp="1"/>
          </p:cNvSpPr>
          <p:nvPr>
            <p:ph type="body" sz="quarter" idx="10"/>
          </p:nvPr>
        </p:nvSpPr>
        <p:spPr>
          <a:xfrm>
            <a:off x="696194" y="995247"/>
            <a:ext cx="7775946" cy="2918637"/>
          </a:xfrm>
          <a:prstGeom prst="rect">
            <a:avLst/>
          </a:prstGeom>
        </p:spPr>
        <p:txBody>
          <a:bodyPr/>
          <a:lstStyle>
            <a:lvl1pPr>
              <a:defRPr sz="1500"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6" y="4564141"/>
            <a:ext cx="1381125" cy="480632"/>
          </a:xfrm>
          <a:prstGeom prst="rect">
            <a:avLst/>
          </a:prstGeom>
        </p:spPr>
      </p:pic>
      <p:sp>
        <p:nvSpPr>
          <p:cNvPr id="7" name="Slide Number Placeholder 5">
            <a:extLst>
              <a:ext uri="{FF2B5EF4-FFF2-40B4-BE49-F238E27FC236}">
                <a16:creationId xmlns:a16="http://schemas.microsoft.com/office/drawing/2014/main" id="{98070D6B-7FAF-6941-A71A-D34B0778959E}"/>
              </a:ext>
            </a:extLst>
          </p:cNvPr>
          <p:cNvSpPr>
            <a:spLocks noGrp="1"/>
          </p:cNvSpPr>
          <p:nvPr>
            <p:ph type="sldNum" sz="quarter" idx="4"/>
          </p:nvPr>
        </p:nvSpPr>
        <p:spPr>
          <a:xfrm>
            <a:off x="3543300" y="4643547"/>
            <a:ext cx="2057400" cy="273844"/>
          </a:xfrm>
          <a:prstGeom prst="rect">
            <a:avLst/>
          </a:prstGeom>
        </p:spPr>
        <p:txBody>
          <a:bodyPr vert="horz" lIns="91440" tIns="45720" rIns="91440" bIns="45720" rtlCol="0" anchor="ctr"/>
          <a:lstStyle>
            <a:lvl1pPr algn="ctr">
              <a:defRPr sz="900">
                <a:solidFill>
                  <a:schemeClr val="bg1"/>
                </a:solidFill>
              </a:defRPr>
            </a:lvl1pPr>
          </a:lstStyle>
          <a:p>
            <a:fld id="{8F37D380-F8A9-6B41-AE8A-10194B97FE34}" type="slidenum">
              <a:rPr lang="en-US" smtClean="0"/>
              <a:pPr/>
              <a:t>‹#›</a:t>
            </a:fld>
            <a:endParaRPr lang="en-US" dirty="0"/>
          </a:p>
        </p:txBody>
      </p:sp>
    </p:spTree>
    <p:extLst>
      <p:ext uri="{BB962C8B-B14F-4D97-AF65-F5344CB8AC3E}">
        <p14:creationId xmlns:p14="http://schemas.microsoft.com/office/powerpoint/2010/main" val="24570010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96191" y="331037"/>
            <a:ext cx="6858000" cy="558786"/>
          </a:xfrm>
        </p:spPr>
        <p:txBody>
          <a:bodyPr anchor="t"/>
          <a:lstStyle>
            <a:lvl1pPr algn="l">
              <a:defRPr sz="2100" b="1">
                <a:solidFill>
                  <a:srgbClr val="004986"/>
                </a:solidFill>
                <a:latin typeface="Arial" panose="020B0604020202020204" pitchFamily="34" charset="0"/>
                <a:ea typeface="Tahoma" panose="020B0604030504040204" pitchFamily="34" charset="0"/>
                <a:cs typeface="Arial" panose="020B0604020202020204" pitchFamily="34" charset="0"/>
              </a:defRPr>
            </a:lvl1pPr>
          </a:lstStyle>
          <a:p>
            <a:r>
              <a:rPr lang="en-US" dirty="0"/>
              <a:t>Click to edit master title style</a:t>
            </a:r>
          </a:p>
        </p:txBody>
      </p:sp>
      <p:sp>
        <p:nvSpPr>
          <p:cNvPr id="8" name="Text Placeholder 10"/>
          <p:cNvSpPr>
            <a:spLocks noGrp="1"/>
          </p:cNvSpPr>
          <p:nvPr>
            <p:ph type="body" sz="quarter" idx="10"/>
          </p:nvPr>
        </p:nvSpPr>
        <p:spPr>
          <a:xfrm>
            <a:off x="696194" y="1480324"/>
            <a:ext cx="7775946" cy="2433560"/>
          </a:xfrm>
          <a:prstGeom prst="rect">
            <a:avLst/>
          </a:prstGeom>
        </p:spPr>
        <p:txBody>
          <a:bodyPr/>
          <a:lstStyle>
            <a:lvl1pPr>
              <a:defRPr sz="1350"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sp>
        <p:nvSpPr>
          <p:cNvPr id="7" name="Slide Number Placeholder 5">
            <a:extLst>
              <a:ext uri="{FF2B5EF4-FFF2-40B4-BE49-F238E27FC236}">
                <a16:creationId xmlns:a16="http://schemas.microsoft.com/office/drawing/2014/main" id="{98070D6B-7FAF-6941-A71A-D34B0778959E}"/>
              </a:ext>
            </a:extLst>
          </p:cNvPr>
          <p:cNvSpPr>
            <a:spLocks noGrp="1"/>
          </p:cNvSpPr>
          <p:nvPr>
            <p:ph type="sldNum" sz="quarter" idx="4"/>
          </p:nvPr>
        </p:nvSpPr>
        <p:spPr>
          <a:xfrm>
            <a:off x="3543300" y="4643547"/>
            <a:ext cx="2057400" cy="273844"/>
          </a:xfrm>
          <a:prstGeom prst="rect">
            <a:avLst/>
          </a:prstGeom>
        </p:spPr>
        <p:txBody>
          <a:bodyPr vert="horz" lIns="91440" tIns="45720" rIns="91440" bIns="45720" rtlCol="0" anchor="ctr"/>
          <a:lstStyle>
            <a:lvl1pPr algn="ctr">
              <a:defRPr sz="900">
                <a:solidFill>
                  <a:schemeClr val="bg1"/>
                </a:solidFill>
              </a:defRPr>
            </a:lvl1pPr>
          </a:lstStyle>
          <a:p>
            <a:fld id="{8F37D380-F8A9-6B41-AE8A-10194B97FE34}" type="slidenum">
              <a:rPr lang="en-US" smtClean="0"/>
              <a:pPr/>
              <a:t>‹#›</a:t>
            </a:fld>
            <a:endParaRPr lang="en-US" dirty="0"/>
          </a:p>
        </p:txBody>
      </p:sp>
      <p:sp>
        <p:nvSpPr>
          <p:cNvPr id="4" name="Text Placeholder 3">
            <a:extLst>
              <a:ext uri="{FF2B5EF4-FFF2-40B4-BE49-F238E27FC236}">
                <a16:creationId xmlns:a16="http://schemas.microsoft.com/office/drawing/2014/main" id="{9C48D92E-59B6-4F88-A9DC-4CCD86225E0A}"/>
              </a:ext>
            </a:extLst>
          </p:cNvPr>
          <p:cNvSpPr>
            <a:spLocks noGrp="1"/>
          </p:cNvSpPr>
          <p:nvPr>
            <p:ph type="body" sz="quarter" idx="11"/>
          </p:nvPr>
        </p:nvSpPr>
        <p:spPr>
          <a:xfrm>
            <a:off x="696516" y="726633"/>
            <a:ext cx="7775972" cy="434966"/>
          </a:xfrm>
          <a:prstGeom prst="rect">
            <a:avLst/>
          </a:prstGeom>
          <a:solidFill>
            <a:schemeClr val="accent1"/>
          </a:solidFill>
        </p:spPr>
        <p:txBody>
          <a:bodyPr/>
          <a:lstStyle>
            <a:lvl1pPr marL="0" indent="0">
              <a:buNone/>
              <a:defRPr sz="1350" b="1">
                <a:solidFill>
                  <a:schemeClr val="bg1"/>
                </a:solidFill>
                <a:latin typeface="Arial" panose="020B0604020202020204" pitchFamily="34" charset="0"/>
                <a:cs typeface="Arial" panose="020B0604020202020204" pitchFamily="34" charset="0"/>
              </a:defRPr>
            </a:lvl1pPr>
          </a:lstStyle>
          <a:p>
            <a:pPr lvl="0"/>
            <a:endParaRPr lang="en-US" dirty="0"/>
          </a:p>
        </p:txBody>
      </p:sp>
      <p:sp>
        <p:nvSpPr>
          <p:cNvPr id="10" name="Rectangle 9"/>
          <p:cNvSpPr/>
          <p:nvPr userDrawn="1"/>
        </p:nvSpPr>
        <p:spPr>
          <a:xfrm>
            <a:off x="0" y="4504038"/>
            <a:ext cx="9144000" cy="652668"/>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6" y="4564141"/>
            <a:ext cx="1381125" cy="480632"/>
          </a:xfrm>
          <a:prstGeom prst="rect">
            <a:avLst/>
          </a:prstGeom>
        </p:spPr>
      </p:pic>
    </p:spTree>
    <p:extLst>
      <p:ext uri="{BB962C8B-B14F-4D97-AF65-F5344CB8AC3E}">
        <p14:creationId xmlns:p14="http://schemas.microsoft.com/office/powerpoint/2010/main" val="498021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rgbClr val="00498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92357"/>
            <a:ext cx="6858000" cy="558786"/>
          </a:xfrm>
        </p:spPr>
        <p:txBody>
          <a:bodyPr anchor="b"/>
          <a:lstStyle>
            <a:lvl1pPr algn="ctr">
              <a:defRPr sz="2400" b="1">
                <a:solidFill>
                  <a:schemeClr val="bg1"/>
                </a:solidFill>
                <a:latin typeface="Arial" panose="020B0604020202020204" pitchFamily="34" charset="0"/>
                <a:ea typeface="Tahoma" panose="020B0604030504040204" pitchFamily="34" charset="0"/>
                <a:cs typeface="Arial" panose="020B0604020202020204" pitchFamily="34" charset="0"/>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6" y="4403503"/>
            <a:ext cx="1381125" cy="480632"/>
          </a:xfrm>
          <a:prstGeom prst="rect">
            <a:avLst/>
          </a:prstGeom>
        </p:spPr>
      </p:pic>
      <p:sp>
        <p:nvSpPr>
          <p:cNvPr id="9" name="Slide Number Placeholder 5">
            <a:extLst>
              <a:ext uri="{FF2B5EF4-FFF2-40B4-BE49-F238E27FC236}">
                <a16:creationId xmlns:a16="http://schemas.microsoft.com/office/drawing/2014/main" id="{A0CA940F-3592-4299-B782-262F9B0BE9A5}"/>
              </a:ext>
            </a:extLst>
          </p:cNvPr>
          <p:cNvSpPr>
            <a:spLocks noGrp="1"/>
          </p:cNvSpPr>
          <p:nvPr>
            <p:ph type="sldNum" sz="quarter" idx="4"/>
          </p:nvPr>
        </p:nvSpPr>
        <p:spPr>
          <a:xfrm>
            <a:off x="3543300" y="4643547"/>
            <a:ext cx="2057400" cy="273844"/>
          </a:xfrm>
          <a:prstGeom prst="rect">
            <a:avLst/>
          </a:prstGeom>
        </p:spPr>
        <p:txBody>
          <a:bodyPr vert="horz" lIns="91440" tIns="45720" rIns="91440" bIns="45720" rtlCol="0" anchor="ctr"/>
          <a:lstStyle>
            <a:lvl1pPr algn="ctr">
              <a:defRPr sz="900">
                <a:solidFill>
                  <a:schemeClr val="bg1"/>
                </a:solidFill>
              </a:defRPr>
            </a:lvl1pPr>
          </a:lstStyle>
          <a:p>
            <a:fld id="{8F37D380-F8A9-6B41-AE8A-10194B97FE34}" type="slidenum">
              <a:rPr lang="en-US" smtClean="0"/>
              <a:pPr/>
              <a:t>‹#›</a:t>
            </a:fld>
            <a:endParaRPr lang="en-US" dirty="0"/>
          </a:p>
        </p:txBody>
      </p:sp>
    </p:spTree>
    <p:extLst>
      <p:ext uri="{BB962C8B-B14F-4D97-AF65-F5344CB8AC3E}">
        <p14:creationId xmlns:p14="http://schemas.microsoft.com/office/powerpoint/2010/main" val="13749555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685799" y="1612142"/>
            <a:ext cx="7818120" cy="1688241"/>
          </a:xfrm>
        </p:spPr>
        <p:txBody>
          <a:bodyPr/>
          <a:lstStyle>
            <a:lvl1pPr>
              <a:lnSpc>
                <a:spcPct val="80000"/>
              </a:lnSpc>
              <a:defRPr sz="54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3"/>
            <a:ext cx="9144001" cy="5146991"/>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144" y="0"/>
            <a:ext cx="9142857" cy="51435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52012" y="4703450"/>
            <a:ext cx="1124387" cy="437261"/>
          </a:xfrm>
          <a:prstGeom prst="rect">
            <a:avLst/>
          </a:prstGeom>
        </p:spPr>
      </p:pic>
    </p:spTree>
    <p:extLst>
      <p:ext uri="{BB962C8B-B14F-4D97-AF65-F5344CB8AC3E}">
        <p14:creationId xmlns:p14="http://schemas.microsoft.com/office/powerpoint/2010/main" val="3726174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hoto overla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ECB17A-D462-0C45-981F-595182699B29}"/>
              </a:ext>
            </a:extLst>
          </p:cNvPr>
          <p:cNvSpPr/>
          <p:nvPr userDrawn="1"/>
        </p:nvSpPr>
        <p:spPr>
          <a:xfrm>
            <a:off x="2286" y="0"/>
            <a:ext cx="9141714" cy="4629150"/>
          </a:xfrm>
          <a:prstGeom prst="rect">
            <a:avLst/>
          </a:prstGeom>
          <a:solidFill>
            <a:srgbClr val="004986">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Rectangle 4">
            <a:extLst>
              <a:ext uri="{FF2B5EF4-FFF2-40B4-BE49-F238E27FC236}">
                <a16:creationId xmlns:a16="http://schemas.microsoft.com/office/drawing/2014/main" id="{0DCB06B1-820F-6E4E-A8CB-1D2D61317C31}"/>
              </a:ext>
            </a:extLst>
          </p:cNvPr>
          <p:cNvSpPr/>
          <p:nvPr userDrawn="1"/>
        </p:nvSpPr>
        <p:spPr>
          <a:xfrm>
            <a:off x="2286" y="4629150"/>
            <a:ext cx="9141714" cy="51435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title"/>
          </p:nvPr>
        </p:nvSpPr>
        <p:spPr>
          <a:xfrm>
            <a:off x="624656" y="2275457"/>
            <a:ext cx="6734507" cy="1688241"/>
          </a:xfrm>
        </p:spPr>
        <p:txBody>
          <a:bodyPr/>
          <a:lstStyle>
            <a:lvl1pPr>
              <a:lnSpc>
                <a:spcPct val="80000"/>
              </a:lnSpc>
              <a:defRPr sz="6000">
                <a:solidFill>
                  <a:schemeClr val="bg1"/>
                </a:solidFill>
              </a:defRPr>
            </a:lvl1pPr>
          </a:lstStyle>
          <a:p>
            <a:r>
              <a:rPr lang="en-US" dirty="0"/>
              <a:t>Click to edit Master title style</a:t>
            </a:r>
          </a:p>
        </p:txBody>
      </p:sp>
      <p:pic>
        <p:nvPicPr>
          <p:cNvPr id="9" name="Picture 8">
            <a:extLst>
              <a:ext uri="{FF2B5EF4-FFF2-40B4-BE49-F238E27FC236}">
                <a16:creationId xmlns:a16="http://schemas.microsoft.com/office/drawing/2014/main" id="{D6594900-56B2-EE45-A682-47856C1816C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017329" y="4709732"/>
            <a:ext cx="936172" cy="325788"/>
          </a:xfrm>
          <a:prstGeom prst="rect">
            <a:avLst/>
          </a:prstGeom>
        </p:spPr>
      </p:pic>
    </p:spTree>
    <p:extLst>
      <p:ext uri="{BB962C8B-B14F-4D97-AF65-F5344CB8AC3E}">
        <p14:creationId xmlns:p14="http://schemas.microsoft.com/office/powerpoint/2010/main" val="28226067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86943" y="1028701"/>
            <a:ext cx="7767828" cy="2601241"/>
          </a:xfrm>
          <a:prstGeom prst="rect">
            <a:avLst/>
          </a:prstGeom>
        </p:spPr>
        <p:txBody>
          <a:bodyPr/>
          <a:lstStyle>
            <a:lvl1pPr>
              <a:spcBef>
                <a:spcPts val="1650"/>
              </a:spcBef>
              <a:defRPr sz="1500" b="0" i="0">
                <a:solidFill>
                  <a:schemeClr val="tx1"/>
                </a:solidFill>
                <a:latin typeface="+mn-lt"/>
                <a:ea typeface="Calibri" panose="020F0502020204030204" pitchFamily="34" charset="0"/>
                <a:cs typeface="Calibri" panose="020F0502020204030204" pitchFamily="34" charset="0"/>
              </a:defRPr>
            </a:lvl1pPr>
            <a:lvl2pPr marL="430995" indent="-171446">
              <a:buFont typeface="System Font Regular"/>
              <a:buChar char="-"/>
              <a:tabLst/>
              <a:defRPr sz="135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686943" y="205740"/>
            <a:ext cx="7770114" cy="54864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686944" y="4705351"/>
            <a:ext cx="3700907" cy="386954"/>
          </a:xfrm>
          <a:prstGeom prst="rect">
            <a:avLst/>
          </a:prstGeom>
        </p:spPr>
        <p:txBody>
          <a:bodyPr anchor="ctr"/>
          <a:lstStyle>
            <a:lvl1pPr marL="0" indent="0">
              <a:buFontTx/>
              <a:buNone/>
              <a:defRPr sz="750">
                <a:solidFill>
                  <a:schemeClr val="bg1"/>
                </a:solidFill>
              </a:defRPr>
            </a:lvl1pPr>
            <a:lvl2pPr marL="342892" indent="0">
              <a:buFontTx/>
              <a:buNone/>
              <a:defRPr>
                <a:solidFill>
                  <a:schemeClr val="bg1"/>
                </a:solidFill>
              </a:defRPr>
            </a:lvl2pPr>
            <a:lvl3pPr marL="685783" indent="0">
              <a:buFontTx/>
              <a:buNone/>
              <a:defRPr>
                <a:solidFill>
                  <a:schemeClr val="bg1"/>
                </a:solidFill>
              </a:defRPr>
            </a:lvl3pPr>
            <a:lvl4pPr marL="1028675" indent="0">
              <a:buFontTx/>
              <a:buNone/>
              <a:defRPr>
                <a:solidFill>
                  <a:schemeClr val="bg1"/>
                </a:solidFill>
              </a:defRPr>
            </a:lvl4pPr>
            <a:lvl5pPr marL="1371566"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39754323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14pt text">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86943" y="1028701"/>
            <a:ext cx="7767828" cy="2601241"/>
          </a:xfrm>
          <a:prstGeom prst="rect">
            <a:avLst/>
          </a:prstGeom>
        </p:spPr>
        <p:txBody>
          <a:bodyPr/>
          <a:lstStyle>
            <a:lvl1pPr>
              <a:defRPr sz="1050" b="0" i="0">
                <a:solidFill>
                  <a:schemeClr val="tx1"/>
                </a:solidFill>
                <a:latin typeface="+mn-lt"/>
                <a:ea typeface="Calibri" panose="020F0502020204030204" pitchFamily="34" charset="0"/>
                <a:cs typeface="Calibri" panose="020F0502020204030204" pitchFamily="34" charset="0"/>
              </a:defRPr>
            </a:lvl1pPr>
            <a:lvl2pPr marL="430995" indent="-171446">
              <a:buFont typeface="System Font Regular"/>
              <a:buChar char="-"/>
              <a:tabLst/>
              <a:defRPr sz="1050"/>
            </a:lvl2pPr>
          </a:lstStyle>
          <a:p>
            <a:pPr lvl="0"/>
            <a:r>
              <a:rPr lang="en-US" dirty="0"/>
              <a:t>Click to edit Master text styles</a:t>
            </a:r>
          </a:p>
          <a:p>
            <a:pPr lvl="1"/>
            <a:r>
              <a:rPr lang="en-US" dirty="0"/>
              <a:t>Click to edit</a:t>
            </a:r>
          </a:p>
        </p:txBody>
      </p:sp>
      <p:sp>
        <p:nvSpPr>
          <p:cNvPr id="3" name="Title 2">
            <a:extLst>
              <a:ext uri="{FF2B5EF4-FFF2-40B4-BE49-F238E27FC236}">
                <a16:creationId xmlns:a16="http://schemas.microsoft.com/office/drawing/2014/main" id="{635AF3C7-F89E-9B4D-B8B8-15B5FD5A8CE0}"/>
              </a:ext>
            </a:extLst>
          </p:cNvPr>
          <p:cNvSpPr>
            <a:spLocks noGrp="1"/>
          </p:cNvSpPr>
          <p:nvPr>
            <p:ph type="title"/>
          </p:nvPr>
        </p:nvSpPr>
        <p:spPr>
          <a:xfrm>
            <a:off x="686943" y="205740"/>
            <a:ext cx="7770114" cy="548640"/>
          </a:xfrm>
        </p:spPr>
        <p:txBody>
          <a:bodyPr/>
          <a:lstStyle/>
          <a:p>
            <a:r>
              <a:rPr lang="en-US" dirty="0"/>
              <a:t>Click to edit Master title style</a:t>
            </a:r>
          </a:p>
        </p:txBody>
      </p:sp>
      <p:sp>
        <p:nvSpPr>
          <p:cNvPr id="10" name="Content Placeholder 9">
            <a:extLst>
              <a:ext uri="{FF2B5EF4-FFF2-40B4-BE49-F238E27FC236}">
                <a16:creationId xmlns:a16="http://schemas.microsoft.com/office/drawing/2014/main" id="{54B890C1-0660-3E4E-9F66-73C257A41F11}"/>
              </a:ext>
            </a:extLst>
          </p:cNvPr>
          <p:cNvSpPr>
            <a:spLocks noGrp="1"/>
          </p:cNvSpPr>
          <p:nvPr>
            <p:ph sz="quarter" idx="11" hasCustomPrompt="1"/>
          </p:nvPr>
        </p:nvSpPr>
        <p:spPr>
          <a:xfrm>
            <a:off x="686944" y="4705351"/>
            <a:ext cx="3700907" cy="386954"/>
          </a:xfrm>
          <a:prstGeom prst="rect">
            <a:avLst/>
          </a:prstGeom>
        </p:spPr>
        <p:txBody>
          <a:bodyPr anchor="ctr"/>
          <a:lstStyle>
            <a:lvl1pPr marL="0" indent="0">
              <a:buFontTx/>
              <a:buNone/>
              <a:defRPr sz="750">
                <a:solidFill>
                  <a:schemeClr val="bg1"/>
                </a:solidFill>
              </a:defRPr>
            </a:lvl1pPr>
            <a:lvl2pPr marL="342892" indent="0">
              <a:buFontTx/>
              <a:buNone/>
              <a:defRPr>
                <a:solidFill>
                  <a:schemeClr val="bg1"/>
                </a:solidFill>
              </a:defRPr>
            </a:lvl2pPr>
            <a:lvl3pPr marL="685783" indent="0">
              <a:buFontTx/>
              <a:buNone/>
              <a:defRPr>
                <a:solidFill>
                  <a:schemeClr val="bg1"/>
                </a:solidFill>
              </a:defRPr>
            </a:lvl3pPr>
            <a:lvl4pPr marL="1028675" indent="0">
              <a:buFontTx/>
              <a:buNone/>
              <a:defRPr>
                <a:solidFill>
                  <a:schemeClr val="bg1"/>
                </a:solidFill>
              </a:defRPr>
            </a:lvl4pPr>
            <a:lvl5pPr marL="1371566"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4027021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BB38B93B-4B89-8B4D-AC62-143A23BAFE05}"/>
              </a:ext>
            </a:extLst>
          </p:cNvPr>
          <p:cNvSpPr>
            <a:spLocks noGrp="1"/>
          </p:cNvSpPr>
          <p:nvPr>
            <p:ph type="pic" sz="quarter" idx="10"/>
          </p:nvPr>
        </p:nvSpPr>
        <p:spPr>
          <a:xfrm>
            <a:off x="696193" y="1049483"/>
            <a:ext cx="3241964" cy="2597727"/>
          </a:xfrm>
          <a:prstGeom prst="rect">
            <a:avLst/>
          </a:prstGeom>
          <a:solidFill>
            <a:schemeClr val="bg1">
              <a:lumMod val="95000"/>
            </a:schemeClr>
          </a:solidFill>
        </p:spPr>
        <p:txBody>
          <a:bodyPr/>
          <a:lstStyle>
            <a:lvl1pPr>
              <a:defRPr>
                <a:latin typeface="Calibri" panose="020F0502020204030204" pitchFamily="34" charset="0"/>
              </a:defRPr>
            </a:lvl1pPr>
          </a:lstStyle>
          <a:p>
            <a:endParaRPr lang="en-US" dirty="0"/>
          </a:p>
        </p:txBody>
      </p:sp>
      <p:sp>
        <p:nvSpPr>
          <p:cNvPr id="3" name="Title 2">
            <a:extLst>
              <a:ext uri="{FF2B5EF4-FFF2-40B4-BE49-F238E27FC236}">
                <a16:creationId xmlns:a16="http://schemas.microsoft.com/office/drawing/2014/main" id="{9C9A5F9B-A8CF-1541-BA08-C617F2E3D79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7983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87177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Sidebar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76F74B-C11A-C84A-A6AB-193977FA0131}"/>
              </a:ext>
            </a:extLst>
          </p:cNvPr>
          <p:cNvSpPr/>
          <p:nvPr userDrawn="1"/>
        </p:nvSpPr>
        <p:spPr>
          <a:xfrm>
            <a:off x="1" y="1"/>
            <a:ext cx="2645228" cy="4637315"/>
          </a:xfrm>
          <a:prstGeom prst="rect">
            <a:avLst/>
          </a:prstGeom>
          <a:solidFill>
            <a:srgbClr val="7093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p:nvPr>
        </p:nvSpPr>
        <p:spPr>
          <a:xfrm>
            <a:off x="302079" y="1806179"/>
            <a:ext cx="2228850" cy="1790700"/>
          </a:xfrm>
        </p:spPr>
        <p:txBody>
          <a:bodyPr anchor="b"/>
          <a:lstStyle>
            <a:lvl1pPr algn="l">
              <a:defRPr sz="36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849336" y="227751"/>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spTree>
    <p:extLst>
      <p:ext uri="{BB962C8B-B14F-4D97-AF65-F5344CB8AC3E}">
        <p14:creationId xmlns:p14="http://schemas.microsoft.com/office/powerpoint/2010/main" val="12457632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Sidebar plus large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686945" y="891541"/>
            <a:ext cx="2586935" cy="3657602"/>
          </a:xfrm>
        </p:spPr>
        <p:txBody>
          <a:bodyPr/>
          <a:lstStyle>
            <a:lvl1pPr>
              <a:defRPr sz="1350"/>
            </a:lvl1pPr>
            <a:lvl2pPr marL="557199" indent="-214308">
              <a:buFont typeface="Arial"/>
              <a:buChar char="•"/>
              <a:defRPr sz="1350"/>
            </a:lvl2pPr>
            <a:lvl3pPr marL="857228" indent="-171446">
              <a:buFont typeface="Arial"/>
              <a:buChar char="•"/>
              <a:defRPr/>
            </a:lvl3pPr>
            <a:lvl4pPr marL="1201311" indent="-172637">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7" name="Text Placeholder 4">
            <a:extLst>
              <a:ext uri="{FF2B5EF4-FFF2-40B4-BE49-F238E27FC236}">
                <a16:creationId xmlns:a16="http://schemas.microsoft.com/office/drawing/2014/main" id="{EAE9A17A-F901-0E4B-9328-C9069D0AD989}"/>
              </a:ext>
            </a:extLst>
          </p:cNvPr>
          <p:cNvSpPr>
            <a:spLocks noGrp="1"/>
          </p:cNvSpPr>
          <p:nvPr>
            <p:ph type="body" sz="quarter" idx="11"/>
          </p:nvPr>
        </p:nvSpPr>
        <p:spPr>
          <a:xfrm>
            <a:off x="3404508" y="891541"/>
            <a:ext cx="4921920" cy="3657602"/>
          </a:xfrm>
        </p:spPr>
        <p:txBody>
          <a:bodyPr/>
          <a:lstStyle>
            <a:lvl1pPr marL="0" indent="0" algn="ctr">
              <a:buNone/>
              <a:defRPr sz="1350" b="1">
                <a:solidFill>
                  <a:schemeClr val="accent1">
                    <a:lumMod val="75000"/>
                  </a:schemeClr>
                </a:solidFill>
              </a:defRPr>
            </a:lvl1pPr>
            <a:lvl2pPr marL="557199" indent="-214308">
              <a:buFont typeface="Arial"/>
              <a:buChar char="•"/>
              <a:defRPr sz="1350">
                <a:solidFill>
                  <a:schemeClr val="accent1">
                    <a:lumMod val="75000"/>
                  </a:schemeClr>
                </a:solidFill>
              </a:defRPr>
            </a:lvl2pPr>
            <a:lvl3pPr marL="857228" indent="-171446">
              <a:buFont typeface="Arial"/>
              <a:buChar char="•"/>
              <a:defRPr>
                <a:solidFill>
                  <a:schemeClr val="accent1">
                    <a:lumMod val="75000"/>
                  </a:schemeClr>
                </a:solidFill>
              </a:defRPr>
            </a:lvl3pPr>
            <a:lvl4pPr marL="1201311" indent="-172637">
              <a:buFont typeface="Arial" pitchFamily="34" charset="0"/>
              <a:buChar char="•"/>
              <a:defRPr sz="1200">
                <a:solidFill>
                  <a:schemeClr val="accent1">
                    <a:lumMod val="75000"/>
                  </a:schemeClr>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
        <p:nvSpPr>
          <p:cNvPr id="6" name="Content Placeholder 9">
            <a:extLst>
              <a:ext uri="{FF2B5EF4-FFF2-40B4-BE49-F238E27FC236}">
                <a16:creationId xmlns:a16="http://schemas.microsoft.com/office/drawing/2014/main" id="{A8D97723-6185-F040-A7EA-AAFE58D9875A}"/>
              </a:ext>
            </a:extLst>
          </p:cNvPr>
          <p:cNvSpPr>
            <a:spLocks noGrp="1"/>
          </p:cNvSpPr>
          <p:nvPr>
            <p:ph sz="quarter" idx="12" hasCustomPrompt="1"/>
          </p:nvPr>
        </p:nvSpPr>
        <p:spPr>
          <a:xfrm>
            <a:off x="686944" y="4705351"/>
            <a:ext cx="3700907" cy="386954"/>
          </a:xfrm>
          <a:prstGeom prst="rect">
            <a:avLst/>
          </a:prstGeom>
        </p:spPr>
        <p:txBody>
          <a:bodyPr anchor="ctr"/>
          <a:lstStyle>
            <a:lvl1pPr marL="0" indent="0">
              <a:buFontTx/>
              <a:buNone/>
              <a:defRPr sz="750">
                <a:solidFill>
                  <a:schemeClr val="bg1"/>
                </a:solidFill>
              </a:defRPr>
            </a:lvl1pPr>
            <a:lvl2pPr marL="342892" indent="0">
              <a:buFontTx/>
              <a:buNone/>
              <a:defRPr>
                <a:solidFill>
                  <a:schemeClr val="bg1"/>
                </a:solidFill>
              </a:defRPr>
            </a:lvl2pPr>
            <a:lvl3pPr marL="685783" indent="0">
              <a:buFontTx/>
              <a:buNone/>
              <a:defRPr>
                <a:solidFill>
                  <a:schemeClr val="bg1"/>
                </a:solidFill>
              </a:defRPr>
            </a:lvl3pPr>
            <a:lvl4pPr marL="1028675" indent="0">
              <a:buFontTx/>
              <a:buNone/>
              <a:defRPr>
                <a:solidFill>
                  <a:schemeClr val="bg1"/>
                </a:solidFill>
              </a:defRPr>
            </a:lvl4pPr>
            <a:lvl5pPr marL="1371566" indent="0">
              <a:buFontTx/>
              <a:buNone/>
              <a:defRPr>
                <a:solidFill>
                  <a:schemeClr val="bg1"/>
                </a:solidFill>
              </a:defRPr>
            </a:lvl5pPr>
          </a:lstStyle>
          <a:p>
            <a:pPr lvl="0"/>
            <a:r>
              <a:rPr lang="en-US" dirty="0"/>
              <a:t>Notes, if needed</a:t>
            </a:r>
          </a:p>
        </p:txBody>
      </p:sp>
    </p:spTree>
    <p:extLst>
      <p:ext uri="{BB962C8B-B14F-4D97-AF65-F5344CB8AC3E}">
        <p14:creationId xmlns:p14="http://schemas.microsoft.com/office/powerpoint/2010/main" val="28536097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800"/>
            <a:ext cx="8686800" cy="3908353"/>
          </a:xfrm>
        </p:spPr>
        <p:txBody>
          <a:bodyPr/>
          <a:lstStyle>
            <a:lvl1pPr>
              <a:defRPr sz="1800"/>
            </a:lvl1pPr>
            <a:lvl2pPr marL="557199" indent="-214308">
              <a:buFont typeface="Arial"/>
              <a:buChar char="•"/>
              <a:defRPr/>
            </a:lvl2pPr>
            <a:lvl3pPr marL="857228" indent="-171446">
              <a:buFont typeface="Arial"/>
              <a:buChar char="•"/>
              <a:defRPr/>
            </a:lvl3pPr>
            <a:lvl4pPr marL="1201311" indent="-172637">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962077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800"/>
            <a:ext cx="8686800" cy="3908353"/>
          </a:xfrm>
        </p:spPr>
        <p:txBody>
          <a:bodyPr/>
          <a:lstStyle>
            <a:lvl1pPr>
              <a:defRPr sz="1800"/>
            </a:lvl1pPr>
            <a:lvl2pPr marL="557199" indent="-214308">
              <a:buFont typeface="Arial"/>
              <a:buChar char="•"/>
              <a:defRPr/>
            </a:lvl2pPr>
            <a:lvl3pPr marL="857228" indent="-171446">
              <a:buFont typeface="Arial"/>
              <a:buChar char="•"/>
              <a:defRPr/>
            </a:lvl3pPr>
            <a:lvl4pPr marL="1201311" indent="-172637">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1599866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9" name="Rectangle 8"/>
          <p:cNvSpPr/>
          <p:nvPr userDrawn="1"/>
        </p:nvSpPr>
        <p:spPr>
          <a:xfrm>
            <a:off x="0" y="4130393"/>
            <a:ext cx="9144000" cy="1026319"/>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fontAlgn="auto">
              <a:spcBef>
                <a:spcPts val="0"/>
              </a:spcBef>
              <a:spcAft>
                <a:spcPts val="0"/>
              </a:spcAft>
            </a:pPr>
            <a:endParaRPr lang="en-US" sz="1013" dirty="0">
              <a:solidFill>
                <a:prstClr val="white"/>
              </a:solidFill>
            </a:endParaRPr>
          </a:p>
        </p:txBody>
      </p:sp>
      <p:sp>
        <p:nvSpPr>
          <p:cNvPr id="2" name="Title 1"/>
          <p:cNvSpPr>
            <a:spLocks noGrp="1"/>
          </p:cNvSpPr>
          <p:nvPr>
            <p:ph type="ctrTitle" hasCustomPrompt="1"/>
          </p:nvPr>
        </p:nvSpPr>
        <p:spPr>
          <a:xfrm>
            <a:off x="696191" y="331037"/>
            <a:ext cx="6858000" cy="558786"/>
          </a:xfrm>
        </p:spPr>
        <p:txBody>
          <a:bodyPr anchor="b"/>
          <a:lstStyle>
            <a:lvl1pPr algn="l">
              <a:defRPr sz="2813">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1143000" y="1312644"/>
            <a:ext cx="6858000" cy="2601241"/>
          </a:xfrm>
          <a:prstGeom prst="rect">
            <a:avLst/>
          </a:prstGeom>
        </p:spPr>
        <p:txBody>
          <a:bodyPr/>
          <a:lstStyle>
            <a:lvl1pPr>
              <a:defRPr b="0" i="0">
                <a:solidFill>
                  <a:schemeClr val="tx1"/>
                </a:solidFill>
                <a:latin typeface="Avenir Medium" charset="0"/>
                <a:ea typeface="Avenir Medium" charset="0"/>
                <a:cs typeface="Avenir Medium" charset="0"/>
              </a:defRPr>
            </a:lvl1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7" y="4403503"/>
            <a:ext cx="1381125" cy="480632"/>
          </a:xfrm>
          <a:prstGeom prst="rect">
            <a:avLst/>
          </a:prstGeom>
        </p:spPr>
      </p:pic>
      <p:sp>
        <p:nvSpPr>
          <p:cNvPr id="7" name="Slide Number Placeholder 2">
            <a:extLst>
              <a:ext uri="{FF2B5EF4-FFF2-40B4-BE49-F238E27FC236}">
                <a16:creationId xmlns:a16="http://schemas.microsoft.com/office/drawing/2014/main" id="{744C5B27-04AF-BE43-B33A-1213C024881D}"/>
              </a:ext>
            </a:extLst>
          </p:cNvPr>
          <p:cNvSpPr>
            <a:spLocks noGrp="1"/>
          </p:cNvSpPr>
          <p:nvPr>
            <p:ph type="sldNum" sz="quarter" idx="11"/>
          </p:nvPr>
        </p:nvSpPr>
        <p:spPr>
          <a:xfrm>
            <a:off x="46518" y="4935998"/>
            <a:ext cx="348095" cy="273844"/>
          </a:xfrm>
          <a:prstGeom prst="rect">
            <a:avLst/>
          </a:prstGeom>
        </p:spPr>
        <p:txBody>
          <a:bodyPr/>
          <a:lstStyle>
            <a:lvl1pPr>
              <a:defRPr sz="675" b="1" i="0">
                <a:solidFill>
                  <a:srgbClr val="004986"/>
                </a:solidFill>
                <a:latin typeface="Calibri" panose="020F0502020204030204" pitchFamily="34" charset="0"/>
                <a:cs typeface="Calibri" panose="020F0502020204030204" pitchFamily="34" charset="0"/>
              </a:defRPr>
            </a:lvl1pPr>
          </a:lstStyle>
          <a:p>
            <a:fld id="{FC4ACFE8-D096-2541-B423-85B6908FFA9E}" type="slidenum">
              <a:rPr lang="en-US" smtClean="0"/>
              <a:pPr/>
              <a:t>‹#›</a:t>
            </a:fld>
            <a:endParaRPr lang="en-US" dirty="0"/>
          </a:p>
        </p:txBody>
      </p:sp>
    </p:spTree>
    <p:extLst>
      <p:ext uri="{BB962C8B-B14F-4D97-AF65-F5344CB8AC3E}">
        <p14:creationId xmlns:p14="http://schemas.microsoft.com/office/powerpoint/2010/main" val="26511712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a:t>Click to edit Master title style</a:t>
            </a:r>
          </a:p>
        </p:txBody>
      </p:sp>
      <p:sp>
        <p:nvSpPr>
          <p:cNvPr id="5" name="Text Placeholder 4"/>
          <p:cNvSpPr>
            <a:spLocks noGrp="1"/>
          </p:cNvSpPr>
          <p:nvPr>
            <p:ph type="body" sz="quarter" idx="10"/>
          </p:nvPr>
        </p:nvSpPr>
        <p:spPr>
          <a:xfrm>
            <a:off x="228600" y="720800"/>
            <a:ext cx="8686800" cy="3908353"/>
          </a:xfrm>
        </p:spPr>
        <p:txBody>
          <a:bodyPr/>
          <a:lstStyle>
            <a:lvl1pPr>
              <a:defRPr sz="1800"/>
            </a:lvl1pPr>
            <a:lvl2pPr marL="557199" indent="-214308">
              <a:buFont typeface="Arial"/>
              <a:buChar char="•"/>
              <a:defRPr/>
            </a:lvl2pPr>
            <a:lvl3pPr marL="857228" indent="-171446">
              <a:buFont typeface="Arial"/>
              <a:buChar char="•"/>
              <a:defRPr/>
            </a:lvl3pPr>
            <a:lvl4pPr marL="1201311" indent="-172637">
              <a:buFont typeface="Arial" pitchFamily="34" charset="0"/>
              <a:buChar char="•"/>
              <a:defRPr sz="12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3"/>
            <a:endParaRPr lang="en-US" dirty="0"/>
          </a:p>
        </p:txBody>
      </p:sp>
    </p:spTree>
    <p:extLst>
      <p:ext uri="{BB962C8B-B14F-4D97-AF65-F5344CB8AC3E}">
        <p14:creationId xmlns:p14="http://schemas.microsoft.com/office/powerpoint/2010/main" val="4795638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amp; Content with Yellow">
    <p:spTree>
      <p:nvGrpSpPr>
        <p:cNvPr id="1" name=""/>
        <p:cNvGrpSpPr/>
        <p:nvPr/>
      </p:nvGrpSpPr>
      <p:grpSpPr>
        <a:xfrm>
          <a:off x="0" y="0"/>
          <a:ext cx="0" cy="0"/>
          <a:chOff x="0" y="0"/>
          <a:chExt cx="0" cy="0"/>
        </a:xfrm>
      </p:grpSpPr>
      <p:sp>
        <p:nvSpPr>
          <p:cNvPr id="8" name="Text Placeholder 10"/>
          <p:cNvSpPr>
            <a:spLocks noGrp="1"/>
          </p:cNvSpPr>
          <p:nvPr>
            <p:ph type="body" sz="quarter" idx="10"/>
          </p:nvPr>
        </p:nvSpPr>
        <p:spPr>
          <a:xfrm>
            <a:off x="671948" y="1312644"/>
            <a:ext cx="5290703" cy="2601241"/>
          </a:xfrm>
          <a:prstGeom prst="rect">
            <a:avLst/>
          </a:prstGeom>
        </p:spPr>
        <p:txBody>
          <a:bodyPr/>
          <a:lstStyle>
            <a:lvl1pPr marL="0" indent="0">
              <a:buNone/>
              <a:defRPr sz="1800" b="0" i="0">
                <a:solidFill>
                  <a:schemeClr val="tx1"/>
                </a:solidFill>
                <a:latin typeface="+mn-lt"/>
                <a:ea typeface="Avenir Medium" charset="0"/>
                <a:cs typeface="Avenir Medium" charset="0"/>
              </a:defRPr>
            </a:lvl1pPr>
          </a:lstStyle>
          <a:p>
            <a:pPr lvl="0"/>
            <a:r>
              <a:rPr lang="en-US" dirty="0"/>
              <a:t>Click to edit Master text styles</a:t>
            </a:r>
          </a:p>
          <a:p>
            <a:pPr lvl="1"/>
            <a:r>
              <a:rPr lang="en-US" dirty="0"/>
              <a:t>Click to add</a:t>
            </a:r>
          </a:p>
        </p:txBody>
      </p:sp>
      <p:sp>
        <p:nvSpPr>
          <p:cNvPr id="2" name="Title 1">
            <a:extLst>
              <a:ext uri="{FF2B5EF4-FFF2-40B4-BE49-F238E27FC236}">
                <a16:creationId xmlns:a16="http://schemas.microsoft.com/office/drawing/2014/main" id="{0621DA85-2908-C341-8C0E-865BBE0243CA}"/>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DA04B1F3-9F3F-FB4B-A1A7-FDACDD76B4FB}"/>
              </a:ext>
            </a:extLst>
          </p:cNvPr>
          <p:cNvSpPr>
            <a:spLocks noGrp="1"/>
          </p:cNvSpPr>
          <p:nvPr>
            <p:ph type="body" sz="quarter" idx="11"/>
          </p:nvPr>
        </p:nvSpPr>
        <p:spPr>
          <a:xfrm>
            <a:off x="671514" y="919448"/>
            <a:ext cx="4483894" cy="205740"/>
          </a:xfrm>
          <a:prstGeom prst="rect">
            <a:avLst/>
          </a:prstGeom>
          <a:solidFill>
            <a:srgbClr val="FFDA66"/>
          </a:solidFill>
        </p:spPr>
        <p:txBody>
          <a:bodyPr anchor="ctr" anchorCtr="0"/>
          <a:lstStyle>
            <a:lvl1pPr marL="0" indent="0">
              <a:buNone/>
              <a:defRPr sz="1013" b="1">
                <a:solidFill>
                  <a:srgbClr val="004986"/>
                </a:solidFill>
              </a:defRPr>
            </a:lvl1pPr>
            <a:lvl2pPr marL="342892" indent="0">
              <a:buNone/>
              <a:defRPr sz="1013" b="1">
                <a:solidFill>
                  <a:srgbClr val="004986"/>
                </a:solidFill>
              </a:defRPr>
            </a:lvl2pPr>
            <a:lvl3pPr marL="685783" indent="0">
              <a:buNone/>
              <a:defRPr sz="1013" b="1">
                <a:solidFill>
                  <a:srgbClr val="004986"/>
                </a:solidFill>
              </a:defRPr>
            </a:lvl3pPr>
            <a:lvl4pPr marL="1028675" indent="0">
              <a:buNone/>
              <a:defRPr sz="1013" b="1">
                <a:solidFill>
                  <a:srgbClr val="004986"/>
                </a:solidFill>
              </a:defRPr>
            </a:lvl4pPr>
            <a:lvl5pPr marL="1371566" indent="0">
              <a:buNone/>
              <a:defRPr sz="1013" b="1">
                <a:solidFill>
                  <a:srgbClr val="004986"/>
                </a:solidFill>
              </a:defRPr>
            </a:lvl5pPr>
          </a:lstStyle>
          <a:p>
            <a:pPr lvl="0"/>
            <a:r>
              <a:rPr lang="en-US" dirty="0"/>
              <a:t>Click to edit Master text styles</a:t>
            </a:r>
          </a:p>
        </p:txBody>
      </p:sp>
    </p:spTree>
    <p:extLst>
      <p:ext uri="{BB962C8B-B14F-4D97-AF65-F5344CB8AC3E}">
        <p14:creationId xmlns:p14="http://schemas.microsoft.com/office/powerpoint/2010/main" val="29894036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Option A">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b="25588"/>
          <a:stretch/>
        </p:blipFill>
        <p:spPr>
          <a:xfrm>
            <a:off x="0" y="1"/>
            <a:ext cx="9144000" cy="3943350"/>
          </a:xfrm>
          <a:prstGeom prst="rect">
            <a:avLst/>
          </a:prstGeom>
        </p:spPr>
      </p:pic>
      <p:sp>
        <p:nvSpPr>
          <p:cNvPr id="22" name="Text Placeholder 21"/>
          <p:cNvSpPr>
            <a:spLocks noGrp="1"/>
          </p:cNvSpPr>
          <p:nvPr>
            <p:ph type="body" sz="quarter" idx="17" hasCustomPrompt="1"/>
          </p:nvPr>
        </p:nvSpPr>
        <p:spPr>
          <a:xfrm>
            <a:off x="76200" y="114300"/>
            <a:ext cx="7696200" cy="514350"/>
          </a:xfrm>
        </p:spPr>
        <p:txBody>
          <a:bodyPr>
            <a:normAutofit/>
          </a:bodyPr>
          <a:lstStyle>
            <a:lvl1pPr>
              <a:buNone/>
              <a:defRPr sz="3000">
                <a:solidFill>
                  <a:schemeClr val="bg1"/>
                </a:solidFill>
              </a:defRPr>
            </a:lvl1pPr>
          </a:lstStyle>
          <a:p>
            <a:pPr lvl="0"/>
            <a:r>
              <a:rPr lang="en-US" dirty="0"/>
              <a:t>Presentation/Conference Title</a:t>
            </a:r>
          </a:p>
        </p:txBody>
      </p:sp>
      <p:sp>
        <p:nvSpPr>
          <p:cNvPr id="3" name="Subtitle 2"/>
          <p:cNvSpPr>
            <a:spLocks noGrp="1"/>
          </p:cNvSpPr>
          <p:nvPr>
            <p:ph type="subTitle" idx="1" hasCustomPrompt="1"/>
          </p:nvPr>
        </p:nvSpPr>
        <p:spPr>
          <a:xfrm>
            <a:off x="76200" y="571500"/>
            <a:ext cx="5867400" cy="400050"/>
          </a:xfrm>
        </p:spPr>
        <p:txBody>
          <a:bodyPr>
            <a:normAutofit/>
          </a:bodyPr>
          <a:lstStyle>
            <a:lvl1pPr marL="0" indent="0" algn="l">
              <a:buNone/>
              <a:defRPr sz="2100" i="1" baseline="0">
                <a:solidFill>
                  <a:schemeClr val="bg1">
                    <a:lumMod val="9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Optional subtitle</a:t>
            </a:r>
          </a:p>
        </p:txBody>
      </p:sp>
      <p:sp>
        <p:nvSpPr>
          <p:cNvPr id="17" name="Text Placeholder 16"/>
          <p:cNvSpPr>
            <a:spLocks noGrp="1"/>
          </p:cNvSpPr>
          <p:nvPr>
            <p:ph type="body" sz="quarter" idx="14" hasCustomPrompt="1"/>
          </p:nvPr>
        </p:nvSpPr>
        <p:spPr>
          <a:xfrm>
            <a:off x="3124200" y="2057400"/>
            <a:ext cx="6019800" cy="400050"/>
          </a:xfrm>
        </p:spPr>
        <p:txBody>
          <a:bodyPr/>
          <a:lstStyle>
            <a:lvl1pPr>
              <a:buNone/>
              <a:defRPr b="1">
                <a:solidFill>
                  <a:srgbClr val="0A4F90"/>
                </a:solidFill>
              </a:defRPr>
            </a:lvl1pPr>
            <a:lvl2pPr>
              <a:buNone/>
              <a:defRPr/>
            </a:lvl2pPr>
            <a:lvl3pPr>
              <a:buNone/>
              <a:defRPr/>
            </a:lvl3pPr>
            <a:lvl4pPr>
              <a:buNone/>
              <a:defRPr/>
            </a:lvl4pPr>
            <a:lvl5pPr>
              <a:buNone/>
              <a:defRPr/>
            </a:lvl5pPr>
          </a:lstStyle>
          <a:p>
            <a:pPr lvl="0"/>
            <a:r>
              <a:rPr lang="en-US" dirty="0"/>
              <a:t>Specific Title/Session Name</a:t>
            </a:r>
          </a:p>
        </p:txBody>
      </p:sp>
      <p:sp>
        <p:nvSpPr>
          <p:cNvPr id="19" name="Text Placeholder 18"/>
          <p:cNvSpPr>
            <a:spLocks noGrp="1"/>
          </p:cNvSpPr>
          <p:nvPr>
            <p:ph type="body" sz="quarter" idx="15" hasCustomPrompt="1"/>
          </p:nvPr>
        </p:nvSpPr>
        <p:spPr>
          <a:xfrm>
            <a:off x="3124200" y="2514600"/>
            <a:ext cx="6019800" cy="400050"/>
          </a:xfrm>
        </p:spPr>
        <p:txBody>
          <a:bodyPr>
            <a:normAutofit/>
          </a:bodyPr>
          <a:lstStyle>
            <a:lvl1pPr>
              <a:buNone/>
              <a:defRPr sz="2100">
                <a:solidFill>
                  <a:schemeClr val="tx1"/>
                </a:solidFill>
              </a:defRPr>
            </a:lvl1pPr>
          </a:lstStyle>
          <a:p>
            <a:pPr lvl="0"/>
            <a:r>
              <a:rPr lang="en-US" dirty="0"/>
              <a:t>Speaker name, credentials</a:t>
            </a:r>
          </a:p>
        </p:txBody>
      </p:sp>
      <p:sp>
        <p:nvSpPr>
          <p:cNvPr id="20" name="Text Placeholder 18"/>
          <p:cNvSpPr>
            <a:spLocks noGrp="1"/>
          </p:cNvSpPr>
          <p:nvPr>
            <p:ph type="body" sz="quarter" idx="16" hasCustomPrompt="1"/>
          </p:nvPr>
        </p:nvSpPr>
        <p:spPr>
          <a:xfrm>
            <a:off x="3124200" y="2914650"/>
            <a:ext cx="6019800" cy="400050"/>
          </a:xfrm>
        </p:spPr>
        <p:txBody>
          <a:bodyPr>
            <a:normAutofit/>
          </a:bodyPr>
          <a:lstStyle>
            <a:lvl1pPr>
              <a:buNone/>
              <a:defRPr sz="2100" baseline="0">
                <a:solidFill>
                  <a:schemeClr val="tx1"/>
                </a:solidFill>
              </a:defRPr>
            </a:lvl1pPr>
          </a:lstStyle>
          <a:p>
            <a:pPr lvl="0"/>
            <a:r>
              <a:rPr lang="en-US" dirty="0"/>
              <a:t>Location or speaker organization</a:t>
            </a:r>
          </a:p>
        </p:txBody>
      </p:sp>
      <p:sp>
        <p:nvSpPr>
          <p:cNvPr id="13" name="Text Placeholder 12"/>
          <p:cNvSpPr>
            <a:spLocks noGrp="1"/>
          </p:cNvSpPr>
          <p:nvPr>
            <p:ph type="body" sz="quarter" idx="12" hasCustomPrompt="1"/>
          </p:nvPr>
        </p:nvSpPr>
        <p:spPr>
          <a:xfrm>
            <a:off x="3124200" y="3486150"/>
            <a:ext cx="3962400" cy="342900"/>
          </a:xfrm>
        </p:spPr>
        <p:txBody>
          <a:bodyPr>
            <a:noAutofit/>
          </a:bodyPr>
          <a:lstStyle>
            <a:lvl1pPr>
              <a:buNone/>
              <a:defRPr sz="1500" i="0"/>
            </a:lvl1pPr>
          </a:lstStyle>
          <a:p>
            <a:pPr lvl="0"/>
            <a:r>
              <a:rPr lang="en-US" dirty="0"/>
              <a:t>Date</a:t>
            </a:r>
          </a:p>
        </p:txBody>
      </p:sp>
      <p:sp>
        <p:nvSpPr>
          <p:cNvPr id="11" name="Text Placeholder 10"/>
          <p:cNvSpPr>
            <a:spLocks noGrp="1"/>
          </p:cNvSpPr>
          <p:nvPr>
            <p:ph type="body" sz="quarter" idx="18" hasCustomPrompt="1"/>
          </p:nvPr>
        </p:nvSpPr>
        <p:spPr>
          <a:xfrm>
            <a:off x="76200" y="4629150"/>
            <a:ext cx="5943600" cy="228600"/>
          </a:xfrm>
        </p:spPr>
        <p:txBody>
          <a:bodyPr>
            <a:noAutofit/>
          </a:bodyPr>
          <a:lstStyle>
            <a:lvl1pPr>
              <a:buNone/>
              <a:defRPr sz="1500" i="0" baseline="0">
                <a:solidFill>
                  <a:schemeClr val="tx1"/>
                </a:solidFill>
              </a:defRPr>
            </a:lvl1pPr>
          </a:lstStyle>
          <a:p>
            <a:pPr lvl="0"/>
            <a:r>
              <a:rPr lang="en-US" sz="1200" dirty="0"/>
              <a:t>Optional tagline, disclaimer, contributors, etc.</a:t>
            </a:r>
            <a:endParaRPr lang="en-US" dirty="0"/>
          </a:p>
        </p:txBody>
      </p:sp>
    </p:spTree>
    <p:extLst>
      <p:ext uri="{BB962C8B-B14F-4D97-AF65-F5344CB8AC3E}">
        <p14:creationId xmlns:p14="http://schemas.microsoft.com/office/powerpoint/2010/main" val="11975367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Option B">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1C245E-AFFF-406F-9573-2C5C7E1471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299364"/>
          </a:xfrm>
          <a:prstGeom prst="rect">
            <a:avLst/>
          </a:prstGeom>
        </p:spPr>
      </p:pic>
      <p:sp>
        <p:nvSpPr>
          <p:cNvPr id="15" name="Title 14"/>
          <p:cNvSpPr>
            <a:spLocks noGrp="1"/>
          </p:cNvSpPr>
          <p:nvPr>
            <p:ph type="title" hasCustomPrompt="1"/>
          </p:nvPr>
        </p:nvSpPr>
        <p:spPr>
          <a:xfrm>
            <a:off x="533400" y="1485900"/>
            <a:ext cx="8229600" cy="571500"/>
          </a:xfrm>
        </p:spPr>
        <p:txBody>
          <a:bodyPr/>
          <a:lstStyle>
            <a:lvl1pPr>
              <a:defRPr/>
            </a:lvl1pPr>
          </a:lstStyle>
          <a:p>
            <a:r>
              <a:rPr lang="en-US" dirty="0"/>
              <a:t>Presentation/Conference Title</a:t>
            </a:r>
          </a:p>
        </p:txBody>
      </p:sp>
      <p:sp>
        <p:nvSpPr>
          <p:cNvPr id="19" name="Text Placeholder 18"/>
          <p:cNvSpPr>
            <a:spLocks noGrp="1"/>
          </p:cNvSpPr>
          <p:nvPr>
            <p:ph type="body" sz="quarter" idx="16" hasCustomPrompt="1"/>
          </p:nvPr>
        </p:nvSpPr>
        <p:spPr>
          <a:xfrm>
            <a:off x="533400" y="2057400"/>
            <a:ext cx="8229600" cy="457200"/>
          </a:xfrm>
        </p:spPr>
        <p:txBody>
          <a:bodyPr/>
          <a:lstStyle>
            <a:lvl1pPr algn="ctr">
              <a:buNone/>
              <a:defRPr>
                <a:solidFill>
                  <a:schemeClr val="tx1"/>
                </a:solidFill>
              </a:defRPr>
            </a:lvl1pPr>
          </a:lstStyle>
          <a:p>
            <a:pPr lvl="0"/>
            <a:r>
              <a:rPr lang="en-US" dirty="0"/>
              <a:t>Subtitle or session name</a:t>
            </a:r>
          </a:p>
        </p:txBody>
      </p:sp>
      <p:sp>
        <p:nvSpPr>
          <p:cNvPr id="21" name="Text Placeholder 18"/>
          <p:cNvSpPr>
            <a:spLocks noGrp="1"/>
          </p:cNvSpPr>
          <p:nvPr>
            <p:ph type="body" sz="quarter" idx="18" hasCustomPrompt="1"/>
          </p:nvPr>
        </p:nvSpPr>
        <p:spPr>
          <a:xfrm>
            <a:off x="533400" y="2514600"/>
            <a:ext cx="8229600" cy="457200"/>
          </a:xfrm>
        </p:spPr>
        <p:txBody>
          <a:bodyPr/>
          <a:lstStyle>
            <a:lvl1pPr algn="ctr">
              <a:buNone/>
              <a:defRPr baseline="0">
                <a:solidFill>
                  <a:schemeClr val="tx1"/>
                </a:solidFill>
              </a:defRPr>
            </a:lvl1pPr>
          </a:lstStyle>
          <a:p>
            <a:pPr lvl="0"/>
            <a:r>
              <a:rPr lang="en-US" dirty="0"/>
              <a:t>Speaker name, credentials</a:t>
            </a:r>
          </a:p>
        </p:txBody>
      </p:sp>
      <p:sp>
        <p:nvSpPr>
          <p:cNvPr id="20" name="Text Placeholder 18"/>
          <p:cNvSpPr>
            <a:spLocks noGrp="1"/>
          </p:cNvSpPr>
          <p:nvPr>
            <p:ph type="body" sz="quarter" idx="17" hasCustomPrompt="1"/>
          </p:nvPr>
        </p:nvSpPr>
        <p:spPr>
          <a:xfrm>
            <a:off x="533400" y="2971800"/>
            <a:ext cx="8229600" cy="457200"/>
          </a:xfrm>
        </p:spPr>
        <p:txBody>
          <a:bodyPr/>
          <a:lstStyle>
            <a:lvl1pPr algn="ctr">
              <a:buNone/>
              <a:defRPr>
                <a:solidFill>
                  <a:schemeClr val="tx1"/>
                </a:solidFill>
              </a:defRPr>
            </a:lvl1pPr>
          </a:lstStyle>
          <a:p>
            <a:pPr lvl="0"/>
            <a:r>
              <a:rPr lang="en-US" dirty="0"/>
              <a:t>Location or speaker organization</a:t>
            </a:r>
          </a:p>
        </p:txBody>
      </p:sp>
      <p:sp>
        <p:nvSpPr>
          <p:cNvPr id="10" name="Text Placeholder 12"/>
          <p:cNvSpPr>
            <a:spLocks noGrp="1"/>
          </p:cNvSpPr>
          <p:nvPr>
            <p:ph type="body" sz="quarter" idx="12" hasCustomPrompt="1"/>
          </p:nvPr>
        </p:nvSpPr>
        <p:spPr>
          <a:xfrm>
            <a:off x="1447800" y="3600450"/>
            <a:ext cx="6400800" cy="342900"/>
          </a:xfrm>
        </p:spPr>
        <p:txBody>
          <a:bodyPr>
            <a:noAutofit/>
          </a:bodyPr>
          <a:lstStyle>
            <a:lvl1pPr algn="ctr">
              <a:buNone/>
              <a:defRPr sz="1500" i="0"/>
            </a:lvl1pPr>
          </a:lstStyle>
          <a:p>
            <a:pPr lvl="0"/>
            <a:r>
              <a:rPr lang="en-US" dirty="0"/>
              <a:t>Date</a:t>
            </a:r>
          </a:p>
        </p:txBody>
      </p:sp>
    </p:spTree>
    <p:extLst>
      <p:ext uri="{BB962C8B-B14F-4D97-AF65-F5344CB8AC3E}">
        <p14:creationId xmlns:p14="http://schemas.microsoft.com/office/powerpoint/2010/main" val="15595281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General Content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967395-972D-4D45-A72D-BCAB9768EB5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9510"/>
          <a:stretch/>
        </p:blipFill>
        <p:spPr>
          <a:xfrm>
            <a:off x="0" y="4057650"/>
            <a:ext cx="9144000" cy="1085850"/>
          </a:xfrm>
          <a:prstGeom prst="rect">
            <a:avLst/>
          </a:prstGeom>
        </p:spPr>
      </p:pic>
      <p:sp>
        <p:nvSpPr>
          <p:cNvPr id="2" name="Title 1"/>
          <p:cNvSpPr>
            <a:spLocks noGrp="1"/>
          </p:cNvSpPr>
          <p:nvPr>
            <p:ph type="title" hasCustomPrompt="1"/>
          </p:nvPr>
        </p:nvSpPr>
        <p:spPr/>
        <p:txBody>
          <a:bodyPr/>
          <a:lstStyle>
            <a:lvl1pPr>
              <a:defRPr/>
            </a:lvl1pPr>
          </a:lstStyle>
          <a:p>
            <a:r>
              <a:rPr lang="en-US" dirty="0"/>
              <a:t>Add slide title</a:t>
            </a:r>
          </a:p>
        </p:txBody>
      </p:sp>
      <p:sp>
        <p:nvSpPr>
          <p:cNvPr id="3" name="Content Placeholder 2"/>
          <p:cNvSpPr>
            <a:spLocks noGrp="1"/>
          </p:cNvSpPr>
          <p:nvPr>
            <p:ph idx="1" hasCustomPrompt="1"/>
          </p:nvPr>
        </p:nvSpPr>
        <p:spPr>
          <a:xfrm>
            <a:off x="457200" y="1200151"/>
            <a:ext cx="8229600" cy="2914650"/>
          </a:xfrm>
        </p:spPr>
        <p:txBody>
          <a:bodyPr/>
          <a:lstStyle>
            <a:lvl1pPr>
              <a:defRPr/>
            </a:lvl1pPr>
            <a:lvl2pPr>
              <a:defRPr/>
            </a:lvl2pPr>
            <a:lvl3pPr>
              <a:defRPr/>
            </a:lvl3pPr>
            <a:lvl5pPr marL="1543050" indent="-171450">
              <a:buFont typeface="Wingdings" panose="05000000000000000000" pitchFamily="2" charset="2"/>
              <a:buChar char="Ø"/>
              <a:defRPr/>
            </a:lvl5pPr>
          </a:lstStyle>
          <a:p>
            <a:pPr lvl="0"/>
            <a:r>
              <a:rPr lang="en-US" dirty="0"/>
              <a:t>Add slide content</a:t>
            </a:r>
          </a:p>
          <a:p>
            <a:pPr lvl="1"/>
            <a:r>
              <a:rPr lang="en-US" dirty="0"/>
              <a:t>Add second level</a:t>
            </a:r>
          </a:p>
          <a:p>
            <a:pPr lvl="2"/>
            <a:r>
              <a:rPr lang="en-US" dirty="0"/>
              <a:t>Add third level</a:t>
            </a:r>
          </a:p>
          <a:p>
            <a:pPr lvl="3"/>
            <a:r>
              <a:rPr lang="en-US" dirty="0"/>
              <a:t>Add fourth level</a:t>
            </a:r>
          </a:p>
          <a:p>
            <a:pPr lvl="4"/>
            <a:r>
              <a:rPr lang="en-US" dirty="0"/>
              <a:t>Add fifth level</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dirty="0"/>
          </a:p>
        </p:txBody>
      </p:sp>
    </p:spTree>
    <p:extLst>
      <p:ext uri="{BB962C8B-B14F-4D97-AF65-F5344CB8AC3E}">
        <p14:creationId xmlns:p14="http://schemas.microsoft.com/office/powerpoint/2010/main" val="3759160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973109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023670-3EF3-4700-B3B4-23872450B8A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3" name="Text Placeholder 2"/>
          <p:cNvSpPr>
            <a:spLocks noGrp="1"/>
          </p:cNvSpPr>
          <p:nvPr>
            <p:ph type="body" idx="1" hasCustomPrompt="1"/>
          </p:nvPr>
        </p:nvSpPr>
        <p:spPr>
          <a:xfrm>
            <a:off x="722313" y="2196705"/>
            <a:ext cx="7772400" cy="1125140"/>
          </a:xfrm>
        </p:spPr>
        <p:txBody>
          <a:bodyPr anchor="b"/>
          <a:lstStyle>
            <a:lvl1pPr marL="0" indent="0">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a:t>Add subtext</a:t>
            </a:r>
          </a:p>
        </p:txBody>
      </p:sp>
      <p:sp>
        <p:nvSpPr>
          <p:cNvPr id="2" name="Title 1"/>
          <p:cNvSpPr>
            <a:spLocks noGrp="1"/>
          </p:cNvSpPr>
          <p:nvPr>
            <p:ph type="title" hasCustomPrompt="1"/>
          </p:nvPr>
        </p:nvSpPr>
        <p:spPr>
          <a:xfrm>
            <a:off x="722313" y="3321845"/>
            <a:ext cx="7772400" cy="792956"/>
          </a:xfrm>
        </p:spPr>
        <p:txBody>
          <a:bodyPr anchor="t">
            <a:noAutofit/>
          </a:bodyPr>
          <a:lstStyle>
            <a:lvl1pPr algn="l">
              <a:defRPr sz="2400" b="0" cap="all"/>
            </a:lvl1pPr>
          </a:lstStyle>
          <a:p>
            <a:r>
              <a:rPr lang="en-US" dirty="0"/>
              <a:t>Add title</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4096098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Columns (no subhead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CCD8635-0F26-43B0-9588-EBE6E3DED5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dirty="0"/>
              <a:t>Add slide title</a:t>
            </a:r>
          </a:p>
        </p:txBody>
      </p:sp>
      <p:sp>
        <p:nvSpPr>
          <p:cNvPr id="3" name="Content Placeholder 2"/>
          <p:cNvSpPr>
            <a:spLocks noGrp="1"/>
          </p:cNvSpPr>
          <p:nvPr>
            <p:ph sz="half" idx="1" hasCustomPrompt="1"/>
          </p:nvPr>
        </p:nvSpPr>
        <p:spPr>
          <a:xfrm>
            <a:off x="457200" y="1200151"/>
            <a:ext cx="4038600" cy="3028950"/>
          </a:xfrm>
        </p:spPr>
        <p:txBody>
          <a:bodyPr/>
          <a:lstStyle>
            <a:lvl1pPr marL="171450" indent="-171450">
              <a:defRPr sz="2100"/>
            </a:lvl1pPr>
            <a:lvl2pPr>
              <a:defRPr sz="1800"/>
            </a:lvl2pPr>
            <a:lvl3pPr>
              <a:defRPr sz="1500"/>
            </a:lvl3pPr>
            <a:lvl4pPr>
              <a:defRPr sz="1350"/>
            </a:lvl4pPr>
            <a:lvl5pPr marL="1543050" indent="-171450">
              <a:buFont typeface="Wingdings" panose="05000000000000000000" pitchFamily="2" charset="2"/>
              <a:buChar char="Ø"/>
              <a:defRPr sz="1350"/>
            </a:lvl5pPr>
            <a:lvl6pPr>
              <a:defRPr sz="1350"/>
            </a:lvl6pPr>
            <a:lvl7pPr>
              <a:defRPr sz="1350"/>
            </a:lvl7pPr>
            <a:lvl8pPr>
              <a:defRPr sz="1350"/>
            </a:lvl8pPr>
            <a:lvl9pPr>
              <a:defRPr sz="1350"/>
            </a:lvl9pPr>
          </a:lstStyle>
          <a:p>
            <a:pPr lvl="0"/>
            <a:r>
              <a:rPr lang="en-US" dirty="0"/>
              <a:t>Add column 1 content</a:t>
            </a:r>
          </a:p>
          <a:p>
            <a:pPr lvl="1"/>
            <a:r>
              <a:rPr lang="en-US" dirty="0"/>
              <a:t>Add second level</a:t>
            </a:r>
          </a:p>
          <a:p>
            <a:pPr lvl="2"/>
            <a:r>
              <a:rPr lang="en-US" dirty="0"/>
              <a:t>Add third level</a:t>
            </a:r>
          </a:p>
          <a:p>
            <a:pPr lvl="3"/>
            <a:r>
              <a:rPr lang="en-US" dirty="0"/>
              <a:t>Add fourth level</a:t>
            </a:r>
          </a:p>
          <a:p>
            <a:pPr lvl="4"/>
            <a:r>
              <a:rPr lang="en-US" dirty="0"/>
              <a:t>Add fifth level</a:t>
            </a:r>
          </a:p>
        </p:txBody>
      </p:sp>
      <p:sp>
        <p:nvSpPr>
          <p:cNvPr id="4" name="Content Placeholder 3"/>
          <p:cNvSpPr>
            <a:spLocks noGrp="1"/>
          </p:cNvSpPr>
          <p:nvPr>
            <p:ph sz="half" idx="2" hasCustomPrompt="1"/>
          </p:nvPr>
        </p:nvSpPr>
        <p:spPr>
          <a:xfrm>
            <a:off x="4648200" y="1200151"/>
            <a:ext cx="4038600" cy="3028950"/>
          </a:xfrm>
        </p:spPr>
        <p:txBody>
          <a:bodyPr/>
          <a:lstStyle>
            <a:lvl1pPr marL="171450" indent="-171450">
              <a:defRPr sz="2100"/>
            </a:lvl1pPr>
            <a:lvl2pPr>
              <a:defRPr sz="1800"/>
            </a:lvl2pPr>
            <a:lvl3pPr>
              <a:defRPr sz="1500"/>
            </a:lvl3pPr>
            <a:lvl4pPr>
              <a:defRPr sz="1350"/>
            </a:lvl4pPr>
            <a:lvl5pPr marL="1543050" indent="-171450">
              <a:buFont typeface="Wingdings" panose="05000000000000000000" pitchFamily="2" charset="2"/>
              <a:buChar char="Ø"/>
              <a:defRPr sz="1350"/>
            </a:lvl5pPr>
            <a:lvl6pPr>
              <a:defRPr sz="1350"/>
            </a:lvl6pPr>
            <a:lvl7pPr>
              <a:defRPr sz="1350"/>
            </a:lvl7pPr>
            <a:lvl8pPr>
              <a:defRPr sz="1350"/>
            </a:lvl8pPr>
            <a:lvl9pPr>
              <a:defRPr sz="1350"/>
            </a:lvl9pPr>
          </a:lstStyle>
          <a:p>
            <a:pPr lvl="0"/>
            <a:r>
              <a:rPr lang="en-US" dirty="0"/>
              <a:t>Add column 2 content</a:t>
            </a:r>
          </a:p>
          <a:p>
            <a:pPr lvl="1"/>
            <a:r>
              <a:rPr lang="en-US" dirty="0"/>
              <a:t>Add second level</a:t>
            </a:r>
          </a:p>
          <a:p>
            <a:pPr lvl="2"/>
            <a:r>
              <a:rPr lang="en-US" dirty="0"/>
              <a:t>Add third level</a:t>
            </a:r>
          </a:p>
          <a:p>
            <a:pPr lvl="3"/>
            <a:r>
              <a:rPr lang="en-US" dirty="0"/>
              <a:t>Add fourth level</a:t>
            </a:r>
          </a:p>
          <a:p>
            <a:pPr lvl="4"/>
            <a:r>
              <a:rPr lang="en-US" dirty="0"/>
              <a:t>Add fifth level</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0186504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lumns (w/ subhead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2E9C1B7-8390-4282-8E18-4439B1DCEB1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dirty="0"/>
              <a:t>Add slide title</a:t>
            </a:r>
          </a:p>
        </p:txBody>
      </p:sp>
      <p:sp>
        <p:nvSpPr>
          <p:cNvPr id="3" name="Text Placeholder 2"/>
          <p:cNvSpPr>
            <a:spLocks noGrp="1"/>
          </p:cNvSpPr>
          <p:nvPr>
            <p:ph type="body" idx="1" hasCustomPrompt="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Add Column 1 title</a:t>
            </a:r>
          </a:p>
        </p:txBody>
      </p:sp>
      <p:sp>
        <p:nvSpPr>
          <p:cNvPr id="4" name="Content Placeholder 3"/>
          <p:cNvSpPr>
            <a:spLocks noGrp="1"/>
          </p:cNvSpPr>
          <p:nvPr>
            <p:ph sz="half" idx="2" hasCustomPrompt="1"/>
          </p:nvPr>
        </p:nvSpPr>
        <p:spPr>
          <a:xfrm>
            <a:off x="457200" y="1631157"/>
            <a:ext cx="4040188" cy="2655094"/>
          </a:xfrm>
        </p:spPr>
        <p:txBody>
          <a:bodyPr/>
          <a:lstStyle>
            <a:lvl1pPr marL="171450" indent="-171450">
              <a:defRPr sz="1800"/>
            </a:lvl1pPr>
            <a:lvl2pPr>
              <a:defRPr sz="1500"/>
            </a:lvl2pPr>
            <a:lvl3pPr>
              <a:defRPr sz="1350"/>
            </a:lvl3pPr>
            <a:lvl4pPr>
              <a:defRPr sz="1200"/>
            </a:lvl4pPr>
            <a:lvl5pPr marL="1543050" indent="-171450">
              <a:buFont typeface="Wingdings" panose="05000000000000000000" pitchFamily="2" charset="2"/>
              <a:buChar char="Ø"/>
              <a:defRPr sz="1200"/>
            </a:lvl5pPr>
            <a:lvl6pPr>
              <a:defRPr sz="1200"/>
            </a:lvl6pPr>
            <a:lvl7pPr>
              <a:defRPr sz="1200"/>
            </a:lvl7pPr>
            <a:lvl8pPr>
              <a:defRPr sz="1200"/>
            </a:lvl8pPr>
            <a:lvl9pPr>
              <a:defRPr sz="1200"/>
            </a:lvl9pPr>
          </a:lstStyle>
          <a:p>
            <a:pPr lvl="0"/>
            <a:r>
              <a:rPr lang="en-US" dirty="0"/>
              <a:t>Add column 1 content</a:t>
            </a:r>
          </a:p>
          <a:p>
            <a:pPr lvl="1"/>
            <a:r>
              <a:rPr lang="en-US" dirty="0"/>
              <a:t>Add second level</a:t>
            </a:r>
          </a:p>
          <a:p>
            <a:pPr lvl="2"/>
            <a:r>
              <a:rPr lang="en-US" dirty="0"/>
              <a:t>Add third level</a:t>
            </a:r>
          </a:p>
          <a:p>
            <a:pPr lvl="3"/>
            <a:r>
              <a:rPr lang="en-US" dirty="0"/>
              <a:t>Add fourth level</a:t>
            </a:r>
          </a:p>
          <a:p>
            <a:pPr lvl="4"/>
            <a:r>
              <a:rPr lang="en-US" dirty="0"/>
              <a:t>Add fifth level</a:t>
            </a:r>
          </a:p>
        </p:txBody>
      </p:sp>
      <p:sp>
        <p:nvSpPr>
          <p:cNvPr id="5" name="Text Placeholder 4"/>
          <p:cNvSpPr>
            <a:spLocks noGrp="1"/>
          </p:cNvSpPr>
          <p:nvPr>
            <p:ph type="body" sz="quarter" idx="3" hasCustomPrompt="1"/>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Add Column 2 title</a:t>
            </a:r>
          </a:p>
        </p:txBody>
      </p:sp>
      <p:sp>
        <p:nvSpPr>
          <p:cNvPr id="6" name="Content Placeholder 5"/>
          <p:cNvSpPr>
            <a:spLocks noGrp="1"/>
          </p:cNvSpPr>
          <p:nvPr>
            <p:ph sz="quarter" idx="4" hasCustomPrompt="1"/>
          </p:nvPr>
        </p:nvSpPr>
        <p:spPr>
          <a:xfrm>
            <a:off x="4645026" y="1631157"/>
            <a:ext cx="4041775" cy="2655094"/>
          </a:xfrm>
        </p:spPr>
        <p:txBody>
          <a:bodyPr/>
          <a:lstStyle>
            <a:lvl1pPr marL="171450" indent="-171450">
              <a:defRPr sz="1800"/>
            </a:lvl1pPr>
            <a:lvl2pPr>
              <a:defRPr sz="1500"/>
            </a:lvl2pPr>
            <a:lvl3pPr>
              <a:defRPr sz="1350"/>
            </a:lvl3pPr>
            <a:lvl4pPr>
              <a:defRPr sz="1200"/>
            </a:lvl4pPr>
            <a:lvl5pPr marL="1543050" indent="-171450">
              <a:buFont typeface="Wingdings" panose="05000000000000000000" pitchFamily="2" charset="2"/>
              <a:buChar char="Ø"/>
              <a:defRPr sz="1200"/>
            </a:lvl5pPr>
            <a:lvl6pPr>
              <a:defRPr sz="1200"/>
            </a:lvl6pPr>
            <a:lvl7pPr>
              <a:defRPr sz="1200"/>
            </a:lvl7pPr>
            <a:lvl8pPr>
              <a:defRPr sz="1200"/>
            </a:lvl8pPr>
            <a:lvl9pPr>
              <a:defRPr sz="1200"/>
            </a:lvl9pPr>
          </a:lstStyle>
          <a:p>
            <a:pPr lvl="0"/>
            <a:r>
              <a:rPr lang="en-US" dirty="0"/>
              <a:t>Add column 2 content</a:t>
            </a:r>
          </a:p>
          <a:p>
            <a:pPr lvl="1"/>
            <a:r>
              <a:rPr lang="en-US" dirty="0"/>
              <a:t>Add second level</a:t>
            </a:r>
          </a:p>
          <a:p>
            <a:pPr lvl="2"/>
            <a:r>
              <a:rPr lang="en-US" dirty="0"/>
              <a:t>Add third level</a:t>
            </a:r>
          </a:p>
          <a:p>
            <a:pPr lvl="3"/>
            <a:r>
              <a:rPr lang="en-US" dirty="0"/>
              <a:t>Add fourth level</a:t>
            </a:r>
          </a:p>
          <a:p>
            <a:pPr lvl="4"/>
            <a:r>
              <a:rPr lang="en-US" dirty="0"/>
              <a:t>Add fifth level</a:t>
            </a:r>
          </a:p>
        </p:txBody>
      </p:sp>
      <p:sp>
        <p:nvSpPr>
          <p:cNvPr id="9" name="Slide Number Placeholder 8"/>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4735518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98CE108-2AF3-48C1-B3EC-2163A9C3242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dirty="0"/>
              <a:t>Add slide title</a:t>
            </a:r>
          </a:p>
        </p:txBody>
      </p:sp>
      <p:sp>
        <p:nvSpPr>
          <p:cNvPr id="5" name="Slide Number Placeholder 4"/>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670587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3E8618A-F67A-4ADA-9D37-61F6445697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3" name="Picture Placeholder 2"/>
          <p:cNvSpPr>
            <a:spLocks noGrp="1"/>
          </p:cNvSpPr>
          <p:nvPr>
            <p:ph type="pic" idx="1" hasCustomPrompt="1"/>
          </p:nvPr>
        </p:nvSpPr>
        <p:spPr>
          <a:xfrm>
            <a:off x="1792288" y="459581"/>
            <a:ext cx="5486400" cy="274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Insert a picture</a:t>
            </a:r>
          </a:p>
        </p:txBody>
      </p:sp>
      <p:sp>
        <p:nvSpPr>
          <p:cNvPr id="2" name="Title 1"/>
          <p:cNvSpPr>
            <a:spLocks noGrp="1"/>
          </p:cNvSpPr>
          <p:nvPr>
            <p:ph type="title" hasCustomPrompt="1"/>
          </p:nvPr>
        </p:nvSpPr>
        <p:spPr>
          <a:xfrm>
            <a:off x="1792288" y="3257550"/>
            <a:ext cx="5486400" cy="425054"/>
          </a:xfrm>
        </p:spPr>
        <p:txBody>
          <a:bodyPr anchor="b"/>
          <a:lstStyle>
            <a:lvl1pPr algn="l">
              <a:defRPr sz="1500" b="1"/>
            </a:lvl1pPr>
          </a:lstStyle>
          <a:p>
            <a:r>
              <a:rPr lang="en-US" dirty="0"/>
              <a:t>Add title</a:t>
            </a:r>
          </a:p>
        </p:txBody>
      </p:sp>
      <p:sp>
        <p:nvSpPr>
          <p:cNvPr id="4" name="Text Placeholder 3"/>
          <p:cNvSpPr>
            <a:spLocks noGrp="1"/>
          </p:cNvSpPr>
          <p:nvPr>
            <p:ph type="body" sz="half" idx="2" hasCustomPrompt="1"/>
          </p:nvPr>
        </p:nvSpPr>
        <p:spPr>
          <a:xfrm>
            <a:off x="1792288" y="3714750"/>
            <a:ext cx="5486400" cy="400050"/>
          </a:xfrm>
        </p:spPr>
        <p:txBody>
          <a:bodyPr>
            <a:normAutofit/>
          </a:bodyPr>
          <a:lstStyle>
            <a:lvl1pPr marL="0" indent="0">
              <a:buNone/>
              <a:defRPr sz="1350">
                <a:solidFill>
                  <a:schemeClr val="tx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Add subtext</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5929121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98714"/>
            <a:ext cx="9143999" cy="5299364"/>
          </a:xfrm>
          <a:prstGeom prst="rect">
            <a:avLst/>
          </a:prstGeom>
        </p:spPr>
      </p:pic>
      <p:sp>
        <p:nvSpPr>
          <p:cNvPr id="8" name="Title 1"/>
          <p:cNvSpPr>
            <a:spLocks noGrp="1"/>
          </p:cNvSpPr>
          <p:nvPr>
            <p:ph type="title" hasCustomPrompt="1"/>
          </p:nvPr>
        </p:nvSpPr>
        <p:spPr>
          <a:xfrm>
            <a:off x="457200" y="1485900"/>
            <a:ext cx="8229600" cy="857250"/>
          </a:xfrm>
        </p:spPr>
        <p:txBody>
          <a:bodyPr/>
          <a:lstStyle>
            <a:lvl1pPr>
              <a:defRPr>
                <a:solidFill>
                  <a:schemeClr val="bg1"/>
                </a:solidFill>
              </a:defRPr>
            </a:lvl1pPr>
          </a:lstStyle>
          <a:p>
            <a:r>
              <a:rPr lang="en-US" dirty="0"/>
              <a:t>Add closing slide title</a:t>
            </a:r>
          </a:p>
        </p:txBody>
      </p:sp>
      <p:sp>
        <p:nvSpPr>
          <p:cNvPr id="9" name="Title 1"/>
          <p:cNvSpPr txBox="1">
            <a:spLocks/>
          </p:cNvSpPr>
          <p:nvPr userDrawn="1"/>
        </p:nvSpPr>
        <p:spPr>
          <a:xfrm>
            <a:off x="1792288" y="2571750"/>
            <a:ext cx="5486400" cy="425054"/>
          </a:xfrm>
          <a:prstGeom prst="rect">
            <a:avLst/>
          </a:prstGeom>
        </p:spPr>
        <p:txBody>
          <a:bodyPr vert="horz" lIns="68580" tIns="34290" rIns="68580" bIns="34290" rtlCol="0" anchor="b">
            <a:normAutofit/>
          </a:bodyPr>
          <a:lstStyle>
            <a:lvl1pPr algn="l">
              <a:defRPr sz="2000" b="1"/>
            </a:lvl1pPr>
          </a:lstStyle>
          <a:p>
            <a:pPr marL="0" marR="0" lvl="0" indent="0" algn="ctr" defTabSz="685800" rtl="0" eaLnBrk="1" fontAlgn="auto" latinLnBrk="0" hangingPunct="1">
              <a:lnSpc>
                <a:spcPct val="100000"/>
              </a:lnSpc>
              <a:spcBef>
                <a:spcPct val="0"/>
              </a:spcBef>
              <a:spcAft>
                <a:spcPts val="0"/>
              </a:spcAft>
              <a:buClrTx/>
              <a:buSzTx/>
              <a:buFontTx/>
              <a:buNone/>
              <a:tabLst/>
              <a:defRPr/>
            </a:pPr>
            <a:endParaRPr kumimoji="0" lang="en-US" sz="1800" b="1" i="0" u="none" strike="noStrike" kern="1200" cap="none" spc="0" normalizeH="0" baseline="0" noProof="0" dirty="0">
              <a:ln>
                <a:noFill/>
              </a:ln>
              <a:solidFill>
                <a:schemeClr val="bg1"/>
              </a:solidFill>
              <a:effectLst/>
              <a:uLnTx/>
              <a:uFillTx/>
              <a:latin typeface="+mj-lt"/>
              <a:ea typeface="+mj-ea"/>
              <a:cs typeface="+mj-cs"/>
            </a:endParaRPr>
          </a:p>
        </p:txBody>
      </p:sp>
      <p:pic>
        <p:nvPicPr>
          <p:cNvPr id="3" name="Picture 2" descr="Administration for Community Living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53200" y="4320325"/>
            <a:ext cx="2323714" cy="720782"/>
          </a:xfrm>
          <a:prstGeom prst="rect">
            <a:avLst/>
          </a:prstGeom>
        </p:spPr>
      </p:pic>
      <p:sp>
        <p:nvSpPr>
          <p:cNvPr id="6" name="Slide Number Placeholder 3"/>
          <p:cNvSpPr>
            <a:spLocks noGrp="1"/>
          </p:cNvSpPr>
          <p:nvPr>
            <p:ph type="sldNum" sz="quarter" idx="12"/>
          </p:nvPr>
        </p:nvSpPr>
        <p:spPr>
          <a:xfrm>
            <a:off x="3505200" y="4767264"/>
            <a:ext cx="2133600" cy="273844"/>
          </a:xfrm>
        </p:spPr>
        <p:txBody>
          <a:bodyPr/>
          <a:lstStyle/>
          <a:p>
            <a:fld id="{7AA28999-D008-419E-9628-EE1C64F81F4C}" type="slidenum">
              <a:rPr lang="en-US" smtClean="0"/>
              <a:pPr/>
              <a:t>‹#›</a:t>
            </a:fld>
            <a:endParaRPr lang="en-US" dirty="0"/>
          </a:p>
        </p:txBody>
      </p:sp>
    </p:spTree>
    <p:extLst>
      <p:ext uri="{BB962C8B-B14F-4D97-AF65-F5344CB8AC3E}">
        <p14:creationId xmlns:p14="http://schemas.microsoft.com/office/powerpoint/2010/main" val="4891591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1500">
                <a:solidFill>
                  <a:srgbClr val="FFFFFF"/>
                </a:solidFill>
              </a:defRPr>
            </a:lvl1pPr>
          </a:lstStyle>
          <a:p>
            <a:fld id="{CB3299C3-090B-42FC-9144-58AD9DBFF7E6}" type="datetime1">
              <a:rPr lang="en-US" smtClean="0"/>
              <a:t>12/14/2022</a:t>
            </a:fld>
            <a:endParaRPr lang="en-US"/>
          </a:p>
        </p:txBody>
      </p:sp>
      <p:sp>
        <p:nvSpPr>
          <p:cNvPr id="17" name="Footer Placeholder 16"/>
          <p:cNvSpPr>
            <a:spLocks noGrp="1"/>
          </p:cNvSpPr>
          <p:nvPr>
            <p:ph type="ftr" sz="quarter" idx="11"/>
          </p:nvPr>
        </p:nvSpPr>
        <p:spPr>
          <a:xfrm>
            <a:off x="2085393" y="177405"/>
            <a:ext cx="5867400" cy="273844"/>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8561486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48AE7A1B-0D16-438A-92EB-0737FAFC5D61}" type="datetime1">
              <a:rPr lang="en-US" smtClean="0"/>
              <a:t>12/14/2022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4698119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057400"/>
            <a:ext cx="7123113" cy="1254919"/>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200150"/>
            <a:ext cx="7620000" cy="74295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4D0F2C9F-1280-4F61-9BD7-527FCA53FF7A}" type="datetime1">
              <a:rPr lang="en-US" smtClean="0"/>
              <a:t>12/14/2022</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18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3727520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92A6B58A-8F9D-4ECB-86AD-3EB0A0B238F0}" type="datetime1">
              <a:rPr lang="en-US" smtClean="0"/>
              <a:t>12/14/2022</a:t>
            </a:fld>
            <a:endParaRPr lang="en-US"/>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166370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xt box">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nvPr>
        </p:nvGraphicFramePr>
        <p:xfrm>
          <a:off x="1588" y="1191"/>
          <a:ext cx="1588" cy="1191"/>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191"/>
                        <a:ext cx="1588" cy="1191"/>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eaLnBrk="1"/>
            <a:endParaRPr lang="en-US" sz="1425" b="1"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1"/>
          <p:cNvSpPr>
            <a:spLocks noGrp="1"/>
          </p:cNvSpPr>
          <p:nvPr>
            <p:ph type="title"/>
          </p:nvPr>
        </p:nvSpPr>
        <p:spPr>
          <a:xfrm>
            <a:off x="173736" y="180759"/>
            <a:ext cx="8763000" cy="219291"/>
          </a:xfrm>
        </p:spPr>
        <p:txBody>
          <a:bodyPr anchor="t"/>
          <a:lstStyle/>
          <a:p>
            <a:r>
              <a:rPr lang="en-US"/>
              <a:t>Click to edit Master title style</a:t>
            </a:r>
          </a:p>
        </p:txBody>
      </p:sp>
      <p:sp>
        <p:nvSpPr>
          <p:cNvPr id="6" name="Text Placeholder 5"/>
          <p:cNvSpPr>
            <a:spLocks noGrp="1"/>
          </p:cNvSpPr>
          <p:nvPr>
            <p:ph type="body" sz="quarter" idx="12"/>
          </p:nvPr>
        </p:nvSpPr>
        <p:spPr>
          <a:xfrm>
            <a:off x="609600" y="800101"/>
            <a:ext cx="2901756" cy="992579"/>
          </a:xfrm>
        </p:spPr>
        <p:txBody>
          <a:bodyPr wrap="square">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45883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4E613B3A-954E-4CBA-8FE4-4C9961341645}" type="datetime1">
              <a:rPr lang="en-US" smtClean="0"/>
              <a:t>12/14/2022</a:t>
            </a:fld>
            <a:endParaRPr lang="en-US"/>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21414975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B339C81-5672-4FD8-BF84-25667A76C4E6}" type="datetime1">
              <a:rPr lang="en-US" smtClean="0"/>
              <a:t>12/14/2022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10464926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ACF6A-BEFF-48C5-A180-EF81C65A9CA2}" type="datetime1">
              <a:rPr lang="en-US" smtClean="0"/>
              <a:t>12/14/2022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5402267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ECCE7160-4657-4BFB-8E18-5EFEEFFE1A18}" type="datetime1">
              <a:rPr lang="en-US" smtClean="0"/>
              <a:t>12/14/2022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164794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3486150"/>
            <a:ext cx="7315200" cy="51435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4686301"/>
            <a:ext cx="2667000" cy="273844"/>
          </a:xfrm>
        </p:spPr>
        <p:txBody>
          <a:bodyPr rtlCol="0"/>
          <a:lstStyle/>
          <a:p>
            <a:fld id="{C88E078E-A1EA-4217-8C65-ED7D7909FF40}" type="datetime1">
              <a:rPr lang="en-US" smtClean="0"/>
              <a:t>12/14/2022</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100"/>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a:xfrm>
            <a:off x="1600200" y="4686156"/>
            <a:ext cx="4572000" cy="273844"/>
          </a:xfrm>
        </p:spPr>
        <p:txBody>
          <a:bodyPr rtlCol="0"/>
          <a:lstStyle/>
          <a:p>
            <a:endParaRPr lang="en-US"/>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2400"/>
            </a:lvl1pPr>
          </a:lstStyle>
          <a:p>
            <a:r>
              <a:rPr kumimoji="0" lang="en-US"/>
              <a:t>Click icon to add picture</a:t>
            </a:r>
          </a:p>
        </p:txBody>
      </p:sp>
    </p:spTree>
    <p:extLst>
      <p:ext uri="{BB962C8B-B14F-4D97-AF65-F5344CB8AC3E}">
        <p14:creationId xmlns:p14="http://schemas.microsoft.com/office/powerpoint/2010/main" val="20949862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DB2DE84-60EC-4BA6-9BC2-47CA322DE792}" type="datetime1">
              <a:rPr lang="en-US" smtClean="0"/>
              <a:t>12/14/2022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36789432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4686303"/>
            <a:ext cx="2209800" cy="273844"/>
          </a:xfrm>
        </p:spPr>
        <p:txBody>
          <a:bodyPr/>
          <a:lstStyle/>
          <a:p>
            <a:fld id="{BC3B2317-36E0-48DF-9DE1-777071A1A8DA}" type="datetime1">
              <a:rPr lang="en-US" smtClean="0"/>
              <a:t>12/14/2022</a:t>
            </a:fld>
            <a:endParaRPr lang="en-US"/>
          </a:p>
        </p:txBody>
      </p:sp>
      <p:sp>
        <p:nvSpPr>
          <p:cNvPr id="5" name="Footer Placeholder 4"/>
          <p:cNvSpPr>
            <a:spLocks noGrp="1"/>
          </p:cNvSpPr>
          <p:nvPr>
            <p:ph type="ftr" sz="quarter" idx="11"/>
          </p:nvPr>
        </p:nvSpPr>
        <p:spPr>
          <a:xfrm>
            <a:off x="457202" y="4686156"/>
            <a:ext cx="5573483" cy="273844"/>
          </a:xfrm>
        </p:spPr>
        <p:txBody>
          <a:bodyPr/>
          <a:lstStyle/>
          <a:p>
            <a:endParaRPr lang="en-US"/>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6056313" y="77787"/>
            <a:ext cx="400050" cy="244476"/>
          </a:xfrm>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30749745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Option A">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b="25588"/>
          <a:stretch/>
        </p:blipFill>
        <p:spPr>
          <a:xfrm>
            <a:off x="0" y="1"/>
            <a:ext cx="9144000" cy="3943350"/>
          </a:xfrm>
          <a:prstGeom prst="rect">
            <a:avLst/>
          </a:prstGeom>
        </p:spPr>
      </p:pic>
      <p:sp>
        <p:nvSpPr>
          <p:cNvPr id="22" name="Text Placeholder 21"/>
          <p:cNvSpPr>
            <a:spLocks noGrp="1"/>
          </p:cNvSpPr>
          <p:nvPr>
            <p:ph type="body" sz="quarter" idx="17" hasCustomPrompt="1"/>
          </p:nvPr>
        </p:nvSpPr>
        <p:spPr>
          <a:xfrm>
            <a:off x="76200" y="114300"/>
            <a:ext cx="7696200" cy="514350"/>
          </a:xfrm>
        </p:spPr>
        <p:txBody>
          <a:bodyPr>
            <a:normAutofit/>
          </a:bodyPr>
          <a:lstStyle>
            <a:lvl1pPr>
              <a:buNone/>
              <a:defRPr sz="3000">
                <a:solidFill>
                  <a:schemeClr val="bg1"/>
                </a:solidFill>
              </a:defRPr>
            </a:lvl1pPr>
          </a:lstStyle>
          <a:p>
            <a:pPr lvl="0"/>
            <a:r>
              <a:rPr lang="en-US"/>
              <a:t>Presentation/Conference Title</a:t>
            </a:r>
          </a:p>
        </p:txBody>
      </p:sp>
      <p:sp>
        <p:nvSpPr>
          <p:cNvPr id="3" name="Subtitle 2"/>
          <p:cNvSpPr>
            <a:spLocks noGrp="1"/>
          </p:cNvSpPr>
          <p:nvPr>
            <p:ph type="subTitle" idx="1" hasCustomPrompt="1"/>
          </p:nvPr>
        </p:nvSpPr>
        <p:spPr>
          <a:xfrm>
            <a:off x="76200" y="571500"/>
            <a:ext cx="5867400" cy="400050"/>
          </a:xfrm>
        </p:spPr>
        <p:txBody>
          <a:bodyPr>
            <a:normAutofit/>
          </a:bodyPr>
          <a:lstStyle>
            <a:lvl1pPr marL="0" indent="0" algn="l">
              <a:buNone/>
              <a:defRPr sz="2100" i="1" baseline="0">
                <a:solidFill>
                  <a:schemeClr val="bg1">
                    <a:lumMod val="9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Optional subtitle</a:t>
            </a:r>
          </a:p>
        </p:txBody>
      </p:sp>
      <p:sp>
        <p:nvSpPr>
          <p:cNvPr id="17" name="Text Placeholder 16"/>
          <p:cNvSpPr>
            <a:spLocks noGrp="1"/>
          </p:cNvSpPr>
          <p:nvPr>
            <p:ph type="body" sz="quarter" idx="14" hasCustomPrompt="1"/>
          </p:nvPr>
        </p:nvSpPr>
        <p:spPr>
          <a:xfrm>
            <a:off x="3124200" y="2057400"/>
            <a:ext cx="6019800" cy="400050"/>
          </a:xfrm>
        </p:spPr>
        <p:txBody>
          <a:bodyPr/>
          <a:lstStyle>
            <a:lvl1pPr>
              <a:buNone/>
              <a:defRPr b="1">
                <a:solidFill>
                  <a:srgbClr val="0A4F90"/>
                </a:solidFill>
              </a:defRPr>
            </a:lvl1pPr>
            <a:lvl2pPr>
              <a:buNone/>
              <a:defRPr/>
            </a:lvl2pPr>
            <a:lvl3pPr>
              <a:buNone/>
              <a:defRPr/>
            </a:lvl3pPr>
            <a:lvl4pPr>
              <a:buNone/>
              <a:defRPr/>
            </a:lvl4pPr>
            <a:lvl5pPr>
              <a:buNone/>
              <a:defRPr/>
            </a:lvl5pPr>
          </a:lstStyle>
          <a:p>
            <a:pPr lvl="0"/>
            <a:r>
              <a:rPr lang="en-US"/>
              <a:t>Specific Title/Session Name</a:t>
            </a:r>
          </a:p>
        </p:txBody>
      </p:sp>
      <p:sp>
        <p:nvSpPr>
          <p:cNvPr id="19" name="Text Placeholder 18"/>
          <p:cNvSpPr>
            <a:spLocks noGrp="1"/>
          </p:cNvSpPr>
          <p:nvPr>
            <p:ph type="body" sz="quarter" idx="15" hasCustomPrompt="1"/>
          </p:nvPr>
        </p:nvSpPr>
        <p:spPr>
          <a:xfrm>
            <a:off x="3124200" y="2514600"/>
            <a:ext cx="6019800" cy="400050"/>
          </a:xfrm>
        </p:spPr>
        <p:txBody>
          <a:bodyPr>
            <a:normAutofit/>
          </a:bodyPr>
          <a:lstStyle>
            <a:lvl1pPr>
              <a:buNone/>
              <a:defRPr sz="2100">
                <a:solidFill>
                  <a:schemeClr val="tx1"/>
                </a:solidFill>
              </a:defRPr>
            </a:lvl1pPr>
          </a:lstStyle>
          <a:p>
            <a:pPr lvl="0"/>
            <a:r>
              <a:rPr lang="en-US"/>
              <a:t>Speaker name, credentials</a:t>
            </a:r>
          </a:p>
        </p:txBody>
      </p:sp>
      <p:sp>
        <p:nvSpPr>
          <p:cNvPr id="20" name="Text Placeholder 18"/>
          <p:cNvSpPr>
            <a:spLocks noGrp="1"/>
          </p:cNvSpPr>
          <p:nvPr>
            <p:ph type="body" sz="quarter" idx="16" hasCustomPrompt="1"/>
          </p:nvPr>
        </p:nvSpPr>
        <p:spPr>
          <a:xfrm>
            <a:off x="3124200" y="2914650"/>
            <a:ext cx="6019800" cy="400050"/>
          </a:xfrm>
        </p:spPr>
        <p:txBody>
          <a:bodyPr>
            <a:normAutofit/>
          </a:bodyPr>
          <a:lstStyle>
            <a:lvl1pPr>
              <a:buNone/>
              <a:defRPr sz="2100" baseline="0">
                <a:solidFill>
                  <a:schemeClr val="tx1"/>
                </a:solidFill>
              </a:defRPr>
            </a:lvl1pPr>
          </a:lstStyle>
          <a:p>
            <a:pPr lvl="0"/>
            <a:r>
              <a:rPr lang="en-US"/>
              <a:t>Location or speaker organization</a:t>
            </a:r>
          </a:p>
        </p:txBody>
      </p:sp>
      <p:sp>
        <p:nvSpPr>
          <p:cNvPr id="13" name="Text Placeholder 12"/>
          <p:cNvSpPr>
            <a:spLocks noGrp="1"/>
          </p:cNvSpPr>
          <p:nvPr>
            <p:ph type="body" sz="quarter" idx="12" hasCustomPrompt="1"/>
          </p:nvPr>
        </p:nvSpPr>
        <p:spPr>
          <a:xfrm>
            <a:off x="3124200" y="3486150"/>
            <a:ext cx="3962400" cy="342900"/>
          </a:xfrm>
        </p:spPr>
        <p:txBody>
          <a:bodyPr>
            <a:noAutofit/>
          </a:bodyPr>
          <a:lstStyle>
            <a:lvl1pPr>
              <a:buNone/>
              <a:defRPr sz="1500" i="0"/>
            </a:lvl1pPr>
          </a:lstStyle>
          <a:p>
            <a:pPr lvl="0"/>
            <a:r>
              <a:rPr lang="en-US"/>
              <a:t>Date</a:t>
            </a:r>
          </a:p>
        </p:txBody>
      </p:sp>
      <p:sp>
        <p:nvSpPr>
          <p:cNvPr id="11" name="Text Placeholder 10"/>
          <p:cNvSpPr>
            <a:spLocks noGrp="1"/>
          </p:cNvSpPr>
          <p:nvPr>
            <p:ph type="body" sz="quarter" idx="18" hasCustomPrompt="1"/>
          </p:nvPr>
        </p:nvSpPr>
        <p:spPr>
          <a:xfrm>
            <a:off x="76200" y="4629150"/>
            <a:ext cx="5943600" cy="228600"/>
          </a:xfrm>
        </p:spPr>
        <p:txBody>
          <a:bodyPr>
            <a:noAutofit/>
          </a:bodyPr>
          <a:lstStyle>
            <a:lvl1pPr>
              <a:buNone/>
              <a:defRPr sz="1500" i="0" baseline="0">
                <a:solidFill>
                  <a:schemeClr val="tx1"/>
                </a:solidFill>
              </a:defRPr>
            </a:lvl1pPr>
          </a:lstStyle>
          <a:p>
            <a:pPr lvl="0"/>
            <a:r>
              <a:rPr lang="en-US" sz="1200"/>
              <a:t>Optional tagline, disclaimer, contributors, etc.</a:t>
            </a:r>
            <a:endParaRPr lang="en-US"/>
          </a:p>
        </p:txBody>
      </p:sp>
    </p:spTree>
    <p:extLst>
      <p:ext uri="{BB962C8B-B14F-4D97-AF65-F5344CB8AC3E}">
        <p14:creationId xmlns:p14="http://schemas.microsoft.com/office/powerpoint/2010/main" val="266611094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Option B">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1C245E-AFFF-406F-9573-2C5C7E1471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299364"/>
          </a:xfrm>
          <a:prstGeom prst="rect">
            <a:avLst/>
          </a:prstGeom>
        </p:spPr>
      </p:pic>
      <p:sp>
        <p:nvSpPr>
          <p:cNvPr id="15" name="Title 14"/>
          <p:cNvSpPr>
            <a:spLocks noGrp="1"/>
          </p:cNvSpPr>
          <p:nvPr>
            <p:ph type="title" hasCustomPrompt="1"/>
          </p:nvPr>
        </p:nvSpPr>
        <p:spPr>
          <a:xfrm>
            <a:off x="533400" y="1485900"/>
            <a:ext cx="8229600" cy="571500"/>
          </a:xfrm>
        </p:spPr>
        <p:txBody>
          <a:bodyPr/>
          <a:lstStyle>
            <a:lvl1pPr>
              <a:defRPr/>
            </a:lvl1pPr>
          </a:lstStyle>
          <a:p>
            <a:r>
              <a:rPr lang="en-US"/>
              <a:t>Presentation/Conference Title</a:t>
            </a:r>
          </a:p>
        </p:txBody>
      </p:sp>
      <p:sp>
        <p:nvSpPr>
          <p:cNvPr id="19" name="Text Placeholder 18"/>
          <p:cNvSpPr>
            <a:spLocks noGrp="1"/>
          </p:cNvSpPr>
          <p:nvPr>
            <p:ph type="body" sz="quarter" idx="16" hasCustomPrompt="1"/>
          </p:nvPr>
        </p:nvSpPr>
        <p:spPr>
          <a:xfrm>
            <a:off x="533400" y="2057400"/>
            <a:ext cx="8229600" cy="457200"/>
          </a:xfrm>
        </p:spPr>
        <p:txBody>
          <a:bodyPr/>
          <a:lstStyle>
            <a:lvl1pPr algn="ctr">
              <a:buNone/>
              <a:defRPr>
                <a:solidFill>
                  <a:schemeClr val="tx1"/>
                </a:solidFill>
              </a:defRPr>
            </a:lvl1pPr>
          </a:lstStyle>
          <a:p>
            <a:pPr lvl="0"/>
            <a:r>
              <a:rPr lang="en-US"/>
              <a:t>Subtitle or session name</a:t>
            </a:r>
          </a:p>
        </p:txBody>
      </p:sp>
      <p:sp>
        <p:nvSpPr>
          <p:cNvPr id="21" name="Text Placeholder 18"/>
          <p:cNvSpPr>
            <a:spLocks noGrp="1"/>
          </p:cNvSpPr>
          <p:nvPr>
            <p:ph type="body" sz="quarter" idx="18" hasCustomPrompt="1"/>
          </p:nvPr>
        </p:nvSpPr>
        <p:spPr>
          <a:xfrm>
            <a:off x="533400" y="2514600"/>
            <a:ext cx="8229600" cy="457200"/>
          </a:xfrm>
        </p:spPr>
        <p:txBody>
          <a:bodyPr/>
          <a:lstStyle>
            <a:lvl1pPr algn="ctr">
              <a:buNone/>
              <a:defRPr baseline="0">
                <a:solidFill>
                  <a:schemeClr val="tx1"/>
                </a:solidFill>
              </a:defRPr>
            </a:lvl1pPr>
          </a:lstStyle>
          <a:p>
            <a:pPr lvl="0"/>
            <a:r>
              <a:rPr lang="en-US"/>
              <a:t>Speaker name, credentials</a:t>
            </a:r>
          </a:p>
        </p:txBody>
      </p:sp>
      <p:sp>
        <p:nvSpPr>
          <p:cNvPr id="20" name="Text Placeholder 18"/>
          <p:cNvSpPr>
            <a:spLocks noGrp="1"/>
          </p:cNvSpPr>
          <p:nvPr>
            <p:ph type="body" sz="quarter" idx="17" hasCustomPrompt="1"/>
          </p:nvPr>
        </p:nvSpPr>
        <p:spPr>
          <a:xfrm>
            <a:off x="533400" y="2971800"/>
            <a:ext cx="8229600" cy="457200"/>
          </a:xfrm>
        </p:spPr>
        <p:txBody>
          <a:bodyPr/>
          <a:lstStyle>
            <a:lvl1pPr algn="ctr">
              <a:buNone/>
              <a:defRPr>
                <a:solidFill>
                  <a:schemeClr val="tx1"/>
                </a:solidFill>
              </a:defRPr>
            </a:lvl1pPr>
          </a:lstStyle>
          <a:p>
            <a:pPr lvl="0"/>
            <a:r>
              <a:rPr lang="en-US"/>
              <a:t>Location or speaker organization</a:t>
            </a:r>
          </a:p>
        </p:txBody>
      </p:sp>
      <p:sp>
        <p:nvSpPr>
          <p:cNvPr id="10" name="Text Placeholder 12"/>
          <p:cNvSpPr>
            <a:spLocks noGrp="1"/>
          </p:cNvSpPr>
          <p:nvPr>
            <p:ph type="body" sz="quarter" idx="12" hasCustomPrompt="1"/>
          </p:nvPr>
        </p:nvSpPr>
        <p:spPr>
          <a:xfrm>
            <a:off x="1447800" y="3600450"/>
            <a:ext cx="6400800" cy="342900"/>
          </a:xfrm>
        </p:spPr>
        <p:txBody>
          <a:bodyPr>
            <a:noAutofit/>
          </a:bodyPr>
          <a:lstStyle>
            <a:lvl1pPr algn="ctr">
              <a:buNone/>
              <a:defRPr sz="1500" i="0"/>
            </a:lvl1pPr>
          </a:lstStyle>
          <a:p>
            <a:pPr lvl="0"/>
            <a:r>
              <a:rPr lang="en-US"/>
              <a:t>Date</a:t>
            </a:r>
          </a:p>
        </p:txBody>
      </p:sp>
    </p:spTree>
    <p:extLst>
      <p:ext uri="{BB962C8B-B14F-4D97-AF65-F5344CB8AC3E}">
        <p14:creationId xmlns:p14="http://schemas.microsoft.com/office/powerpoint/2010/main" val="29969284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General Content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967395-972D-4D45-A72D-BCAB9768EB5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9510"/>
          <a:stretch/>
        </p:blipFill>
        <p:spPr>
          <a:xfrm>
            <a:off x="0" y="4057650"/>
            <a:ext cx="9144000" cy="108585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idx="1" hasCustomPrompt="1"/>
          </p:nvPr>
        </p:nvSpPr>
        <p:spPr>
          <a:xfrm>
            <a:off x="457200" y="1200151"/>
            <a:ext cx="8229600" cy="2914650"/>
          </a:xfrm>
        </p:spPr>
        <p:txBody>
          <a:bodyPr/>
          <a:lstStyle>
            <a:lvl1pPr>
              <a:defRPr/>
            </a:lvl1pPr>
            <a:lvl2pPr>
              <a:defRPr/>
            </a:lvl2pPr>
            <a:lvl3pPr>
              <a:defRPr/>
            </a:lvl3pPr>
            <a:lvl5pPr marL="1543050" indent="-171450">
              <a:buFont typeface="Wingdings" panose="05000000000000000000" pitchFamily="2" charset="2"/>
              <a:buChar char="Ø"/>
              <a:defRPr/>
            </a:lvl5pPr>
          </a:lstStyle>
          <a:p>
            <a:pPr lvl="0"/>
            <a:r>
              <a:rPr lang="en-US"/>
              <a:t>Add slide content</a:t>
            </a:r>
          </a:p>
          <a:p>
            <a:pPr lvl="1"/>
            <a:r>
              <a:rPr lang="en-US"/>
              <a:t>Add second level</a:t>
            </a:r>
          </a:p>
          <a:p>
            <a:pPr lvl="2"/>
            <a:r>
              <a:rPr lang="en-US"/>
              <a:t>Add third level</a:t>
            </a:r>
          </a:p>
          <a:p>
            <a:pPr lvl="3"/>
            <a:r>
              <a:rPr lang="en-US"/>
              <a:t>Add fourth level</a:t>
            </a:r>
          </a:p>
          <a:p>
            <a:pPr lvl="4"/>
            <a:r>
              <a:rPr lang="en-US"/>
              <a:t>Add fifth level</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994084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371601"/>
            <a:ext cx="8229600" cy="322302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08585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a:defRPr sz="30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20416854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023670-3EF3-4700-B3B4-23872450B8A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3" name="Text Placeholder 2"/>
          <p:cNvSpPr>
            <a:spLocks noGrp="1"/>
          </p:cNvSpPr>
          <p:nvPr>
            <p:ph type="body" idx="1" hasCustomPrompt="1"/>
          </p:nvPr>
        </p:nvSpPr>
        <p:spPr>
          <a:xfrm>
            <a:off x="722313" y="2196705"/>
            <a:ext cx="7772400" cy="1125140"/>
          </a:xfrm>
        </p:spPr>
        <p:txBody>
          <a:bodyPr anchor="b"/>
          <a:lstStyle>
            <a:lvl1pPr marL="0" indent="0">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Add subtext</a:t>
            </a:r>
          </a:p>
        </p:txBody>
      </p:sp>
      <p:sp>
        <p:nvSpPr>
          <p:cNvPr id="2" name="Title 1"/>
          <p:cNvSpPr>
            <a:spLocks noGrp="1"/>
          </p:cNvSpPr>
          <p:nvPr>
            <p:ph type="title" hasCustomPrompt="1"/>
          </p:nvPr>
        </p:nvSpPr>
        <p:spPr>
          <a:xfrm>
            <a:off x="722313" y="3321845"/>
            <a:ext cx="7772400" cy="792956"/>
          </a:xfrm>
        </p:spPr>
        <p:txBody>
          <a:bodyPr anchor="t">
            <a:noAutofit/>
          </a:bodyPr>
          <a:lstStyle>
            <a:lvl1pPr algn="l">
              <a:defRPr sz="2400" b="0" cap="all"/>
            </a:lvl1pPr>
          </a:lstStyle>
          <a:p>
            <a:r>
              <a:rPr lang="en-US"/>
              <a:t>Add title</a:t>
            </a:r>
          </a:p>
        </p:txBody>
      </p:sp>
      <p:sp>
        <p:nvSpPr>
          <p:cNvPr id="6" name="Slide Number Placeholder 5"/>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11513025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Columns (no subhead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CCD8635-0F26-43B0-9588-EBE6E3DED5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Content Placeholder 2"/>
          <p:cNvSpPr>
            <a:spLocks noGrp="1"/>
          </p:cNvSpPr>
          <p:nvPr>
            <p:ph sz="half" idx="1" hasCustomPrompt="1"/>
          </p:nvPr>
        </p:nvSpPr>
        <p:spPr>
          <a:xfrm>
            <a:off x="457200" y="1200151"/>
            <a:ext cx="4038600" cy="3028950"/>
          </a:xfrm>
        </p:spPr>
        <p:txBody>
          <a:bodyPr/>
          <a:lstStyle>
            <a:lvl1pPr marL="171450" indent="-171450">
              <a:defRPr sz="2100"/>
            </a:lvl1pPr>
            <a:lvl2pPr>
              <a:defRPr sz="1800"/>
            </a:lvl2pPr>
            <a:lvl3pPr>
              <a:defRPr sz="1500"/>
            </a:lvl3pPr>
            <a:lvl4pPr>
              <a:defRPr sz="1350"/>
            </a:lvl4pPr>
            <a:lvl5pPr marL="1543050" indent="-171450">
              <a:buFont typeface="Wingdings" panose="05000000000000000000" pitchFamily="2" charset="2"/>
              <a:buChar char="Ø"/>
              <a:defRPr sz="1350"/>
            </a:lvl5pPr>
            <a:lvl6pPr>
              <a:defRPr sz="1350"/>
            </a:lvl6pPr>
            <a:lvl7pPr>
              <a:defRPr sz="1350"/>
            </a:lvl7pPr>
            <a:lvl8pPr>
              <a:defRPr sz="1350"/>
            </a:lvl8pPr>
            <a:lvl9pPr>
              <a:defRPr sz="135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4" name="Content Placeholder 3"/>
          <p:cNvSpPr>
            <a:spLocks noGrp="1"/>
          </p:cNvSpPr>
          <p:nvPr>
            <p:ph sz="half" idx="2" hasCustomPrompt="1"/>
          </p:nvPr>
        </p:nvSpPr>
        <p:spPr>
          <a:xfrm>
            <a:off x="4648200" y="1200151"/>
            <a:ext cx="4038600" cy="3028950"/>
          </a:xfrm>
        </p:spPr>
        <p:txBody>
          <a:bodyPr/>
          <a:lstStyle>
            <a:lvl1pPr marL="171450" indent="-171450">
              <a:defRPr sz="2100"/>
            </a:lvl1pPr>
            <a:lvl2pPr>
              <a:defRPr sz="1800"/>
            </a:lvl2pPr>
            <a:lvl3pPr>
              <a:defRPr sz="1500"/>
            </a:lvl3pPr>
            <a:lvl4pPr>
              <a:defRPr sz="1350"/>
            </a:lvl4pPr>
            <a:lvl5pPr marL="1543050" indent="-171450">
              <a:buFont typeface="Wingdings" panose="05000000000000000000" pitchFamily="2" charset="2"/>
              <a:buChar char="Ø"/>
              <a:defRPr sz="1350"/>
            </a:lvl5pPr>
            <a:lvl6pPr>
              <a:defRPr sz="1350"/>
            </a:lvl6pPr>
            <a:lvl7pPr>
              <a:defRPr sz="1350"/>
            </a:lvl7pPr>
            <a:lvl8pPr>
              <a:defRPr sz="1350"/>
            </a:lvl8pPr>
            <a:lvl9pPr>
              <a:defRPr sz="135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28705753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lumns (w/ subhead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2E9C1B7-8390-4282-8E18-4439B1DCEB1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3" name="Text Placeholder 2"/>
          <p:cNvSpPr>
            <a:spLocks noGrp="1"/>
          </p:cNvSpPr>
          <p:nvPr>
            <p:ph type="body" idx="1" hasCustomPrompt="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Add Column 1 title</a:t>
            </a:r>
          </a:p>
        </p:txBody>
      </p:sp>
      <p:sp>
        <p:nvSpPr>
          <p:cNvPr id="4" name="Content Placeholder 3"/>
          <p:cNvSpPr>
            <a:spLocks noGrp="1"/>
          </p:cNvSpPr>
          <p:nvPr>
            <p:ph sz="half" idx="2" hasCustomPrompt="1"/>
          </p:nvPr>
        </p:nvSpPr>
        <p:spPr>
          <a:xfrm>
            <a:off x="457200" y="1631157"/>
            <a:ext cx="4040188" cy="2655094"/>
          </a:xfrm>
        </p:spPr>
        <p:txBody>
          <a:bodyPr/>
          <a:lstStyle>
            <a:lvl1pPr marL="171450" indent="-171450">
              <a:defRPr sz="1800"/>
            </a:lvl1pPr>
            <a:lvl2pPr>
              <a:defRPr sz="1500"/>
            </a:lvl2pPr>
            <a:lvl3pPr>
              <a:defRPr sz="1350"/>
            </a:lvl3pPr>
            <a:lvl4pPr>
              <a:defRPr sz="1200"/>
            </a:lvl4pPr>
            <a:lvl5pPr marL="1543050" indent="-171450">
              <a:buFont typeface="Wingdings" panose="05000000000000000000" pitchFamily="2" charset="2"/>
              <a:buChar char="Ø"/>
              <a:defRPr sz="1200"/>
            </a:lvl5pPr>
            <a:lvl6pPr>
              <a:defRPr sz="1200"/>
            </a:lvl6pPr>
            <a:lvl7pPr>
              <a:defRPr sz="1200"/>
            </a:lvl7pPr>
            <a:lvl8pPr>
              <a:defRPr sz="1200"/>
            </a:lvl8pPr>
            <a:lvl9pPr>
              <a:defRPr sz="1200"/>
            </a:lvl9pPr>
          </a:lstStyle>
          <a:p>
            <a:pPr lvl="0"/>
            <a:r>
              <a:rPr lang="en-US"/>
              <a:t>Add column 1 content</a:t>
            </a:r>
          </a:p>
          <a:p>
            <a:pPr lvl="1"/>
            <a:r>
              <a:rPr lang="en-US"/>
              <a:t>Add second level</a:t>
            </a:r>
          </a:p>
          <a:p>
            <a:pPr lvl="2"/>
            <a:r>
              <a:rPr lang="en-US"/>
              <a:t>Add third level</a:t>
            </a:r>
          </a:p>
          <a:p>
            <a:pPr lvl="3"/>
            <a:r>
              <a:rPr lang="en-US"/>
              <a:t>Add fourth level</a:t>
            </a:r>
          </a:p>
          <a:p>
            <a:pPr lvl="4"/>
            <a:r>
              <a:rPr lang="en-US"/>
              <a:t>Add fifth level</a:t>
            </a:r>
          </a:p>
        </p:txBody>
      </p:sp>
      <p:sp>
        <p:nvSpPr>
          <p:cNvPr id="5" name="Text Placeholder 4"/>
          <p:cNvSpPr>
            <a:spLocks noGrp="1"/>
          </p:cNvSpPr>
          <p:nvPr>
            <p:ph type="body" sz="quarter" idx="3" hasCustomPrompt="1"/>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Add Column 2 title</a:t>
            </a:r>
          </a:p>
        </p:txBody>
      </p:sp>
      <p:sp>
        <p:nvSpPr>
          <p:cNvPr id="6" name="Content Placeholder 5"/>
          <p:cNvSpPr>
            <a:spLocks noGrp="1"/>
          </p:cNvSpPr>
          <p:nvPr>
            <p:ph sz="quarter" idx="4" hasCustomPrompt="1"/>
          </p:nvPr>
        </p:nvSpPr>
        <p:spPr>
          <a:xfrm>
            <a:off x="4645026" y="1631157"/>
            <a:ext cx="4041775" cy="2655094"/>
          </a:xfrm>
        </p:spPr>
        <p:txBody>
          <a:bodyPr/>
          <a:lstStyle>
            <a:lvl1pPr marL="171450" indent="-171450">
              <a:defRPr sz="1800"/>
            </a:lvl1pPr>
            <a:lvl2pPr>
              <a:defRPr sz="1500"/>
            </a:lvl2pPr>
            <a:lvl3pPr>
              <a:defRPr sz="1350"/>
            </a:lvl3pPr>
            <a:lvl4pPr>
              <a:defRPr sz="1200"/>
            </a:lvl4pPr>
            <a:lvl5pPr marL="1543050" indent="-171450">
              <a:buFont typeface="Wingdings" panose="05000000000000000000" pitchFamily="2" charset="2"/>
              <a:buChar char="Ø"/>
              <a:defRPr sz="1200"/>
            </a:lvl5pPr>
            <a:lvl6pPr>
              <a:defRPr sz="1200"/>
            </a:lvl6pPr>
            <a:lvl7pPr>
              <a:defRPr sz="1200"/>
            </a:lvl7pPr>
            <a:lvl8pPr>
              <a:defRPr sz="1200"/>
            </a:lvl8pPr>
            <a:lvl9pPr>
              <a:defRPr sz="1200"/>
            </a:lvl9pPr>
          </a:lstStyle>
          <a:p>
            <a:pPr lvl="0"/>
            <a:r>
              <a:rPr lang="en-US"/>
              <a:t>Add column 2 content</a:t>
            </a:r>
          </a:p>
          <a:p>
            <a:pPr lvl="1"/>
            <a:r>
              <a:rPr lang="en-US"/>
              <a:t>Add second level</a:t>
            </a:r>
          </a:p>
          <a:p>
            <a:pPr lvl="2"/>
            <a:r>
              <a:rPr lang="en-US"/>
              <a:t>Add third level</a:t>
            </a:r>
          </a:p>
          <a:p>
            <a:pPr lvl="3"/>
            <a:r>
              <a:rPr lang="en-US"/>
              <a:t>Add fourth level</a:t>
            </a:r>
          </a:p>
          <a:p>
            <a:pPr lvl="4"/>
            <a:r>
              <a:rPr lang="en-US"/>
              <a:t>Add fifth level</a:t>
            </a:r>
          </a:p>
        </p:txBody>
      </p:sp>
      <p:sp>
        <p:nvSpPr>
          <p:cNvPr id="9" name="Slide Number Placeholder 8"/>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38484547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98CE108-2AF3-48C1-B3EC-2163A9C3242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2" name="Title 1"/>
          <p:cNvSpPr>
            <a:spLocks noGrp="1"/>
          </p:cNvSpPr>
          <p:nvPr>
            <p:ph type="title" hasCustomPrompt="1"/>
          </p:nvPr>
        </p:nvSpPr>
        <p:spPr/>
        <p:txBody>
          <a:bodyPr/>
          <a:lstStyle>
            <a:lvl1pPr>
              <a:defRPr/>
            </a:lvl1pPr>
          </a:lstStyle>
          <a:p>
            <a:r>
              <a:rPr lang="en-US"/>
              <a:t>Add slide title</a:t>
            </a:r>
          </a:p>
        </p:txBody>
      </p:sp>
      <p:sp>
        <p:nvSpPr>
          <p:cNvPr id="5" name="Slide Number Placeholder 4"/>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38272468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3E8618A-F67A-4ADA-9D37-61F6445697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78431"/>
          <a:stretch/>
        </p:blipFill>
        <p:spPr>
          <a:xfrm>
            <a:off x="0" y="4000500"/>
            <a:ext cx="9144000" cy="1143000"/>
          </a:xfrm>
          <a:prstGeom prst="rect">
            <a:avLst/>
          </a:prstGeom>
        </p:spPr>
      </p:pic>
      <p:sp>
        <p:nvSpPr>
          <p:cNvPr id="3" name="Picture Placeholder 2"/>
          <p:cNvSpPr>
            <a:spLocks noGrp="1"/>
          </p:cNvSpPr>
          <p:nvPr>
            <p:ph type="pic" idx="1" hasCustomPrompt="1"/>
          </p:nvPr>
        </p:nvSpPr>
        <p:spPr>
          <a:xfrm>
            <a:off x="1792288" y="459581"/>
            <a:ext cx="5486400" cy="274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Insert a picture</a:t>
            </a:r>
          </a:p>
        </p:txBody>
      </p:sp>
      <p:sp>
        <p:nvSpPr>
          <p:cNvPr id="2" name="Title 1"/>
          <p:cNvSpPr>
            <a:spLocks noGrp="1"/>
          </p:cNvSpPr>
          <p:nvPr>
            <p:ph type="title" hasCustomPrompt="1"/>
          </p:nvPr>
        </p:nvSpPr>
        <p:spPr>
          <a:xfrm>
            <a:off x="1792288" y="3257550"/>
            <a:ext cx="5486400" cy="425054"/>
          </a:xfrm>
        </p:spPr>
        <p:txBody>
          <a:bodyPr anchor="b"/>
          <a:lstStyle>
            <a:lvl1pPr algn="l">
              <a:defRPr sz="1500" b="1"/>
            </a:lvl1pPr>
          </a:lstStyle>
          <a:p>
            <a:r>
              <a:rPr lang="en-US"/>
              <a:t>Add title</a:t>
            </a:r>
          </a:p>
        </p:txBody>
      </p:sp>
      <p:sp>
        <p:nvSpPr>
          <p:cNvPr id="4" name="Text Placeholder 3"/>
          <p:cNvSpPr>
            <a:spLocks noGrp="1"/>
          </p:cNvSpPr>
          <p:nvPr>
            <p:ph type="body" sz="half" idx="2" hasCustomPrompt="1"/>
          </p:nvPr>
        </p:nvSpPr>
        <p:spPr>
          <a:xfrm>
            <a:off x="1792288" y="3714750"/>
            <a:ext cx="5486400" cy="400050"/>
          </a:xfrm>
        </p:spPr>
        <p:txBody>
          <a:bodyPr>
            <a:normAutofit/>
          </a:bodyPr>
          <a:lstStyle>
            <a:lvl1pPr marL="0" indent="0">
              <a:buNone/>
              <a:defRPr sz="1350">
                <a:solidFill>
                  <a:schemeClr val="tx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Add subtext</a:t>
            </a:r>
          </a:p>
        </p:txBody>
      </p:sp>
      <p:sp>
        <p:nvSpPr>
          <p:cNvPr id="7" name="Slide Number Placeholder 6"/>
          <p:cNvSpPr>
            <a:spLocks noGrp="1"/>
          </p:cNvSpPr>
          <p:nvPr>
            <p:ph type="sldNum" sz="quarter" idx="12"/>
          </p:nvPr>
        </p:nvSpPr>
        <p:spPr/>
        <p:txBody>
          <a:bodyPr/>
          <a:lstStyle/>
          <a:p>
            <a:fld id="{7AA28999-D008-419E-9628-EE1C64F81F4C}" type="slidenum">
              <a:rPr lang="en-US" smtClean="0"/>
              <a:pPr/>
              <a:t>‹#›</a:t>
            </a:fld>
            <a:endParaRPr lang="en-US"/>
          </a:p>
        </p:txBody>
      </p:sp>
    </p:spTree>
    <p:extLst>
      <p:ext uri="{BB962C8B-B14F-4D97-AF65-F5344CB8AC3E}">
        <p14:creationId xmlns:p14="http://schemas.microsoft.com/office/powerpoint/2010/main" val="8773822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98714"/>
            <a:ext cx="9143999" cy="5299364"/>
          </a:xfrm>
          <a:prstGeom prst="rect">
            <a:avLst/>
          </a:prstGeom>
        </p:spPr>
      </p:pic>
      <p:sp>
        <p:nvSpPr>
          <p:cNvPr id="8" name="Title 1"/>
          <p:cNvSpPr>
            <a:spLocks noGrp="1"/>
          </p:cNvSpPr>
          <p:nvPr>
            <p:ph type="title" hasCustomPrompt="1"/>
          </p:nvPr>
        </p:nvSpPr>
        <p:spPr>
          <a:xfrm>
            <a:off x="457200" y="1485900"/>
            <a:ext cx="8229600" cy="857250"/>
          </a:xfrm>
        </p:spPr>
        <p:txBody>
          <a:bodyPr/>
          <a:lstStyle>
            <a:lvl1pPr>
              <a:defRPr>
                <a:solidFill>
                  <a:schemeClr val="bg1"/>
                </a:solidFill>
              </a:defRPr>
            </a:lvl1pPr>
          </a:lstStyle>
          <a:p>
            <a:r>
              <a:rPr lang="en-US"/>
              <a:t>Add closing slide title</a:t>
            </a:r>
          </a:p>
        </p:txBody>
      </p:sp>
      <p:sp>
        <p:nvSpPr>
          <p:cNvPr id="9" name="Title 1"/>
          <p:cNvSpPr txBox="1">
            <a:spLocks/>
          </p:cNvSpPr>
          <p:nvPr userDrawn="1"/>
        </p:nvSpPr>
        <p:spPr>
          <a:xfrm>
            <a:off x="1792288" y="2571750"/>
            <a:ext cx="5486400" cy="425054"/>
          </a:xfrm>
          <a:prstGeom prst="rect">
            <a:avLst/>
          </a:prstGeom>
        </p:spPr>
        <p:txBody>
          <a:bodyPr vert="horz" lIns="68580" tIns="34290" rIns="68580" bIns="34290" rtlCol="0" anchor="b">
            <a:normAutofit/>
          </a:bodyPr>
          <a:lstStyle>
            <a:lvl1pPr algn="l">
              <a:defRPr sz="2000" b="1"/>
            </a:lvl1pPr>
          </a:lstStyle>
          <a:p>
            <a:pPr marL="0" marR="0" lvl="0" indent="0" algn="ctr" defTabSz="685800" rtl="0" eaLnBrk="1" fontAlgn="auto" latinLnBrk="0" hangingPunct="1">
              <a:lnSpc>
                <a:spcPct val="100000"/>
              </a:lnSpc>
              <a:spcBef>
                <a:spcPct val="0"/>
              </a:spcBef>
              <a:spcAft>
                <a:spcPts val="0"/>
              </a:spcAft>
              <a:buClrTx/>
              <a:buSzTx/>
              <a:buFontTx/>
              <a:buNone/>
              <a:tabLst/>
              <a:defRPr/>
            </a:pPr>
            <a:endParaRPr kumimoji="0" lang="en-US" sz="1800" b="1" i="0" u="none" strike="noStrike" kern="1200" cap="none" spc="0" normalizeH="0" baseline="0" noProof="0">
              <a:ln>
                <a:noFill/>
              </a:ln>
              <a:solidFill>
                <a:schemeClr val="bg1"/>
              </a:solidFill>
              <a:effectLst/>
              <a:uLnTx/>
              <a:uFillTx/>
              <a:latin typeface="+mj-lt"/>
              <a:ea typeface="+mj-ea"/>
              <a:cs typeface="+mj-cs"/>
            </a:endParaRPr>
          </a:p>
        </p:txBody>
      </p:sp>
      <p:sp>
        <p:nvSpPr>
          <p:cNvPr id="6" name="Slide Number Placeholder 3"/>
          <p:cNvSpPr>
            <a:spLocks noGrp="1"/>
          </p:cNvSpPr>
          <p:nvPr>
            <p:ph type="sldNum" sz="quarter" idx="12"/>
          </p:nvPr>
        </p:nvSpPr>
        <p:spPr>
          <a:xfrm>
            <a:off x="3505200" y="4767264"/>
            <a:ext cx="2133600" cy="273844"/>
          </a:xfrm>
        </p:spPr>
        <p:txBody>
          <a:bodyPr/>
          <a:lstStyle/>
          <a:p>
            <a:fld id="{7AA28999-D008-419E-9628-EE1C64F81F4C}" type="slidenum">
              <a:rPr lang="en-US" smtClean="0"/>
              <a:pPr/>
              <a:t>‹#›</a:t>
            </a:fld>
            <a:endParaRPr lang="en-US"/>
          </a:p>
        </p:txBody>
      </p:sp>
    </p:spTree>
    <p:custDataLst>
      <p:tags r:id="rId1"/>
    </p:custDataLst>
    <p:extLst>
      <p:ext uri="{BB962C8B-B14F-4D97-AF65-F5344CB8AC3E}">
        <p14:creationId xmlns:p14="http://schemas.microsoft.com/office/powerpoint/2010/main" val="163401200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5901-0A71-469F-A9CD-944FF9947E3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0C2139F-909D-4FA0-AAC2-8163A7589C80}"/>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2799176-C76B-47D5-99DC-85C3922A514C}"/>
              </a:ext>
            </a:extLst>
          </p:cNvPr>
          <p:cNvSpPr>
            <a:spLocks noGrp="1"/>
          </p:cNvSpPr>
          <p:nvPr>
            <p:ph type="dt" sz="half" idx="10"/>
          </p:nvPr>
        </p:nvSpPr>
        <p:spPr/>
        <p:txBody>
          <a:bodyPr/>
          <a:lstStyle/>
          <a:p>
            <a:fld id="{444FF6C8-6FBC-4202-AB36-5A6B7CA46FE5}" type="datetimeFigureOut">
              <a:rPr lang="en-US" smtClean="0"/>
              <a:t>12/14/2022</a:t>
            </a:fld>
            <a:endParaRPr lang="en-US"/>
          </a:p>
        </p:txBody>
      </p:sp>
      <p:sp>
        <p:nvSpPr>
          <p:cNvPr id="5" name="Footer Placeholder 4">
            <a:extLst>
              <a:ext uri="{FF2B5EF4-FFF2-40B4-BE49-F238E27FC236}">
                <a16:creationId xmlns:a16="http://schemas.microsoft.com/office/drawing/2014/main" id="{8A38A7A5-DAE3-46DA-B4E2-DB98AADD21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9DB76D-0165-4402-A91E-2A6FC26842E1}"/>
              </a:ext>
            </a:extLst>
          </p:cNvPr>
          <p:cNvSpPr>
            <a:spLocks noGrp="1"/>
          </p:cNvSpPr>
          <p:nvPr>
            <p:ph type="sldNum" sz="quarter" idx="12"/>
          </p:nvPr>
        </p:nvSpPr>
        <p:spPr/>
        <p:txBody>
          <a:bodyPr/>
          <a:lstStyle/>
          <a:p>
            <a:fld id="{F08E9B64-CB49-4334-AEA2-ACB4067AEE25}" type="slidenum">
              <a:rPr lang="en-US" smtClean="0"/>
              <a:t>‹#›</a:t>
            </a:fld>
            <a:endParaRPr lang="en-US"/>
          </a:p>
        </p:txBody>
      </p:sp>
    </p:spTree>
    <p:extLst>
      <p:ext uri="{BB962C8B-B14F-4D97-AF65-F5344CB8AC3E}">
        <p14:creationId xmlns:p14="http://schemas.microsoft.com/office/powerpoint/2010/main" val="2214302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ue title slide">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fld id="{618B4617-D4D5-4DAA-B1E5-D2F4AABECFBC}" type="datetime1">
              <a:rPr lang="en-US" smtClean="0"/>
              <a:t>12/14/2022</a:t>
            </a:fld>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r>
              <a:rPr lang="en-US"/>
              <a:t>Immunosuppressive Drug Coverage</a:t>
            </a:r>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534475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and Content-whit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0" y="331037"/>
            <a:ext cx="7574507"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7574506"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fld id="{B4BC46DF-6FDC-4F4C-8027-4C66834712AD}" type="datetime1">
              <a:rPr lang="en-US" smtClean="0"/>
              <a:t>12/14/2022</a:t>
            </a:fld>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r>
              <a:rPr lang="en-US"/>
              <a:t>Immunosuppressive Drug Coverage</a:t>
            </a:r>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9759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solid blue">
    <p:spTree>
      <p:nvGrpSpPr>
        <p:cNvPr id="1" name=""/>
        <p:cNvGrpSpPr/>
        <p:nvPr/>
      </p:nvGrpSpPr>
      <p:grpSpPr>
        <a:xfrm>
          <a:off x="0" y="0"/>
          <a:ext cx="0" cy="0"/>
          <a:chOff x="0" y="0"/>
          <a:chExt cx="0" cy="0"/>
        </a:xfrm>
      </p:grpSpPr>
      <p:sp>
        <p:nvSpPr>
          <p:cNvPr id="2" name="Title 1"/>
          <p:cNvSpPr>
            <a:spLocks noGrp="1"/>
          </p:cNvSpPr>
          <p:nvPr>
            <p:ph type="title"/>
          </p:nvPr>
        </p:nvSpPr>
        <p:spPr>
          <a:xfrm>
            <a:off x="685799" y="1612142"/>
            <a:ext cx="7818120" cy="1688241"/>
          </a:xfrm>
        </p:spPr>
        <p:txBody>
          <a:bodyPr/>
          <a:lstStyle>
            <a:lvl1pPr>
              <a:lnSpc>
                <a:spcPct val="80000"/>
              </a:lnSpc>
              <a:defRPr sz="5400">
                <a:solidFill>
                  <a:schemeClr val="bg1"/>
                </a:solidFill>
              </a:defRPr>
            </a:lvl1pPr>
          </a:lstStyle>
          <a:p>
            <a:r>
              <a:rPr lang="en-US" dirty="0"/>
              <a:t>Click to edit Master title style</a:t>
            </a:r>
          </a:p>
        </p:txBody>
      </p:sp>
      <p:pic>
        <p:nvPicPr>
          <p:cNvPr id="5" name="Picture 4" descr="A picture containing people, beach, water, group&#10;&#10;Description automatically generated">
            <a:extLst>
              <a:ext uri="{FF2B5EF4-FFF2-40B4-BE49-F238E27FC236}">
                <a16:creationId xmlns:a16="http://schemas.microsoft.com/office/drawing/2014/main" id="{F63ACBAF-DC4F-EF46-A95E-B7DB0C8A992A}"/>
              </a:ext>
            </a:extLst>
          </p:cNvPr>
          <p:cNvPicPr>
            <a:picLocks noChangeAspect="1"/>
          </p:cNvPicPr>
          <p:nvPr userDrawn="1"/>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6370" r="6370"/>
          <a:stretch/>
        </p:blipFill>
        <p:spPr>
          <a:xfrm>
            <a:off x="-1" y="2"/>
            <a:ext cx="9144001" cy="5146991"/>
          </a:xfrm>
          <a:prstGeom prst="rect">
            <a:avLst/>
          </a:prstGeom>
          <a:solidFill>
            <a:schemeClr val="accent1"/>
          </a:solidFill>
        </p:spPr>
      </p:pic>
      <p:sp>
        <p:nvSpPr>
          <p:cNvPr id="11" name="Rectangle 10">
            <a:extLst>
              <a:ext uri="{FF2B5EF4-FFF2-40B4-BE49-F238E27FC236}">
                <a16:creationId xmlns:a16="http://schemas.microsoft.com/office/drawing/2014/main" id="{E54A6B1D-B9F3-2E4E-A979-3F8B2C47B218}"/>
              </a:ext>
            </a:extLst>
          </p:cNvPr>
          <p:cNvSpPr/>
          <p:nvPr userDrawn="1"/>
        </p:nvSpPr>
        <p:spPr>
          <a:xfrm>
            <a:off x="1143" y="0"/>
            <a:ext cx="9142857" cy="5143500"/>
          </a:xfrm>
          <a:prstGeom prst="rect">
            <a:avLst/>
          </a:prstGeom>
          <a:solidFill>
            <a:srgbClr val="004986">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pic>
        <p:nvPicPr>
          <p:cNvPr id="13" name="Picture 12" descr="A picture containing drawing&#10;&#10;Description automatically generated">
            <a:extLst>
              <a:ext uri="{FF2B5EF4-FFF2-40B4-BE49-F238E27FC236}">
                <a16:creationId xmlns:a16="http://schemas.microsoft.com/office/drawing/2014/main" id="{6C2AFE5C-0D8A-A14C-84E8-FFCE817F8A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52011" y="4703449"/>
            <a:ext cx="1124387" cy="437261"/>
          </a:xfrm>
          <a:prstGeom prst="rect">
            <a:avLst/>
          </a:prstGeom>
        </p:spPr>
      </p:pic>
    </p:spTree>
    <p:extLst>
      <p:ext uri="{BB962C8B-B14F-4D97-AF65-F5344CB8AC3E}">
        <p14:creationId xmlns:p14="http://schemas.microsoft.com/office/powerpoint/2010/main" val="3905177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3.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emf"/><Relationship Id="rId5" Type="http://schemas.openxmlformats.org/officeDocument/2006/relationships/theme" Target="../theme/theme3.xml"/><Relationship Id="rId4"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theme" Target="../theme/theme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4741508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95" r:id="rId3"/>
    <p:sldLayoutId id="2147483711" r:id="rId4"/>
    <p:sldLayoutId id="2147483735" r:id="rId5"/>
    <p:sldLayoutId id="2147483750" r:id="rId6"/>
    <p:sldLayoutId id="2147483751" r:id="rId7"/>
    <p:sldLayoutId id="2147483752" r:id="rId8"/>
  </p:sldLayoutIdLst>
  <p:hf hd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8017328" y="4709732"/>
            <a:ext cx="936172" cy="325788"/>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4629150"/>
            <a:ext cx="9141714" cy="51435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2624138" y="4781905"/>
            <a:ext cx="3895725" cy="230832"/>
          </a:xfrm>
          <a:prstGeom prst="rect">
            <a:avLst/>
          </a:prstGeom>
          <a:noFill/>
        </p:spPr>
        <p:txBody>
          <a:bodyPr wrap="square" rtlCol="0">
            <a:spAutoFit/>
          </a:bodyPr>
          <a:lstStyle/>
          <a:p>
            <a:pPr algn="ctr"/>
            <a:fld id="{80A706A0-77D1-784C-8608-42DB854C58BC}" type="slidenum">
              <a:rPr lang="en-US" sz="900" b="0" i="0" smtClean="0">
                <a:solidFill>
                  <a:schemeClr val="bg1"/>
                </a:solidFill>
                <a:latin typeface="Calibri" panose="020F0502020204030204" pitchFamily="34" charset="0"/>
              </a:rPr>
              <a:pPr algn="ctr"/>
              <a:t>‹#›</a:t>
            </a:fld>
            <a:endParaRPr lang="en-US" sz="9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686943" y="205740"/>
            <a:ext cx="7770114" cy="54864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952011" y="4703449"/>
            <a:ext cx="1124387" cy="437261"/>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686943" y="971550"/>
          <a:ext cx="7770114" cy="3404507"/>
        </p:xfrm>
        <a:graphic>
          <a:graphicData uri="http://schemas.openxmlformats.org/drawingml/2006/table">
            <a:tbl>
              <a:tblPr firstRow="1" bandRow="1">
                <a:tableStyleId>{5C22544A-7EE6-4342-B048-85BDC9FD1C3A}</a:tableStyleId>
              </a:tblPr>
              <a:tblGrid>
                <a:gridCol w="1295019">
                  <a:extLst>
                    <a:ext uri="{9D8B030D-6E8A-4147-A177-3AD203B41FA5}">
                      <a16:colId xmlns:a16="http://schemas.microsoft.com/office/drawing/2014/main" val="331988680"/>
                    </a:ext>
                  </a:extLst>
                </a:gridCol>
                <a:gridCol w="1295019">
                  <a:extLst>
                    <a:ext uri="{9D8B030D-6E8A-4147-A177-3AD203B41FA5}">
                      <a16:colId xmlns:a16="http://schemas.microsoft.com/office/drawing/2014/main" val="3799456595"/>
                    </a:ext>
                  </a:extLst>
                </a:gridCol>
                <a:gridCol w="1295019">
                  <a:extLst>
                    <a:ext uri="{9D8B030D-6E8A-4147-A177-3AD203B41FA5}">
                      <a16:colId xmlns:a16="http://schemas.microsoft.com/office/drawing/2014/main" val="2965250862"/>
                    </a:ext>
                  </a:extLst>
                </a:gridCol>
                <a:gridCol w="1295019">
                  <a:extLst>
                    <a:ext uri="{9D8B030D-6E8A-4147-A177-3AD203B41FA5}">
                      <a16:colId xmlns:a16="http://schemas.microsoft.com/office/drawing/2014/main" val="4292316016"/>
                    </a:ext>
                  </a:extLst>
                </a:gridCol>
                <a:gridCol w="1295019">
                  <a:extLst>
                    <a:ext uri="{9D8B030D-6E8A-4147-A177-3AD203B41FA5}">
                      <a16:colId xmlns:a16="http://schemas.microsoft.com/office/drawing/2014/main" val="2201833303"/>
                    </a:ext>
                  </a:extLst>
                </a:gridCol>
                <a:gridCol w="1295019">
                  <a:extLst>
                    <a:ext uri="{9D8B030D-6E8A-4147-A177-3AD203B41FA5}">
                      <a16:colId xmlns:a16="http://schemas.microsoft.com/office/drawing/2014/main" val="4210698957"/>
                    </a:ext>
                  </a:extLst>
                </a:gridCol>
              </a:tblGrid>
              <a:tr h="3404507">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Tree>
    <p:extLst>
      <p:ext uri="{BB962C8B-B14F-4D97-AF65-F5344CB8AC3E}">
        <p14:creationId xmlns:p14="http://schemas.microsoft.com/office/powerpoint/2010/main" val="17815152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Lst>
  <p:hf hdr="0" dt="0"/>
  <p:txStyles>
    <p:titleStyle>
      <a:lvl1pPr algn="l" defTabSz="685800" rtl="0" eaLnBrk="1" latinLnBrk="0" hangingPunct="1">
        <a:lnSpc>
          <a:spcPct val="90000"/>
        </a:lnSpc>
        <a:spcBef>
          <a:spcPct val="0"/>
        </a:spcBef>
        <a:buNone/>
        <a:defRPr sz="2400" b="0" i="0" kern="1200">
          <a:solidFill>
            <a:srgbClr val="004986"/>
          </a:solidFill>
          <a:latin typeface="+mn-lt"/>
          <a:ea typeface="Calibri" panose="020F0502020204030204" pitchFamily="34" charset="0"/>
          <a:cs typeface="Calibri" panose="020F050202020403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237018"/>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155864" y="4210701"/>
            <a:ext cx="9299864" cy="1026319"/>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Title Placeholder 1"/>
          <p:cNvSpPr>
            <a:spLocks noGrp="1"/>
          </p:cNvSpPr>
          <p:nvPr>
            <p:ph type="title"/>
          </p:nvPr>
        </p:nvSpPr>
        <p:spPr>
          <a:xfrm>
            <a:off x="568104" y="2275457"/>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7572376" y="4472083"/>
            <a:ext cx="1381125" cy="480632"/>
          </a:xfrm>
          <a:prstGeom prst="rect">
            <a:avLst/>
          </a:prstGeom>
        </p:spPr>
      </p:pic>
    </p:spTree>
    <p:extLst>
      <p:ext uri="{BB962C8B-B14F-4D97-AF65-F5344CB8AC3E}">
        <p14:creationId xmlns:p14="http://schemas.microsoft.com/office/powerpoint/2010/main" val="299023927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Lst>
  <p:hf hdr="0" dt="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28A4856-0325-B241-824C-8B4A89F47460}"/>
              </a:ext>
            </a:extLst>
          </p:cNvPr>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8017329" y="4709732"/>
            <a:ext cx="936172" cy="325788"/>
          </a:xfrm>
          <a:prstGeom prst="rect">
            <a:avLst/>
          </a:prstGeom>
        </p:spPr>
      </p:pic>
      <p:sp>
        <p:nvSpPr>
          <p:cNvPr id="9" name="Rectangle 8">
            <a:extLst>
              <a:ext uri="{FF2B5EF4-FFF2-40B4-BE49-F238E27FC236}">
                <a16:creationId xmlns:a16="http://schemas.microsoft.com/office/drawing/2014/main" id="{870A7ADE-4EE3-F947-87D1-5D2BC42E74EF}"/>
              </a:ext>
            </a:extLst>
          </p:cNvPr>
          <p:cNvSpPr/>
          <p:nvPr userDrawn="1"/>
        </p:nvSpPr>
        <p:spPr>
          <a:xfrm>
            <a:off x="0" y="4629150"/>
            <a:ext cx="9141714" cy="514350"/>
          </a:xfrm>
          <a:prstGeom prst="rect">
            <a:avLst/>
          </a:prstGeom>
          <a:solidFill>
            <a:srgbClr val="00498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TextBox 3">
            <a:extLst>
              <a:ext uri="{FF2B5EF4-FFF2-40B4-BE49-F238E27FC236}">
                <a16:creationId xmlns:a16="http://schemas.microsoft.com/office/drawing/2014/main" id="{2EF634B2-2753-EE46-8478-4402DCB4D99B}"/>
              </a:ext>
            </a:extLst>
          </p:cNvPr>
          <p:cNvSpPr txBox="1"/>
          <p:nvPr userDrawn="1"/>
        </p:nvSpPr>
        <p:spPr>
          <a:xfrm>
            <a:off x="2624138" y="4781906"/>
            <a:ext cx="3895725" cy="230832"/>
          </a:xfrm>
          <a:prstGeom prst="rect">
            <a:avLst/>
          </a:prstGeom>
          <a:noFill/>
        </p:spPr>
        <p:txBody>
          <a:bodyPr wrap="square" rtlCol="0">
            <a:spAutoFit/>
          </a:bodyPr>
          <a:lstStyle/>
          <a:p>
            <a:pPr algn="ctr"/>
            <a:fld id="{80A706A0-77D1-784C-8608-42DB854C58BC}" type="slidenum">
              <a:rPr lang="en-US" sz="900" b="0" i="0" smtClean="0">
                <a:solidFill>
                  <a:schemeClr val="bg1"/>
                </a:solidFill>
                <a:latin typeface="Calibri" panose="020F0502020204030204" pitchFamily="34" charset="0"/>
              </a:rPr>
              <a:pPr algn="ctr"/>
              <a:t>‹#›</a:t>
            </a:fld>
            <a:endParaRPr lang="en-US" sz="900" b="0" i="0" dirty="0">
              <a:solidFill>
                <a:schemeClr val="bg1"/>
              </a:solidFill>
              <a:latin typeface="Calibri" panose="020F0502020204030204" pitchFamily="34" charset="0"/>
            </a:endParaRPr>
          </a:p>
        </p:txBody>
      </p:sp>
      <p:sp>
        <p:nvSpPr>
          <p:cNvPr id="5" name="Title Placeholder 4">
            <a:extLst>
              <a:ext uri="{FF2B5EF4-FFF2-40B4-BE49-F238E27FC236}">
                <a16:creationId xmlns:a16="http://schemas.microsoft.com/office/drawing/2014/main" id="{3AC37E51-F148-5142-AC2B-0C99536F9D9F}"/>
              </a:ext>
            </a:extLst>
          </p:cNvPr>
          <p:cNvSpPr>
            <a:spLocks noGrp="1"/>
          </p:cNvSpPr>
          <p:nvPr>
            <p:ph type="title"/>
          </p:nvPr>
        </p:nvSpPr>
        <p:spPr>
          <a:xfrm>
            <a:off x="686943" y="205740"/>
            <a:ext cx="7770114" cy="548640"/>
          </a:xfrm>
          <a:prstGeom prst="rect">
            <a:avLst/>
          </a:prstGeom>
        </p:spPr>
        <p:txBody>
          <a:bodyPr vert="horz" lIns="91440" tIns="45720" rIns="91440" bIns="45720" rtlCol="0" anchor="ctr">
            <a:noAutofit/>
          </a:bodyPr>
          <a:lstStyle/>
          <a:p>
            <a:r>
              <a:rPr lang="en-US" dirty="0"/>
              <a:t>Click to edit Master title style</a:t>
            </a:r>
          </a:p>
        </p:txBody>
      </p:sp>
      <p:pic>
        <p:nvPicPr>
          <p:cNvPr id="8" name="Picture 7" descr="A picture containing drawing&#10;&#10;Description automatically generated">
            <a:extLst>
              <a:ext uri="{FF2B5EF4-FFF2-40B4-BE49-F238E27FC236}">
                <a16:creationId xmlns:a16="http://schemas.microsoft.com/office/drawing/2014/main" id="{176CF461-DB5F-F942-9B87-246879BDEDD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952012" y="4703450"/>
            <a:ext cx="1124387" cy="437261"/>
          </a:xfrm>
          <a:prstGeom prst="rect">
            <a:avLst/>
          </a:prstGeom>
        </p:spPr>
      </p:pic>
      <p:graphicFrame>
        <p:nvGraphicFramePr>
          <p:cNvPr id="2" name="Table 1">
            <a:extLst>
              <a:ext uri="{FF2B5EF4-FFF2-40B4-BE49-F238E27FC236}">
                <a16:creationId xmlns:a16="http://schemas.microsoft.com/office/drawing/2014/main" id="{F2A5496A-5441-644B-9DEA-222D1B71914E}"/>
              </a:ext>
            </a:extLst>
          </p:cNvPr>
          <p:cNvGraphicFramePr>
            <a:graphicFrameLocks noGrp="1"/>
          </p:cNvGraphicFramePr>
          <p:nvPr userDrawn="1"/>
        </p:nvGraphicFramePr>
        <p:xfrm>
          <a:off x="686943" y="971551"/>
          <a:ext cx="7770114" cy="3404507"/>
        </p:xfrm>
        <a:graphic>
          <a:graphicData uri="http://schemas.openxmlformats.org/drawingml/2006/table">
            <a:tbl>
              <a:tblPr firstRow="1" bandRow="1">
                <a:tableStyleId>{5C22544A-7EE6-4342-B048-85BDC9FD1C3A}</a:tableStyleId>
              </a:tblPr>
              <a:tblGrid>
                <a:gridCol w="1295019">
                  <a:extLst>
                    <a:ext uri="{9D8B030D-6E8A-4147-A177-3AD203B41FA5}">
                      <a16:colId xmlns:a16="http://schemas.microsoft.com/office/drawing/2014/main" val="331988680"/>
                    </a:ext>
                  </a:extLst>
                </a:gridCol>
                <a:gridCol w="1295019">
                  <a:extLst>
                    <a:ext uri="{9D8B030D-6E8A-4147-A177-3AD203B41FA5}">
                      <a16:colId xmlns:a16="http://schemas.microsoft.com/office/drawing/2014/main" val="3799456595"/>
                    </a:ext>
                  </a:extLst>
                </a:gridCol>
                <a:gridCol w="1295019">
                  <a:extLst>
                    <a:ext uri="{9D8B030D-6E8A-4147-A177-3AD203B41FA5}">
                      <a16:colId xmlns:a16="http://schemas.microsoft.com/office/drawing/2014/main" val="2965250862"/>
                    </a:ext>
                  </a:extLst>
                </a:gridCol>
                <a:gridCol w="1295019">
                  <a:extLst>
                    <a:ext uri="{9D8B030D-6E8A-4147-A177-3AD203B41FA5}">
                      <a16:colId xmlns:a16="http://schemas.microsoft.com/office/drawing/2014/main" val="4292316016"/>
                    </a:ext>
                  </a:extLst>
                </a:gridCol>
                <a:gridCol w="1295019">
                  <a:extLst>
                    <a:ext uri="{9D8B030D-6E8A-4147-A177-3AD203B41FA5}">
                      <a16:colId xmlns:a16="http://schemas.microsoft.com/office/drawing/2014/main" val="2201833303"/>
                    </a:ext>
                  </a:extLst>
                </a:gridCol>
                <a:gridCol w="1295019">
                  <a:extLst>
                    <a:ext uri="{9D8B030D-6E8A-4147-A177-3AD203B41FA5}">
                      <a16:colId xmlns:a16="http://schemas.microsoft.com/office/drawing/2014/main" val="4210698957"/>
                    </a:ext>
                  </a:extLst>
                </a:gridCol>
              </a:tblGrid>
              <a:tr h="3404507">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0059339"/>
                  </a:ext>
                </a:extLst>
              </a:tr>
            </a:tbl>
          </a:graphicData>
        </a:graphic>
      </p:graphicFrame>
    </p:spTree>
    <p:extLst>
      <p:ext uri="{BB962C8B-B14F-4D97-AF65-F5344CB8AC3E}">
        <p14:creationId xmlns:p14="http://schemas.microsoft.com/office/powerpoint/2010/main" val="1347117501"/>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Lst>
  <p:hf hdr="0" dt="0"/>
  <p:txStyles>
    <p:titleStyle>
      <a:lvl1pPr algn="l" defTabSz="685783" rtl="0" eaLnBrk="1" latinLnBrk="0" hangingPunct="1">
        <a:lnSpc>
          <a:spcPct val="90000"/>
        </a:lnSpc>
        <a:spcBef>
          <a:spcPct val="0"/>
        </a:spcBef>
        <a:buNone/>
        <a:defRPr sz="2400" b="0" i="0" kern="1200">
          <a:solidFill>
            <a:srgbClr val="004986"/>
          </a:solidFill>
          <a:latin typeface="+mn-lt"/>
          <a:ea typeface="Calibri" panose="020F0502020204030204" pitchFamily="34" charset="0"/>
          <a:cs typeface="Calibri" panose="020F0502020204030204" pitchFamily="34" charset="0"/>
        </a:defRPr>
      </a:lvl1pPr>
    </p:titleStyle>
    <p:bodyStyle>
      <a:lvl1pPr marL="171446" indent="-171446" algn="l" defTabSz="685783"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3505200" y="4767264"/>
            <a:ext cx="2133600" cy="273844"/>
          </a:xfrm>
          <a:prstGeom prst="rect">
            <a:avLst/>
          </a:prstGeom>
        </p:spPr>
        <p:txBody>
          <a:bodyPr vert="horz" lIns="91440" tIns="45720" rIns="91440" bIns="45720" rtlCol="0" anchor="ctr"/>
          <a:lstStyle>
            <a:lvl1pPr algn="ctr">
              <a:defRPr sz="1050">
                <a:solidFill>
                  <a:schemeClr val="bg1">
                    <a:lumMod val="85000"/>
                  </a:schemeClr>
                </a:solidFill>
              </a:defRPr>
            </a:lvl1pPr>
          </a:lstStyle>
          <a:p>
            <a:fld id="{7AA28999-D008-419E-9628-EE1C64F81F4C}" type="slidenum">
              <a:rPr lang="en-US" smtClean="0"/>
              <a:pPr/>
              <a:t>‹#›</a:t>
            </a:fld>
            <a:endParaRPr lang="en-US"/>
          </a:p>
        </p:txBody>
      </p:sp>
    </p:spTree>
    <p:extLst>
      <p:ext uri="{BB962C8B-B14F-4D97-AF65-F5344CB8AC3E}">
        <p14:creationId xmlns:p14="http://schemas.microsoft.com/office/powerpoint/2010/main" val="3802839933"/>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Lst>
  <p:hf hdr="0" ftr="0" dt="0"/>
  <p:txStyles>
    <p:titleStyle>
      <a:lvl1pPr algn="ctr" defTabSz="685800" rtl="0" eaLnBrk="1" latinLnBrk="0" hangingPunct="1">
        <a:spcBef>
          <a:spcPct val="0"/>
        </a:spcBef>
        <a:buNone/>
        <a:defRPr sz="3300" kern="1200">
          <a:solidFill>
            <a:schemeClr val="tx2"/>
          </a:solidFill>
          <a:latin typeface="+mj-lt"/>
          <a:ea typeface="+mj-ea"/>
          <a:cs typeface="+mj-cs"/>
        </a:defRPr>
      </a:lvl1pPr>
    </p:titleStyle>
    <p:bodyStyle>
      <a:lvl1pPr marL="171450" indent="-171450" algn="l" defTabSz="685800" rtl="0" eaLnBrk="1" latinLnBrk="0" hangingPunct="1">
        <a:spcBef>
          <a:spcPct val="20000"/>
        </a:spcBef>
        <a:buClr>
          <a:schemeClr val="tx2"/>
        </a:buClr>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ClrTx/>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Clr>
          <a:srgbClr val="0A4F90"/>
        </a:buClr>
        <a:buSzPct val="100000"/>
        <a:buFont typeface="Wingdings" panose="05000000000000000000" pitchFamily="2" charset="2"/>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Courier New" panose="02070309020205020404" pitchFamily="49" charset="0"/>
        <a:buChar char="o"/>
        <a:defRPr sz="1500" kern="1200">
          <a:solidFill>
            <a:schemeClr val="tx1"/>
          </a:solidFill>
          <a:latin typeface="+mn-lt"/>
          <a:ea typeface="+mn-ea"/>
          <a:cs typeface="+mn-cs"/>
        </a:defRPr>
      </a:lvl4pPr>
      <a:lvl5pPr marL="1543050" indent="-171450" algn="l" defTabSz="685800" rtl="0" eaLnBrk="1" latinLnBrk="0" hangingPunct="1">
        <a:spcBef>
          <a:spcPct val="20000"/>
        </a:spcBef>
        <a:buClrTx/>
        <a:buFont typeface="Wingdings" panose="05000000000000000000" pitchFamily="2" charset="2"/>
        <a:buChar char="Ø"/>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4686301"/>
            <a:ext cx="2667000" cy="273844"/>
          </a:xfrm>
          <a:prstGeom prst="rect">
            <a:avLst/>
          </a:prstGeom>
        </p:spPr>
        <p:txBody>
          <a:bodyPr vert="horz" anchor="ctr" anchorCtr="0"/>
          <a:lstStyle>
            <a:lvl1pPr algn="l" eaLnBrk="1" latinLnBrk="0" hangingPunct="1">
              <a:defRPr kumimoji="0" sz="1050">
                <a:solidFill>
                  <a:schemeClr val="tx2"/>
                </a:solidFill>
              </a:defRPr>
            </a:lvl1pPr>
          </a:lstStyle>
          <a:p>
            <a:fld id="{9CB1CD96-94E7-4692-8CE8-EEC1072475FE}" type="datetime1">
              <a:rPr lang="en-US" smtClean="0"/>
              <a:t>12/14/2022</a:t>
            </a:fld>
            <a:endParaRPr lang="en-US"/>
          </a:p>
        </p:txBody>
      </p:sp>
      <p:sp>
        <p:nvSpPr>
          <p:cNvPr id="3" name="Footer Placeholder 2"/>
          <p:cNvSpPr>
            <a:spLocks noGrp="1"/>
          </p:cNvSpPr>
          <p:nvPr>
            <p:ph type="ftr" sz="quarter" idx="3"/>
          </p:nvPr>
        </p:nvSpPr>
        <p:spPr>
          <a:xfrm>
            <a:off x="609601" y="4686156"/>
            <a:ext cx="5421083" cy="273844"/>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722634993"/>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3505200" y="4767264"/>
            <a:ext cx="2133600" cy="273844"/>
          </a:xfrm>
          <a:prstGeom prst="rect">
            <a:avLst/>
          </a:prstGeom>
        </p:spPr>
        <p:txBody>
          <a:bodyPr vert="horz" lIns="91440" tIns="45720" rIns="91440" bIns="45720" rtlCol="0" anchor="ctr"/>
          <a:lstStyle>
            <a:lvl1pPr algn="ctr">
              <a:defRPr sz="1050">
                <a:solidFill>
                  <a:schemeClr val="bg1">
                    <a:lumMod val="85000"/>
                  </a:schemeClr>
                </a:solidFill>
              </a:defRPr>
            </a:lvl1pPr>
          </a:lstStyle>
          <a:p>
            <a:fld id="{7AA28999-D008-419E-9628-EE1C64F81F4C}" type="slidenum">
              <a:rPr lang="en-US" smtClean="0"/>
              <a:pPr/>
              <a:t>‹#›</a:t>
            </a:fld>
            <a:endParaRPr lang="en-US"/>
          </a:p>
        </p:txBody>
      </p:sp>
    </p:spTree>
    <p:extLst>
      <p:ext uri="{BB962C8B-B14F-4D97-AF65-F5344CB8AC3E}">
        <p14:creationId xmlns:p14="http://schemas.microsoft.com/office/powerpoint/2010/main" val="3186049298"/>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p:hf hdr="0" ftr="0" dt="0"/>
  <p:txStyles>
    <p:titleStyle>
      <a:lvl1pPr algn="ctr" defTabSz="685800" rtl="0" eaLnBrk="1" latinLnBrk="0" hangingPunct="1">
        <a:spcBef>
          <a:spcPct val="0"/>
        </a:spcBef>
        <a:buNone/>
        <a:defRPr sz="3300" kern="1200">
          <a:solidFill>
            <a:schemeClr val="tx2"/>
          </a:solidFill>
          <a:latin typeface="+mj-lt"/>
          <a:ea typeface="+mj-ea"/>
          <a:cs typeface="+mj-cs"/>
        </a:defRPr>
      </a:lvl1pPr>
    </p:titleStyle>
    <p:bodyStyle>
      <a:lvl1pPr marL="171450" indent="-171450" algn="l" defTabSz="685800" rtl="0" eaLnBrk="1" latinLnBrk="0" hangingPunct="1">
        <a:spcBef>
          <a:spcPct val="20000"/>
        </a:spcBef>
        <a:buClr>
          <a:schemeClr val="tx2"/>
        </a:buClr>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ClrTx/>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Clr>
          <a:srgbClr val="0A4F90"/>
        </a:buClr>
        <a:buSzPct val="100000"/>
        <a:buFont typeface="Wingdings" panose="05000000000000000000" pitchFamily="2" charset="2"/>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Courier New" panose="02070309020205020404" pitchFamily="49" charset="0"/>
        <a:buChar char="o"/>
        <a:defRPr sz="1500" kern="1200">
          <a:solidFill>
            <a:schemeClr val="tx1"/>
          </a:solidFill>
          <a:latin typeface="+mn-lt"/>
          <a:ea typeface="+mn-ea"/>
          <a:cs typeface="+mn-cs"/>
        </a:defRPr>
      </a:lvl4pPr>
      <a:lvl5pPr marL="1543050" indent="-171450" algn="l" defTabSz="685800" rtl="0" eaLnBrk="1" latinLnBrk="0" hangingPunct="1">
        <a:spcBef>
          <a:spcPct val="20000"/>
        </a:spcBef>
        <a:buClrTx/>
        <a:buFont typeface="Wingdings" panose="05000000000000000000" pitchFamily="2" charset="2"/>
        <a:buChar char="Ø"/>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7.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hyperlink" Target="https://www.federalregister.gov/documents/2022/11/03/2022-23407/medicare-program-implementing-certain-provisions-of-the-consolidated-appropriations-act-2021-and" TargetMode="Externa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aid.gov/federal-policy-guidance/downloads/60-day-notice-timeline-final.pdf" TargetMode="Externa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hyperlink" Target="https://www.medicaid.gov/resources-for-states/downloads/ex-parte-renewal-102022.pdf" TargetMode="External"/><Relationship Id="rId4" Type="http://schemas.openxmlformats.org/officeDocument/2006/relationships/hyperlink" Target="https://www.medicaid.gov/federal-policy-guidance/downloads/covid-19-unwinding-faqs-oct-2022.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2.xml"/><Relationship Id="rId7" Type="http://schemas.openxmlformats.org/officeDocument/2006/relationships/image" Target="../media/image18.jpg"/><Relationship Id="rId2" Type="http://schemas.openxmlformats.org/officeDocument/2006/relationships/slideLayout" Target="../slideLayouts/slideLayout47.xml"/><Relationship Id="rId1" Type="http://schemas.openxmlformats.org/officeDocument/2006/relationships/tags" Target="../tags/tag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5.xml"/><Relationship Id="rId1" Type="http://schemas.openxmlformats.org/officeDocument/2006/relationships/tags" Target="../tags/tag2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tags" Target="../tags/tag2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ags" Target="../tags/tag2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tags" Target="../tags/tag2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30.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tags" Target="../tags/tag3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tags" Target="../tags/tag3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tags" Target="../tags/tag3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2.jpg"/><Relationship Id="rId2" Type="http://schemas.openxmlformats.org/officeDocument/2006/relationships/slideLayout" Target="../slideLayouts/slideLayout47.xml"/><Relationship Id="rId1" Type="http://schemas.openxmlformats.org/officeDocument/2006/relationships/tags" Target="../tags/tag7.xml"/><Relationship Id="rId6" Type="http://schemas.openxmlformats.org/officeDocument/2006/relationships/image" Target="../media/image21.png"/><Relationship Id="rId5" Type="http://schemas.microsoft.com/office/2007/relationships/hdphoto" Target="../media/hdphoto1.wdp"/><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tags" Target="../tags/tag3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3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tags" Target="../tags/tag37.xml"/><Relationship Id="rId4" Type="http://schemas.openxmlformats.org/officeDocument/2006/relationships/hyperlink" Target="https://www.medicaid.gov/about-us/beneficiary-resources/index.html#statemenu" TargetMode="Externa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38.xml"/></Relationships>
</file>

<file path=ppt/slides/_rels/slide35.xml.rels><?xml version="1.0" encoding="UTF-8" standalone="yes"?>
<Relationships xmlns="http://schemas.openxmlformats.org/package/2006/relationships"><Relationship Id="rId8" Type="http://schemas.openxmlformats.org/officeDocument/2006/relationships/hyperlink" Target="LocalHelp.HealthCare.gov" TargetMode="External"/><Relationship Id="rId3" Type="http://schemas.openxmlformats.org/officeDocument/2006/relationships/notesSlide" Target="../notesSlides/notesSlide24.xml"/><Relationship Id="rId7" Type="http://schemas.openxmlformats.org/officeDocument/2006/relationships/hyperlink" Target="healthcare.gov" TargetMode="External"/><Relationship Id="rId2" Type="http://schemas.openxmlformats.org/officeDocument/2006/relationships/slideLayout" Target="../slideLayouts/slideLayout8.xml"/><Relationship Id="rId1" Type="http://schemas.openxmlformats.org/officeDocument/2006/relationships/tags" Target="../tags/tag39.xml"/><Relationship Id="rId6" Type="http://schemas.openxmlformats.org/officeDocument/2006/relationships/hyperlink" Target="medicare.gov" TargetMode="External"/><Relationship Id="rId5" Type="http://schemas.openxmlformats.org/officeDocument/2006/relationships/hyperlink" Target="https://www.medicare.gov/basics/end-stage-renal-disease" TargetMode="External"/><Relationship Id="rId4" Type="http://schemas.openxmlformats.org/officeDocument/2006/relationships/hyperlink" Target="https://www.medicare.gov/basics/forms-publications-mailings/mailings/costs/ESRD-coverage-ending-letter" TargetMode="Externa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0.xml"/><Relationship Id="rId1" Type="http://schemas.openxmlformats.org/officeDocument/2006/relationships/tags" Target="../tags/tag40.xml"/></Relationships>
</file>

<file path=ppt/slides/_rels/slide37.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28.jpeg"/><Relationship Id="rId3" Type="http://schemas.openxmlformats.org/officeDocument/2006/relationships/notesSlide" Target="../notesSlides/notesSlide26.xml"/><Relationship Id="rId7" Type="http://schemas.openxmlformats.org/officeDocument/2006/relationships/diagramColors" Target="../diagrams/colors2.xml"/><Relationship Id="rId12" Type="http://schemas.openxmlformats.org/officeDocument/2006/relationships/image" Target="../media/image27.png"/><Relationship Id="rId2" Type="http://schemas.openxmlformats.org/officeDocument/2006/relationships/slideLayout" Target="../slideLayouts/slideLayout47.xml"/><Relationship Id="rId1" Type="http://schemas.openxmlformats.org/officeDocument/2006/relationships/tags" Target="../tags/tag41.xml"/><Relationship Id="rId6" Type="http://schemas.openxmlformats.org/officeDocument/2006/relationships/diagramQuickStyle" Target="../diagrams/quickStyle2.xml"/><Relationship Id="rId11" Type="http://schemas.openxmlformats.org/officeDocument/2006/relationships/image" Target="../media/image26.png"/><Relationship Id="rId5" Type="http://schemas.openxmlformats.org/officeDocument/2006/relationships/diagramLayout" Target="../diagrams/layout2.xml"/><Relationship Id="rId10" Type="http://schemas.openxmlformats.org/officeDocument/2006/relationships/image" Target="../media/image25.png"/><Relationship Id="rId4" Type="http://schemas.openxmlformats.org/officeDocument/2006/relationships/diagramData" Target="../diagrams/data2.xml"/><Relationship Id="rId9"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5.xml"/><Relationship Id="rId1" Type="http://schemas.openxmlformats.org/officeDocument/2006/relationships/tags" Target="../tags/tag4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47.xml"/><Relationship Id="rId1" Type="http://schemas.openxmlformats.org/officeDocument/2006/relationships/tags" Target="../tags/tag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3.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8F680A30-D6E9-4451-93D6-C9D945990C3B}"/>
              </a:ext>
            </a:extLst>
          </p:cNvPr>
          <p:cNvSpPr txBox="1">
            <a:spLocks noChangeArrowheads="1"/>
          </p:cNvSpPr>
          <p:nvPr/>
        </p:nvSpPr>
        <p:spPr>
          <a:xfrm>
            <a:off x="1828801" y="342901"/>
            <a:ext cx="5621222" cy="876067"/>
          </a:xfrm>
          <a:prstGeom prst="rect">
            <a:avLst/>
          </a:prstGeom>
        </p:spPr>
        <p:txBody>
          <a:bodyPr vert="horz" lIns="51435" tIns="25718" rIns="51435" bIns="25718"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defTabSz="685800">
              <a:defRPr/>
            </a:pPr>
            <a:endParaRPr lang="en-US" altLang="en-US" sz="2700" spc="-38">
              <a:solidFill>
                <a:srgbClr val="339966"/>
              </a:solidFill>
              <a:latin typeface="Arial" charset="0"/>
              <a:cs typeface="Arial" charset="0"/>
            </a:endParaRPr>
          </a:p>
        </p:txBody>
      </p:sp>
      <p:sp>
        <p:nvSpPr>
          <p:cNvPr id="6" name="Text Placeholder 5">
            <a:extLst>
              <a:ext uri="{FF2B5EF4-FFF2-40B4-BE49-F238E27FC236}">
                <a16:creationId xmlns:a16="http://schemas.microsoft.com/office/drawing/2014/main" id="{DD6D99E1-A744-4C73-A454-255EADDC5E5D}"/>
              </a:ext>
            </a:extLst>
          </p:cNvPr>
          <p:cNvSpPr>
            <a:spLocks noGrp="1"/>
          </p:cNvSpPr>
          <p:nvPr>
            <p:ph type="body" sz="quarter" idx="14"/>
          </p:nvPr>
        </p:nvSpPr>
        <p:spPr>
          <a:xfrm>
            <a:off x="3521574" y="1881699"/>
            <a:ext cx="5417792" cy="1873964"/>
          </a:xfrm>
        </p:spPr>
        <p:txBody>
          <a:bodyPr vert="horz" lIns="68580" tIns="34290" rIns="68580" bIns="34290" rtlCol="0" anchor="t">
            <a:normAutofit lnSpcReduction="10000"/>
          </a:bodyPr>
          <a:lstStyle/>
          <a:p>
            <a:pPr marL="0">
              <a:spcBef>
                <a:spcPts val="600"/>
              </a:spcBef>
            </a:pPr>
            <a:r>
              <a:rPr lang="en-US" dirty="0"/>
              <a:t>CMS Updates on the Public Health Emergency (PHE) Unwinding and New Legislation Impacting Medicare Coverage, Benefits, and Enrollment in 2023</a:t>
            </a:r>
          </a:p>
        </p:txBody>
      </p:sp>
      <p:sp>
        <p:nvSpPr>
          <p:cNvPr id="4" name="Text Placeholder 3">
            <a:extLst>
              <a:ext uri="{FF2B5EF4-FFF2-40B4-BE49-F238E27FC236}">
                <a16:creationId xmlns:a16="http://schemas.microsoft.com/office/drawing/2014/main" id="{D5438EB7-25FB-49F8-8200-C4EB6C43BCA1}"/>
              </a:ext>
            </a:extLst>
          </p:cNvPr>
          <p:cNvSpPr>
            <a:spLocks noGrp="1"/>
          </p:cNvSpPr>
          <p:nvPr>
            <p:ph type="body" sz="quarter" idx="12"/>
          </p:nvPr>
        </p:nvSpPr>
        <p:spPr>
          <a:xfrm>
            <a:off x="3574472" y="3738434"/>
            <a:ext cx="3497013" cy="342900"/>
          </a:xfrm>
        </p:spPr>
        <p:txBody>
          <a:bodyPr/>
          <a:lstStyle/>
          <a:p>
            <a:r>
              <a:rPr lang="en-US" sz="1350" dirty="0"/>
              <a:t>December 14, 2022</a:t>
            </a:r>
          </a:p>
        </p:txBody>
      </p:sp>
      <p:pic>
        <p:nvPicPr>
          <p:cNvPr id="13" name="Content Placeholder 11" descr="New State Health Insurance Assistance Program (SHIP) Logo">
            <a:extLst>
              <a:ext uri="{FF2B5EF4-FFF2-40B4-BE49-F238E27FC236}">
                <a16:creationId xmlns:a16="http://schemas.microsoft.com/office/drawing/2014/main" id="{D984EA79-4D8F-43F1-A990-6A50F5B32FBC}"/>
              </a:ext>
            </a:extLst>
          </p:cNvPr>
          <p:cNvPicPr>
            <a:picLocks noGrp="1" noChangeAspect="1"/>
          </p:cNvPicPr>
          <p:nvPr/>
        </p:nvPicPr>
        <p:blipFill>
          <a:blip r:embed="rId4"/>
          <a:stretch>
            <a:fillRect/>
          </a:stretch>
        </p:blipFill>
        <p:spPr>
          <a:xfrm>
            <a:off x="7230116" y="4400550"/>
            <a:ext cx="1709251" cy="537845"/>
          </a:xfrm>
          <a:prstGeom prst="rect">
            <a:avLst/>
          </a:prstGeom>
        </p:spPr>
      </p:pic>
      <p:pic>
        <p:nvPicPr>
          <p:cNvPr id="3" name="Picture 2" descr="Logo&#10;&#10;Description automatically generated">
            <a:extLst>
              <a:ext uri="{FF2B5EF4-FFF2-40B4-BE49-F238E27FC236}">
                <a16:creationId xmlns:a16="http://schemas.microsoft.com/office/drawing/2014/main" id="{B50173F2-8B69-4591-8707-ACDF27767B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7375" y="4321043"/>
            <a:ext cx="1709251" cy="706142"/>
          </a:xfrm>
          <a:prstGeom prst="rect">
            <a:avLst/>
          </a:prstGeom>
        </p:spPr>
      </p:pic>
      <p:pic>
        <p:nvPicPr>
          <p:cNvPr id="11" name="Picture 10">
            <a:extLst>
              <a:ext uri="{FF2B5EF4-FFF2-40B4-BE49-F238E27FC236}">
                <a16:creationId xmlns:a16="http://schemas.microsoft.com/office/drawing/2014/main" id="{7B7CA7B5-BEA1-407D-BD3F-6EEC7626D869}"/>
              </a:ext>
            </a:extLst>
          </p:cNvPr>
          <p:cNvPicPr>
            <a:picLocks noChangeAspect="1"/>
          </p:cNvPicPr>
          <p:nvPr/>
        </p:nvPicPr>
        <p:blipFill>
          <a:blip r:embed="rId6"/>
          <a:stretch>
            <a:fillRect/>
          </a:stretch>
        </p:blipFill>
        <p:spPr>
          <a:xfrm>
            <a:off x="1" y="4277258"/>
            <a:ext cx="1779533" cy="865532"/>
          </a:xfrm>
          <a:prstGeom prst="rect">
            <a:avLst/>
          </a:prstGeom>
        </p:spPr>
      </p:pic>
    </p:spTree>
    <p:custDataLst>
      <p:tags r:id="rId1"/>
    </p:custDataLst>
    <p:extLst>
      <p:ext uri="{BB962C8B-B14F-4D97-AF65-F5344CB8AC3E}">
        <p14:creationId xmlns:p14="http://schemas.microsoft.com/office/powerpoint/2010/main" val="1638370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1B1EA-91A0-4DCE-AEF1-F00D394EBB42}"/>
              </a:ext>
            </a:extLst>
          </p:cNvPr>
          <p:cNvSpPr>
            <a:spLocks noGrp="1"/>
          </p:cNvSpPr>
          <p:nvPr>
            <p:ph type="ctrTitle"/>
          </p:nvPr>
        </p:nvSpPr>
        <p:spPr>
          <a:xfrm>
            <a:off x="330009" y="102393"/>
            <a:ext cx="7242366" cy="790265"/>
          </a:xfrm>
        </p:spPr>
        <p:txBody>
          <a:bodyPr/>
          <a:lstStyle/>
          <a:p>
            <a:pPr indent="171450"/>
            <a:br>
              <a:rPr lang="en-US" sz="2800" b="1" dirty="0"/>
            </a:br>
            <a:r>
              <a:rPr lang="en-US" sz="2800" b="1" dirty="0"/>
              <a:t>Medicare Transitions for Medicaid Beneficiaries </a:t>
            </a:r>
          </a:p>
        </p:txBody>
      </p:sp>
      <p:sp>
        <p:nvSpPr>
          <p:cNvPr id="3" name="Text Placeholder 2">
            <a:extLst>
              <a:ext uri="{FF2B5EF4-FFF2-40B4-BE49-F238E27FC236}">
                <a16:creationId xmlns:a16="http://schemas.microsoft.com/office/drawing/2014/main" id="{0A04AC19-F475-49D2-9348-73D46A61A11D}"/>
              </a:ext>
            </a:extLst>
          </p:cNvPr>
          <p:cNvSpPr>
            <a:spLocks noGrp="1"/>
          </p:cNvSpPr>
          <p:nvPr>
            <p:ph type="body" sz="quarter" idx="10"/>
          </p:nvPr>
        </p:nvSpPr>
        <p:spPr>
          <a:xfrm>
            <a:off x="488732" y="891483"/>
            <a:ext cx="7980640" cy="3633220"/>
          </a:xfrm>
        </p:spPr>
        <p:txBody>
          <a:bodyPr/>
          <a:lstStyle/>
          <a:p>
            <a:r>
              <a:rPr lang="en-US" sz="1800" dirty="0"/>
              <a:t>Many individuals are enrolled in Medicaid when they become eligible for Medicare at age 65, or if under 65, due to certain disabilities or End Stage Renal Disease (ESRD). </a:t>
            </a:r>
          </a:p>
          <a:p>
            <a:r>
              <a:rPr lang="en-US" sz="1800" dirty="0"/>
              <a:t>Upon qualifying for Medicare</a:t>
            </a:r>
            <a:r>
              <a:rPr lang="en-US" sz="2000" dirty="0"/>
              <a:t>: </a:t>
            </a:r>
          </a:p>
          <a:p>
            <a:pPr lvl="1"/>
            <a:r>
              <a:rPr lang="en-US" sz="1700" dirty="0">
                <a:latin typeface="Arial" panose="020B0604020202020204" pitchFamily="34" charset="0"/>
                <a:cs typeface="Arial" panose="020B0604020202020204" pitchFamily="34" charset="0"/>
              </a:rPr>
              <a:t>Many full-benefit Medicaid beneficiaries (e.g., those receiving Supplemental Security Income (SSI)) retain Medicaid eligibility absent other changes in financial or disability status. They also newly qualify for an MSP.</a:t>
            </a:r>
          </a:p>
          <a:p>
            <a:pPr lvl="1"/>
            <a:r>
              <a:rPr lang="en-US" sz="1700" dirty="0">
                <a:latin typeface="Arial" panose="020B0604020202020204" pitchFamily="34" charset="0"/>
                <a:cs typeface="Arial" panose="020B0604020202020204" pitchFamily="34" charset="0"/>
              </a:rPr>
              <a:t>Individuals enrolled in the adult group in states that have expanded Medicaid lose eligibility for this group. </a:t>
            </a:r>
          </a:p>
          <a:p>
            <a:pPr lvl="2">
              <a:buFont typeface="Wingdings" panose="05000000000000000000" pitchFamily="2" charset="2"/>
              <a:buChar char="§"/>
            </a:pPr>
            <a:r>
              <a:rPr lang="en-US" sz="1600" dirty="0">
                <a:latin typeface="Arial" panose="020B0604020202020204" pitchFamily="34" charset="0"/>
                <a:cs typeface="Arial" panose="020B0604020202020204" pitchFamily="34" charset="0"/>
              </a:rPr>
              <a:t>Many individuals qualify for another Medicaid group (e.g., an MSP), but some may lose Medicaid eligibility entirely. </a:t>
            </a:r>
          </a:p>
          <a:p>
            <a:pPr lvl="2">
              <a:buFont typeface="Wingdings" panose="05000000000000000000" pitchFamily="2" charset="2"/>
              <a:buChar char="§"/>
            </a:pPr>
            <a:r>
              <a:rPr lang="en-US" sz="1600" dirty="0">
                <a:latin typeface="Arial" panose="020B0604020202020204" pitchFamily="34" charset="0"/>
                <a:cs typeface="Arial" panose="020B0604020202020204" pitchFamily="34" charset="0"/>
              </a:rPr>
              <a:t>During the PHE, states may have retained individuals in the adult group after qualifying for Medicare.</a:t>
            </a:r>
          </a:p>
        </p:txBody>
      </p:sp>
      <p:sp>
        <p:nvSpPr>
          <p:cNvPr id="6" name="Slide Number Placeholder 5">
            <a:extLst>
              <a:ext uri="{FF2B5EF4-FFF2-40B4-BE49-F238E27FC236}">
                <a16:creationId xmlns:a16="http://schemas.microsoft.com/office/drawing/2014/main" id="{A2F14579-D0FB-4994-8B4C-07EC595A8A9E}"/>
              </a:ext>
            </a:extLst>
          </p:cNvPr>
          <p:cNvSpPr>
            <a:spLocks noGrp="1"/>
          </p:cNvSpPr>
          <p:nvPr>
            <p:ph type="sldNum" sz="quarter" idx="4"/>
          </p:nvPr>
        </p:nvSpPr>
        <p:spPr/>
        <p:txBody>
          <a:bodyPr/>
          <a:lstStyle/>
          <a:p>
            <a:fld id="{48F63A3B-78C7-47BE-AE5E-E10140E04643}" type="slidenum">
              <a:rPr lang="en-US" smtClean="0"/>
              <a:pPr/>
              <a:t>10</a:t>
            </a:fld>
            <a:endParaRPr lang="en-US" dirty="0"/>
          </a:p>
        </p:txBody>
      </p:sp>
    </p:spTree>
    <p:custDataLst>
      <p:tags r:id="rId1"/>
    </p:custDataLst>
    <p:extLst>
      <p:ext uri="{BB962C8B-B14F-4D97-AF65-F5344CB8AC3E}">
        <p14:creationId xmlns:p14="http://schemas.microsoft.com/office/powerpoint/2010/main" val="2669473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6D45B-79A8-402E-AC99-858BB97612F7}"/>
              </a:ext>
            </a:extLst>
          </p:cNvPr>
          <p:cNvSpPr>
            <a:spLocks noGrp="1"/>
          </p:cNvSpPr>
          <p:nvPr>
            <p:ph type="ctrTitle"/>
          </p:nvPr>
        </p:nvSpPr>
        <p:spPr>
          <a:xfrm>
            <a:off x="268132" y="145229"/>
            <a:ext cx="7286059" cy="744594"/>
          </a:xfrm>
        </p:spPr>
        <p:txBody>
          <a:bodyPr/>
          <a:lstStyle/>
          <a:p>
            <a:r>
              <a:rPr lang="en-US" sz="2800" b="1" dirty="0"/>
              <a:t>Background: Medicare Enrollment</a:t>
            </a:r>
            <a:endParaRPr lang="en-US" sz="2800" dirty="0"/>
          </a:p>
        </p:txBody>
      </p:sp>
      <p:sp>
        <p:nvSpPr>
          <p:cNvPr id="3" name="Text Placeholder 2">
            <a:extLst>
              <a:ext uri="{FF2B5EF4-FFF2-40B4-BE49-F238E27FC236}">
                <a16:creationId xmlns:a16="http://schemas.microsoft.com/office/drawing/2014/main" id="{98992367-BAF0-4D4E-8342-05BFD25309B8}"/>
              </a:ext>
            </a:extLst>
          </p:cNvPr>
          <p:cNvSpPr>
            <a:spLocks noGrp="1"/>
          </p:cNvSpPr>
          <p:nvPr>
            <p:ph type="body" sz="quarter" idx="10"/>
          </p:nvPr>
        </p:nvSpPr>
        <p:spPr>
          <a:xfrm>
            <a:off x="441434" y="974836"/>
            <a:ext cx="7725103" cy="3514662"/>
          </a:xfrm>
        </p:spPr>
        <p:txBody>
          <a:bodyPr/>
          <a:lstStyle/>
          <a:p>
            <a:r>
              <a:rPr lang="en-US" sz="2000" dirty="0">
                <a:solidFill>
                  <a:srgbClr val="000000"/>
                </a:solidFill>
              </a:rPr>
              <a:t>An individual who misses their initial enrollment period (the 7-month period starting 3 months before their Medicare eligibility) and is not covered by the state buy-in agreement may face a gap in coverage</a:t>
            </a:r>
          </a:p>
          <a:p>
            <a:r>
              <a:rPr lang="en-US" sz="2000" dirty="0">
                <a:solidFill>
                  <a:srgbClr val="000000"/>
                </a:solidFill>
              </a:rPr>
              <a:t>Eligible individuals can generally enroll in premium Part A, Part B, or both </a:t>
            </a:r>
            <a:r>
              <a:rPr lang="en-US" sz="2000" dirty="0"/>
              <a:t>only</a:t>
            </a:r>
            <a:r>
              <a:rPr lang="en-US" sz="2000" dirty="0">
                <a:solidFill>
                  <a:srgbClr val="FF0000"/>
                </a:solidFill>
              </a:rPr>
              <a:t> </a:t>
            </a:r>
            <a:r>
              <a:rPr lang="en-US" sz="2000" dirty="0">
                <a:solidFill>
                  <a:srgbClr val="000000"/>
                </a:solidFill>
              </a:rPr>
              <a:t>during a Medicare enrollment period. </a:t>
            </a:r>
          </a:p>
          <a:p>
            <a:r>
              <a:rPr lang="en-US" sz="2000" dirty="0">
                <a:solidFill>
                  <a:srgbClr val="000000"/>
                </a:solidFill>
              </a:rPr>
              <a:t>States enroll</a:t>
            </a:r>
            <a:r>
              <a:rPr lang="en-US" sz="2000" dirty="0"/>
              <a:t> i</a:t>
            </a:r>
            <a:r>
              <a:rPr lang="en-US" sz="2000" dirty="0">
                <a:solidFill>
                  <a:srgbClr val="000000"/>
                </a:solidFill>
              </a:rPr>
              <a:t>ndividuals eligible for the MSPs and certain other Medicaid groups in Medicare at any time of the year through the state buy-in process.</a:t>
            </a:r>
          </a:p>
          <a:p>
            <a:pPr marL="0" indent="0">
              <a:buNone/>
            </a:pPr>
            <a:endParaRPr lang="en-US" dirty="0"/>
          </a:p>
        </p:txBody>
      </p:sp>
      <p:sp>
        <p:nvSpPr>
          <p:cNvPr id="6" name="Slide Number Placeholder 5">
            <a:extLst>
              <a:ext uri="{FF2B5EF4-FFF2-40B4-BE49-F238E27FC236}">
                <a16:creationId xmlns:a16="http://schemas.microsoft.com/office/drawing/2014/main" id="{7AC6DFBA-3B94-4AB9-906A-275A07AC3781}"/>
              </a:ext>
            </a:extLst>
          </p:cNvPr>
          <p:cNvSpPr>
            <a:spLocks noGrp="1"/>
          </p:cNvSpPr>
          <p:nvPr>
            <p:ph type="sldNum" sz="quarter" idx="4"/>
          </p:nvPr>
        </p:nvSpPr>
        <p:spPr/>
        <p:txBody>
          <a:bodyPr/>
          <a:lstStyle/>
          <a:p>
            <a:fld id="{48F63A3B-78C7-47BE-AE5E-E10140E04643}" type="slidenum">
              <a:rPr lang="en-US" smtClean="0"/>
              <a:pPr/>
              <a:t>11</a:t>
            </a:fld>
            <a:endParaRPr lang="en-US" dirty="0"/>
          </a:p>
        </p:txBody>
      </p:sp>
    </p:spTree>
    <p:custDataLst>
      <p:tags r:id="rId1"/>
    </p:custDataLst>
    <p:extLst>
      <p:ext uri="{BB962C8B-B14F-4D97-AF65-F5344CB8AC3E}">
        <p14:creationId xmlns:p14="http://schemas.microsoft.com/office/powerpoint/2010/main" val="1469845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C2ADF-F33F-4218-A8D8-CB04B7D6B062}"/>
              </a:ext>
            </a:extLst>
          </p:cNvPr>
          <p:cNvSpPr>
            <a:spLocks noGrp="1"/>
          </p:cNvSpPr>
          <p:nvPr>
            <p:ph type="ctrTitle"/>
          </p:nvPr>
        </p:nvSpPr>
        <p:spPr>
          <a:xfrm>
            <a:off x="243401" y="102394"/>
            <a:ext cx="7683691" cy="733801"/>
          </a:xfrm>
        </p:spPr>
        <p:txBody>
          <a:bodyPr/>
          <a:lstStyle/>
          <a:p>
            <a:r>
              <a:rPr lang="en-US" sz="2600" b="1" dirty="0"/>
              <a:t>Individuals who Retained Medicaid After Qualifying for Medicare During the PHE</a:t>
            </a:r>
          </a:p>
        </p:txBody>
      </p:sp>
      <p:sp>
        <p:nvSpPr>
          <p:cNvPr id="3" name="Text Placeholder 2">
            <a:extLst>
              <a:ext uri="{FF2B5EF4-FFF2-40B4-BE49-F238E27FC236}">
                <a16:creationId xmlns:a16="http://schemas.microsoft.com/office/drawing/2014/main" id="{AFA3263B-B313-497E-A695-633E53DA24CD}"/>
              </a:ext>
            </a:extLst>
          </p:cNvPr>
          <p:cNvSpPr>
            <a:spLocks noGrp="1"/>
          </p:cNvSpPr>
          <p:nvPr>
            <p:ph type="body" sz="quarter" idx="10"/>
          </p:nvPr>
        </p:nvSpPr>
        <p:spPr>
          <a:xfrm>
            <a:off x="433553" y="920978"/>
            <a:ext cx="8358756" cy="3503311"/>
          </a:xfrm>
        </p:spPr>
        <p:txBody>
          <a:bodyPr/>
          <a:lstStyle/>
          <a:p>
            <a:r>
              <a:rPr lang="en-US" sz="1800" dirty="0">
                <a:solidFill>
                  <a:srgbClr val="000000"/>
                </a:solidFill>
              </a:rPr>
              <a:t>Starting January 1, 2023, the Consolidated Appropriations Act, 2021(CAA) allows the Secretary of the Department of Health and Human Services to adopt Medicare SEPs for exceptional conditions.</a:t>
            </a:r>
          </a:p>
          <a:p>
            <a:pPr lvl="1"/>
            <a:r>
              <a:rPr lang="en-US" sz="1600" dirty="0">
                <a:latin typeface="Arial" panose="020B0604020202020204" pitchFamily="34" charset="0"/>
                <a:cs typeface="Arial" panose="020B0604020202020204" pitchFamily="34" charset="0"/>
              </a:rPr>
              <a:t>CMS finalized regulations that create 5 new SEPs under this authority. </a:t>
            </a:r>
          </a:p>
          <a:p>
            <a:r>
              <a:rPr lang="en-US" sz="1800" dirty="0"/>
              <a:t>This includes an SEP for certain individuals who:</a:t>
            </a:r>
          </a:p>
          <a:p>
            <a:pPr lvl="1"/>
            <a:r>
              <a:rPr lang="en-US" sz="1600" dirty="0">
                <a:latin typeface="Arial" panose="020B0604020202020204" pitchFamily="34" charset="0"/>
                <a:cs typeface="Arial" panose="020B0604020202020204" pitchFamily="34" charset="0"/>
              </a:rPr>
              <a:t>Lose Medicaid (e.g., due to aging out of adult group) after normal operations resume following the end of the PHE and </a:t>
            </a:r>
          </a:p>
          <a:p>
            <a:pPr lvl="1"/>
            <a:r>
              <a:rPr lang="en-US" sz="1600" dirty="0">
                <a:latin typeface="Arial" panose="020B0604020202020204" pitchFamily="34" charset="0"/>
                <a:cs typeface="Arial" panose="020B0604020202020204" pitchFamily="34" charset="0"/>
              </a:rPr>
              <a:t>Did not sign up for Medicare on time.</a:t>
            </a:r>
          </a:p>
          <a:p>
            <a:r>
              <a:rPr lang="en-US" sz="1800" dirty="0"/>
              <a:t>This new SEP helps promote seamless transitions from Medicaid to Medicare coverage and removes Medicare late enrollment penalties.</a:t>
            </a:r>
          </a:p>
          <a:p>
            <a:pPr marL="0" indent="0">
              <a:buNone/>
            </a:pPr>
            <a:endParaRPr lang="en-US" sz="2200" dirty="0"/>
          </a:p>
          <a:p>
            <a:endParaRPr lang="en-US" dirty="0"/>
          </a:p>
        </p:txBody>
      </p:sp>
      <p:sp>
        <p:nvSpPr>
          <p:cNvPr id="6" name="Slide Number Placeholder 5">
            <a:extLst>
              <a:ext uri="{FF2B5EF4-FFF2-40B4-BE49-F238E27FC236}">
                <a16:creationId xmlns:a16="http://schemas.microsoft.com/office/drawing/2014/main" id="{0C1EB585-A11D-4FCD-A6D7-1F960ABF0524}"/>
              </a:ext>
            </a:extLst>
          </p:cNvPr>
          <p:cNvSpPr>
            <a:spLocks noGrp="1"/>
          </p:cNvSpPr>
          <p:nvPr>
            <p:ph type="sldNum" sz="quarter" idx="4"/>
          </p:nvPr>
        </p:nvSpPr>
        <p:spPr/>
        <p:txBody>
          <a:bodyPr/>
          <a:lstStyle/>
          <a:p>
            <a:fld id="{48F63A3B-78C7-47BE-AE5E-E10140E04643}" type="slidenum">
              <a:rPr lang="en-US" smtClean="0"/>
              <a:pPr/>
              <a:t>12</a:t>
            </a:fld>
            <a:endParaRPr lang="en-US" dirty="0"/>
          </a:p>
        </p:txBody>
      </p:sp>
    </p:spTree>
    <p:custDataLst>
      <p:tags r:id="rId1"/>
    </p:custDataLst>
    <p:extLst>
      <p:ext uri="{BB962C8B-B14F-4D97-AF65-F5344CB8AC3E}">
        <p14:creationId xmlns:p14="http://schemas.microsoft.com/office/powerpoint/2010/main" val="2814862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C2ADF-F33F-4218-A8D8-CB04B7D6B062}"/>
              </a:ext>
            </a:extLst>
          </p:cNvPr>
          <p:cNvSpPr>
            <a:spLocks noGrp="1"/>
          </p:cNvSpPr>
          <p:nvPr>
            <p:ph type="ctrTitle"/>
          </p:nvPr>
        </p:nvSpPr>
        <p:spPr>
          <a:xfrm>
            <a:off x="243401" y="102394"/>
            <a:ext cx="7683691" cy="733801"/>
          </a:xfrm>
        </p:spPr>
        <p:txBody>
          <a:bodyPr/>
          <a:lstStyle/>
          <a:p>
            <a:r>
              <a:rPr lang="en-US" sz="2600" b="1" dirty="0"/>
              <a:t>Timing for SEP Following Termination of Medicaid Coverage</a:t>
            </a:r>
          </a:p>
        </p:txBody>
      </p:sp>
      <p:sp>
        <p:nvSpPr>
          <p:cNvPr id="3" name="Text Placeholder 2">
            <a:extLst>
              <a:ext uri="{FF2B5EF4-FFF2-40B4-BE49-F238E27FC236}">
                <a16:creationId xmlns:a16="http://schemas.microsoft.com/office/drawing/2014/main" id="{AFA3263B-B313-497E-A695-633E53DA24CD}"/>
              </a:ext>
            </a:extLst>
          </p:cNvPr>
          <p:cNvSpPr>
            <a:spLocks noGrp="1"/>
          </p:cNvSpPr>
          <p:nvPr>
            <p:ph type="body" sz="quarter" idx="10"/>
          </p:nvPr>
        </p:nvSpPr>
        <p:spPr>
          <a:xfrm>
            <a:off x="433553" y="920978"/>
            <a:ext cx="8358756" cy="3503311"/>
          </a:xfrm>
        </p:spPr>
        <p:txBody>
          <a:bodyPr/>
          <a:lstStyle/>
          <a:p>
            <a:r>
              <a:rPr lang="en-US" sz="1800" b="1" dirty="0"/>
              <a:t>Starting 1/1/2023. </a:t>
            </a:r>
            <a:r>
              <a:rPr lang="en-US" sz="1800" dirty="0"/>
              <a:t>If the individual loses Medicaid coverage on or after January 1, 2023: </a:t>
            </a:r>
          </a:p>
          <a:p>
            <a:pPr lvl="1"/>
            <a:r>
              <a:rPr lang="en-US" sz="1700" dirty="0">
                <a:latin typeface="Arial" panose="020B0604020202020204" pitchFamily="34" charset="0"/>
                <a:cs typeface="Arial" panose="020B0604020202020204" pitchFamily="34" charset="0"/>
              </a:rPr>
              <a:t>The SEP starts upon notice of upcoming termination of Medicaid eligibility and ends six months after the Medicaid termination.</a:t>
            </a:r>
          </a:p>
          <a:p>
            <a:pPr lvl="1"/>
            <a:r>
              <a:rPr lang="en-US" sz="1700" dirty="0">
                <a:latin typeface="Arial" panose="020B0604020202020204" pitchFamily="34" charset="0"/>
                <a:cs typeface="Arial" panose="020B0604020202020204" pitchFamily="34" charset="0"/>
              </a:rPr>
              <a:t>Medicare benefits start the month after Medicare enrollment unless the individual elects a start date back to the first day of the month the individual lost Medicaid and agrees to pay all prior premiums. </a:t>
            </a:r>
          </a:p>
          <a:p>
            <a:r>
              <a:rPr lang="en-US" sz="1800" dirty="0"/>
              <a:t>See November 3, 2022 Final Rulemaking entitled “Implementing Certain Provisions of the Consolidated Appropriations Act and other Revisions to Medicare Enrollment and Eligibility Rules,” </a:t>
            </a:r>
            <a:r>
              <a:rPr lang="en-US" sz="1800" b="1" dirty="0"/>
              <a:t>87 FR 25097 66454</a:t>
            </a:r>
          </a:p>
          <a:p>
            <a:pPr lvl="1"/>
            <a:r>
              <a:rPr lang="en-US" sz="1700" dirty="0">
                <a:latin typeface="Arial" panose="020B0604020202020204" pitchFamily="34" charset="0"/>
                <a:cs typeface="Arial" panose="020B0604020202020204" pitchFamily="34" charset="0"/>
              </a:rPr>
              <a:t>Available at </a:t>
            </a:r>
            <a:r>
              <a:rPr lang="en-US" sz="17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https://www.federalregister.gov/documents/2022/11/03/2022-23407/medicare-program-implementing-certain-provisions-of-the-consolidated-appropriations-act-2021-and</a:t>
            </a:r>
            <a:endParaRPr lang="en-US" sz="1700" dirty="0">
              <a:latin typeface="Arial" panose="020B0604020202020204" pitchFamily="34" charset="0"/>
              <a:cs typeface="Arial" panose="020B0604020202020204" pitchFamily="34" charset="0"/>
            </a:endParaRPr>
          </a:p>
          <a:p>
            <a:pPr marL="628650" lvl="2" indent="-285750">
              <a:spcBef>
                <a:spcPts val="750"/>
              </a:spcBef>
              <a:buFont typeface="Courier New" panose="02070309020205020404" pitchFamily="49" charset="0"/>
              <a:buChar char="o"/>
            </a:pPr>
            <a:endParaRPr lang="en-US" sz="1600" dirty="0">
              <a:latin typeface="Arial" panose="020B0604020202020204" pitchFamily="34" charset="0"/>
              <a:cs typeface="Arial" panose="020B0604020202020204" pitchFamily="34" charset="0"/>
            </a:endParaRPr>
          </a:p>
          <a:p>
            <a:endParaRPr lang="en-US" dirty="0">
              <a:cs typeface="Arial" panose="020B0604020202020204" pitchFamily="34" charset="0"/>
            </a:endParaRPr>
          </a:p>
          <a:p>
            <a:endParaRPr lang="en-US" sz="2200" dirty="0"/>
          </a:p>
          <a:p>
            <a:endParaRPr lang="en-US" dirty="0"/>
          </a:p>
        </p:txBody>
      </p:sp>
      <p:sp>
        <p:nvSpPr>
          <p:cNvPr id="6" name="Slide Number Placeholder 5">
            <a:extLst>
              <a:ext uri="{FF2B5EF4-FFF2-40B4-BE49-F238E27FC236}">
                <a16:creationId xmlns:a16="http://schemas.microsoft.com/office/drawing/2014/main" id="{0C1EB585-A11D-4FCD-A6D7-1F960ABF0524}"/>
              </a:ext>
            </a:extLst>
          </p:cNvPr>
          <p:cNvSpPr>
            <a:spLocks noGrp="1"/>
          </p:cNvSpPr>
          <p:nvPr>
            <p:ph type="sldNum" sz="quarter" idx="4"/>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9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6858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custDataLst>
      <p:tags r:id="rId1"/>
    </p:custDataLst>
    <p:extLst>
      <p:ext uri="{BB962C8B-B14F-4D97-AF65-F5344CB8AC3E}">
        <p14:creationId xmlns:p14="http://schemas.microsoft.com/office/powerpoint/2010/main" val="910979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776" y="254732"/>
            <a:ext cx="8207529" cy="558786"/>
          </a:xfrm>
        </p:spPr>
        <p:txBody>
          <a:bodyPr/>
          <a:lstStyle/>
          <a:p>
            <a:r>
              <a:rPr lang="en-US" sz="2500" b="1" dirty="0"/>
              <a:t>Resuming Normal Eligibility and Enrollment Operations After the Public Health Emergency Ends</a:t>
            </a:r>
          </a:p>
        </p:txBody>
      </p:sp>
      <p:sp>
        <p:nvSpPr>
          <p:cNvPr id="3" name="Content Placeholder 2"/>
          <p:cNvSpPr>
            <a:spLocks noGrp="1"/>
          </p:cNvSpPr>
          <p:nvPr>
            <p:ph type="body" sz="quarter" idx="10"/>
          </p:nvPr>
        </p:nvSpPr>
        <p:spPr>
          <a:xfrm>
            <a:off x="468235" y="919657"/>
            <a:ext cx="8207529" cy="3447183"/>
          </a:xfrm>
        </p:spPr>
        <p:txBody>
          <a:bodyPr>
            <a:noAutofit/>
          </a:bodyPr>
          <a:lstStyle/>
          <a:p>
            <a:pPr>
              <a:buFont typeface="Arial" panose="020B0604020202020204" pitchFamily="34" charset="0"/>
              <a:buChar char="•"/>
            </a:pPr>
            <a:r>
              <a:rPr lang="en-US" sz="1900" kern="0" dirty="0">
                <a:ea typeface="Constantia" panose="02030602050306030303" pitchFamily="18" charset="0"/>
                <a:sym typeface="Constantia"/>
              </a:rPr>
              <a:t>“Unwinding” refers to the steps states will need to take to return to normal eligibility and enrollment processes following the end of the COVID-19 PHE, and the continuous enrollment requirement. </a:t>
            </a:r>
          </a:p>
          <a:p>
            <a:pPr>
              <a:buFont typeface="Arial" panose="020B0604020202020204" pitchFamily="34" charset="0"/>
              <a:buChar char="•"/>
            </a:pPr>
            <a:r>
              <a:rPr lang="en-US" sz="1900" kern="0" dirty="0">
                <a:ea typeface="Constantia" panose="02030602050306030303" pitchFamily="18" charset="0"/>
                <a:sym typeface="Constantia"/>
              </a:rPr>
              <a:t>Processes will vary by state, but states will have </a:t>
            </a:r>
            <a:r>
              <a:rPr lang="en-US" sz="1900" b="1" kern="0" dirty="0">
                <a:ea typeface="Constantia" panose="02030602050306030303" pitchFamily="18" charset="0"/>
                <a:sym typeface="Constantia"/>
              </a:rPr>
              <a:t>up to 12 months </a:t>
            </a:r>
            <a:r>
              <a:rPr lang="en-US" sz="1900" kern="0" dirty="0">
                <a:ea typeface="Constantia" panose="02030602050306030303" pitchFamily="18" charset="0"/>
                <a:sym typeface="Constantia"/>
              </a:rPr>
              <a:t>to</a:t>
            </a:r>
            <a:r>
              <a:rPr lang="en-US" sz="1900" b="1" kern="0" dirty="0">
                <a:ea typeface="Constantia" panose="02030602050306030303" pitchFamily="18" charset="0"/>
                <a:sym typeface="Constantia"/>
              </a:rPr>
              <a:t> </a:t>
            </a:r>
            <a:r>
              <a:rPr lang="en-US" sz="1900" kern="0" dirty="0">
                <a:ea typeface="Constantia" panose="02030602050306030303" pitchFamily="18" charset="0"/>
                <a:sym typeface="Constantia"/>
              </a:rPr>
              <a:t>start an eligibility renewal.</a:t>
            </a:r>
          </a:p>
          <a:p>
            <a:pPr>
              <a:buFont typeface="Arial" panose="020B0604020202020204" pitchFamily="34" charset="0"/>
              <a:buChar char="•"/>
            </a:pPr>
            <a:r>
              <a:rPr lang="en-US" sz="1900" kern="0" dirty="0">
                <a:ea typeface="Constantia" panose="02030602050306030303" pitchFamily="18" charset="0"/>
                <a:sym typeface="Constantia"/>
              </a:rPr>
              <a:t>Medicaid enrollees normally have their eligibility renewed at least once each year. During the twelve-month unwinding period, state agencies will need to initiate </a:t>
            </a:r>
            <a:r>
              <a:rPr lang="en-US" sz="1900" b="1" kern="0" dirty="0">
                <a:ea typeface="Constantia" panose="02030602050306030303" pitchFamily="18" charset="0"/>
                <a:sym typeface="Constantia"/>
              </a:rPr>
              <a:t>eligibility renewals for every individual </a:t>
            </a:r>
            <a:r>
              <a:rPr lang="en-US" sz="1900" kern="0" dirty="0">
                <a:ea typeface="Constantia" panose="02030602050306030303" pitchFamily="18" charset="0"/>
                <a:sym typeface="Constantia"/>
              </a:rPr>
              <a:t>enrolled in their program. </a:t>
            </a:r>
          </a:p>
          <a:p>
            <a:pPr marL="171450" lvl="1">
              <a:spcBef>
                <a:spcPts val="750"/>
              </a:spcBef>
              <a:buFont typeface="Arial" panose="020B0604020202020204" pitchFamily="34" charset="0"/>
              <a:buChar char="•"/>
            </a:pPr>
            <a:r>
              <a:rPr lang="en-US" sz="1900" kern="0" dirty="0">
                <a:latin typeface="Arial" panose="020B0604020202020204" pitchFamily="34" charset="0"/>
                <a:cs typeface="Arial" panose="020B0604020202020204" pitchFamily="34" charset="0"/>
              </a:rPr>
              <a:t>States may begin their 12-month unwinding period </a:t>
            </a:r>
            <a:r>
              <a:rPr lang="en-US" sz="1900" b="1" kern="0" dirty="0">
                <a:latin typeface="Arial" panose="020B0604020202020204" pitchFamily="34" charset="0"/>
                <a:cs typeface="Arial" panose="020B0604020202020204" pitchFamily="34" charset="0"/>
              </a:rPr>
              <a:t>at different times </a:t>
            </a:r>
            <a:r>
              <a:rPr lang="en-US" sz="1900" kern="0" dirty="0">
                <a:latin typeface="Arial" panose="020B0604020202020204" pitchFamily="34" charset="0"/>
                <a:cs typeface="Arial" panose="020B0604020202020204" pitchFamily="34" charset="0"/>
              </a:rPr>
              <a:t>(the month before, during, or after the PHE ends). Terminations of Medicaid coverage may begin the month after the PHE ends. </a:t>
            </a:r>
          </a:p>
        </p:txBody>
      </p:sp>
      <p:sp>
        <p:nvSpPr>
          <p:cNvPr id="4" name="Slide Number Placeholder 3"/>
          <p:cNvSpPr>
            <a:spLocks noGrp="1"/>
          </p:cNvSpPr>
          <p:nvPr>
            <p:ph type="sldNum" sz="quarter" idx="4"/>
          </p:nvPr>
        </p:nvSpPr>
        <p:spPr/>
        <p:txBody>
          <a:bodyPr/>
          <a:lstStyle/>
          <a:p>
            <a:pPr defTabSz="685828">
              <a:defRPr/>
            </a:pPr>
            <a:fld id="{6AE7939A-3FBB-4809-905E-2174978795E4}" type="slidenum">
              <a:rPr lang="en-US">
                <a:solidFill>
                  <a:prstClr val="black">
                    <a:tint val="75000"/>
                  </a:prstClr>
                </a:solidFill>
                <a:latin typeface="Calibri"/>
              </a:rPr>
              <a:pPr defTabSz="685828">
                <a:defRPr/>
              </a:pPr>
              <a:t>14</a:t>
            </a:fld>
            <a:endParaRPr lang="en-US" dirty="0">
              <a:solidFill>
                <a:prstClr val="black">
                  <a:tint val="75000"/>
                </a:prstClr>
              </a:solidFill>
              <a:latin typeface="Calibri"/>
            </a:endParaRPr>
          </a:p>
        </p:txBody>
      </p:sp>
    </p:spTree>
    <p:custDataLst>
      <p:tags r:id="rId1"/>
    </p:custDataLst>
    <p:extLst>
      <p:ext uri="{BB962C8B-B14F-4D97-AF65-F5344CB8AC3E}">
        <p14:creationId xmlns:p14="http://schemas.microsoft.com/office/powerpoint/2010/main" val="1981706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E7438-41DF-4DEE-ADE2-BDAD928153C4}"/>
              </a:ext>
            </a:extLst>
          </p:cNvPr>
          <p:cNvSpPr>
            <a:spLocks noGrp="1"/>
          </p:cNvSpPr>
          <p:nvPr>
            <p:ph type="ctrTitle"/>
          </p:nvPr>
        </p:nvSpPr>
        <p:spPr>
          <a:xfrm>
            <a:off x="240632" y="102393"/>
            <a:ext cx="7313559" cy="558786"/>
          </a:xfrm>
        </p:spPr>
        <p:txBody>
          <a:bodyPr/>
          <a:lstStyle/>
          <a:p>
            <a:r>
              <a:rPr lang="en-US" sz="2800" b="1" dirty="0"/>
              <a:t>Requirements for Renewals</a:t>
            </a:r>
          </a:p>
        </p:txBody>
      </p:sp>
      <p:sp>
        <p:nvSpPr>
          <p:cNvPr id="3" name="Text Placeholder 2">
            <a:extLst>
              <a:ext uri="{FF2B5EF4-FFF2-40B4-BE49-F238E27FC236}">
                <a16:creationId xmlns:a16="http://schemas.microsoft.com/office/drawing/2014/main" id="{92ADB777-F320-42B5-B9D7-6B10F58D5AD5}"/>
              </a:ext>
            </a:extLst>
          </p:cNvPr>
          <p:cNvSpPr>
            <a:spLocks noGrp="1"/>
          </p:cNvSpPr>
          <p:nvPr>
            <p:ph type="body" sz="quarter" idx="10"/>
          </p:nvPr>
        </p:nvSpPr>
        <p:spPr>
          <a:xfrm>
            <a:off x="497409" y="754877"/>
            <a:ext cx="7704814" cy="3633746"/>
          </a:xfrm>
        </p:spPr>
        <p:txBody>
          <a:bodyPr/>
          <a:lstStyle/>
          <a:p>
            <a:pPr marL="285750" lvl="1" indent="-285750">
              <a:spcBef>
                <a:spcPts val="0"/>
              </a:spcBef>
              <a:spcAft>
                <a:spcPts val="300"/>
              </a:spcAft>
              <a:buFont typeface="Arial" panose="020B0604020202020204" pitchFamily="34" charset="0"/>
              <a:buChar char="•"/>
              <a:defRPr/>
            </a:pPr>
            <a:r>
              <a:rPr lang="en-US" sz="1600" b="1" dirty="0">
                <a:latin typeface="Arial" panose="020B0604020202020204" pitchFamily="34" charset="0"/>
                <a:cs typeface="Arial" panose="020B0604020202020204" pitchFamily="34" charset="0"/>
              </a:rPr>
              <a:t>States must attempt to renew eligibility for </a:t>
            </a:r>
            <a:r>
              <a:rPr lang="en-US" sz="1600" b="1" i="1" dirty="0">
                <a:latin typeface="Arial" panose="020B0604020202020204" pitchFamily="34" charset="0"/>
                <a:cs typeface="Arial" panose="020B0604020202020204" pitchFamily="34" charset="0"/>
              </a:rPr>
              <a:t>all individuals </a:t>
            </a:r>
            <a:r>
              <a:rPr lang="en-US" sz="1600" b="1" dirty="0">
                <a:latin typeface="Arial" panose="020B0604020202020204" pitchFamily="34" charset="0"/>
                <a:cs typeface="Arial" panose="020B0604020202020204" pitchFamily="34" charset="0"/>
              </a:rPr>
              <a:t>enrolled in Medicaid </a:t>
            </a:r>
            <a:r>
              <a:rPr lang="en-US" sz="1600" dirty="0">
                <a:latin typeface="Arial" panose="020B0604020202020204" pitchFamily="34" charset="0"/>
                <a:cs typeface="Arial" panose="020B0604020202020204" pitchFamily="34" charset="0"/>
              </a:rPr>
              <a:t>on an </a:t>
            </a:r>
            <a:r>
              <a:rPr lang="en-US" sz="1600" b="1" i="1" dirty="0">
                <a:latin typeface="Arial" panose="020B0604020202020204" pitchFamily="34" charset="0"/>
                <a:cs typeface="Arial" panose="020B0604020202020204" pitchFamily="34" charset="0"/>
              </a:rPr>
              <a:t>ex parte </a:t>
            </a:r>
            <a:r>
              <a:rPr lang="en-US" sz="1600" b="1" dirty="0">
                <a:latin typeface="Arial" panose="020B0604020202020204" pitchFamily="34" charset="0"/>
                <a:cs typeface="Arial" panose="020B0604020202020204" pitchFamily="34" charset="0"/>
              </a:rPr>
              <a:t>basis</a:t>
            </a:r>
            <a:r>
              <a:rPr lang="en-US" sz="1600" b="1"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based on reliable information, without requiring information from the beneficiary.</a:t>
            </a:r>
            <a:r>
              <a:rPr lang="en-US" sz="1600" strike="sngStrike" dirty="0">
                <a:latin typeface="Arial" panose="020B0604020202020204" pitchFamily="34" charset="0"/>
                <a:cs typeface="Arial" panose="020B0604020202020204" pitchFamily="34" charset="0"/>
              </a:rPr>
              <a:t> </a:t>
            </a:r>
          </a:p>
          <a:p>
            <a:pPr marL="628650" lvl="2" indent="-285750">
              <a:spcBef>
                <a:spcPts val="0"/>
              </a:spcBef>
              <a:spcAft>
                <a:spcPts val="300"/>
              </a:spcAft>
              <a:buFont typeface="Courier New" panose="02070309020205020404" pitchFamily="49" charset="0"/>
              <a:buChar char="o"/>
              <a:defRPr/>
            </a:pPr>
            <a:r>
              <a:rPr lang="en-US" sz="1600" dirty="0">
                <a:latin typeface="Arial" panose="020B0604020202020204" pitchFamily="34" charset="0"/>
                <a:cs typeface="Arial" panose="020B0604020202020204" pitchFamily="34" charset="0"/>
              </a:rPr>
              <a:t>Process does not entail any beneficiary involvement, and states typically begin the process 60-90 days prior to the beneficiary’s renewal date</a:t>
            </a:r>
          </a:p>
          <a:p>
            <a:pPr marL="285750" lvl="1" indent="-285750">
              <a:spcBef>
                <a:spcPts val="0"/>
              </a:spcBef>
              <a:spcAft>
                <a:spcPts val="300"/>
              </a:spcAft>
              <a:buFont typeface="Arial" panose="020B0604020202020204" pitchFamily="34" charset="0"/>
              <a:buChar char="•"/>
              <a:defRPr/>
            </a:pPr>
            <a:r>
              <a:rPr lang="en-US" sz="1600" dirty="0">
                <a:latin typeface="Arial" panose="020B0604020202020204" pitchFamily="34" charset="0"/>
                <a:cs typeface="Arial" panose="020B0604020202020204" pitchFamily="34" charset="0"/>
              </a:rPr>
              <a:t>If the Medicaid agency is able to renew eligibility based on the available reliable information, the agency must provide notice to the beneficiary, which includes:</a:t>
            </a:r>
          </a:p>
          <a:p>
            <a:pPr marL="628650" lvl="2" indent="-285750">
              <a:spcBef>
                <a:spcPts val="0"/>
              </a:spcBef>
              <a:spcAft>
                <a:spcPts val="300"/>
              </a:spcAft>
              <a:buFont typeface="Courier New" panose="02070309020205020404" pitchFamily="49" charset="0"/>
              <a:buChar char="o"/>
              <a:defRPr/>
            </a:pPr>
            <a:r>
              <a:rPr lang="en-US" sz="1600" dirty="0">
                <a:latin typeface="Arial" panose="020B0604020202020204" pitchFamily="34" charset="0"/>
                <a:cs typeface="Arial" panose="020B0604020202020204" pitchFamily="34" charset="0"/>
              </a:rPr>
              <a:t>That the individual's coverage has been renewed for another eligibility period and length of that period,</a:t>
            </a:r>
          </a:p>
          <a:p>
            <a:pPr marL="628650" lvl="2" indent="-285750">
              <a:spcBef>
                <a:spcPts val="0"/>
              </a:spcBef>
              <a:spcAft>
                <a:spcPts val="300"/>
              </a:spcAft>
              <a:buFont typeface="Courier New" panose="02070309020205020404" pitchFamily="49" charset="0"/>
              <a:buChar char="o"/>
              <a:defRPr/>
            </a:pPr>
            <a:r>
              <a:rPr lang="en-US" sz="1600" dirty="0">
                <a:latin typeface="Arial" panose="020B0604020202020204" pitchFamily="34" charset="0"/>
                <a:cs typeface="Arial" panose="020B0604020202020204" pitchFamily="34" charset="0"/>
              </a:rPr>
              <a:t>Information the state used to determine eligibility and the basis of continued eligibility, and</a:t>
            </a:r>
          </a:p>
          <a:p>
            <a:pPr marL="628650" lvl="2" indent="-285750">
              <a:spcBef>
                <a:spcPts val="0"/>
              </a:spcBef>
              <a:spcAft>
                <a:spcPts val="300"/>
              </a:spcAft>
              <a:buFont typeface="Courier New" panose="02070309020205020404" pitchFamily="49" charset="0"/>
              <a:buChar char="o"/>
              <a:defRPr/>
            </a:pPr>
            <a:r>
              <a:rPr lang="en-US" sz="1600" dirty="0">
                <a:latin typeface="Arial" panose="020B0604020202020204" pitchFamily="34" charset="0"/>
                <a:cs typeface="Arial" panose="020B0604020202020204" pitchFamily="34" charset="0"/>
              </a:rPr>
              <a:t>Beneficiary obligation to inform the state if any of the information in the notice is inaccurate or requires changes.</a:t>
            </a:r>
          </a:p>
          <a:p>
            <a:pPr marL="285750" lvl="1" indent="-285750">
              <a:spcBef>
                <a:spcPts val="0"/>
              </a:spcBef>
              <a:spcAft>
                <a:spcPts val="300"/>
              </a:spcAft>
              <a:buFont typeface="Arial" panose="020B0604020202020204" pitchFamily="34" charset="0"/>
              <a:buChar char="•"/>
              <a:defRPr/>
            </a:pPr>
            <a:r>
              <a:rPr lang="en-US" sz="1600" dirty="0">
                <a:latin typeface="Arial" panose="020B0604020202020204" pitchFamily="34" charset="0"/>
                <a:cs typeface="Arial" panose="020B0604020202020204" pitchFamily="34" charset="0"/>
              </a:rPr>
              <a:t>Beneficiary does not need to sign or return the notice if all information contained in the notice is accurate.</a:t>
            </a:r>
          </a:p>
          <a:p>
            <a:pPr marL="285750" lvl="1" indent="-285750">
              <a:spcBef>
                <a:spcPts val="0"/>
              </a:spcBef>
              <a:spcAft>
                <a:spcPts val="300"/>
              </a:spcAft>
              <a:buFont typeface="Arial" panose="020B0604020202020204" pitchFamily="34" charset="0"/>
              <a:buChar char="•"/>
              <a:defRPr/>
            </a:pPr>
            <a:endParaRPr lang="en-US" sz="1400" dirty="0"/>
          </a:p>
        </p:txBody>
      </p:sp>
      <p:sp>
        <p:nvSpPr>
          <p:cNvPr id="6" name="Slide Number Placeholder 5">
            <a:extLst>
              <a:ext uri="{FF2B5EF4-FFF2-40B4-BE49-F238E27FC236}">
                <a16:creationId xmlns:a16="http://schemas.microsoft.com/office/drawing/2014/main" id="{6C43B713-71B0-4CCA-8A2C-C3AFE967C0AC}"/>
              </a:ext>
            </a:extLst>
          </p:cNvPr>
          <p:cNvSpPr>
            <a:spLocks noGrp="1"/>
          </p:cNvSpPr>
          <p:nvPr>
            <p:ph type="sldNum" sz="quarter" idx="4"/>
          </p:nvPr>
        </p:nvSpPr>
        <p:spPr/>
        <p:txBody>
          <a:bodyPr/>
          <a:lstStyle/>
          <a:p>
            <a:fld id="{48F63A3B-78C7-47BE-AE5E-E10140E04643}" type="slidenum">
              <a:rPr lang="en-US" smtClean="0"/>
              <a:pPr/>
              <a:t>15</a:t>
            </a:fld>
            <a:endParaRPr lang="en-US" dirty="0"/>
          </a:p>
        </p:txBody>
      </p:sp>
    </p:spTree>
    <p:custDataLst>
      <p:tags r:id="rId1"/>
    </p:custDataLst>
    <p:extLst>
      <p:ext uri="{BB962C8B-B14F-4D97-AF65-F5344CB8AC3E}">
        <p14:creationId xmlns:p14="http://schemas.microsoft.com/office/powerpoint/2010/main" val="1839635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5269D-7BB3-4B1A-834C-CDAB6039CAB3}"/>
              </a:ext>
            </a:extLst>
          </p:cNvPr>
          <p:cNvSpPr>
            <a:spLocks noGrp="1"/>
          </p:cNvSpPr>
          <p:nvPr>
            <p:ph type="ctrTitle"/>
          </p:nvPr>
        </p:nvSpPr>
        <p:spPr>
          <a:xfrm>
            <a:off x="364386" y="331037"/>
            <a:ext cx="7189806" cy="558786"/>
          </a:xfrm>
        </p:spPr>
        <p:txBody>
          <a:bodyPr/>
          <a:lstStyle/>
          <a:p>
            <a:r>
              <a:rPr lang="en-US" sz="3000" b="1" dirty="0"/>
              <a:t>Additional Information on Renewals</a:t>
            </a:r>
          </a:p>
        </p:txBody>
      </p:sp>
      <p:sp>
        <p:nvSpPr>
          <p:cNvPr id="3" name="Text Placeholder 2">
            <a:extLst>
              <a:ext uri="{FF2B5EF4-FFF2-40B4-BE49-F238E27FC236}">
                <a16:creationId xmlns:a16="http://schemas.microsoft.com/office/drawing/2014/main" id="{43357249-51A0-4463-BA92-4539A3F0E621}"/>
              </a:ext>
            </a:extLst>
          </p:cNvPr>
          <p:cNvSpPr>
            <a:spLocks noGrp="1"/>
          </p:cNvSpPr>
          <p:nvPr>
            <p:ph type="body" sz="quarter" idx="10"/>
          </p:nvPr>
        </p:nvSpPr>
        <p:spPr>
          <a:xfrm>
            <a:off x="460638" y="996902"/>
            <a:ext cx="8105846" cy="2964581"/>
          </a:xfrm>
        </p:spPr>
        <p:txBody>
          <a:bodyPr/>
          <a:lstStyle/>
          <a:p>
            <a:pPr>
              <a:spcAft>
                <a:spcPts val="200"/>
              </a:spcAft>
            </a:pPr>
            <a:r>
              <a:rPr lang="en-US" sz="1900" dirty="0"/>
              <a:t>If an </a:t>
            </a:r>
            <a:r>
              <a:rPr lang="en-US" sz="1900" i="1" dirty="0"/>
              <a:t>ex parte </a:t>
            </a:r>
            <a:r>
              <a:rPr lang="en-US" sz="1900" dirty="0"/>
              <a:t>renewal cannot be completed, the agency must provide beneficiaries with a </a:t>
            </a:r>
            <a:r>
              <a:rPr lang="en-US" sz="1900" b="1" dirty="0"/>
              <a:t>renewal form </a:t>
            </a:r>
            <a:r>
              <a:rPr lang="en-US" sz="1900" dirty="0"/>
              <a:t>and request information from the beneficiary. </a:t>
            </a:r>
          </a:p>
          <a:p>
            <a:pPr>
              <a:spcAft>
                <a:spcPts val="200"/>
              </a:spcAft>
            </a:pPr>
            <a:r>
              <a:rPr lang="en-US" sz="1900" dirty="0"/>
              <a:t>Agencies may, but are not required to pre-populate renewal forms for </a:t>
            </a:r>
            <a:r>
              <a:rPr lang="en-US" sz="1900" b="1" dirty="0"/>
              <a:t>non-MAGI</a:t>
            </a:r>
            <a:r>
              <a:rPr lang="en-US" sz="1900" dirty="0"/>
              <a:t> beneficiaries (i.e., those individuals in eligibility groups – such as the Aged, Blind, and Disabled, whose financial eligibility for Medicaid is not determined using Modified Adjusted Gross Income (MAGI) income counting rules).</a:t>
            </a:r>
          </a:p>
          <a:p>
            <a:pPr>
              <a:spcAft>
                <a:spcPts val="200"/>
              </a:spcAft>
            </a:pPr>
            <a:r>
              <a:rPr lang="en-US" sz="1900" dirty="0"/>
              <a:t>Agencies must include clear instructions on completing the renewal form, the need to sign, and required timeframes for submission. </a:t>
            </a:r>
            <a:endParaRPr lang="en-US" sz="1900" dirty="0">
              <a:latin typeface="Calibri" panose="020F0502020204030204" pitchFamily="34" charset="0"/>
              <a:cs typeface="Calibri" panose="020F0502020204030204" pitchFamily="34" charset="0"/>
            </a:endParaRPr>
          </a:p>
          <a:p>
            <a:pPr marL="0" indent="0">
              <a:spcAft>
                <a:spcPts val="200"/>
              </a:spcAft>
              <a:buNone/>
            </a:pPr>
            <a:endParaRPr lang="en-US" sz="2400" dirty="0"/>
          </a:p>
        </p:txBody>
      </p:sp>
      <p:sp>
        <p:nvSpPr>
          <p:cNvPr id="6" name="Slide Number Placeholder 5">
            <a:extLst>
              <a:ext uri="{FF2B5EF4-FFF2-40B4-BE49-F238E27FC236}">
                <a16:creationId xmlns:a16="http://schemas.microsoft.com/office/drawing/2014/main" id="{D12A6B01-BE15-4601-AA0C-EA3D7E2C5E45}"/>
              </a:ext>
            </a:extLst>
          </p:cNvPr>
          <p:cNvSpPr>
            <a:spLocks noGrp="1"/>
          </p:cNvSpPr>
          <p:nvPr>
            <p:ph type="sldNum" sz="quarter" idx="4"/>
          </p:nvPr>
        </p:nvSpPr>
        <p:spPr/>
        <p:txBody>
          <a:bodyPr/>
          <a:lstStyle/>
          <a:p>
            <a:fld id="{48F63A3B-78C7-47BE-AE5E-E10140E04643}" type="slidenum">
              <a:rPr lang="en-US" smtClean="0"/>
              <a:pPr/>
              <a:t>16</a:t>
            </a:fld>
            <a:endParaRPr lang="en-US" dirty="0"/>
          </a:p>
        </p:txBody>
      </p:sp>
    </p:spTree>
    <p:custDataLst>
      <p:tags r:id="rId1"/>
    </p:custDataLst>
    <p:extLst>
      <p:ext uri="{BB962C8B-B14F-4D97-AF65-F5344CB8AC3E}">
        <p14:creationId xmlns:p14="http://schemas.microsoft.com/office/powerpoint/2010/main" val="3190427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DB95F-320A-4F5F-8446-5E4E07940555}"/>
              </a:ext>
            </a:extLst>
          </p:cNvPr>
          <p:cNvSpPr>
            <a:spLocks noGrp="1"/>
          </p:cNvSpPr>
          <p:nvPr>
            <p:ph type="ctrTitle"/>
          </p:nvPr>
        </p:nvSpPr>
        <p:spPr>
          <a:xfrm>
            <a:off x="190865" y="452220"/>
            <a:ext cx="8429761" cy="618591"/>
          </a:xfrm>
        </p:spPr>
        <p:txBody>
          <a:bodyPr/>
          <a:lstStyle/>
          <a:p>
            <a:r>
              <a:rPr lang="en-US" sz="2600" b="1" dirty="0"/>
              <a:t>Renewals for SSI recipients once normal operations resume after the end of the PHE </a:t>
            </a:r>
            <a:endParaRPr lang="en-US" sz="2600" b="1" dirty="0">
              <a:solidFill>
                <a:srgbClr val="FF0000"/>
              </a:solidFill>
            </a:endParaRPr>
          </a:p>
        </p:txBody>
      </p:sp>
      <p:sp>
        <p:nvSpPr>
          <p:cNvPr id="3" name="Text Placeholder 2">
            <a:extLst>
              <a:ext uri="{FF2B5EF4-FFF2-40B4-BE49-F238E27FC236}">
                <a16:creationId xmlns:a16="http://schemas.microsoft.com/office/drawing/2014/main" id="{7B7B6256-D738-4D4E-93D7-4A39C17B617E}"/>
              </a:ext>
            </a:extLst>
          </p:cNvPr>
          <p:cNvSpPr>
            <a:spLocks noGrp="1"/>
          </p:cNvSpPr>
          <p:nvPr>
            <p:ph type="body" sz="quarter" idx="10"/>
          </p:nvPr>
        </p:nvSpPr>
        <p:spPr>
          <a:xfrm>
            <a:off x="345778" y="1131156"/>
            <a:ext cx="7991976" cy="3493878"/>
          </a:xfrm>
        </p:spPr>
        <p:txBody>
          <a:bodyPr/>
          <a:lstStyle/>
          <a:p>
            <a:r>
              <a:rPr lang="en-US" sz="2400" dirty="0"/>
              <a:t>SSI recipients deemed eligible for Medicaid are not exempt from regularly-scheduled renewals and states must attempt an </a:t>
            </a:r>
            <a:r>
              <a:rPr lang="en-US" sz="2400" i="1" dirty="0"/>
              <a:t>ex parte </a:t>
            </a:r>
            <a:r>
              <a:rPr lang="en-US" sz="2400" dirty="0"/>
              <a:t>renewal for them.  </a:t>
            </a:r>
          </a:p>
          <a:p>
            <a:r>
              <a:rPr lang="en-US" sz="2400" dirty="0"/>
              <a:t>For individuals eligible under the mandatory SSI group, the state may conduct the </a:t>
            </a:r>
            <a:r>
              <a:rPr lang="en-US" sz="2400" i="1" dirty="0"/>
              <a:t>ex parte </a:t>
            </a:r>
            <a:r>
              <a:rPr lang="en-US" sz="2400" dirty="0"/>
              <a:t>renewal by confirming that individuals continue to receive SSI.</a:t>
            </a:r>
          </a:p>
          <a:p>
            <a:pPr marL="0" indent="0">
              <a:buNone/>
            </a:pPr>
            <a:endParaRPr lang="en-US" dirty="0"/>
          </a:p>
        </p:txBody>
      </p:sp>
      <p:sp>
        <p:nvSpPr>
          <p:cNvPr id="6" name="Slide Number Placeholder 5">
            <a:extLst>
              <a:ext uri="{FF2B5EF4-FFF2-40B4-BE49-F238E27FC236}">
                <a16:creationId xmlns:a16="http://schemas.microsoft.com/office/drawing/2014/main" id="{365A9274-1915-4CA5-B49D-1F37AD0779DC}"/>
              </a:ext>
            </a:extLst>
          </p:cNvPr>
          <p:cNvSpPr>
            <a:spLocks noGrp="1"/>
          </p:cNvSpPr>
          <p:nvPr>
            <p:ph type="sldNum" sz="quarter" idx="4"/>
          </p:nvPr>
        </p:nvSpPr>
        <p:spPr/>
        <p:txBody>
          <a:bodyPr/>
          <a:lstStyle/>
          <a:p>
            <a:fld id="{48F63A3B-78C7-47BE-AE5E-E10140E04643}" type="slidenum">
              <a:rPr lang="en-US" smtClean="0"/>
              <a:pPr/>
              <a:t>17</a:t>
            </a:fld>
            <a:endParaRPr lang="en-US" dirty="0"/>
          </a:p>
        </p:txBody>
      </p:sp>
    </p:spTree>
    <p:custDataLst>
      <p:tags r:id="rId1"/>
    </p:custDataLst>
    <p:extLst>
      <p:ext uri="{BB962C8B-B14F-4D97-AF65-F5344CB8AC3E}">
        <p14:creationId xmlns:p14="http://schemas.microsoft.com/office/powerpoint/2010/main" val="932116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0AB50-286B-479F-AC8F-7FBE31DF90FA}"/>
              </a:ext>
            </a:extLst>
          </p:cNvPr>
          <p:cNvSpPr>
            <a:spLocks noGrp="1"/>
          </p:cNvSpPr>
          <p:nvPr>
            <p:ph type="ctrTitle"/>
          </p:nvPr>
        </p:nvSpPr>
        <p:spPr>
          <a:xfrm>
            <a:off x="696191" y="254382"/>
            <a:ext cx="6858000" cy="691549"/>
          </a:xfrm>
        </p:spPr>
        <p:txBody>
          <a:bodyPr/>
          <a:lstStyle/>
          <a:p>
            <a:br>
              <a:rPr lang="en-US" sz="2600" b="1" dirty="0">
                <a:solidFill>
                  <a:srgbClr val="FF0000"/>
                </a:solidFill>
              </a:rPr>
            </a:br>
            <a:br>
              <a:rPr lang="en-US" sz="2600" b="1" dirty="0">
                <a:solidFill>
                  <a:srgbClr val="FF0000"/>
                </a:solidFill>
              </a:rPr>
            </a:br>
            <a:br>
              <a:rPr lang="en-US" sz="2600" b="1" dirty="0">
                <a:solidFill>
                  <a:srgbClr val="FF0000"/>
                </a:solidFill>
              </a:rPr>
            </a:br>
            <a:br>
              <a:rPr lang="en-US" sz="4000" b="1" dirty="0">
                <a:solidFill>
                  <a:srgbClr val="FF0000"/>
                </a:solidFill>
              </a:rPr>
            </a:br>
            <a:r>
              <a:rPr lang="en-US" sz="2400" b="1" dirty="0"/>
              <a:t>Considering Eligibility on Other Bases During Renewal</a:t>
            </a:r>
          </a:p>
        </p:txBody>
      </p:sp>
      <p:sp>
        <p:nvSpPr>
          <p:cNvPr id="3" name="Text Placeholder 2">
            <a:extLst>
              <a:ext uri="{FF2B5EF4-FFF2-40B4-BE49-F238E27FC236}">
                <a16:creationId xmlns:a16="http://schemas.microsoft.com/office/drawing/2014/main" id="{0E94CE29-B582-41A3-A43C-C965AF82EBBF}"/>
              </a:ext>
            </a:extLst>
          </p:cNvPr>
          <p:cNvSpPr>
            <a:spLocks noGrp="1"/>
          </p:cNvSpPr>
          <p:nvPr>
            <p:ph type="body" sz="quarter" idx="10"/>
          </p:nvPr>
        </p:nvSpPr>
        <p:spPr>
          <a:xfrm>
            <a:off x="749395" y="948775"/>
            <a:ext cx="8173888" cy="3347327"/>
          </a:xfrm>
        </p:spPr>
        <p:txBody>
          <a:bodyPr/>
          <a:lstStyle/>
          <a:p>
            <a:r>
              <a:rPr lang="en-US" sz="1800" dirty="0"/>
              <a:t>If an individual is no longer eligible for their current eligibility group, the Medicaid agency must consider whether the beneficiary may be eligible under one or more other eligibility groups covered by the state.  </a:t>
            </a:r>
          </a:p>
          <a:p>
            <a:r>
              <a:rPr lang="en-US" sz="1800" dirty="0"/>
              <a:t>If the Medicaid agency identifies another eligibility group for which a beneficiary may be eligible (e.g. an MSP), but requires additional information (e.g., about resources) to make the determination it must request additional information and give the beneficiary a reasonable amount of time to provide the information. </a:t>
            </a:r>
          </a:p>
          <a:p>
            <a:r>
              <a:rPr lang="en-US" sz="1800" dirty="0"/>
              <a:t>The Medicaid agency may not terminate coverage until a beneficiary is found ineligible under all groups covered by the state for which the beneficiary may be eligible or until the beneficiary does not timely provide requested information that is needed to make a determination.</a:t>
            </a:r>
          </a:p>
          <a:p>
            <a:endParaRPr lang="en-US" dirty="0"/>
          </a:p>
        </p:txBody>
      </p:sp>
      <p:sp>
        <p:nvSpPr>
          <p:cNvPr id="6" name="Slide Number Placeholder 5">
            <a:extLst>
              <a:ext uri="{FF2B5EF4-FFF2-40B4-BE49-F238E27FC236}">
                <a16:creationId xmlns:a16="http://schemas.microsoft.com/office/drawing/2014/main" id="{2A8421B3-5822-45DE-B052-EBEB5875B6C5}"/>
              </a:ext>
            </a:extLst>
          </p:cNvPr>
          <p:cNvSpPr>
            <a:spLocks noGrp="1"/>
          </p:cNvSpPr>
          <p:nvPr>
            <p:ph type="sldNum" sz="quarter" idx="4"/>
          </p:nvPr>
        </p:nvSpPr>
        <p:spPr/>
        <p:txBody>
          <a:bodyPr/>
          <a:lstStyle/>
          <a:p>
            <a:fld id="{48F63A3B-78C7-47BE-AE5E-E10140E04643}" type="slidenum">
              <a:rPr lang="en-US" smtClean="0"/>
              <a:pPr/>
              <a:t>18</a:t>
            </a:fld>
            <a:endParaRPr lang="en-US" dirty="0"/>
          </a:p>
        </p:txBody>
      </p:sp>
    </p:spTree>
    <p:custDataLst>
      <p:tags r:id="rId1"/>
    </p:custDataLst>
    <p:extLst>
      <p:ext uri="{BB962C8B-B14F-4D97-AF65-F5344CB8AC3E}">
        <p14:creationId xmlns:p14="http://schemas.microsoft.com/office/powerpoint/2010/main" val="611197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0AB50-286B-479F-AC8F-7FBE31DF90FA}"/>
              </a:ext>
            </a:extLst>
          </p:cNvPr>
          <p:cNvSpPr>
            <a:spLocks noGrp="1"/>
          </p:cNvSpPr>
          <p:nvPr>
            <p:ph type="ctrTitle"/>
          </p:nvPr>
        </p:nvSpPr>
        <p:spPr>
          <a:xfrm>
            <a:off x="696191" y="254382"/>
            <a:ext cx="6858000" cy="691549"/>
          </a:xfrm>
        </p:spPr>
        <p:txBody>
          <a:bodyPr/>
          <a:lstStyle/>
          <a:p>
            <a:br>
              <a:rPr lang="en-US" sz="2600" b="1" dirty="0">
                <a:solidFill>
                  <a:srgbClr val="FF0000"/>
                </a:solidFill>
              </a:rPr>
            </a:br>
            <a:br>
              <a:rPr lang="en-US" sz="2600" b="1" dirty="0">
                <a:solidFill>
                  <a:srgbClr val="FF0000"/>
                </a:solidFill>
              </a:rPr>
            </a:br>
            <a:br>
              <a:rPr lang="en-US" sz="2600" b="1" dirty="0">
                <a:solidFill>
                  <a:srgbClr val="FF0000"/>
                </a:solidFill>
              </a:rPr>
            </a:br>
            <a:br>
              <a:rPr lang="en-US" sz="4000" b="1" dirty="0">
                <a:solidFill>
                  <a:srgbClr val="FF0000"/>
                </a:solidFill>
              </a:rPr>
            </a:br>
            <a:r>
              <a:rPr lang="en-US" sz="2400" b="1" dirty="0">
                <a:solidFill>
                  <a:srgbClr val="FF0000"/>
                </a:solidFill>
              </a:rPr>
              <a:t> </a:t>
            </a:r>
            <a:r>
              <a:rPr lang="en-US" sz="2400" b="1" dirty="0"/>
              <a:t>Additional Resources </a:t>
            </a:r>
          </a:p>
        </p:txBody>
      </p:sp>
      <p:sp>
        <p:nvSpPr>
          <p:cNvPr id="3" name="Text Placeholder 2">
            <a:extLst>
              <a:ext uri="{FF2B5EF4-FFF2-40B4-BE49-F238E27FC236}">
                <a16:creationId xmlns:a16="http://schemas.microsoft.com/office/drawing/2014/main" id="{0E94CE29-B582-41A3-A43C-C965AF82EBBF}"/>
              </a:ext>
            </a:extLst>
          </p:cNvPr>
          <p:cNvSpPr>
            <a:spLocks noGrp="1"/>
          </p:cNvSpPr>
          <p:nvPr>
            <p:ph type="body" sz="quarter" idx="10"/>
          </p:nvPr>
        </p:nvSpPr>
        <p:spPr>
          <a:xfrm>
            <a:off x="749395" y="948775"/>
            <a:ext cx="8173888" cy="3347327"/>
          </a:xfrm>
        </p:spPr>
        <p:txBody>
          <a:bodyPr/>
          <a:lstStyle/>
          <a:p>
            <a:r>
              <a:rPr lang="en-US" sz="1800" dirty="0">
                <a:solidFill>
                  <a:prstClr val="black"/>
                </a:solidFill>
              </a:rPr>
              <a:t>CMS unwinding page for states and partners: Medicaid.gov/unwinding</a:t>
            </a:r>
          </a:p>
          <a:p>
            <a:r>
              <a:rPr lang="en-US" sz="1800" dirty="0">
                <a:solidFill>
                  <a:prstClr val="black"/>
                </a:solidFill>
              </a:rPr>
              <a:t>60-day Notice Timeline (11/18/2022): </a:t>
            </a:r>
            <a:r>
              <a:rPr lang="en-US" sz="1800" dirty="0">
                <a:solidFill>
                  <a:prstClr val="black"/>
                </a:solidFill>
                <a:hlinkClick r:id="rId3"/>
              </a:rPr>
              <a:t>https://www.medicaid.gov/federal-policy-guidance/downloads/60-day-notice-timeline-final.pdf</a:t>
            </a:r>
            <a:endParaRPr lang="en-US" sz="1800" dirty="0">
              <a:solidFill>
                <a:prstClr val="black"/>
              </a:solidFill>
            </a:endParaRPr>
          </a:p>
          <a:p>
            <a:r>
              <a:rPr lang="en-US" sz="1800" dirty="0">
                <a:solidFill>
                  <a:prstClr val="black"/>
                </a:solidFill>
              </a:rPr>
              <a:t>COVID-19 Public Health Emergency Unwinding Frequently Asked Questions for State Medicaid and SCHIP Agencies (10/17/2022): </a:t>
            </a:r>
            <a:r>
              <a:rPr lang="en-US" sz="1800" dirty="0">
                <a:solidFill>
                  <a:prstClr val="black"/>
                </a:solidFill>
                <a:hlinkClick r:id="rId4"/>
              </a:rPr>
              <a:t>https://www.medicaid.gov/federal-policy-guidance/downloads/covid-19-unwinding-faqs-oct-2022.pdf</a:t>
            </a:r>
            <a:endParaRPr lang="en-US" sz="1800" dirty="0">
              <a:solidFill>
                <a:prstClr val="black"/>
              </a:solidFill>
            </a:endParaRPr>
          </a:p>
          <a:p>
            <a:r>
              <a:rPr lang="en-US" sz="1800" dirty="0"/>
              <a:t>Ex </a:t>
            </a:r>
            <a:r>
              <a:rPr lang="en-US" sz="1800" dirty="0" err="1"/>
              <a:t>Parte</a:t>
            </a:r>
            <a:r>
              <a:rPr lang="en-US" sz="1800" dirty="0"/>
              <a:t> Renewal: Strategies to Maximize Automation, Increase Renewal Rates, and Support Unwinding Efforts (10/20/2022): </a:t>
            </a:r>
            <a:r>
              <a:rPr lang="en-US" sz="1800" dirty="0">
                <a:solidFill>
                  <a:prstClr val="black"/>
                </a:solidFill>
                <a:hlinkClick r:id="rId5"/>
              </a:rPr>
              <a:t>https://www.medicaid.gov/resources-for-states/downloads/ex-parte-renewal-102022.pdf</a:t>
            </a:r>
            <a:endParaRPr lang="en-US" sz="1800" dirty="0">
              <a:solidFill>
                <a:prstClr val="black"/>
              </a:solidFill>
            </a:endParaRPr>
          </a:p>
          <a:p>
            <a:endParaRPr lang="en-US" dirty="0">
              <a:solidFill>
                <a:prstClr val="black"/>
              </a:solidFill>
            </a:endParaRPr>
          </a:p>
          <a:p>
            <a:endParaRPr lang="en-US" sz="1800" dirty="0">
              <a:solidFill>
                <a:prstClr val="black"/>
              </a:solidFill>
            </a:endParaRPr>
          </a:p>
          <a:p>
            <a:endParaRPr lang="en-US" sz="1800" dirty="0">
              <a:solidFill>
                <a:prstClr val="black"/>
              </a:solidFill>
            </a:endParaRPr>
          </a:p>
          <a:p>
            <a:endParaRPr lang="en-US" sz="1800" dirty="0">
              <a:solidFill>
                <a:prstClr val="black"/>
              </a:solidFill>
            </a:endParaRPr>
          </a:p>
          <a:p>
            <a:endParaRPr lang="en-US" dirty="0"/>
          </a:p>
        </p:txBody>
      </p:sp>
      <p:sp>
        <p:nvSpPr>
          <p:cNvPr id="6" name="Slide Number Placeholder 5">
            <a:extLst>
              <a:ext uri="{FF2B5EF4-FFF2-40B4-BE49-F238E27FC236}">
                <a16:creationId xmlns:a16="http://schemas.microsoft.com/office/drawing/2014/main" id="{2A8421B3-5822-45DE-B052-EBEB5875B6C5}"/>
              </a:ext>
            </a:extLst>
          </p:cNvPr>
          <p:cNvSpPr>
            <a:spLocks noGrp="1"/>
          </p:cNvSpPr>
          <p:nvPr>
            <p:ph type="sldNum" sz="quarter" idx="4"/>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9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6858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custDataLst>
      <p:tags r:id="rId1"/>
    </p:custDataLst>
    <p:extLst>
      <p:ext uri="{BB962C8B-B14F-4D97-AF65-F5344CB8AC3E}">
        <p14:creationId xmlns:p14="http://schemas.microsoft.com/office/powerpoint/2010/main" val="1218260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txBox="1">
            <a:spLocks/>
          </p:cNvSpPr>
          <p:nvPr/>
        </p:nvSpPr>
        <p:spPr>
          <a:xfrm>
            <a:off x="2499453" y="1312096"/>
            <a:ext cx="6529070" cy="3214184"/>
          </a:xfrm>
          <a:prstGeom prst="rect">
            <a:avLst/>
          </a:prstGeom>
          <a:noFill/>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2400" b="1" kern="1200">
                <a:solidFill>
                  <a:srgbClr val="002868"/>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SzPct val="75000"/>
              <a:buFont typeface="Courier New" panose="02070309020205020404" pitchFamily="49" charset="0"/>
              <a:buChar char="o"/>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685800">
              <a:lnSpc>
                <a:spcPct val="90000"/>
              </a:lnSpc>
              <a:spcBef>
                <a:spcPts val="1800"/>
              </a:spcBef>
              <a:spcAft>
                <a:spcPts val="450"/>
              </a:spcAft>
              <a:buClr>
                <a:srgbClr val="0070C0"/>
              </a:buClr>
              <a:buSzPct val="80000"/>
              <a:buNone/>
              <a:defRPr/>
            </a:pPr>
            <a:r>
              <a:rPr lang="en-US" sz="1800" b="0" dirty="0">
                <a:solidFill>
                  <a:prstClr val="black"/>
                </a:solidFill>
                <a:latin typeface="Calibri" panose="020F0502020204030204" pitchFamily="34" charset="0"/>
              </a:rPr>
              <a:t>The </a:t>
            </a:r>
            <a:r>
              <a:rPr lang="en-US" sz="1800" dirty="0">
                <a:solidFill>
                  <a:srgbClr val="00B0F0"/>
                </a:solidFill>
                <a:latin typeface="Calibri" panose="020F0502020204030204" pitchFamily="34" charset="0"/>
              </a:rPr>
              <a:t>view icon </a:t>
            </a:r>
            <a:r>
              <a:rPr lang="en-US" sz="1800" b="0" dirty="0">
                <a:solidFill>
                  <a:prstClr val="black"/>
                </a:solidFill>
                <a:latin typeface="Calibri" panose="020F0502020204030204" pitchFamily="34" charset="0"/>
              </a:rPr>
              <a:t>in the upper right corner changes your WebEx view.</a:t>
            </a:r>
          </a:p>
          <a:p>
            <a:pPr marL="0" indent="0" defTabSz="685800">
              <a:lnSpc>
                <a:spcPct val="90000"/>
              </a:lnSpc>
              <a:spcBef>
                <a:spcPts val="1800"/>
              </a:spcBef>
              <a:spcAft>
                <a:spcPts val="450"/>
              </a:spcAft>
              <a:buClr>
                <a:srgbClr val="0070C0"/>
              </a:buClr>
              <a:buSzPct val="80000"/>
              <a:buNone/>
              <a:defRPr/>
            </a:pPr>
            <a:r>
              <a:rPr lang="en-US" sz="1800" b="0" dirty="0">
                <a:solidFill>
                  <a:prstClr val="black"/>
                </a:solidFill>
                <a:latin typeface="Calibri" panose="020F0502020204030204" pitchFamily="34" charset="0"/>
              </a:rPr>
              <a:t>The</a:t>
            </a:r>
            <a:r>
              <a:rPr lang="en-US" sz="1800" b="0" dirty="0">
                <a:solidFill>
                  <a:srgbClr val="00B0F0"/>
                </a:solidFill>
                <a:latin typeface="Calibri" panose="020F0502020204030204" pitchFamily="34" charset="0"/>
              </a:rPr>
              <a:t> </a:t>
            </a:r>
            <a:r>
              <a:rPr lang="en-US" sz="1800" dirty="0">
                <a:solidFill>
                  <a:srgbClr val="00B0F0"/>
                </a:solidFill>
                <a:latin typeface="Calibri" panose="020F0502020204030204" pitchFamily="34" charset="0"/>
              </a:rPr>
              <a:t>toolbar </a:t>
            </a:r>
            <a:r>
              <a:rPr lang="en-US" sz="1800" b="0" dirty="0">
                <a:solidFill>
                  <a:prstClr val="black"/>
                </a:solidFill>
                <a:latin typeface="Calibri" panose="020F0502020204030204" pitchFamily="34" charset="0"/>
              </a:rPr>
              <a:t>on the left allows you to zoom in and out.</a:t>
            </a:r>
          </a:p>
          <a:p>
            <a:pPr marL="0" indent="0" defTabSz="685800">
              <a:lnSpc>
                <a:spcPct val="90000"/>
              </a:lnSpc>
              <a:spcBef>
                <a:spcPts val="1800"/>
              </a:spcBef>
              <a:spcAft>
                <a:spcPts val="450"/>
              </a:spcAft>
              <a:buClr>
                <a:srgbClr val="0070C0"/>
              </a:buClr>
              <a:buSzPct val="80000"/>
              <a:buNone/>
              <a:defRPr/>
            </a:pPr>
            <a:r>
              <a:rPr lang="en-US" sz="1800" b="0" dirty="0">
                <a:solidFill>
                  <a:prstClr val="black"/>
                </a:solidFill>
                <a:latin typeface="Calibri" panose="020F0502020204030204" pitchFamily="34" charset="0"/>
              </a:rPr>
              <a:t>The </a:t>
            </a:r>
            <a:r>
              <a:rPr lang="en-US" sz="1800" dirty="0">
                <a:solidFill>
                  <a:srgbClr val="00B0F0"/>
                </a:solidFill>
                <a:latin typeface="Calibri" panose="020F0502020204030204" pitchFamily="34" charset="0"/>
              </a:rPr>
              <a:t>panels</a:t>
            </a:r>
            <a:r>
              <a:rPr lang="en-US" sz="1800" dirty="0">
                <a:solidFill>
                  <a:prstClr val="black"/>
                </a:solidFill>
                <a:latin typeface="Calibri" panose="020F0502020204030204" pitchFamily="34" charset="0"/>
              </a:rPr>
              <a:t> </a:t>
            </a:r>
            <a:r>
              <a:rPr lang="en-US" sz="1800" b="0" dirty="0">
                <a:solidFill>
                  <a:prstClr val="black"/>
                </a:solidFill>
                <a:latin typeface="Calibri" panose="020F0502020204030204" pitchFamily="34" charset="0"/>
              </a:rPr>
              <a:t>on the right show participants, chat, and polling. </a:t>
            </a:r>
            <a:br>
              <a:rPr lang="en-US" sz="1800" b="0" dirty="0">
                <a:solidFill>
                  <a:prstClr val="black"/>
                </a:solidFill>
                <a:latin typeface="Calibri" panose="020F0502020204030204" pitchFamily="34" charset="0"/>
              </a:rPr>
            </a:br>
            <a:r>
              <a:rPr lang="en-US" sz="1800" b="0" dirty="0">
                <a:solidFill>
                  <a:prstClr val="black"/>
                </a:solidFill>
                <a:latin typeface="Calibri" panose="020F0502020204030204" pitchFamily="34" charset="0"/>
              </a:rPr>
              <a:t>Click the </a:t>
            </a:r>
            <a:r>
              <a:rPr lang="en-US" sz="1800" dirty="0">
                <a:solidFill>
                  <a:srgbClr val="00B0F0"/>
                </a:solidFill>
                <a:latin typeface="Calibri" panose="020F0502020204030204" pitchFamily="34" charset="0"/>
              </a:rPr>
              <a:t>&gt;</a:t>
            </a:r>
            <a:r>
              <a:rPr lang="en-US" sz="1800" b="0" dirty="0">
                <a:solidFill>
                  <a:prstClr val="black"/>
                </a:solidFill>
                <a:latin typeface="Calibri" panose="020F0502020204030204" pitchFamily="34" charset="0"/>
              </a:rPr>
              <a:t> or </a:t>
            </a:r>
            <a:r>
              <a:rPr lang="en-US" sz="1800" dirty="0">
                <a:solidFill>
                  <a:srgbClr val="00B0F0"/>
                </a:solidFill>
                <a:latin typeface="Calibri" panose="020F0502020204030204" pitchFamily="34" charset="0"/>
              </a:rPr>
              <a:t>x</a:t>
            </a:r>
            <a:r>
              <a:rPr lang="en-US" sz="1800" b="0" dirty="0">
                <a:solidFill>
                  <a:prstClr val="black"/>
                </a:solidFill>
                <a:latin typeface="Calibri" panose="020F0502020204030204" pitchFamily="34" charset="0"/>
              </a:rPr>
              <a:t> to open and close panels.</a:t>
            </a:r>
          </a:p>
          <a:p>
            <a:pPr marL="0" indent="0" defTabSz="685800">
              <a:lnSpc>
                <a:spcPct val="90000"/>
              </a:lnSpc>
              <a:spcBef>
                <a:spcPts val="1800"/>
              </a:spcBef>
              <a:spcAft>
                <a:spcPts val="450"/>
              </a:spcAft>
              <a:buClr>
                <a:srgbClr val="0070C0"/>
              </a:buClr>
              <a:buSzPct val="80000"/>
              <a:buNone/>
              <a:defRPr/>
            </a:pPr>
            <a:r>
              <a:rPr lang="en-US" sz="1800" b="0" dirty="0">
                <a:solidFill>
                  <a:prstClr val="black"/>
                </a:solidFill>
                <a:latin typeface="Calibri" panose="020F0502020204030204" pitchFamily="34" charset="0"/>
              </a:rPr>
              <a:t>The </a:t>
            </a:r>
            <a:r>
              <a:rPr lang="en-US" sz="1800" dirty="0">
                <a:solidFill>
                  <a:srgbClr val="00B0F0"/>
                </a:solidFill>
                <a:latin typeface="Calibri" panose="020F0502020204030204" pitchFamily="34" charset="0"/>
              </a:rPr>
              <a:t>menu</a:t>
            </a:r>
            <a:r>
              <a:rPr lang="en-US" sz="1800" b="0" dirty="0">
                <a:solidFill>
                  <a:prstClr val="black"/>
                </a:solidFill>
                <a:latin typeface="Calibri" panose="020F0502020204030204" pitchFamily="34" charset="0"/>
              </a:rPr>
              <a:t> at the bottom allows you to mute, open participant and chat panels, and leave the event. </a:t>
            </a:r>
          </a:p>
          <a:p>
            <a:pPr marL="600075" lvl="2" indent="0" defTabSz="685800">
              <a:lnSpc>
                <a:spcPct val="90000"/>
              </a:lnSpc>
              <a:spcBef>
                <a:spcPts val="450"/>
              </a:spcBef>
              <a:spcAft>
                <a:spcPts val="450"/>
              </a:spcAft>
              <a:buClr>
                <a:srgbClr val="0070C0"/>
              </a:buClr>
              <a:buSzPct val="80000"/>
              <a:buNone/>
              <a:defRPr/>
            </a:pPr>
            <a:r>
              <a:rPr lang="en-US" sz="1800" b="1" dirty="0">
                <a:solidFill>
                  <a:srgbClr val="00B0F0"/>
                </a:solidFill>
                <a:latin typeface="Calibri" panose="020F0502020204030204" pitchFamily="34" charset="0"/>
              </a:rPr>
              <a:t>Tip:</a:t>
            </a:r>
            <a:r>
              <a:rPr lang="en-US" sz="1800" dirty="0">
                <a:solidFill>
                  <a:srgbClr val="00B0F0"/>
                </a:solidFill>
                <a:latin typeface="Calibri" panose="020F0502020204030204" pitchFamily="34" charset="0"/>
              </a:rPr>
              <a:t> </a:t>
            </a:r>
            <a:r>
              <a:rPr lang="en-US" sz="1800" dirty="0">
                <a:solidFill>
                  <a:prstClr val="black"/>
                </a:solidFill>
                <a:latin typeface="Calibri" panose="020F0502020204030204" pitchFamily="34" charset="0"/>
              </a:rPr>
              <a:t>To raise your hand, open the participant panel, then click the hand icon in the lower right corner.</a:t>
            </a:r>
          </a:p>
          <a:p>
            <a:pPr defTabSz="685800">
              <a:lnSpc>
                <a:spcPct val="90000"/>
              </a:lnSpc>
              <a:spcBef>
                <a:spcPts val="450"/>
              </a:spcBef>
              <a:spcAft>
                <a:spcPts val="450"/>
              </a:spcAft>
              <a:buClr>
                <a:srgbClr val="0070C0"/>
              </a:buClr>
              <a:buSzPct val="80000"/>
              <a:buFont typeface="+mj-lt"/>
              <a:buAutoNum type="arabicPeriod"/>
              <a:defRPr/>
            </a:pPr>
            <a:endParaRPr lang="en-US" sz="1800" b="0" dirty="0">
              <a:solidFill>
                <a:prstClr val="black"/>
              </a:solidFill>
              <a:latin typeface="Calibri" panose="020F0502020204030204" pitchFamily="34" charset="0"/>
            </a:endParaRPr>
          </a:p>
        </p:txBody>
      </p:sp>
      <p:pic>
        <p:nvPicPr>
          <p:cNvPr id="19" name="Picture 18"/>
          <p:cNvPicPr>
            <a:picLocks noChangeAspect="1"/>
          </p:cNvPicPr>
          <p:nvPr/>
        </p:nvPicPr>
        <p:blipFill rotWithShape="1">
          <a:blip r:embed="rId4">
            <a:extLst>
              <a:ext uri="{28A0092B-C50C-407E-A947-70E740481C1C}">
                <a14:useLocalDpi xmlns:a14="http://schemas.microsoft.com/office/drawing/2010/main" val="0"/>
              </a:ext>
            </a:extLst>
          </a:blip>
          <a:srcRect l="13677" t="26645" r="52032" b="12324"/>
          <a:stretch/>
        </p:blipFill>
        <p:spPr>
          <a:xfrm>
            <a:off x="2735429" y="3799668"/>
            <a:ext cx="305477" cy="260350"/>
          </a:xfrm>
          <a:prstGeom prst="roundRect">
            <a:avLst/>
          </a:prstGeom>
          <a:ln w="12700">
            <a:solidFill>
              <a:srgbClr val="00B0F0"/>
            </a:solidFill>
          </a:ln>
          <a:effectLst/>
        </p:spPr>
      </p:pic>
      <p:sp>
        <p:nvSpPr>
          <p:cNvPr id="5" name="Oval 4"/>
          <p:cNvSpPr/>
          <p:nvPr/>
        </p:nvSpPr>
        <p:spPr>
          <a:xfrm>
            <a:off x="2066439" y="1276480"/>
            <a:ext cx="379633" cy="3429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srgbClr val="00B0F0"/>
                </a:solidFill>
                <a:latin typeface="Tw Cen MT"/>
              </a:rPr>
              <a:t>1</a:t>
            </a:r>
          </a:p>
        </p:txBody>
      </p:sp>
      <p:sp>
        <p:nvSpPr>
          <p:cNvPr id="20" name="Oval 19"/>
          <p:cNvSpPr/>
          <p:nvPr/>
        </p:nvSpPr>
        <p:spPr>
          <a:xfrm>
            <a:off x="2062111" y="1816958"/>
            <a:ext cx="379633" cy="3429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srgbClr val="00B0F0"/>
                </a:solidFill>
                <a:latin typeface="Tw Cen MT"/>
              </a:rPr>
              <a:t>2</a:t>
            </a:r>
          </a:p>
        </p:txBody>
      </p:sp>
      <p:pic>
        <p:nvPicPr>
          <p:cNvPr id="11" name="Picture 10">
            <a:extLst>
              <a:ext uri="{FF2B5EF4-FFF2-40B4-BE49-F238E27FC236}">
                <a16:creationId xmlns:a16="http://schemas.microsoft.com/office/drawing/2014/main" id="{A9B18B34-2F9A-4A34-9820-7B4B43797A69}"/>
              </a:ext>
            </a:extLst>
          </p:cNvPr>
          <p:cNvPicPr>
            <a:picLocks noChangeAspect="1"/>
          </p:cNvPicPr>
          <p:nvPr/>
        </p:nvPicPr>
        <p:blipFill rotWithShape="1">
          <a:blip r:embed="rId5">
            <a:alphaModFix/>
          </a:blip>
          <a:srcRect t="1805" b="3473"/>
          <a:stretch/>
        </p:blipFill>
        <p:spPr>
          <a:xfrm>
            <a:off x="2651264" y="4570110"/>
            <a:ext cx="6140171" cy="438944"/>
          </a:xfrm>
          <a:prstGeom prst="roundRect">
            <a:avLst>
              <a:gd name="adj" fmla="val 50000"/>
            </a:avLst>
          </a:prstGeom>
          <a:ln w="3175">
            <a:solidFill>
              <a:srgbClr val="00B0F0"/>
            </a:solidFill>
          </a:ln>
          <a:effectLst/>
        </p:spPr>
      </p:pic>
      <p:sp>
        <p:nvSpPr>
          <p:cNvPr id="22" name="Oval 21"/>
          <p:cNvSpPr/>
          <p:nvPr/>
        </p:nvSpPr>
        <p:spPr>
          <a:xfrm>
            <a:off x="2073358" y="3210259"/>
            <a:ext cx="365794" cy="3304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srgbClr val="00B0F0"/>
                </a:solidFill>
                <a:latin typeface="Tw Cen MT"/>
              </a:rPr>
              <a:t>4</a:t>
            </a:r>
          </a:p>
        </p:txBody>
      </p:sp>
      <p:sp>
        <p:nvSpPr>
          <p:cNvPr id="29" name="Oval 28"/>
          <p:cNvSpPr/>
          <p:nvPr/>
        </p:nvSpPr>
        <p:spPr>
          <a:xfrm>
            <a:off x="2057778" y="2417027"/>
            <a:ext cx="379633" cy="342900"/>
          </a:xfrm>
          <a:prstGeom prst="ellipse">
            <a:avLst/>
          </a:prstGeom>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srgbClr val="00B0F0"/>
                </a:solidFill>
                <a:latin typeface="Tw Cen MT"/>
              </a:rPr>
              <a:t>3</a:t>
            </a:r>
          </a:p>
        </p:txBody>
      </p:sp>
      <p:sp>
        <p:nvSpPr>
          <p:cNvPr id="23" name="Title 3">
            <a:extLst>
              <a:ext uri="{FF2B5EF4-FFF2-40B4-BE49-F238E27FC236}">
                <a16:creationId xmlns:a16="http://schemas.microsoft.com/office/drawing/2014/main" id="{3A5339D8-1F51-41E0-90A7-51ABFD09AE67}"/>
              </a:ext>
            </a:extLst>
          </p:cNvPr>
          <p:cNvSpPr txBox="1">
            <a:spLocks/>
          </p:cNvSpPr>
          <p:nvPr/>
        </p:nvSpPr>
        <p:spPr>
          <a:xfrm>
            <a:off x="2474417" y="301576"/>
            <a:ext cx="5122433" cy="886029"/>
          </a:xfrm>
          <a:prstGeom prst="rect">
            <a:avLst/>
          </a:prstGeom>
        </p:spPr>
        <p:txBody>
          <a:bodyPr vert="horz" anchor="ctr">
            <a:noAutofit/>
          </a:bodyPr>
          <a:lstStyle>
            <a:lvl1pPr algn="l" rtl="0" eaLnBrk="1" latinLnBrk="0" hangingPunct="1">
              <a:spcBef>
                <a:spcPct val="0"/>
              </a:spcBef>
              <a:buNone/>
              <a:defRPr kumimoji="0" sz="4400" b="0" i="0" u="none" kern="1200">
                <a:solidFill>
                  <a:schemeClr val="tx2"/>
                </a:solidFill>
                <a:latin typeface="+mj-lt"/>
                <a:ea typeface="+mj-ea"/>
                <a:cs typeface="+mj-cs"/>
              </a:defRPr>
            </a:lvl1pPr>
          </a:lstStyle>
          <a:p>
            <a:pPr>
              <a:lnSpc>
                <a:spcPts val="3000"/>
              </a:lnSpc>
              <a:defRPr/>
            </a:pPr>
            <a:r>
              <a:rPr lang="en-US" sz="2925" b="1" spc="450" dirty="0">
                <a:solidFill>
                  <a:srgbClr val="595959"/>
                </a:solidFill>
                <a:latin typeface="Tw Cen MT"/>
              </a:rPr>
              <a:t>WEBEX TOOLBARS,</a:t>
            </a:r>
            <a:br>
              <a:rPr lang="en-US" sz="2925" b="1" spc="450" dirty="0">
                <a:solidFill>
                  <a:srgbClr val="595959"/>
                </a:solidFill>
                <a:latin typeface="Tw Cen MT"/>
              </a:rPr>
            </a:br>
            <a:r>
              <a:rPr lang="en-US" sz="2925" b="1" spc="450" dirty="0">
                <a:solidFill>
                  <a:srgbClr val="595959"/>
                </a:solidFill>
                <a:latin typeface="Tw Cen MT"/>
              </a:rPr>
              <a:t>MENUS, AND PANELS</a:t>
            </a:r>
          </a:p>
        </p:txBody>
      </p:sp>
      <p:grpSp>
        <p:nvGrpSpPr>
          <p:cNvPr id="43" name="Group 42">
            <a:extLst>
              <a:ext uri="{FF2B5EF4-FFF2-40B4-BE49-F238E27FC236}">
                <a16:creationId xmlns:a16="http://schemas.microsoft.com/office/drawing/2014/main" id="{802EBBA0-5E00-4F92-8C59-708C39CC60C7}"/>
              </a:ext>
            </a:extLst>
          </p:cNvPr>
          <p:cNvGrpSpPr/>
          <p:nvPr/>
        </p:nvGrpSpPr>
        <p:grpSpPr>
          <a:xfrm>
            <a:off x="335902" y="1197680"/>
            <a:ext cx="624280" cy="2612447"/>
            <a:chOff x="513155" y="1031780"/>
            <a:chExt cx="832373" cy="3483263"/>
          </a:xfrm>
        </p:grpSpPr>
        <p:grpSp>
          <p:nvGrpSpPr>
            <p:cNvPr id="16" name="Group 15">
              <a:extLst>
                <a:ext uri="{FF2B5EF4-FFF2-40B4-BE49-F238E27FC236}">
                  <a16:creationId xmlns:a16="http://schemas.microsoft.com/office/drawing/2014/main" id="{9D76D19B-4E57-4730-B039-28AF4EDB0B91}"/>
                </a:ext>
              </a:extLst>
            </p:cNvPr>
            <p:cNvGrpSpPr/>
            <p:nvPr/>
          </p:nvGrpSpPr>
          <p:grpSpPr>
            <a:xfrm>
              <a:off x="513155" y="1031780"/>
              <a:ext cx="506177" cy="3483263"/>
              <a:chOff x="210562" y="402101"/>
              <a:chExt cx="464050" cy="3193366"/>
            </a:xfrm>
          </p:grpSpPr>
          <p:pic>
            <p:nvPicPr>
              <p:cNvPr id="3" name="Picture 2"/>
              <p:cNvPicPr>
                <a:picLocks noChangeAspect="1"/>
              </p:cNvPicPr>
              <p:nvPr/>
            </p:nvPicPr>
            <p:blipFill rotWithShape="1">
              <a:blip r:embed="rId6">
                <a:alphaModFix amt="50000"/>
              </a:blip>
              <a:srcRect l="2617" t="1577" r="61" b="2895"/>
              <a:stretch/>
            </p:blipFill>
            <p:spPr>
              <a:xfrm>
                <a:off x="210562" y="402101"/>
                <a:ext cx="426628" cy="3193366"/>
              </a:xfrm>
              <a:prstGeom prst="roundRect">
                <a:avLst>
                  <a:gd name="adj" fmla="val 50000"/>
                </a:avLst>
              </a:prstGeom>
              <a:ln>
                <a:noFill/>
              </a:ln>
              <a:effectLst/>
            </p:spPr>
          </p:pic>
          <p:pic>
            <p:nvPicPr>
              <p:cNvPr id="24" name="Picture 23">
                <a:extLst>
                  <a:ext uri="{FF2B5EF4-FFF2-40B4-BE49-F238E27FC236}">
                    <a16:creationId xmlns:a16="http://schemas.microsoft.com/office/drawing/2014/main" id="{251F4B05-1B7D-4919-8D1E-7C77BB3FDD04}"/>
                  </a:ext>
                </a:extLst>
              </p:cNvPr>
              <p:cNvPicPr>
                <a:picLocks noChangeAspect="1"/>
              </p:cNvPicPr>
              <p:nvPr/>
            </p:nvPicPr>
            <p:blipFill rotWithShape="1">
              <a:blip r:embed="rId6"/>
              <a:srcRect l="4376" t="49341" r="62" b="16915"/>
              <a:stretch/>
            </p:blipFill>
            <p:spPr>
              <a:xfrm>
                <a:off x="218267" y="1919621"/>
                <a:ext cx="418923" cy="1128022"/>
              </a:xfrm>
              <a:prstGeom prst="rect">
                <a:avLst/>
              </a:prstGeom>
              <a:ln>
                <a:noFill/>
              </a:ln>
              <a:effectLst/>
            </p:spPr>
          </p:pic>
          <p:sp>
            <p:nvSpPr>
              <p:cNvPr id="7" name="Rectangle: Rounded Corners 6"/>
              <p:cNvSpPr/>
              <p:nvPr/>
            </p:nvSpPr>
            <p:spPr>
              <a:xfrm>
                <a:off x="210562" y="2026432"/>
                <a:ext cx="464050" cy="914400"/>
              </a:xfrm>
              <a:prstGeom prst="roundRect">
                <a:avLst>
                  <a:gd name="adj" fmla="val 29558"/>
                </a:avLst>
              </a:prstGeom>
              <a:noFill/>
              <a:ln w="31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endParaRPr lang="en-US">
                  <a:solidFill>
                    <a:prstClr val="white"/>
                  </a:solidFill>
                  <a:latin typeface="Calibri"/>
                </a:endParaRPr>
              </a:p>
            </p:txBody>
          </p:sp>
        </p:grpSp>
        <p:sp>
          <p:nvSpPr>
            <p:cNvPr id="38" name="Oval 37">
              <a:extLst>
                <a:ext uri="{FF2B5EF4-FFF2-40B4-BE49-F238E27FC236}">
                  <a16:creationId xmlns:a16="http://schemas.microsoft.com/office/drawing/2014/main" id="{2604D056-D08E-4560-B3B1-31EA71C19FB8}"/>
                </a:ext>
              </a:extLst>
            </p:cNvPr>
            <p:cNvSpPr/>
            <p:nvPr/>
          </p:nvSpPr>
          <p:spPr>
            <a:xfrm>
              <a:off x="839351" y="1847770"/>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prstClr val="white"/>
                  </a:solidFill>
                  <a:latin typeface="Tw Cen MT"/>
                </a:rPr>
                <a:t>2</a:t>
              </a:r>
            </a:p>
          </p:txBody>
        </p:sp>
      </p:grpSp>
      <p:grpSp>
        <p:nvGrpSpPr>
          <p:cNvPr id="42" name="Group 41">
            <a:extLst>
              <a:ext uri="{FF2B5EF4-FFF2-40B4-BE49-F238E27FC236}">
                <a16:creationId xmlns:a16="http://schemas.microsoft.com/office/drawing/2014/main" id="{CB94A740-BA61-440A-8893-A52589A932C7}"/>
              </a:ext>
            </a:extLst>
          </p:cNvPr>
          <p:cNvGrpSpPr/>
          <p:nvPr/>
        </p:nvGrpSpPr>
        <p:grpSpPr>
          <a:xfrm>
            <a:off x="335902" y="3869298"/>
            <a:ext cx="1618733" cy="1001486"/>
            <a:chOff x="446497" y="4418595"/>
            <a:chExt cx="2158310" cy="1335315"/>
          </a:xfrm>
        </p:grpSpPr>
        <p:grpSp>
          <p:nvGrpSpPr>
            <p:cNvPr id="26" name="Group 25">
              <a:extLst>
                <a:ext uri="{FF2B5EF4-FFF2-40B4-BE49-F238E27FC236}">
                  <a16:creationId xmlns:a16="http://schemas.microsoft.com/office/drawing/2014/main" id="{E15C6B02-34E3-47BA-95E4-D9FA779DB5E0}"/>
                </a:ext>
              </a:extLst>
            </p:cNvPr>
            <p:cNvGrpSpPr/>
            <p:nvPr/>
          </p:nvGrpSpPr>
          <p:grpSpPr>
            <a:xfrm>
              <a:off x="446497" y="4710889"/>
              <a:ext cx="2158310" cy="1043021"/>
              <a:chOff x="396997" y="3940795"/>
              <a:chExt cx="2158310" cy="1043021"/>
            </a:xfrm>
          </p:grpSpPr>
          <p:pic>
            <p:nvPicPr>
              <p:cNvPr id="27" name="Picture 26"/>
              <p:cNvPicPr>
                <a:picLocks noChangeAspect="1"/>
              </p:cNvPicPr>
              <p:nvPr/>
            </p:nvPicPr>
            <p:blipFill rotWithShape="1">
              <a:blip r:embed="rId7">
                <a:extLst>
                  <a:ext uri="{28A0092B-C50C-407E-A947-70E740481C1C}">
                    <a14:useLocalDpi xmlns:a14="http://schemas.microsoft.com/office/drawing/2010/main" val="0"/>
                  </a:ext>
                </a:extLst>
              </a:blip>
              <a:srcRect l="1953" r="65193"/>
              <a:stretch/>
            </p:blipFill>
            <p:spPr>
              <a:xfrm>
                <a:off x="461473" y="3940795"/>
                <a:ext cx="1207960" cy="1028237"/>
              </a:xfrm>
              <a:prstGeom prst="rect">
                <a:avLst/>
              </a:prstGeom>
              <a:ln>
                <a:noFill/>
              </a:ln>
            </p:spPr>
          </p:pic>
          <p:pic>
            <p:nvPicPr>
              <p:cNvPr id="4" name="Picture 3"/>
              <p:cNvPicPr>
                <a:picLocks noChangeAspect="1"/>
              </p:cNvPicPr>
              <p:nvPr/>
            </p:nvPicPr>
            <p:blipFill rotWithShape="1">
              <a:blip r:embed="rId7">
                <a:extLst>
                  <a:ext uri="{28A0092B-C50C-407E-A947-70E740481C1C}">
                    <a14:useLocalDpi xmlns:a14="http://schemas.microsoft.com/office/drawing/2010/main" val="0"/>
                  </a:ext>
                </a:extLst>
              </a:blip>
              <a:srcRect l="75668"/>
              <a:stretch/>
            </p:blipFill>
            <p:spPr>
              <a:xfrm>
                <a:off x="1660688" y="3940795"/>
                <a:ext cx="894619" cy="1028237"/>
              </a:xfrm>
              <a:prstGeom prst="rect">
                <a:avLst/>
              </a:prstGeom>
              <a:ln>
                <a:noFill/>
              </a:ln>
            </p:spPr>
          </p:pic>
          <p:sp>
            <p:nvSpPr>
              <p:cNvPr id="12" name="Rectangle: Rounded Corners 11"/>
              <p:cNvSpPr/>
              <p:nvPr/>
            </p:nvSpPr>
            <p:spPr>
              <a:xfrm>
                <a:off x="396997" y="3940795"/>
                <a:ext cx="248793" cy="1028237"/>
              </a:xfrm>
              <a:prstGeom prst="roundRect">
                <a:avLst/>
              </a:prstGeom>
              <a:noFill/>
              <a:ln w="12700">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defRPr/>
                </a:pPr>
                <a:endParaRPr lang="en-US">
                  <a:solidFill>
                    <a:prstClr val="white"/>
                  </a:solidFill>
                  <a:latin typeface="Calibri"/>
                </a:endParaRPr>
              </a:p>
            </p:txBody>
          </p:sp>
          <p:sp>
            <p:nvSpPr>
              <p:cNvPr id="13" name="Rectangle: Rounded Corners 12"/>
              <p:cNvSpPr/>
              <p:nvPr/>
            </p:nvSpPr>
            <p:spPr>
              <a:xfrm>
                <a:off x="2280359" y="3955579"/>
                <a:ext cx="265472" cy="1028237"/>
              </a:xfrm>
              <a:prstGeom prst="roundRect">
                <a:avLst/>
              </a:prstGeom>
              <a:noFill/>
              <a:ln w="12700">
                <a:solidFill>
                  <a:srgbClr val="00B0F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defRPr/>
                </a:pPr>
                <a:endParaRPr lang="en-US">
                  <a:solidFill>
                    <a:srgbClr val="00B0F0"/>
                  </a:solidFill>
                  <a:latin typeface="Calibri"/>
                </a:endParaRPr>
              </a:p>
            </p:txBody>
          </p:sp>
        </p:grpSp>
        <p:sp>
          <p:nvSpPr>
            <p:cNvPr id="39" name="Oval 38">
              <a:extLst>
                <a:ext uri="{FF2B5EF4-FFF2-40B4-BE49-F238E27FC236}">
                  <a16:creationId xmlns:a16="http://schemas.microsoft.com/office/drawing/2014/main" id="{491144A8-E690-4867-8712-52666AA98F8D}"/>
                </a:ext>
              </a:extLst>
            </p:cNvPr>
            <p:cNvSpPr/>
            <p:nvPr/>
          </p:nvSpPr>
          <p:spPr>
            <a:xfrm>
              <a:off x="1782320" y="4418595"/>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prstClr val="white"/>
                  </a:solidFill>
                  <a:latin typeface="Tw Cen MT"/>
                </a:rPr>
                <a:t>3</a:t>
              </a:r>
            </a:p>
          </p:txBody>
        </p:sp>
      </p:grpSp>
      <p:sp>
        <p:nvSpPr>
          <p:cNvPr id="40" name="Oval 39">
            <a:extLst>
              <a:ext uri="{FF2B5EF4-FFF2-40B4-BE49-F238E27FC236}">
                <a16:creationId xmlns:a16="http://schemas.microsoft.com/office/drawing/2014/main" id="{F6F8C3ED-711B-43B1-8E93-8D12863ED30A}"/>
              </a:ext>
            </a:extLst>
          </p:cNvPr>
          <p:cNvSpPr/>
          <p:nvPr/>
        </p:nvSpPr>
        <p:spPr>
          <a:xfrm>
            <a:off x="5341716" y="4354830"/>
            <a:ext cx="379633" cy="3429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prstClr val="white"/>
                </a:solidFill>
                <a:latin typeface="Tw Cen MT"/>
              </a:rPr>
              <a:t>4</a:t>
            </a:r>
          </a:p>
        </p:txBody>
      </p:sp>
      <p:grpSp>
        <p:nvGrpSpPr>
          <p:cNvPr id="44" name="Group 43">
            <a:extLst>
              <a:ext uri="{FF2B5EF4-FFF2-40B4-BE49-F238E27FC236}">
                <a16:creationId xmlns:a16="http://schemas.microsoft.com/office/drawing/2014/main" id="{2DE36F15-5DF3-482A-84C2-54668B6303DA}"/>
              </a:ext>
            </a:extLst>
          </p:cNvPr>
          <p:cNvGrpSpPr/>
          <p:nvPr/>
        </p:nvGrpSpPr>
        <p:grpSpPr>
          <a:xfrm>
            <a:off x="784080" y="1029023"/>
            <a:ext cx="1014430" cy="561709"/>
            <a:chOff x="1462581" y="332829"/>
            <a:chExt cx="1352573" cy="748945"/>
          </a:xfrm>
        </p:grpSpPr>
        <p:pic>
          <p:nvPicPr>
            <p:cNvPr id="17" name="Picture 16"/>
            <p:cNvPicPr>
              <a:picLocks noChangeAspect="1"/>
            </p:cNvPicPr>
            <p:nvPr/>
          </p:nvPicPr>
          <p:blipFill rotWithShape="1">
            <a:blip r:embed="rId8"/>
            <a:srcRect l="9022" t="11208" r="9671" b="15231"/>
            <a:stretch/>
          </p:blipFill>
          <p:spPr>
            <a:xfrm>
              <a:off x="1462581" y="659736"/>
              <a:ext cx="1352573" cy="422038"/>
            </a:xfrm>
            <a:prstGeom prst="roundRect">
              <a:avLst>
                <a:gd name="adj" fmla="val 50000"/>
              </a:avLst>
            </a:prstGeom>
            <a:solidFill>
              <a:srgbClr val="FFFFFF"/>
            </a:solidFill>
            <a:ln w="6350" cap="sq">
              <a:solidFill>
                <a:srgbClr val="00B0F0"/>
              </a:solidFill>
              <a:miter lim="800000"/>
            </a:ln>
            <a:effectLst/>
            <a:scene3d>
              <a:camera prst="orthographicFront"/>
              <a:lightRig rig="threePt" dir="t">
                <a:rot lat="0" lon="0" rev="2700000"/>
              </a:lightRig>
            </a:scene3d>
            <a:sp3d>
              <a:contourClr>
                <a:srgbClr val="C0C0C0"/>
              </a:contourClr>
            </a:sp3d>
          </p:spPr>
        </p:pic>
        <p:sp>
          <p:nvSpPr>
            <p:cNvPr id="41" name="Oval 40">
              <a:extLst>
                <a:ext uri="{FF2B5EF4-FFF2-40B4-BE49-F238E27FC236}">
                  <a16:creationId xmlns:a16="http://schemas.microsoft.com/office/drawing/2014/main" id="{15B8B293-0EED-45A4-8C98-7A34438CA18F}"/>
                </a:ext>
              </a:extLst>
            </p:cNvPr>
            <p:cNvSpPr/>
            <p:nvPr/>
          </p:nvSpPr>
          <p:spPr>
            <a:xfrm>
              <a:off x="2157497" y="332829"/>
              <a:ext cx="506177" cy="4572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prstClr val="white"/>
                  </a:solidFill>
                  <a:latin typeface="Tw Cen MT"/>
                </a:rPr>
                <a:t>1</a:t>
              </a:r>
            </a:p>
          </p:txBody>
        </p:sp>
      </p:grpSp>
      <p:sp>
        <p:nvSpPr>
          <p:cNvPr id="28" name="Oval 27">
            <a:extLst>
              <a:ext uri="{FF2B5EF4-FFF2-40B4-BE49-F238E27FC236}">
                <a16:creationId xmlns:a16="http://schemas.microsoft.com/office/drawing/2014/main" id="{60FF2770-E3C8-4FE1-B7B1-0DE7C96B3C9B}"/>
              </a:ext>
            </a:extLst>
          </p:cNvPr>
          <p:cNvSpPr/>
          <p:nvPr/>
        </p:nvSpPr>
        <p:spPr>
          <a:xfrm>
            <a:off x="8569925" y="4302656"/>
            <a:ext cx="379633" cy="342900"/>
          </a:xfrm>
          <a:prstGeom prst="ellipse">
            <a:avLst/>
          </a:prstGeom>
          <a:solidFill>
            <a:srgbClr val="00B0F0"/>
          </a:solidFill>
          <a:ln w="63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pPr>
            <a:r>
              <a:rPr lang="en-US" sz="1800" b="1" dirty="0">
                <a:solidFill>
                  <a:prstClr val="white"/>
                </a:solidFill>
                <a:latin typeface="Tw Cen MT"/>
              </a:rPr>
              <a:t>3</a:t>
            </a:r>
          </a:p>
        </p:txBody>
      </p:sp>
    </p:spTree>
    <p:custDataLst>
      <p:tags r:id="rId1"/>
    </p:custDataLst>
    <p:extLst>
      <p:ext uri="{BB962C8B-B14F-4D97-AF65-F5344CB8AC3E}">
        <p14:creationId xmlns:p14="http://schemas.microsoft.com/office/powerpoint/2010/main" val="848168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AE635-8C3E-4A8C-B8A4-5F88B82C55B4}"/>
              </a:ext>
            </a:extLst>
          </p:cNvPr>
          <p:cNvSpPr>
            <a:spLocks noGrp="1"/>
          </p:cNvSpPr>
          <p:nvPr>
            <p:ph type="title"/>
          </p:nvPr>
        </p:nvSpPr>
        <p:spPr>
          <a:xfrm>
            <a:off x="457200" y="2301949"/>
            <a:ext cx="8229600" cy="857250"/>
          </a:xfrm>
        </p:spPr>
        <p:txBody>
          <a:bodyPr/>
          <a:lstStyle/>
          <a:p>
            <a:r>
              <a:rPr lang="en-US" dirty="0"/>
              <a:t>Questions? </a:t>
            </a:r>
          </a:p>
        </p:txBody>
      </p:sp>
      <p:sp>
        <p:nvSpPr>
          <p:cNvPr id="3" name="Slide Number Placeholder 2">
            <a:extLst>
              <a:ext uri="{FF2B5EF4-FFF2-40B4-BE49-F238E27FC236}">
                <a16:creationId xmlns:a16="http://schemas.microsoft.com/office/drawing/2014/main" id="{42B5A3AB-A8A1-4B5A-B516-8E0408FE8016}"/>
              </a:ext>
            </a:extLst>
          </p:cNvPr>
          <p:cNvSpPr>
            <a:spLocks noGrp="1"/>
          </p:cNvSpPr>
          <p:nvPr>
            <p:ph type="sldNum" sz="quarter" idx="12"/>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fld id="{7AA28999-D008-419E-9628-EE1C64F81F4C}" type="slidenum">
              <a:rPr kumimoji="0" lang="en-US" sz="1050" b="0" i="0" u="none" strike="noStrike" kern="1200" cap="none" spc="0" normalizeH="0" baseline="0" noProof="0">
                <a:ln>
                  <a:noFill/>
                </a:ln>
                <a:solidFill>
                  <a:prstClr val="white">
                    <a:lumMod val="85000"/>
                  </a:prstClr>
                </a:solidFill>
                <a:effectLst/>
                <a:uLnTx/>
                <a:uFillTx/>
                <a:latin typeface="Arial" panose="020B0604020202020204"/>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20</a:t>
            </a:fld>
            <a:endParaRPr kumimoji="0" lang="en-US" sz="1050" b="0" i="0" u="none" strike="noStrike" kern="1200" cap="none" spc="0" normalizeH="0" baseline="0" noProof="0" dirty="0">
              <a:ln>
                <a:noFill/>
              </a:ln>
              <a:solidFill>
                <a:prstClr val="white">
                  <a:lumMod val="85000"/>
                </a:prstClr>
              </a:solidFill>
              <a:effectLst/>
              <a:uLnTx/>
              <a:uFillTx/>
              <a:latin typeface="Arial" panose="020B0604020202020204"/>
              <a:ea typeface="+mn-ea"/>
              <a:cs typeface="+mn-cs"/>
            </a:endParaRPr>
          </a:p>
        </p:txBody>
      </p:sp>
    </p:spTree>
    <p:custDataLst>
      <p:tags r:id="rId1"/>
    </p:custDataLst>
    <p:extLst>
      <p:ext uri="{BB962C8B-B14F-4D97-AF65-F5344CB8AC3E}">
        <p14:creationId xmlns:p14="http://schemas.microsoft.com/office/powerpoint/2010/main" val="978383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p:txBody>
          <a:bodyPr>
            <a:normAutofit fontScale="90000"/>
          </a:bodyPr>
          <a:lstStyle/>
          <a:p>
            <a:r>
              <a:rPr lang="en-US" sz="4400" dirty="0"/>
              <a:t>Medicare Part B Immunosuppressive Drug Benefit (PBID)</a:t>
            </a:r>
          </a:p>
        </p:txBody>
      </p:sp>
      <p:sp>
        <p:nvSpPr>
          <p:cNvPr id="2" name="Text Placeholder 1">
            <a:extLst>
              <a:ext uri="{FF2B5EF4-FFF2-40B4-BE49-F238E27FC236}">
                <a16:creationId xmlns:a16="http://schemas.microsoft.com/office/drawing/2014/main" id="{B78E1A08-385B-4E40-BD63-B113A1BCFEDB}"/>
              </a:ext>
            </a:extLst>
          </p:cNvPr>
          <p:cNvSpPr>
            <a:spLocks noGrp="1"/>
          </p:cNvSpPr>
          <p:nvPr>
            <p:ph type="body" sz="quarter" idx="13"/>
          </p:nvPr>
        </p:nvSpPr>
        <p:spPr/>
        <p:txBody>
          <a:bodyPr/>
          <a:lstStyle/>
          <a:p>
            <a:r>
              <a:rPr lang="en-US" dirty="0"/>
              <a:t>The Consolidated Appropriations Act, 2021</a:t>
            </a:r>
          </a:p>
        </p:txBody>
      </p:sp>
    </p:spTree>
    <p:custDataLst>
      <p:tags r:id="rId1"/>
    </p:custDataLst>
    <p:extLst>
      <p:ext uri="{BB962C8B-B14F-4D97-AF65-F5344CB8AC3E}">
        <p14:creationId xmlns:p14="http://schemas.microsoft.com/office/powerpoint/2010/main" val="1029304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10A90-9D6A-4E91-8E95-BCBB83B9F514}"/>
              </a:ext>
            </a:extLst>
          </p:cNvPr>
          <p:cNvSpPr>
            <a:spLocks noGrp="1"/>
          </p:cNvSpPr>
          <p:nvPr>
            <p:ph type="ctrTitle"/>
          </p:nvPr>
        </p:nvSpPr>
        <p:spPr>
          <a:xfrm>
            <a:off x="714375" y="466124"/>
            <a:ext cx="7973676" cy="558786"/>
          </a:xfrm>
        </p:spPr>
        <p:txBody>
          <a:bodyPr>
            <a:noAutofit/>
          </a:bodyPr>
          <a:lstStyle/>
          <a:p>
            <a:r>
              <a:rPr lang="en-US" sz="2800" b="1" dirty="0"/>
              <a:t>Highlights of the Medicare Provisions of </a:t>
            </a:r>
            <a:br>
              <a:rPr lang="en-US" sz="2800" b="1" dirty="0"/>
            </a:br>
            <a:r>
              <a:rPr lang="en-US" sz="2800" b="1" dirty="0"/>
              <a:t>The Consolidated Appropriations Act, 2021 </a:t>
            </a:r>
          </a:p>
        </p:txBody>
      </p:sp>
      <p:sp>
        <p:nvSpPr>
          <p:cNvPr id="3" name="Text Placeholder 2">
            <a:extLst>
              <a:ext uri="{FF2B5EF4-FFF2-40B4-BE49-F238E27FC236}">
                <a16:creationId xmlns:a16="http://schemas.microsoft.com/office/drawing/2014/main" id="{EB85BFB8-F164-4882-B081-0F54A274D27E}"/>
              </a:ext>
            </a:extLst>
          </p:cNvPr>
          <p:cNvSpPr>
            <a:spLocks noGrp="1"/>
          </p:cNvSpPr>
          <p:nvPr>
            <p:ph type="body" sz="quarter" idx="10"/>
          </p:nvPr>
        </p:nvSpPr>
        <p:spPr>
          <a:xfrm>
            <a:off x="714375" y="1100889"/>
            <a:ext cx="6858000" cy="2941722"/>
          </a:xfrm>
        </p:spPr>
        <p:txBody>
          <a:bodyPr>
            <a:normAutofit lnSpcReduction="10000"/>
          </a:bodyPr>
          <a:lstStyle/>
          <a:p>
            <a:pPr>
              <a:lnSpc>
                <a:spcPct val="100000"/>
              </a:lnSpc>
              <a:spcBef>
                <a:spcPts val="0"/>
              </a:spcBef>
              <a:spcAft>
                <a:spcPts val="900"/>
              </a:spcAft>
            </a:pPr>
            <a:r>
              <a:rPr lang="en-US" sz="2400" dirty="0"/>
              <a:t>Simplifies beneficiary enrollment</a:t>
            </a:r>
          </a:p>
          <a:p>
            <a:pPr>
              <a:lnSpc>
                <a:spcPct val="100000"/>
              </a:lnSpc>
              <a:spcBef>
                <a:spcPts val="0"/>
              </a:spcBef>
              <a:spcAft>
                <a:spcPts val="900"/>
              </a:spcAft>
            </a:pPr>
            <a:r>
              <a:rPr lang="en-US" sz="2400" dirty="0"/>
              <a:t>Waives Medicare coinsurance for certain colorectal cancer screening tests</a:t>
            </a:r>
          </a:p>
          <a:p>
            <a:pPr>
              <a:lnSpc>
                <a:spcPct val="100000"/>
              </a:lnSpc>
              <a:spcBef>
                <a:spcPts val="0"/>
              </a:spcBef>
              <a:spcAft>
                <a:spcPts val="900"/>
              </a:spcAft>
            </a:pPr>
            <a:r>
              <a:rPr lang="en-US" sz="2400" dirty="0"/>
              <a:t>Expands access to mental health services furnished through telehealth</a:t>
            </a:r>
          </a:p>
          <a:p>
            <a:pPr>
              <a:lnSpc>
                <a:spcPct val="100000"/>
              </a:lnSpc>
              <a:spcBef>
                <a:spcPts val="0"/>
              </a:spcBef>
              <a:spcAft>
                <a:spcPts val="900"/>
              </a:spcAft>
            </a:pPr>
            <a:r>
              <a:rPr lang="en-US" sz="2400" dirty="0"/>
              <a:t>Creates new immunosuppressive drug coverage for kidney transplant patients (PBID)</a:t>
            </a:r>
          </a:p>
        </p:txBody>
      </p:sp>
      <p:sp>
        <p:nvSpPr>
          <p:cNvPr id="4" name="Date Placeholder 3">
            <a:extLst>
              <a:ext uri="{FF2B5EF4-FFF2-40B4-BE49-F238E27FC236}">
                <a16:creationId xmlns:a16="http://schemas.microsoft.com/office/drawing/2014/main" id="{D2223900-788A-48CE-A6D8-5FF3099A1EF2}"/>
              </a:ext>
            </a:extLst>
          </p:cNvPr>
          <p:cNvSpPr>
            <a:spLocks noGrp="1"/>
          </p:cNvSpPr>
          <p:nvPr>
            <p:ph type="dt" sz="half" idx="11"/>
          </p:nvPr>
        </p:nvSpPr>
        <p:spPr/>
        <p:txBody>
          <a:bodyPr/>
          <a:lstStyle/>
          <a:p>
            <a:fld id="{A7551152-C1E1-49EB-B860-FACF48929215}" type="datetime1">
              <a:rPr lang="en-US" smtClean="0"/>
              <a:t>12/14/2022</a:t>
            </a:fld>
            <a:endParaRPr lang="en-US" dirty="0"/>
          </a:p>
        </p:txBody>
      </p:sp>
      <p:sp>
        <p:nvSpPr>
          <p:cNvPr id="7" name="Title 1">
            <a:extLst>
              <a:ext uri="{FF2B5EF4-FFF2-40B4-BE49-F238E27FC236}">
                <a16:creationId xmlns:a16="http://schemas.microsoft.com/office/drawing/2014/main" id="{A5832ED7-AA86-4647-B2DB-5F5FA52BAE8D}"/>
              </a:ext>
            </a:extLst>
          </p:cNvPr>
          <p:cNvSpPr>
            <a:spLocks noGrp="1"/>
          </p:cNvSpPr>
          <p:nvPr>
            <p:ph type="ftr" sz="quarter" idx="12"/>
          </p:nvPr>
        </p:nvSpPr>
        <p:spPr/>
        <p:txBody>
          <a:bodyPr/>
          <a:lstStyle/>
          <a:p>
            <a:r>
              <a:rPr lang="en-US" dirty="0"/>
              <a:t>Immunosuppressive Drug Benefit</a:t>
            </a:r>
          </a:p>
        </p:txBody>
      </p:sp>
      <p:sp>
        <p:nvSpPr>
          <p:cNvPr id="6" name="Slide Number Placeholder 5">
            <a:extLst>
              <a:ext uri="{FF2B5EF4-FFF2-40B4-BE49-F238E27FC236}">
                <a16:creationId xmlns:a16="http://schemas.microsoft.com/office/drawing/2014/main" id="{5D564786-88FD-43C9-BAB6-EC4F499BB274}"/>
              </a:ext>
            </a:extLst>
          </p:cNvPr>
          <p:cNvSpPr>
            <a:spLocks noGrp="1"/>
          </p:cNvSpPr>
          <p:nvPr>
            <p:ph type="sldNum" sz="quarter" idx="4"/>
          </p:nvPr>
        </p:nvSpPr>
        <p:spPr/>
        <p:txBody>
          <a:bodyPr/>
          <a:lstStyle/>
          <a:p>
            <a:fld id="{0B2D781D-8844-5940-92D1-06EF0A7F581E}" type="slidenum">
              <a:rPr lang="en-US" smtClean="0"/>
              <a:pPr/>
              <a:t>22</a:t>
            </a:fld>
            <a:endParaRPr lang="en-US" dirty="0"/>
          </a:p>
        </p:txBody>
      </p:sp>
    </p:spTree>
    <p:custDataLst>
      <p:tags r:id="rId1"/>
    </p:custDataLst>
    <p:extLst>
      <p:ext uri="{BB962C8B-B14F-4D97-AF65-F5344CB8AC3E}">
        <p14:creationId xmlns:p14="http://schemas.microsoft.com/office/powerpoint/2010/main" val="2049312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D1CCB-E9A4-41EB-A013-6CCB7512FBFE}"/>
              </a:ext>
            </a:extLst>
          </p:cNvPr>
          <p:cNvSpPr>
            <a:spLocks noGrp="1"/>
          </p:cNvSpPr>
          <p:nvPr>
            <p:ph type="ctrTitle"/>
          </p:nvPr>
        </p:nvSpPr>
        <p:spPr>
          <a:xfrm>
            <a:off x="696190" y="533877"/>
            <a:ext cx="7574507" cy="558786"/>
          </a:xfrm>
        </p:spPr>
        <p:txBody>
          <a:bodyPr>
            <a:noAutofit/>
          </a:bodyPr>
          <a:lstStyle/>
          <a:p>
            <a:r>
              <a:rPr lang="en-US" sz="3200" b="1" dirty="0"/>
              <a:t>Medicare Eligibility due to End Stage Renal Disease (ESRD)</a:t>
            </a:r>
          </a:p>
        </p:txBody>
      </p:sp>
      <p:sp>
        <p:nvSpPr>
          <p:cNvPr id="6" name="Text Placeholder 5">
            <a:extLst>
              <a:ext uri="{FF2B5EF4-FFF2-40B4-BE49-F238E27FC236}">
                <a16:creationId xmlns:a16="http://schemas.microsoft.com/office/drawing/2014/main" id="{4F7AFC06-1466-4E51-A0DC-42FFF6AE9CA2}"/>
              </a:ext>
            </a:extLst>
          </p:cNvPr>
          <p:cNvSpPr>
            <a:spLocks noGrp="1"/>
          </p:cNvSpPr>
          <p:nvPr>
            <p:ph type="body" sz="quarter" idx="10"/>
          </p:nvPr>
        </p:nvSpPr>
        <p:spPr>
          <a:xfrm>
            <a:off x="696190" y="1193728"/>
            <a:ext cx="8077419" cy="3193077"/>
          </a:xfrm>
        </p:spPr>
        <p:txBody>
          <a:bodyPr>
            <a:normAutofit lnSpcReduction="10000"/>
          </a:bodyPr>
          <a:lstStyle/>
          <a:p>
            <a:r>
              <a:rPr lang="en-US" sz="2800" dirty="0"/>
              <a:t>Individuals are eligible no matter how old they are if:</a:t>
            </a:r>
          </a:p>
          <a:p>
            <a:pPr lvl="1"/>
            <a:r>
              <a:rPr lang="en-US" sz="2400" dirty="0">
                <a:solidFill>
                  <a:schemeClr val="tx1"/>
                </a:solidFill>
              </a:rPr>
              <a:t>Their kidneys no longer work; or, </a:t>
            </a:r>
          </a:p>
          <a:p>
            <a:pPr lvl="1"/>
            <a:r>
              <a:rPr lang="en-US" sz="2400" dirty="0">
                <a:solidFill>
                  <a:schemeClr val="tx1"/>
                </a:solidFill>
              </a:rPr>
              <a:t>They need regular dialysis or a kidney transplant, and </a:t>
            </a:r>
            <a:r>
              <a:rPr lang="en-US" sz="2400" b="1" dirty="0">
                <a:solidFill>
                  <a:schemeClr val="tx1"/>
                </a:solidFill>
              </a:rPr>
              <a:t>one</a:t>
            </a:r>
            <a:r>
              <a:rPr lang="en-US" sz="2400" dirty="0">
                <a:solidFill>
                  <a:schemeClr val="tx1"/>
                </a:solidFill>
              </a:rPr>
              <a:t> of these applies:</a:t>
            </a:r>
          </a:p>
          <a:p>
            <a:pPr lvl="2"/>
            <a:r>
              <a:rPr lang="en-US" sz="1800" dirty="0">
                <a:solidFill>
                  <a:schemeClr val="tx1"/>
                </a:solidFill>
              </a:rPr>
              <a:t>They’ve worked the required amount of time under Social Security, the Railroad Retirement Board (RRB), or as a government employee. </a:t>
            </a:r>
          </a:p>
          <a:p>
            <a:pPr lvl="2"/>
            <a:r>
              <a:rPr lang="en-US" sz="1800" dirty="0">
                <a:solidFill>
                  <a:schemeClr val="tx1"/>
                </a:solidFill>
              </a:rPr>
              <a:t>They’re already getting or are eligible for Social Security or RRB benefits.</a:t>
            </a:r>
          </a:p>
          <a:p>
            <a:pPr lvl="2"/>
            <a:r>
              <a:rPr lang="en-US" sz="1800" dirty="0">
                <a:solidFill>
                  <a:schemeClr val="tx1"/>
                </a:solidFill>
              </a:rPr>
              <a:t>They’re the spouse or dependent child of a person who meets either of the requirements listed above.</a:t>
            </a:r>
          </a:p>
        </p:txBody>
      </p:sp>
      <p:sp>
        <p:nvSpPr>
          <p:cNvPr id="3" name="Date Placeholder 2">
            <a:extLst>
              <a:ext uri="{FF2B5EF4-FFF2-40B4-BE49-F238E27FC236}">
                <a16:creationId xmlns:a16="http://schemas.microsoft.com/office/drawing/2014/main" id="{49B89CE1-9CFA-49A2-B963-942AAF41E23B}"/>
              </a:ext>
            </a:extLst>
          </p:cNvPr>
          <p:cNvSpPr>
            <a:spLocks noGrp="1"/>
          </p:cNvSpPr>
          <p:nvPr>
            <p:ph type="dt" sz="half" idx="11"/>
          </p:nvPr>
        </p:nvSpPr>
        <p:spPr/>
        <p:txBody>
          <a:bodyPr/>
          <a:lstStyle/>
          <a:p>
            <a:fld id="{EADA7480-7F7B-4913-A3E7-800C230B82E2}" type="datetime1">
              <a:rPr lang="en-US" smtClean="0"/>
              <a:t>12/14/2022</a:t>
            </a:fld>
            <a:endParaRPr lang="en-US" dirty="0"/>
          </a:p>
        </p:txBody>
      </p:sp>
      <p:sp>
        <p:nvSpPr>
          <p:cNvPr id="4" name="Footer Placeholder 3">
            <a:extLst>
              <a:ext uri="{FF2B5EF4-FFF2-40B4-BE49-F238E27FC236}">
                <a16:creationId xmlns:a16="http://schemas.microsoft.com/office/drawing/2014/main" id="{0496277F-6DAA-4CDA-9941-306FFC4C2D73}"/>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CD3ACD2A-06EC-4E1F-B972-1FA3AD7DCB9A}"/>
              </a:ext>
            </a:extLst>
          </p:cNvPr>
          <p:cNvSpPr>
            <a:spLocks noGrp="1"/>
          </p:cNvSpPr>
          <p:nvPr>
            <p:ph type="sldNum" sz="quarter" idx="4"/>
          </p:nvPr>
        </p:nvSpPr>
        <p:spPr/>
        <p:txBody>
          <a:bodyPr/>
          <a:lstStyle/>
          <a:p>
            <a:fld id="{0B2D781D-8844-5940-92D1-06EF0A7F581E}" type="slidenum">
              <a:rPr lang="en-US" smtClean="0"/>
              <a:pPr/>
              <a:t>23</a:t>
            </a:fld>
            <a:endParaRPr lang="en-US" dirty="0"/>
          </a:p>
        </p:txBody>
      </p:sp>
    </p:spTree>
    <p:custDataLst>
      <p:tags r:id="rId1"/>
    </p:custDataLst>
    <p:extLst>
      <p:ext uri="{BB962C8B-B14F-4D97-AF65-F5344CB8AC3E}">
        <p14:creationId xmlns:p14="http://schemas.microsoft.com/office/powerpoint/2010/main" val="3755141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D1CCB-E9A4-41EB-A013-6CCB7512FBFE}"/>
              </a:ext>
            </a:extLst>
          </p:cNvPr>
          <p:cNvSpPr>
            <a:spLocks noGrp="1"/>
          </p:cNvSpPr>
          <p:nvPr>
            <p:ph type="ctrTitle"/>
          </p:nvPr>
        </p:nvSpPr>
        <p:spPr>
          <a:xfrm>
            <a:off x="696190" y="674072"/>
            <a:ext cx="7574507" cy="558786"/>
          </a:xfrm>
        </p:spPr>
        <p:txBody>
          <a:bodyPr>
            <a:noAutofit/>
          </a:bodyPr>
          <a:lstStyle/>
          <a:p>
            <a:r>
              <a:rPr lang="en-US" sz="3200" b="1" dirty="0"/>
              <a:t>Medicare Eligibility due to End Stage Renal Disease (ESRD), Continued</a:t>
            </a:r>
          </a:p>
        </p:txBody>
      </p:sp>
      <p:sp>
        <p:nvSpPr>
          <p:cNvPr id="6" name="Text Placeholder 5">
            <a:extLst>
              <a:ext uri="{FF2B5EF4-FFF2-40B4-BE49-F238E27FC236}">
                <a16:creationId xmlns:a16="http://schemas.microsoft.com/office/drawing/2014/main" id="{4F7AFC06-1466-4E51-A0DC-42FFF6AE9CA2}"/>
              </a:ext>
            </a:extLst>
          </p:cNvPr>
          <p:cNvSpPr>
            <a:spLocks noGrp="1"/>
          </p:cNvSpPr>
          <p:nvPr>
            <p:ph type="body" sz="quarter" idx="10"/>
          </p:nvPr>
        </p:nvSpPr>
        <p:spPr>
          <a:xfrm>
            <a:off x="696191" y="1342663"/>
            <a:ext cx="7961672" cy="2847372"/>
          </a:xfrm>
        </p:spPr>
        <p:txBody>
          <a:bodyPr>
            <a:normAutofit/>
          </a:bodyPr>
          <a:lstStyle/>
          <a:p>
            <a:r>
              <a:rPr lang="en-US" dirty="0"/>
              <a:t>ESRD Medicare coverage ends 36 months after an individual has a successful kidney transplant.  </a:t>
            </a:r>
          </a:p>
          <a:p>
            <a:pPr lvl="1"/>
            <a:r>
              <a:rPr lang="en-US" dirty="0">
                <a:solidFill>
                  <a:schemeClr val="tx1"/>
                </a:solidFill>
              </a:rPr>
              <a:t>They’ll get notifications from </a:t>
            </a:r>
            <a:r>
              <a:rPr lang="en-US">
                <a:solidFill>
                  <a:schemeClr val="tx1"/>
                </a:solidFill>
              </a:rPr>
              <a:t>Social Security </a:t>
            </a:r>
            <a:r>
              <a:rPr lang="en-US" dirty="0">
                <a:solidFill>
                  <a:schemeClr val="tx1"/>
                </a:solidFill>
              </a:rPr>
              <a:t>and CMS before their 36 month</a:t>
            </a:r>
          </a:p>
        </p:txBody>
      </p:sp>
      <p:sp>
        <p:nvSpPr>
          <p:cNvPr id="3" name="Date Placeholder 2">
            <a:extLst>
              <a:ext uri="{FF2B5EF4-FFF2-40B4-BE49-F238E27FC236}">
                <a16:creationId xmlns:a16="http://schemas.microsoft.com/office/drawing/2014/main" id="{49B89CE1-9CFA-49A2-B963-942AAF41E23B}"/>
              </a:ext>
            </a:extLst>
          </p:cNvPr>
          <p:cNvSpPr>
            <a:spLocks noGrp="1"/>
          </p:cNvSpPr>
          <p:nvPr>
            <p:ph type="dt" sz="half" idx="11"/>
          </p:nvPr>
        </p:nvSpPr>
        <p:spPr/>
        <p:txBody>
          <a:bodyPr/>
          <a:lstStyle/>
          <a:p>
            <a:fld id="{EADA7480-7F7B-4913-A3E7-800C230B82E2}" type="datetime1">
              <a:rPr lang="en-US" smtClean="0"/>
              <a:t>12/14/2022</a:t>
            </a:fld>
            <a:endParaRPr lang="en-US" dirty="0"/>
          </a:p>
        </p:txBody>
      </p:sp>
      <p:sp>
        <p:nvSpPr>
          <p:cNvPr id="4" name="Footer Placeholder 3">
            <a:extLst>
              <a:ext uri="{FF2B5EF4-FFF2-40B4-BE49-F238E27FC236}">
                <a16:creationId xmlns:a16="http://schemas.microsoft.com/office/drawing/2014/main" id="{0496277F-6DAA-4CDA-9941-306FFC4C2D73}"/>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CD3ACD2A-06EC-4E1F-B972-1FA3AD7DCB9A}"/>
              </a:ext>
            </a:extLst>
          </p:cNvPr>
          <p:cNvSpPr>
            <a:spLocks noGrp="1"/>
          </p:cNvSpPr>
          <p:nvPr>
            <p:ph type="sldNum" sz="quarter" idx="4"/>
          </p:nvPr>
        </p:nvSpPr>
        <p:spPr/>
        <p:txBody>
          <a:bodyPr/>
          <a:lstStyle/>
          <a:p>
            <a:fld id="{0B2D781D-8844-5940-92D1-06EF0A7F581E}" type="slidenum">
              <a:rPr lang="en-US" smtClean="0"/>
              <a:pPr/>
              <a:t>24</a:t>
            </a:fld>
            <a:endParaRPr lang="en-US" dirty="0"/>
          </a:p>
        </p:txBody>
      </p:sp>
    </p:spTree>
    <p:custDataLst>
      <p:tags r:id="rId1"/>
    </p:custDataLst>
    <p:extLst>
      <p:ext uri="{BB962C8B-B14F-4D97-AF65-F5344CB8AC3E}">
        <p14:creationId xmlns:p14="http://schemas.microsoft.com/office/powerpoint/2010/main" val="240937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0B1F9-B409-465A-8A65-15D4DFC2650A}"/>
              </a:ext>
            </a:extLst>
          </p:cNvPr>
          <p:cNvSpPr>
            <a:spLocks noGrp="1"/>
          </p:cNvSpPr>
          <p:nvPr>
            <p:ph type="ctrTitle"/>
          </p:nvPr>
        </p:nvSpPr>
        <p:spPr>
          <a:xfrm>
            <a:off x="696191" y="215424"/>
            <a:ext cx="7574507" cy="558786"/>
          </a:xfrm>
        </p:spPr>
        <p:txBody>
          <a:bodyPr>
            <a:noAutofit/>
          </a:bodyPr>
          <a:lstStyle/>
          <a:p>
            <a:r>
              <a:rPr lang="en-US" sz="3200" b="1" dirty="0"/>
              <a:t>PBID Eligibility</a:t>
            </a:r>
          </a:p>
        </p:txBody>
      </p:sp>
      <p:sp>
        <p:nvSpPr>
          <p:cNvPr id="3" name="Text Placeholder 2">
            <a:extLst>
              <a:ext uri="{FF2B5EF4-FFF2-40B4-BE49-F238E27FC236}">
                <a16:creationId xmlns:a16="http://schemas.microsoft.com/office/drawing/2014/main" id="{9FB31D70-B529-478C-966C-39BC15CA9870}"/>
              </a:ext>
            </a:extLst>
          </p:cNvPr>
          <p:cNvSpPr>
            <a:spLocks noGrp="1"/>
          </p:cNvSpPr>
          <p:nvPr>
            <p:ph type="body" sz="quarter" idx="10"/>
          </p:nvPr>
        </p:nvSpPr>
        <p:spPr>
          <a:xfrm>
            <a:off x="696191" y="782133"/>
            <a:ext cx="7796167" cy="3197148"/>
          </a:xfrm>
        </p:spPr>
        <p:txBody>
          <a:bodyPr>
            <a:noAutofit/>
          </a:bodyPr>
          <a:lstStyle/>
          <a:p>
            <a:pPr lvl="0"/>
            <a:r>
              <a:rPr lang="en-US" dirty="0"/>
              <a:t>Available to individuals for whom Medicare coverage ends, or will end, 36 months after getting a kidney transplant.</a:t>
            </a:r>
          </a:p>
          <a:p>
            <a:pPr lvl="0"/>
            <a:r>
              <a:rPr lang="en-US" dirty="0"/>
              <a:t>Individuals can’t have certain other types of coverage such as Medicaid, Marketplace or Employer coverage.</a:t>
            </a:r>
          </a:p>
          <a:p>
            <a:pPr lvl="0"/>
            <a:r>
              <a:rPr lang="en-US" dirty="0"/>
              <a:t>People will be required to attest that they’re not enrolled in, and do not expect to enroll in, certain other types of coverage.  </a:t>
            </a:r>
          </a:p>
        </p:txBody>
      </p:sp>
      <p:sp>
        <p:nvSpPr>
          <p:cNvPr id="4" name="Date Placeholder 3">
            <a:extLst>
              <a:ext uri="{FF2B5EF4-FFF2-40B4-BE49-F238E27FC236}">
                <a16:creationId xmlns:a16="http://schemas.microsoft.com/office/drawing/2014/main" id="{5CD78205-6D73-482C-8BAA-E67E4B8C6564}"/>
              </a:ext>
            </a:extLst>
          </p:cNvPr>
          <p:cNvSpPr>
            <a:spLocks noGrp="1"/>
          </p:cNvSpPr>
          <p:nvPr>
            <p:ph type="dt" sz="half" idx="11"/>
          </p:nvPr>
        </p:nvSpPr>
        <p:spPr/>
        <p:txBody>
          <a:bodyPr/>
          <a:lstStyle/>
          <a:p>
            <a:fld id="{D0235BF3-1205-4830-AF4A-C7A1CEA85823}" type="datetime1">
              <a:rPr lang="en-US" smtClean="0"/>
              <a:t>12/14/2022</a:t>
            </a:fld>
            <a:endParaRPr lang="en-US" dirty="0"/>
          </a:p>
        </p:txBody>
      </p:sp>
      <p:sp>
        <p:nvSpPr>
          <p:cNvPr id="7" name="Title 1">
            <a:extLst>
              <a:ext uri="{FF2B5EF4-FFF2-40B4-BE49-F238E27FC236}">
                <a16:creationId xmlns:a16="http://schemas.microsoft.com/office/drawing/2014/main" id="{9617C0E9-1E24-44B9-A314-6F7E89A23650}"/>
              </a:ext>
            </a:extLst>
          </p:cNvPr>
          <p:cNvSpPr>
            <a:spLocks noGrp="1"/>
          </p:cNvSpPr>
          <p:nvPr>
            <p:ph type="ftr" sz="quarter" idx="12"/>
          </p:nvPr>
        </p:nvSpPr>
        <p:spPr/>
        <p:txBody>
          <a:bodyPr/>
          <a:lstStyle/>
          <a:p>
            <a:r>
              <a:rPr lang="en-US" dirty="0"/>
              <a:t>Immunosuppressive Drug Benefit</a:t>
            </a:r>
          </a:p>
        </p:txBody>
      </p:sp>
      <p:sp>
        <p:nvSpPr>
          <p:cNvPr id="6" name="Slide Number Placeholder 5">
            <a:extLst>
              <a:ext uri="{FF2B5EF4-FFF2-40B4-BE49-F238E27FC236}">
                <a16:creationId xmlns:a16="http://schemas.microsoft.com/office/drawing/2014/main" id="{64543B7F-E9D9-4434-9808-B5E3BDD17270}"/>
              </a:ext>
            </a:extLst>
          </p:cNvPr>
          <p:cNvSpPr>
            <a:spLocks noGrp="1"/>
          </p:cNvSpPr>
          <p:nvPr>
            <p:ph type="sldNum" sz="quarter" idx="4"/>
          </p:nvPr>
        </p:nvSpPr>
        <p:spPr/>
        <p:txBody>
          <a:bodyPr/>
          <a:lstStyle/>
          <a:p>
            <a:fld id="{0B2D781D-8844-5940-92D1-06EF0A7F581E}" type="slidenum">
              <a:rPr lang="en-US" smtClean="0"/>
              <a:pPr/>
              <a:t>25</a:t>
            </a:fld>
            <a:endParaRPr lang="en-US" dirty="0"/>
          </a:p>
        </p:txBody>
      </p:sp>
    </p:spTree>
    <p:custDataLst>
      <p:tags r:id="rId1"/>
    </p:custDataLst>
    <p:extLst>
      <p:ext uri="{BB962C8B-B14F-4D97-AF65-F5344CB8AC3E}">
        <p14:creationId xmlns:p14="http://schemas.microsoft.com/office/powerpoint/2010/main" val="38411936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C54A882-7152-49E1-962F-426A75A4788C}"/>
              </a:ext>
            </a:extLst>
          </p:cNvPr>
          <p:cNvSpPr>
            <a:spLocks noGrp="1"/>
          </p:cNvSpPr>
          <p:nvPr>
            <p:ph type="ctrTitle"/>
          </p:nvPr>
        </p:nvSpPr>
        <p:spPr/>
        <p:txBody>
          <a:bodyPr>
            <a:normAutofit/>
          </a:bodyPr>
          <a:lstStyle/>
          <a:p>
            <a:r>
              <a:rPr lang="en-US" sz="3200" b="1" dirty="0"/>
              <a:t>PBID Medicare Card</a:t>
            </a:r>
          </a:p>
        </p:txBody>
      </p:sp>
      <p:sp>
        <p:nvSpPr>
          <p:cNvPr id="3" name="Date Placeholder 2">
            <a:extLst>
              <a:ext uri="{FF2B5EF4-FFF2-40B4-BE49-F238E27FC236}">
                <a16:creationId xmlns:a16="http://schemas.microsoft.com/office/drawing/2014/main" id="{015CE243-0F89-4B33-A60C-AA806BCBDB4D}"/>
              </a:ext>
            </a:extLst>
          </p:cNvPr>
          <p:cNvSpPr>
            <a:spLocks noGrp="1"/>
          </p:cNvSpPr>
          <p:nvPr>
            <p:ph type="dt" sz="half" idx="11"/>
          </p:nvPr>
        </p:nvSpPr>
        <p:spPr/>
        <p:txBody>
          <a:bodyPr/>
          <a:lstStyle/>
          <a:p>
            <a:fld id="{1E89AAB6-1724-4D01-8CE3-73A51F269B93}" type="datetime1">
              <a:rPr lang="en-US" smtClean="0"/>
              <a:t>12/14/2022</a:t>
            </a:fld>
            <a:endParaRPr lang="en-US" dirty="0"/>
          </a:p>
        </p:txBody>
      </p:sp>
      <p:sp>
        <p:nvSpPr>
          <p:cNvPr id="9" name="Title 1">
            <a:extLst>
              <a:ext uri="{FF2B5EF4-FFF2-40B4-BE49-F238E27FC236}">
                <a16:creationId xmlns:a16="http://schemas.microsoft.com/office/drawing/2014/main" id="{2AC3B8B1-B8D1-4693-AD31-43BCC09FF370}"/>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F414AA60-4595-47CF-B6C5-302785DBF122}"/>
              </a:ext>
            </a:extLst>
          </p:cNvPr>
          <p:cNvSpPr>
            <a:spLocks noGrp="1"/>
          </p:cNvSpPr>
          <p:nvPr>
            <p:ph type="sldNum" sz="quarter" idx="4"/>
          </p:nvPr>
        </p:nvSpPr>
        <p:spPr/>
        <p:txBody>
          <a:bodyPr/>
          <a:lstStyle/>
          <a:p>
            <a:fld id="{0B2D781D-8844-5940-92D1-06EF0A7F581E}" type="slidenum">
              <a:rPr lang="en-US" smtClean="0"/>
              <a:pPr/>
              <a:t>26</a:t>
            </a:fld>
            <a:endParaRPr lang="en-US" dirty="0"/>
          </a:p>
        </p:txBody>
      </p:sp>
      <p:pic>
        <p:nvPicPr>
          <p:cNvPr id="8" name="Picture 7" descr="A mockup of what a new immunosuppressive drug benefit Medicare will look like">
            <a:extLst>
              <a:ext uri="{FF2B5EF4-FFF2-40B4-BE49-F238E27FC236}">
                <a16:creationId xmlns:a16="http://schemas.microsoft.com/office/drawing/2014/main" id="{C4E4AA71-AF6B-465D-BC8E-D5676D52D54F}"/>
              </a:ext>
            </a:extLst>
          </p:cNvPr>
          <p:cNvPicPr>
            <a:picLocks noChangeAspect="1"/>
          </p:cNvPicPr>
          <p:nvPr/>
        </p:nvPicPr>
        <p:blipFill>
          <a:blip r:embed="rId4"/>
          <a:stretch>
            <a:fillRect/>
          </a:stretch>
        </p:blipFill>
        <p:spPr>
          <a:xfrm>
            <a:off x="1378404" y="930805"/>
            <a:ext cx="6387192" cy="3091864"/>
          </a:xfrm>
          <a:prstGeom prst="rect">
            <a:avLst/>
          </a:prstGeom>
        </p:spPr>
      </p:pic>
    </p:spTree>
    <p:custDataLst>
      <p:tags r:id="rId1"/>
    </p:custDataLst>
    <p:extLst>
      <p:ext uri="{BB962C8B-B14F-4D97-AF65-F5344CB8AC3E}">
        <p14:creationId xmlns:p14="http://schemas.microsoft.com/office/powerpoint/2010/main" val="205051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D6123-BD02-4051-8D9D-21831D568707}"/>
              </a:ext>
            </a:extLst>
          </p:cNvPr>
          <p:cNvSpPr>
            <a:spLocks noGrp="1"/>
          </p:cNvSpPr>
          <p:nvPr>
            <p:ph type="ctrTitle"/>
          </p:nvPr>
        </p:nvSpPr>
        <p:spPr/>
        <p:txBody>
          <a:bodyPr>
            <a:noAutofit/>
          </a:bodyPr>
          <a:lstStyle/>
          <a:p>
            <a:r>
              <a:rPr lang="en-US" sz="3200" b="1" dirty="0"/>
              <a:t>PBID Coverage</a:t>
            </a:r>
          </a:p>
        </p:txBody>
      </p:sp>
      <p:sp>
        <p:nvSpPr>
          <p:cNvPr id="3" name="Text Placeholder 2">
            <a:extLst>
              <a:ext uri="{FF2B5EF4-FFF2-40B4-BE49-F238E27FC236}">
                <a16:creationId xmlns:a16="http://schemas.microsoft.com/office/drawing/2014/main" id="{A804BBFE-5915-4E0D-AA55-AB182CB547CE}"/>
              </a:ext>
            </a:extLst>
          </p:cNvPr>
          <p:cNvSpPr>
            <a:spLocks noGrp="1"/>
          </p:cNvSpPr>
          <p:nvPr>
            <p:ph type="body" sz="quarter" idx="10"/>
          </p:nvPr>
        </p:nvSpPr>
        <p:spPr>
          <a:xfrm>
            <a:off x="698698" y="985385"/>
            <a:ext cx="7869740" cy="2941722"/>
          </a:xfrm>
        </p:spPr>
        <p:txBody>
          <a:bodyPr>
            <a:noAutofit/>
          </a:bodyPr>
          <a:lstStyle/>
          <a:p>
            <a:pPr lvl="0"/>
            <a:r>
              <a:rPr lang="en-US" sz="2000" dirty="0"/>
              <a:t>Provides coverage under Medicare Part B (Medical Insurance) </a:t>
            </a:r>
            <a:r>
              <a:rPr lang="en-US" sz="2000" b="1" dirty="0"/>
              <a:t>ONLY</a:t>
            </a:r>
            <a:r>
              <a:rPr lang="en-US" sz="2000" dirty="0"/>
              <a:t> for immunosuppressive drugs. </a:t>
            </a:r>
          </a:p>
          <a:p>
            <a:pPr lvl="0"/>
            <a:r>
              <a:rPr lang="en-US" sz="2000" b="1" dirty="0"/>
              <a:t>Only covers your immunosuppressive drugs and doesn’t include coverage for any other Part B benefits or services.</a:t>
            </a:r>
            <a:r>
              <a:rPr lang="en-US" sz="2000" dirty="0"/>
              <a:t> It isn’t a substitute for full health coverage.</a:t>
            </a:r>
          </a:p>
          <a:p>
            <a:pPr lvl="0"/>
            <a:r>
              <a:rPr lang="en-US" sz="2000" dirty="0"/>
              <a:t>People who are most likely to benefit from this coverage are those individuals who live in states that have not expanded Medicaid and have income too low to qualify for Marketplace subsidies.</a:t>
            </a:r>
          </a:p>
          <a:p>
            <a:pPr lvl="0"/>
            <a:r>
              <a:rPr lang="en-US" sz="2000" dirty="0"/>
              <a:t>Coverage begins no earlier than January 1, 2023.</a:t>
            </a:r>
          </a:p>
        </p:txBody>
      </p:sp>
      <p:sp>
        <p:nvSpPr>
          <p:cNvPr id="4" name="Date Placeholder 3">
            <a:extLst>
              <a:ext uri="{FF2B5EF4-FFF2-40B4-BE49-F238E27FC236}">
                <a16:creationId xmlns:a16="http://schemas.microsoft.com/office/drawing/2014/main" id="{2D6515CB-A9AF-417A-8BC8-51957128CC5F}"/>
              </a:ext>
            </a:extLst>
          </p:cNvPr>
          <p:cNvSpPr>
            <a:spLocks noGrp="1"/>
          </p:cNvSpPr>
          <p:nvPr>
            <p:ph type="dt" sz="half" idx="11"/>
          </p:nvPr>
        </p:nvSpPr>
        <p:spPr/>
        <p:txBody>
          <a:bodyPr/>
          <a:lstStyle/>
          <a:p>
            <a:fld id="{A970B66D-57FA-4799-975D-FA3AF1045217}" type="datetime1">
              <a:rPr lang="en-US" smtClean="0"/>
              <a:t>12/14/2022</a:t>
            </a:fld>
            <a:endParaRPr lang="en-US" dirty="0"/>
          </a:p>
        </p:txBody>
      </p:sp>
      <p:sp>
        <p:nvSpPr>
          <p:cNvPr id="7" name="Title 1">
            <a:extLst>
              <a:ext uri="{FF2B5EF4-FFF2-40B4-BE49-F238E27FC236}">
                <a16:creationId xmlns:a16="http://schemas.microsoft.com/office/drawing/2014/main" id="{ED97760E-7ADD-4483-9FD6-5330468A0EF5}"/>
              </a:ext>
            </a:extLst>
          </p:cNvPr>
          <p:cNvSpPr>
            <a:spLocks noGrp="1"/>
          </p:cNvSpPr>
          <p:nvPr>
            <p:ph type="ftr" sz="quarter" idx="12"/>
          </p:nvPr>
        </p:nvSpPr>
        <p:spPr/>
        <p:txBody>
          <a:bodyPr/>
          <a:lstStyle/>
          <a:p>
            <a:r>
              <a:rPr lang="en-US" dirty="0"/>
              <a:t>Immunosuppressive Drug Benefit</a:t>
            </a:r>
          </a:p>
        </p:txBody>
      </p:sp>
      <p:sp>
        <p:nvSpPr>
          <p:cNvPr id="6" name="Slide Number Placeholder 5">
            <a:extLst>
              <a:ext uri="{FF2B5EF4-FFF2-40B4-BE49-F238E27FC236}">
                <a16:creationId xmlns:a16="http://schemas.microsoft.com/office/drawing/2014/main" id="{A6551EC8-B809-43E2-A303-785ED9240273}"/>
              </a:ext>
            </a:extLst>
          </p:cNvPr>
          <p:cNvSpPr>
            <a:spLocks noGrp="1"/>
          </p:cNvSpPr>
          <p:nvPr>
            <p:ph type="sldNum" sz="quarter" idx="4"/>
          </p:nvPr>
        </p:nvSpPr>
        <p:spPr/>
        <p:txBody>
          <a:bodyPr/>
          <a:lstStyle/>
          <a:p>
            <a:fld id="{0B2D781D-8844-5940-92D1-06EF0A7F581E}" type="slidenum">
              <a:rPr lang="en-US" smtClean="0"/>
              <a:pPr/>
              <a:t>27</a:t>
            </a:fld>
            <a:endParaRPr lang="en-US" dirty="0"/>
          </a:p>
        </p:txBody>
      </p:sp>
    </p:spTree>
    <p:custDataLst>
      <p:tags r:id="rId1"/>
    </p:custDataLst>
    <p:extLst>
      <p:ext uri="{BB962C8B-B14F-4D97-AF65-F5344CB8AC3E}">
        <p14:creationId xmlns:p14="http://schemas.microsoft.com/office/powerpoint/2010/main" val="423819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60941-7F7B-45D6-AFBA-DD20E2A32AAC}"/>
              </a:ext>
            </a:extLst>
          </p:cNvPr>
          <p:cNvSpPr>
            <a:spLocks noGrp="1"/>
          </p:cNvSpPr>
          <p:nvPr>
            <p:ph type="ctrTitle"/>
          </p:nvPr>
        </p:nvSpPr>
        <p:spPr/>
        <p:txBody>
          <a:bodyPr>
            <a:normAutofit/>
          </a:bodyPr>
          <a:lstStyle/>
          <a:p>
            <a:r>
              <a:rPr lang="en-US" sz="3200" b="1" dirty="0"/>
              <a:t>PBID Costs</a:t>
            </a:r>
          </a:p>
        </p:txBody>
      </p:sp>
      <p:sp>
        <p:nvSpPr>
          <p:cNvPr id="6" name="Text Placeholder 5">
            <a:extLst>
              <a:ext uri="{FF2B5EF4-FFF2-40B4-BE49-F238E27FC236}">
                <a16:creationId xmlns:a16="http://schemas.microsoft.com/office/drawing/2014/main" id="{D18D8FA8-25C6-483A-B3CB-006BD88122C7}"/>
              </a:ext>
            </a:extLst>
          </p:cNvPr>
          <p:cNvSpPr>
            <a:spLocks noGrp="1"/>
          </p:cNvSpPr>
          <p:nvPr>
            <p:ph type="body" sz="quarter" idx="10"/>
          </p:nvPr>
        </p:nvSpPr>
        <p:spPr>
          <a:xfrm>
            <a:off x="696191" y="985385"/>
            <a:ext cx="7574506" cy="2941722"/>
          </a:xfrm>
        </p:spPr>
        <p:txBody>
          <a:bodyPr>
            <a:noAutofit/>
          </a:bodyPr>
          <a:lstStyle/>
          <a:p>
            <a:r>
              <a:rPr lang="en-US" sz="2000" dirty="0"/>
              <a:t>People with PBID will pay a monthly premium, which is a percentage of the current Part B premium ($97.10 in 2023).</a:t>
            </a:r>
          </a:p>
          <a:p>
            <a:r>
              <a:rPr lang="en-US" sz="2000" dirty="0"/>
              <a:t>After they pay the annual deductible ($226 in 2023), they’ll pay 20% of the Medicare approved amount for their immunosuppressive drugs. </a:t>
            </a:r>
          </a:p>
          <a:p>
            <a:r>
              <a:rPr lang="en-US" sz="2000" dirty="0"/>
              <a:t>People who are eligible for Medicare Savings Programs (MSPs) can get help with their PBID costs.</a:t>
            </a:r>
          </a:p>
          <a:p>
            <a:r>
              <a:rPr lang="en-US" sz="2000" dirty="0"/>
              <a:t>People with PBID will get a Medicare Summary Notice (MSN) quarterly.</a:t>
            </a:r>
          </a:p>
          <a:p>
            <a:endParaRPr lang="en-US" sz="2000" dirty="0"/>
          </a:p>
          <a:p>
            <a:endParaRPr lang="en-US" sz="2000" dirty="0"/>
          </a:p>
        </p:txBody>
      </p:sp>
      <p:sp>
        <p:nvSpPr>
          <p:cNvPr id="3" name="Date Placeholder 2">
            <a:extLst>
              <a:ext uri="{FF2B5EF4-FFF2-40B4-BE49-F238E27FC236}">
                <a16:creationId xmlns:a16="http://schemas.microsoft.com/office/drawing/2014/main" id="{1CF0B71A-0488-4783-948B-27CC53748C8E}"/>
              </a:ext>
            </a:extLst>
          </p:cNvPr>
          <p:cNvSpPr>
            <a:spLocks noGrp="1"/>
          </p:cNvSpPr>
          <p:nvPr>
            <p:ph type="dt" sz="half" idx="11"/>
          </p:nvPr>
        </p:nvSpPr>
        <p:spPr/>
        <p:txBody>
          <a:bodyPr/>
          <a:lstStyle/>
          <a:p>
            <a:fld id="{932A35E9-F750-478E-BC85-B476E87CCD7F}" type="datetime1">
              <a:rPr lang="en-US" smtClean="0"/>
              <a:t>12/14/2022</a:t>
            </a:fld>
            <a:endParaRPr lang="en-US" dirty="0"/>
          </a:p>
        </p:txBody>
      </p:sp>
      <p:sp>
        <p:nvSpPr>
          <p:cNvPr id="7" name="Title 1">
            <a:extLst>
              <a:ext uri="{FF2B5EF4-FFF2-40B4-BE49-F238E27FC236}">
                <a16:creationId xmlns:a16="http://schemas.microsoft.com/office/drawing/2014/main" id="{67001782-E2E3-411B-94A4-1C9AEAFAA2FA}"/>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789EBA6D-9314-4C54-9379-3FECE10BB851}"/>
              </a:ext>
            </a:extLst>
          </p:cNvPr>
          <p:cNvSpPr>
            <a:spLocks noGrp="1"/>
          </p:cNvSpPr>
          <p:nvPr>
            <p:ph type="sldNum" sz="quarter" idx="4"/>
          </p:nvPr>
        </p:nvSpPr>
        <p:spPr/>
        <p:txBody>
          <a:bodyPr/>
          <a:lstStyle/>
          <a:p>
            <a:fld id="{0B2D781D-8844-5940-92D1-06EF0A7F581E}" type="slidenum">
              <a:rPr lang="en-US" smtClean="0"/>
              <a:pPr/>
              <a:t>28</a:t>
            </a:fld>
            <a:endParaRPr lang="en-US" dirty="0"/>
          </a:p>
        </p:txBody>
      </p:sp>
    </p:spTree>
    <p:custDataLst>
      <p:tags r:id="rId1"/>
    </p:custDataLst>
    <p:extLst>
      <p:ext uri="{BB962C8B-B14F-4D97-AF65-F5344CB8AC3E}">
        <p14:creationId xmlns:p14="http://schemas.microsoft.com/office/powerpoint/2010/main" val="2411889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DB521-C0FB-421B-8AE8-A6A5E728284E}"/>
              </a:ext>
            </a:extLst>
          </p:cNvPr>
          <p:cNvSpPr>
            <a:spLocks noGrp="1"/>
          </p:cNvSpPr>
          <p:nvPr>
            <p:ph type="ctrTitle"/>
          </p:nvPr>
        </p:nvSpPr>
        <p:spPr/>
        <p:txBody>
          <a:bodyPr>
            <a:noAutofit/>
          </a:bodyPr>
          <a:lstStyle/>
          <a:p>
            <a:r>
              <a:rPr lang="en-US" sz="3200" b="1" dirty="0"/>
              <a:t>MSPs &amp; the PBID Benefit</a:t>
            </a:r>
            <a:endParaRPr lang="en-US" sz="2800" strike="sngStrike" dirty="0"/>
          </a:p>
        </p:txBody>
      </p:sp>
      <p:sp>
        <p:nvSpPr>
          <p:cNvPr id="6" name="Text Placeholder 5">
            <a:extLst>
              <a:ext uri="{FF2B5EF4-FFF2-40B4-BE49-F238E27FC236}">
                <a16:creationId xmlns:a16="http://schemas.microsoft.com/office/drawing/2014/main" id="{5BAF4772-8A1B-4350-AAD5-16CF73E50E9F}"/>
              </a:ext>
            </a:extLst>
          </p:cNvPr>
          <p:cNvSpPr>
            <a:spLocks noGrp="1"/>
          </p:cNvSpPr>
          <p:nvPr>
            <p:ph type="body" sz="quarter" idx="10"/>
          </p:nvPr>
        </p:nvSpPr>
        <p:spPr>
          <a:xfrm>
            <a:off x="696191" y="985385"/>
            <a:ext cx="7574506" cy="2941722"/>
          </a:xfrm>
        </p:spPr>
        <p:txBody>
          <a:bodyPr>
            <a:normAutofit/>
          </a:bodyPr>
          <a:lstStyle/>
          <a:p>
            <a:r>
              <a:rPr lang="en-US" sz="2200" dirty="0"/>
              <a:t>People with PBID can get help paying for their costs through the Medicare Savings Programs (MSPs).  </a:t>
            </a:r>
          </a:p>
          <a:p>
            <a:r>
              <a:rPr lang="en-US" sz="2200"/>
              <a:t>The MSPs </a:t>
            </a:r>
            <a:r>
              <a:rPr lang="en-US" sz="2200" dirty="0"/>
              <a:t>for PBID only covers premiums and cost sharing for PBID, and not any other coverage. </a:t>
            </a:r>
          </a:p>
          <a:p>
            <a:r>
              <a:rPr lang="en-US" sz="2200" dirty="0"/>
              <a:t>People aren’t eligible for PBID if they have full Medicaid coverage that includes coverage for immunosuppressive drugs.</a:t>
            </a:r>
          </a:p>
          <a:p>
            <a:endParaRPr lang="en-US" sz="2200" dirty="0"/>
          </a:p>
        </p:txBody>
      </p:sp>
      <p:sp>
        <p:nvSpPr>
          <p:cNvPr id="3" name="Date Placeholder 2">
            <a:extLst>
              <a:ext uri="{FF2B5EF4-FFF2-40B4-BE49-F238E27FC236}">
                <a16:creationId xmlns:a16="http://schemas.microsoft.com/office/drawing/2014/main" id="{D1215BED-296F-405E-99CE-5C0FFC334CF9}"/>
              </a:ext>
            </a:extLst>
          </p:cNvPr>
          <p:cNvSpPr>
            <a:spLocks noGrp="1"/>
          </p:cNvSpPr>
          <p:nvPr>
            <p:ph type="dt" sz="half" idx="11"/>
          </p:nvPr>
        </p:nvSpPr>
        <p:spPr/>
        <p:txBody>
          <a:bodyPr/>
          <a:lstStyle/>
          <a:p>
            <a:fld id="{B62AFCFF-DF6F-48A0-A6E6-651A1E5BDA5A}" type="datetime1">
              <a:rPr lang="en-US" smtClean="0"/>
              <a:t>12/14/2022</a:t>
            </a:fld>
            <a:endParaRPr lang="en-US" dirty="0"/>
          </a:p>
        </p:txBody>
      </p:sp>
      <p:sp>
        <p:nvSpPr>
          <p:cNvPr id="4" name="Footer Placeholder 3">
            <a:extLst>
              <a:ext uri="{FF2B5EF4-FFF2-40B4-BE49-F238E27FC236}">
                <a16:creationId xmlns:a16="http://schemas.microsoft.com/office/drawing/2014/main" id="{A2359E72-75AB-4CEE-A45E-A7A817DDA848}"/>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68DB7739-B501-4CDC-B79E-067CC51EACFE}"/>
              </a:ext>
            </a:extLst>
          </p:cNvPr>
          <p:cNvSpPr>
            <a:spLocks noGrp="1"/>
          </p:cNvSpPr>
          <p:nvPr>
            <p:ph type="sldNum" sz="quarter" idx="4"/>
          </p:nvPr>
        </p:nvSpPr>
        <p:spPr/>
        <p:txBody>
          <a:bodyPr/>
          <a:lstStyle/>
          <a:p>
            <a:fld id="{0B2D781D-8844-5940-92D1-06EF0A7F581E}" type="slidenum">
              <a:rPr lang="en-US" smtClean="0"/>
              <a:pPr/>
              <a:t>29</a:t>
            </a:fld>
            <a:endParaRPr lang="en-US" dirty="0"/>
          </a:p>
        </p:txBody>
      </p:sp>
    </p:spTree>
    <p:custDataLst>
      <p:tags r:id="rId1"/>
    </p:custDataLst>
    <p:extLst>
      <p:ext uri="{BB962C8B-B14F-4D97-AF65-F5344CB8AC3E}">
        <p14:creationId xmlns:p14="http://schemas.microsoft.com/office/powerpoint/2010/main" val="2814664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ABFF4B0B-76CE-4FBF-A97E-9634B214AEED}"/>
              </a:ext>
            </a:extLst>
          </p:cNvPr>
          <p:cNvCxnSpPr>
            <a:cxnSpLocks/>
          </p:cNvCxnSpPr>
          <p:nvPr/>
        </p:nvCxnSpPr>
        <p:spPr>
          <a:xfrm>
            <a:off x="-186359" y="2691020"/>
            <a:ext cx="9392478" cy="0"/>
          </a:xfrm>
          <a:prstGeom prst="line">
            <a:avLst/>
          </a:prstGeom>
          <a:ln w="63500">
            <a:solidFill>
              <a:schemeClr val="accent6"/>
            </a:solidFill>
          </a:ln>
        </p:spPr>
        <p:style>
          <a:lnRef idx="1">
            <a:schemeClr val="dk1"/>
          </a:lnRef>
          <a:fillRef idx="0">
            <a:schemeClr val="dk1"/>
          </a:fillRef>
          <a:effectRef idx="0">
            <a:schemeClr val="dk1"/>
          </a:effectRef>
          <a:fontRef idx="minor">
            <a:schemeClr val="tx1"/>
          </a:fontRef>
        </p:style>
      </p:cxnSp>
      <p:sp>
        <p:nvSpPr>
          <p:cNvPr id="9" name="Slide Number Placeholder 3">
            <a:extLst>
              <a:ext uri="{FF2B5EF4-FFF2-40B4-BE49-F238E27FC236}">
                <a16:creationId xmlns:a16="http://schemas.microsoft.com/office/drawing/2014/main" id="{1D7B6593-A847-4EAC-BB41-EBCAD7C46C96}"/>
              </a:ext>
            </a:extLst>
          </p:cNvPr>
          <p:cNvSpPr>
            <a:spLocks noGrp="1"/>
          </p:cNvSpPr>
          <p:nvPr>
            <p:ph type="sldNum" sz="quarter" idx="12"/>
          </p:nvPr>
        </p:nvSpPr>
        <p:spPr>
          <a:xfrm>
            <a:off x="4229100" y="4857750"/>
            <a:ext cx="628650" cy="243476"/>
          </a:xfrm>
        </p:spPr>
        <p:txBody>
          <a:bodyPr>
            <a:normAutofit fontScale="77500" lnSpcReduction="20000"/>
          </a:bodyPr>
          <a:lstStyle/>
          <a:p>
            <a:pPr>
              <a:defRPr/>
            </a:pPr>
            <a:fld id="{B6F15528-21DE-4FAA-801E-634DDDAF4B2B}" type="slidenum">
              <a:rPr lang="en-US" sz="1500">
                <a:solidFill>
                  <a:srgbClr val="404F21"/>
                </a:solidFill>
                <a:latin typeface="Calibri"/>
                <a:cs typeface="Arial"/>
                <a:sym typeface="Arial"/>
              </a:rPr>
              <a:pPr>
                <a:defRPr/>
              </a:pPr>
              <a:t>3</a:t>
            </a:fld>
            <a:endParaRPr lang="en-US" sz="1500" dirty="0">
              <a:solidFill>
                <a:srgbClr val="404F21"/>
              </a:solidFill>
              <a:latin typeface="Calibri"/>
              <a:cs typeface="Arial"/>
              <a:sym typeface="Arial"/>
            </a:endParaRPr>
          </a:p>
        </p:txBody>
      </p:sp>
      <p:sp>
        <p:nvSpPr>
          <p:cNvPr id="3" name="Slide Number Placeholder 2">
            <a:extLst>
              <a:ext uri="{FF2B5EF4-FFF2-40B4-BE49-F238E27FC236}">
                <a16:creationId xmlns:a16="http://schemas.microsoft.com/office/drawing/2014/main" id="{2C167188-AA7D-4B4D-B5BF-7A9F5896D17D}"/>
              </a:ext>
            </a:extLst>
          </p:cNvPr>
          <p:cNvSpPr>
            <a:spLocks noGrp="1"/>
          </p:cNvSpPr>
          <p:nvPr>
            <p:ph type="sldNum" sz="quarter" idx="4294967295"/>
          </p:nvPr>
        </p:nvSpPr>
        <p:spPr>
          <a:xfrm>
            <a:off x="0" y="953692"/>
            <a:ext cx="400050" cy="183357"/>
          </a:xfrm>
          <a:prstGeom prst="rect">
            <a:avLst/>
          </a:prstGeom>
        </p:spPr>
        <p:txBody>
          <a:bodyPr vert="horz" anchor="ctr" anchorCtr="0">
            <a:normAutofit fontScale="70000" lnSpcReduction="20000"/>
          </a:bodyPr>
          <a:lstStyle>
            <a:defPPr>
              <a:defRPr lang="en-US"/>
            </a:defPPr>
            <a:lvl1pPr marL="0" algn="ctr" defTabSz="685800" rtl="0" eaLnBrk="1" latinLnBrk="0" hangingPunct="1">
              <a:defRPr kumimoji="0" sz="1050" b="1" kern="1200">
                <a:solidFill>
                  <a:srgbClr val="FFFFFF"/>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07C46885-3B61-4FA5-865B-6F824E528C1C}" type="slidenum">
              <a:rPr lang="en-US">
                <a:latin typeface="Calibri"/>
                <a:sym typeface="Arial"/>
              </a:rPr>
              <a:pPr>
                <a:defRPr/>
              </a:pPr>
              <a:t>3</a:t>
            </a:fld>
            <a:endParaRPr lang="en-US" dirty="0">
              <a:latin typeface="Calibri"/>
              <a:sym typeface="Arial"/>
            </a:endParaRPr>
          </a:p>
        </p:txBody>
      </p:sp>
      <p:sp>
        <p:nvSpPr>
          <p:cNvPr id="13" name="Oval 12">
            <a:extLst>
              <a:ext uri="{FF2B5EF4-FFF2-40B4-BE49-F238E27FC236}">
                <a16:creationId xmlns:a16="http://schemas.microsoft.com/office/drawing/2014/main" id="{B33119BE-C99B-49FA-B788-9C677EBD2C99}"/>
              </a:ext>
            </a:extLst>
          </p:cNvPr>
          <p:cNvSpPr/>
          <p:nvPr/>
        </p:nvSpPr>
        <p:spPr>
          <a:xfrm>
            <a:off x="6212076" y="1515730"/>
            <a:ext cx="2222074" cy="2222074"/>
          </a:xfrm>
          <a:prstGeom prst="ellipse">
            <a:avLst/>
          </a:prstGeom>
          <a:solidFill>
            <a:schemeClr val="bg1"/>
          </a:solidFill>
          <a:ln w="63500">
            <a:solidFill>
              <a:srgbClr val="F9BF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sp>
        <p:nvSpPr>
          <p:cNvPr id="4" name="Oval 3">
            <a:extLst>
              <a:ext uri="{FF2B5EF4-FFF2-40B4-BE49-F238E27FC236}">
                <a16:creationId xmlns:a16="http://schemas.microsoft.com/office/drawing/2014/main" id="{0B746628-7AE6-457F-A803-30A872FE64D5}"/>
              </a:ext>
            </a:extLst>
          </p:cNvPr>
          <p:cNvSpPr/>
          <p:nvPr/>
        </p:nvSpPr>
        <p:spPr>
          <a:xfrm>
            <a:off x="3362894" y="1515730"/>
            <a:ext cx="2222074" cy="2222074"/>
          </a:xfrm>
          <a:prstGeom prst="ellipse">
            <a:avLst/>
          </a:prstGeom>
          <a:solidFill>
            <a:schemeClr val="bg1"/>
          </a:solidFill>
          <a:ln w="63500">
            <a:solidFill>
              <a:srgbClr val="00AD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sp>
        <p:nvSpPr>
          <p:cNvPr id="12" name="Oval 11">
            <a:extLst>
              <a:ext uri="{FF2B5EF4-FFF2-40B4-BE49-F238E27FC236}">
                <a16:creationId xmlns:a16="http://schemas.microsoft.com/office/drawing/2014/main" id="{9B91A36C-A30D-4D7F-B8EC-F309F679281A}"/>
              </a:ext>
            </a:extLst>
          </p:cNvPr>
          <p:cNvSpPr/>
          <p:nvPr/>
        </p:nvSpPr>
        <p:spPr>
          <a:xfrm>
            <a:off x="426682" y="1515730"/>
            <a:ext cx="2222074" cy="2222074"/>
          </a:xfrm>
          <a:prstGeom prst="ellipse">
            <a:avLst/>
          </a:prstGeom>
          <a:solidFill>
            <a:schemeClr val="bg1"/>
          </a:solidFill>
          <a:ln w="63500">
            <a:solidFill>
              <a:srgbClr val="0454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pic>
        <p:nvPicPr>
          <p:cNvPr id="16" name="Picture 15" descr="Text, website&#10;&#10;Description automatically generated">
            <a:extLst>
              <a:ext uri="{FF2B5EF4-FFF2-40B4-BE49-F238E27FC236}">
                <a16:creationId xmlns:a16="http://schemas.microsoft.com/office/drawing/2014/main" id="{226D073C-C29A-4A6A-9939-94F15C16FE62}"/>
              </a:ext>
            </a:extLst>
          </p:cNvPr>
          <p:cNvPicPr>
            <a:picLocks noChangeAspect="1"/>
          </p:cNvPicPr>
          <p:nvPr/>
        </p:nvPicPr>
        <p:blipFill rotWithShape="1">
          <a:blip r:embed="rId4">
            <a:duotone>
              <a:schemeClr val="accent6">
                <a:shade val="45000"/>
                <a:satMod val="135000"/>
              </a:schemeClr>
              <a:prstClr val="white"/>
            </a:duotone>
            <a:extLst>
              <a:ext uri="{BEBA8EAE-BF5A-486C-A8C5-ECC9F3942E4B}">
                <a14:imgProps xmlns:a14="http://schemas.microsoft.com/office/drawing/2010/main">
                  <a14:imgLayer r:embed="rId5">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l="6099" t="17216" r="12563" b="22182"/>
          <a:stretch/>
        </p:blipFill>
        <p:spPr>
          <a:xfrm>
            <a:off x="200025" y="-108725"/>
            <a:ext cx="2347025" cy="1748688"/>
          </a:xfrm>
          <a:prstGeom prst="rect">
            <a:avLst/>
          </a:prstGeom>
        </p:spPr>
      </p:pic>
      <p:pic>
        <p:nvPicPr>
          <p:cNvPr id="5" name="Picture 4">
            <a:extLst>
              <a:ext uri="{FF2B5EF4-FFF2-40B4-BE49-F238E27FC236}">
                <a16:creationId xmlns:a16="http://schemas.microsoft.com/office/drawing/2014/main" id="{B698F017-20E1-4A8A-B688-09E1740D088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20107" y="2069961"/>
            <a:ext cx="1744095" cy="851448"/>
          </a:xfrm>
          <a:prstGeom prst="rect">
            <a:avLst/>
          </a:prstGeom>
        </p:spPr>
      </p:pic>
      <p:pic>
        <p:nvPicPr>
          <p:cNvPr id="14" name="Picture 13">
            <a:extLst>
              <a:ext uri="{FF2B5EF4-FFF2-40B4-BE49-F238E27FC236}">
                <a16:creationId xmlns:a16="http://schemas.microsoft.com/office/drawing/2014/main" id="{F0DC5884-89F8-4C57-A3C3-6AEF067039C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58711" y="2056342"/>
            <a:ext cx="1791166" cy="878685"/>
          </a:xfrm>
          <a:prstGeom prst="rect">
            <a:avLst/>
          </a:prstGeom>
        </p:spPr>
      </p:pic>
      <p:sp>
        <p:nvSpPr>
          <p:cNvPr id="2" name="TextBox 1">
            <a:extLst>
              <a:ext uri="{FF2B5EF4-FFF2-40B4-BE49-F238E27FC236}">
                <a16:creationId xmlns:a16="http://schemas.microsoft.com/office/drawing/2014/main" id="{70A806BE-001F-ED0A-0B0F-99DDA7EF7390}"/>
              </a:ext>
            </a:extLst>
          </p:cNvPr>
          <p:cNvSpPr txBox="1"/>
          <p:nvPr/>
        </p:nvSpPr>
        <p:spPr>
          <a:xfrm>
            <a:off x="6363731" y="2206272"/>
            <a:ext cx="1918765" cy="787395"/>
          </a:xfrm>
          <a:prstGeom prst="rect">
            <a:avLst/>
          </a:prstGeom>
          <a:noFill/>
        </p:spPr>
        <p:txBody>
          <a:bodyPr wrap="square" rtlCol="0">
            <a:spAutoFit/>
          </a:bodyPr>
          <a:lstStyle/>
          <a:p>
            <a:pPr algn="ctr">
              <a:spcAft>
                <a:spcPts val="450"/>
              </a:spcAft>
            </a:pPr>
            <a:r>
              <a:rPr lang="en-US" sz="3000" b="1" dirty="0">
                <a:solidFill>
                  <a:srgbClr val="075190"/>
                </a:solidFill>
                <a:latin typeface="Acumin Pro Wide" panose="020B0505020202020204" pitchFamily="34" charset="0"/>
              </a:rPr>
              <a:t>MIPPA</a:t>
            </a:r>
            <a:r>
              <a:rPr lang="en-US" sz="3000" b="1" dirty="0">
                <a:solidFill>
                  <a:schemeClr val="accent1">
                    <a:lumMod val="75000"/>
                  </a:schemeClr>
                </a:solidFill>
                <a:latin typeface="Arial Black" panose="020B0A04020102020204" pitchFamily="34" charset="0"/>
              </a:rPr>
              <a:t> </a:t>
            </a:r>
            <a:endParaRPr lang="en-US" sz="500" b="1" dirty="0">
              <a:solidFill>
                <a:schemeClr val="accent1">
                  <a:lumMod val="75000"/>
                </a:schemeClr>
              </a:solidFill>
              <a:latin typeface="Arial Black" panose="020B0A04020102020204" pitchFamily="34" charset="0"/>
            </a:endParaRPr>
          </a:p>
          <a:p>
            <a:pPr marL="257175">
              <a:spcAft>
                <a:spcPts val="450"/>
              </a:spcAft>
            </a:pPr>
            <a:r>
              <a:rPr lang="en-US" sz="1100" spc="75" dirty="0">
                <a:solidFill>
                  <a:srgbClr val="075190"/>
                </a:solidFill>
                <a:latin typeface="Acumin Pro Medium" panose="020B0604020202020204" pitchFamily="34" charset="0"/>
              </a:rPr>
              <a:t>Grantees</a:t>
            </a:r>
          </a:p>
        </p:txBody>
      </p:sp>
      <p:cxnSp>
        <p:nvCxnSpPr>
          <p:cNvPr id="8" name="Straight Connector 7">
            <a:extLst>
              <a:ext uri="{FF2B5EF4-FFF2-40B4-BE49-F238E27FC236}">
                <a16:creationId xmlns:a16="http://schemas.microsoft.com/office/drawing/2014/main" id="{FBEE376A-BC16-93CE-D01F-2901EE4D8BB3}"/>
              </a:ext>
            </a:extLst>
          </p:cNvPr>
          <p:cNvCxnSpPr/>
          <p:nvPr/>
        </p:nvCxnSpPr>
        <p:spPr>
          <a:xfrm>
            <a:off x="6591300" y="2691020"/>
            <a:ext cx="1562100"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23781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34B6B-9F14-4161-8D07-7EBD4DAF52E4}"/>
              </a:ext>
            </a:extLst>
          </p:cNvPr>
          <p:cNvSpPr>
            <a:spLocks noGrp="1"/>
          </p:cNvSpPr>
          <p:nvPr>
            <p:ph type="ctrTitle"/>
          </p:nvPr>
        </p:nvSpPr>
        <p:spPr/>
        <p:txBody>
          <a:bodyPr>
            <a:noAutofit/>
          </a:bodyPr>
          <a:lstStyle/>
          <a:p>
            <a:r>
              <a:rPr lang="en-US" sz="3200" b="1" dirty="0"/>
              <a:t>Enrollment/Disenrollment in PBID</a:t>
            </a:r>
          </a:p>
        </p:txBody>
      </p:sp>
      <p:sp>
        <p:nvSpPr>
          <p:cNvPr id="6" name="Text Placeholder 5">
            <a:extLst>
              <a:ext uri="{FF2B5EF4-FFF2-40B4-BE49-F238E27FC236}">
                <a16:creationId xmlns:a16="http://schemas.microsoft.com/office/drawing/2014/main" id="{A520943E-1D59-41DE-BC62-619859954D83}"/>
              </a:ext>
            </a:extLst>
          </p:cNvPr>
          <p:cNvSpPr>
            <a:spLocks noGrp="1"/>
          </p:cNvSpPr>
          <p:nvPr>
            <p:ph type="body" sz="quarter" idx="10"/>
          </p:nvPr>
        </p:nvSpPr>
        <p:spPr/>
        <p:txBody>
          <a:bodyPr vert="horz" lIns="91440" tIns="45720" rIns="91440" bIns="45720" rtlCol="0" anchor="t">
            <a:normAutofit/>
          </a:bodyPr>
          <a:lstStyle/>
          <a:p>
            <a:r>
              <a:rPr lang="en-US" sz="2800" dirty="0">
                <a:latin typeface="Arial"/>
                <a:cs typeface="Arial"/>
              </a:rPr>
              <a:t>Enroll via Social Security: 1-877-465-0355</a:t>
            </a:r>
          </a:p>
          <a:p>
            <a:pPr lvl="1"/>
            <a:r>
              <a:rPr lang="en-US" sz="2500" dirty="0">
                <a:solidFill>
                  <a:schemeClr val="tx1"/>
                </a:solidFill>
              </a:rPr>
              <a:t>No enrollment periods</a:t>
            </a:r>
          </a:p>
          <a:p>
            <a:pPr lvl="1"/>
            <a:r>
              <a:rPr lang="en-US" sz="2500" dirty="0">
                <a:solidFill>
                  <a:schemeClr val="tx1"/>
                </a:solidFill>
              </a:rPr>
              <a:t>Can enroll or disenroll at any time if eligible</a:t>
            </a:r>
          </a:p>
        </p:txBody>
      </p:sp>
      <p:sp>
        <p:nvSpPr>
          <p:cNvPr id="3" name="Date Placeholder 2">
            <a:extLst>
              <a:ext uri="{FF2B5EF4-FFF2-40B4-BE49-F238E27FC236}">
                <a16:creationId xmlns:a16="http://schemas.microsoft.com/office/drawing/2014/main" id="{B39F01F2-F28C-43A1-BF6F-904A5589DFD0}"/>
              </a:ext>
            </a:extLst>
          </p:cNvPr>
          <p:cNvSpPr>
            <a:spLocks noGrp="1"/>
          </p:cNvSpPr>
          <p:nvPr>
            <p:ph type="dt" sz="half" idx="11"/>
          </p:nvPr>
        </p:nvSpPr>
        <p:spPr/>
        <p:txBody>
          <a:bodyPr/>
          <a:lstStyle/>
          <a:p>
            <a:fld id="{84DCBF72-1C43-4A36-A687-36D6F4DA0159}" type="datetime1">
              <a:rPr lang="en-US" smtClean="0"/>
              <a:t>12/14/2022</a:t>
            </a:fld>
            <a:endParaRPr lang="en-US" dirty="0"/>
          </a:p>
        </p:txBody>
      </p:sp>
      <p:sp>
        <p:nvSpPr>
          <p:cNvPr id="4" name="Footer Placeholder 3">
            <a:extLst>
              <a:ext uri="{FF2B5EF4-FFF2-40B4-BE49-F238E27FC236}">
                <a16:creationId xmlns:a16="http://schemas.microsoft.com/office/drawing/2014/main" id="{6FA80BEF-5722-485C-9602-5BBA52D3DDE8}"/>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3621B6CB-1946-4609-8557-0D107EB97AFC}"/>
              </a:ext>
            </a:extLst>
          </p:cNvPr>
          <p:cNvSpPr>
            <a:spLocks noGrp="1"/>
          </p:cNvSpPr>
          <p:nvPr>
            <p:ph type="sldNum" sz="quarter" idx="4"/>
          </p:nvPr>
        </p:nvSpPr>
        <p:spPr/>
        <p:txBody>
          <a:bodyPr/>
          <a:lstStyle/>
          <a:p>
            <a:fld id="{0B2D781D-8844-5940-92D1-06EF0A7F581E}" type="slidenum">
              <a:rPr lang="en-US" smtClean="0"/>
              <a:pPr/>
              <a:t>30</a:t>
            </a:fld>
            <a:endParaRPr lang="en-US" dirty="0"/>
          </a:p>
        </p:txBody>
      </p:sp>
    </p:spTree>
    <p:custDataLst>
      <p:tags r:id="rId1"/>
    </p:custDataLst>
    <p:extLst>
      <p:ext uri="{BB962C8B-B14F-4D97-AF65-F5344CB8AC3E}">
        <p14:creationId xmlns:p14="http://schemas.microsoft.com/office/powerpoint/2010/main" val="2822589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60941-7F7B-45D6-AFBA-DD20E2A32AAC}"/>
              </a:ext>
            </a:extLst>
          </p:cNvPr>
          <p:cNvSpPr>
            <a:spLocks noGrp="1"/>
          </p:cNvSpPr>
          <p:nvPr>
            <p:ph type="ctrTitle"/>
          </p:nvPr>
        </p:nvSpPr>
        <p:spPr/>
        <p:txBody>
          <a:bodyPr>
            <a:normAutofit/>
          </a:bodyPr>
          <a:lstStyle/>
          <a:p>
            <a:r>
              <a:rPr lang="en-US" sz="3200" b="1" dirty="0"/>
              <a:t>Important Considerations</a:t>
            </a:r>
          </a:p>
        </p:txBody>
      </p:sp>
      <p:sp>
        <p:nvSpPr>
          <p:cNvPr id="6" name="Text Placeholder 5">
            <a:extLst>
              <a:ext uri="{FF2B5EF4-FFF2-40B4-BE49-F238E27FC236}">
                <a16:creationId xmlns:a16="http://schemas.microsoft.com/office/drawing/2014/main" id="{D18D8FA8-25C6-483A-B3CB-006BD88122C7}"/>
              </a:ext>
            </a:extLst>
          </p:cNvPr>
          <p:cNvSpPr>
            <a:spLocks noGrp="1"/>
          </p:cNvSpPr>
          <p:nvPr>
            <p:ph type="body" sz="quarter" idx="10"/>
          </p:nvPr>
        </p:nvSpPr>
        <p:spPr>
          <a:xfrm>
            <a:off x="696190" y="937658"/>
            <a:ext cx="8007971" cy="3129415"/>
          </a:xfrm>
        </p:spPr>
        <p:txBody>
          <a:bodyPr vert="horz" lIns="91440" tIns="45720" rIns="91440" bIns="45720" rtlCol="0" anchor="t">
            <a:normAutofit fontScale="85000" lnSpcReduction="20000"/>
          </a:bodyPr>
          <a:lstStyle/>
          <a:p>
            <a:pPr>
              <a:lnSpc>
                <a:spcPct val="110000"/>
              </a:lnSpc>
            </a:pPr>
            <a:r>
              <a:rPr lang="en-US" dirty="0"/>
              <a:t>This coverage is only for immunosuppressive drugs and not any other Medicare services or prescriptions.</a:t>
            </a:r>
          </a:p>
          <a:p>
            <a:pPr>
              <a:lnSpc>
                <a:spcPct val="110000"/>
              </a:lnSpc>
            </a:pPr>
            <a:r>
              <a:rPr lang="en-US" dirty="0">
                <a:latin typeface="Arial"/>
                <a:cs typeface="Arial"/>
              </a:rPr>
              <a:t>People may be eligible for other coverage besides PBID, which may offer more comprehensive health coverage.</a:t>
            </a:r>
          </a:p>
          <a:p>
            <a:pPr>
              <a:lnSpc>
                <a:spcPct val="110000"/>
              </a:lnSpc>
            </a:pPr>
            <a:r>
              <a:rPr lang="en-US" dirty="0"/>
              <a:t>People may want to apply for Marketplace and/or Medicaid coverage, even if they applied in the past and were denied.</a:t>
            </a:r>
          </a:p>
          <a:p>
            <a:pPr>
              <a:lnSpc>
                <a:spcPct val="110000"/>
              </a:lnSpc>
            </a:pPr>
            <a:r>
              <a:rPr lang="en-US" dirty="0"/>
              <a:t>For help with Marketplace, people can:</a:t>
            </a:r>
          </a:p>
          <a:p>
            <a:pPr lvl="1">
              <a:lnSpc>
                <a:spcPct val="110000"/>
              </a:lnSpc>
              <a:buFont typeface="Wingdings" panose="05000000000000000000" pitchFamily="2" charset="2"/>
              <a:buChar char="§"/>
            </a:pPr>
            <a:r>
              <a:rPr lang="en-US" dirty="0">
                <a:solidFill>
                  <a:schemeClr val="tx1"/>
                </a:solidFill>
              </a:rPr>
              <a:t>Visit http://www.healthcare.gov/ </a:t>
            </a:r>
          </a:p>
          <a:p>
            <a:pPr lvl="1">
              <a:lnSpc>
                <a:spcPct val="110000"/>
              </a:lnSpc>
              <a:buFont typeface="Wingdings" panose="05000000000000000000" pitchFamily="2" charset="2"/>
              <a:buChar char="§"/>
            </a:pPr>
            <a:r>
              <a:rPr lang="en-US" dirty="0">
                <a:solidFill>
                  <a:schemeClr val="tx1"/>
                </a:solidFill>
              </a:rPr>
              <a:t>Call the Marketplace Call Center at 1-800-318-2596 (TTY: 1-855-889-4325)</a:t>
            </a:r>
          </a:p>
          <a:p>
            <a:pPr lvl="1">
              <a:lnSpc>
                <a:spcPct val="110000"/>
              </a:lnSpc>
              <a:buFont typeface="Wingdings" panose="05000000000000000000" pitchFamily="2" charset="2"/>
              <a:buChar char="§"/>
            </a:pPr>
            <a:r>
              <a:rPr lang="en-US" dirty="0">
                <a:solidFill>
                  <a:schemeClr val="tx1"/>
                </a:solidFill>
              </a:rPr>
              <a:t>Visit LocalHelp.HealthCare.gov to get in touch with someone in their area who can help</a:t>
            </a:r>
          </a:p>
        </p:txBody>
      </p:sp>
      <p:sp>
        <p:nvSpPr>
          <p:cNvPr id="3" name="Date Placeholder 2">
            <a:extLst>
              <a:ext uri="{FF2B5EF4-FFF2-40B4-BE49-F238E27FC236}">
                <a16:creationId xmlns:a16="http://schemas.microsoft.com/office/drawing/2014/main" id="{1CF0B71A-0488-4783-948B-27CC53748C8E}"/>
              </a:ext>
            </a:extLst>
          </p:cNvPr>
          <p:cNvSpPr>
            <a:spLocks noGrp="1"/>
          </p:cNvSpPr>
          <p:nvPr>
            <p:ph type="dt" sz="half" idx="11"/>
          </p:nvPr>
        </p:nvSpPr>
        <p:spPr/>
        <p:txBody>
          <a:bodyPr/>
          <a:lstStyle/>
          <a:p>
            <a:fld id="{C4B76503-BE9C-4E08-BAB3-B203CA47E40A}" type="datetime1">
              <a:rPr lang="en-US" smtClean="0"/>
              <a:t>12/14/2022</a:t>
            </a:fld>
            <a:endParaRPr lang="en-US" dirty="0"/>
          </a:p>
        </p:txBody>
      </p:sp>
      <p:sp>
        <p:nvSpPr>
          <p:cNvPr id="7" name="Title 1">
            <a:extLst>
              <a:ext uri="{FF2B5EF4-FFF2-40B4-BE49-F238E27FC236}">
                <a16:creationId xmlns:a16="http://schemas.microsoft.com/office/drawing/2014/main" id="{67001782-E2E3-411B-94A4-1C9AEAFAA2FA}"/>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789EBA6D-9314-4C54-9379-3FECE10BB851}"/>
              </a:ext>
            </a:extLst>
          </p:cNvPr>
          <p:cNvSpPr>
            <a:spLocks noGrp="1"/>
          </p:cNvSpPr>
          <p:nvPr>
            <p:ph type="sldNum" sz="quarter" idx="4"/>
          </p:nvPr>
        </p:nvSpPr>
        <p:spPr/>
        <p:txBody>
          <a:bodyPr/>
          <a:lstStyle/>
          <a:p>
            <a:fld id="{0B2D781D-8844-5940-92D1-06EF0A7F581E}" type="slidenum">
              <a:rPr lang="en-US" smtClean="0"/>
              <a:pPr/>
              <a:t>31</a:t>
            </a:fld>
            <a:endParaRPr lang="en-US" dirty="0"/>
          </a:p>
        </p:txBody>
      </p:sp>
    </p:spTree>
    <p:custDataLst>
      <p:tags r:id="rId1"/>
    </p:custDataLst>
    <p:extLst>
      <p:ext uri="{BB962C8B-B14F-4D97-AF65-F5344CB8AC3E}">
        <p14:creationId xmlns:p14="http://schemas.microsoft.com/office/powerpoint/2010/main" val="667822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7E814-4077-485A-82A7-A121BEC3C74B}"/>
              </a:ext>
            </a:extLst>
          </p:cNvPr>
          <p:cNvSpPr>
            <a:spLocks noGrp="1"/>
          </p:cNvSpPr>
          <p:nvPr>
            <p:ph type="ctrTitle"/>
          </p:nvPr>
        </p:nvSpPr>
        <p:spPr/>
        <p:txBody>
          <a:bodyPr>
            <a:normAutofit/>
          </a:bodyPr>
          <a:lstStyle/>
          <a:p>
            <a:r>
              <a:rPr lang="en-US" sz="3200" b="1" dirty="0"/>
              <a:t>Potential Scenarios</a:t>
            </a:r>
          </a:p>
        </p:txBody>
      </p:sp>
      <p:sp>
        <p:nvSpPr>
          <p:cNvPr id="6" name="Text Placeholder 5">
            <a:extLst>
              <a:ext uri="{FF2B5EF4-FFF2-40B4-BE49-F238E27FC236}">
                <a16:creationId xmlns:a16="http://schemas.microsoft.com/office/drawing/2014/main" id="{EC445C64-D3EC-43A4-928B-24EA5715E9B6}"/>
              </a:ext>
            </a:extLst>
          </p:cNvPr>
          <p:cNvSpPr>
            <a:spLocks noGrp="1"/>
          </p:cNvSpPr>
          <p:nvPr>
            <p:ph type="body" sz="quarter" idx="10"/>
          </p:nvPr>
        </p:nvSpPr>
        <p:spPr/>
        <p:txBody>
          <a:bodyPr>
            <a:normAutofit/>
          </a:bodyPr>
          <a:lstStyle/>
          <a:p>
            <a:r>
              <a:rPr lang="en-US" sz="2300" dirty="0"/>
              <a:t>People should call Social Security at 1-877-465-0355 if</a:t>
            </a:r>
            <a:r>
              <a:rPr lang="en-US" sz="2000" dirty="0"/>
              <a:t>:</a:t>
            </a:r>
          </a:p>
          <a:p>
            <a:pPr lvl="1"/>
            <a:r>
              <a:rPr lang="en-US" dirty="0">
                <a:solidFill>
                  <a:schemeClr val="tx1"/>
                </a:solidFill>
              </a:rPr>
              <a:t>They need help with enrollment, disenrollment, or were erroneously disenrolled from the Immunosuppressive Drug benefit.</a:t>
            </a:r>
          </a:p>
          <a:p>
            <a:r>
              <a:rPr lang="en-US" sz="2300" dirty="0"/>
              <a:t>People should call 1-800-MEDICARE if</a:t>
            </a:r>
            <a:r>
              <a:rPr lang="en-US" sz="2000" dirty="0"/>
              <a:t>:</a:t>
            </a:r>
          </a:p>
          <a:p>
            <a:pPr lvl="1"/>
            <a:r>
              <a:rPr lang="en-US" dirty="0">
                <a:solidFill>
                  <a:schemeClr val="tx1"/>
                </a:solidFill>
              </a:rPr>
              <a:t>They lose their Medicare card. You can also direct them to their Medicare.gov account to print a new one.</a:t>
            </a:r>
          </a:p>
          <a:p>
            <a:pPr lvl="1"/>
            <a:r>
              <a:rPr lang="en-US" dirty="0">
                <a:solidFill>
                  <a:schemeClr val="tx1"/>
                </a:solidFill>
              </a:rPr>
              <a:t>They believe their Medicare number is compromised. </a:t>
            </a:r>
          </a:p>
          <a:p>
            <a:pPr lvl="1"/>
            <a:r>
              <a:rPr lang="en-US" dirty="0">
                <a:solidFill>
                  <a:schemeClr val="tx1"/>
                </a:solidFill>
              </a:rPr>
              <a:t>Their Medicare card isn’t working at their provider.  </a:t>
            </a:r>
            <a:endParaRPr lang="en-US" dirty="0"/>
          </a:p>
          <a:p>
            <a:pPr marL="0" indent="0">
              <a:buNone/>
            </a:pPr>
            <a:endParaRPr lang="en-US" sz="1700" dirty="0">
              <a:solidFill>
                <a:schemeClr val="tx1"/>
              </a:solidFill>
            </a:endParaRPr>
          </a:p>
        </p:txBody>
      </p:sp>
      <p:sp>
        <p:nvSpPr>
          <p:cNvPr id="3" name="Date Placeholder 2">
            <a:extLst>
              <a:ext uri="{FF2B5EF4-FFF2-40B4-BE49-F238E27FC236}">
                <a16:creationId xmlns:a16="http://schemas.microsoft.com/office/drawing/2014/main" id="{F6CBAA8E-AE32-45DA-8E0D-6C9AB4D41B2C}"/>
              </a:ext>
            </a:extLst>
          </p:cNvPr>
          <p:cNvSpPr>
            <a:spLocks noGrp="1"/>
          </p:cNvSpPr>
          <p:nvPr>
            <p:ph type="dt" sz="half" idx="11"/>
          </p:nvPr>
        </p:nvSpPr>
        <p:spPr/>
        <p:txBody>
          <a:bodyPr/>
          <a:lstStyle/>
          <a:p>
            <a:fld id="{927907B3-E811-4E87-AC7F-8DF140620F46}" type="datetime1">
              <a:rPr lang="en-US" smtClean="0"/>
              <a:t>12/14/2022</a:t>
            </a:fld>
            <a:endParaRPr lang="en-US" dirty="0"/>
          </a:p>
        </p:txBody>
      </p:sp>
      <p:sp>
        <p:nvSpPr>
          <p:cNvPr id="4" name="Footer Placeholder 3">
            <a:extLst>
              <a:ext uri="{FF2B5EF4-FFF2-40B4-BE49-F238E27FC236}">
                <a16:creationId xmlns:a16="http://schemas.microsoft.com/office/drawing/2014/main" id="{5E54FD7C-1FA6-4443-97D8-FC06CAC5420B}"/>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4DCC35E8-0324-4E48-809A-CECE3F8E93A2}"/>
              </a:ext>
            </a:extLst>
          </p:cNvPr>
          <p:cNvSpPr>
            <a:spLocks noGrp="1"/>
          </p:cNvSpPr>
          <p:nvPr>
            <p:ph type="sldNum" sz="quarter" idx="4"/>
          </p:nvPr>
        </p:nvSpPr>
        <p:spPr/>
        <p:txBody>
          <a:bodyPr/>
          <a:lstStyle/>
          <a:p>
            <a:fld id="{0B2D781D-8844-5940-92D1-06EF0A7F581E}" type="slidenum">
              <a:rPr lang="en-US" smtClean="0"/>
              <a:pPr/>
              <a:t>32</a:t>
            </a:fld>
            <a:endParaRPr lang="en-US" dirty="0"/>
          </a:p>
        </p:txBody>
      </p:sp>
    </p:spTree>
    <p:custDataLst>
      <p:tags r:id="rId1"/>
    </p:custDataLst>
    <p:extLst>
      <p:ext uri="{BB962C8B-B14F-4D97-AF65-F5344CB8AC3E}">
        <p14:creationId xmlns:p14="http://schemas.microsoft.com/office/powerpoint/2010/main" val="24047984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F0018-5A52-44B0-939E-4B4EDF7A81B4}"/>
              </a:ext>
            </a:extLst>
          </p:cNvPr>
          <p:cNvSpPr>
            <a:spLocks noGrp="1"/>
          </p:cNvSpPr>
          <p:nvPr>
            <p:ph type="ctrTitle"/>
          </p:nvPr>
        </p:nvSpPr>
        <p:spPr/>
        <p:txBody>
          <a:bodyPr>
            <a:normAutofit/>
          </a:bodyPr>
          <a:lstStyle/>
          <a:p>
            <a:r>
              <a:rPr lang="en-US" sz="3200" b="1" dirty="0"/>
              <a:t>Potential Scenarios, continued</a:t>
            </a:r>
          </a:p>
        </p:txBody>
      </p:sp>
      <p:sp>
        <p:nvSpPr>
          <p:cNvPr id="6" name="Text Placeholder 5">
            <a:extLst>
              <a:ext uri="{FF2B5EF4-FFF2-40B4-BE49-F238E27FC236}">
                <a16:creationId xmlns:a16="http://schemas.microsoft.com/office/drawing/2014/main" id="{CB9CE809-D078-4A0A-AD48-668053C9E292}"/>
              </a:ext>
            </a:extLst>
          </p:cNvPr>
          <p:cNvSpPr>
            <a:spLocks noGrp="1"/>
          </p:cNvSpPr>
          <p:nvPr>
            <p:ph type="body" sz="quarter" idx="10"/>
          </p:nvPr>
        </p:nvSpPr>
        <p:spPr>
          <a:xfrm>
            <a:off x="696191" y="889823"/>
            <a:ext cx="7718604" cy="2941722"/>
          </a:xfrm>
        </p:spPr>
        <p:txBody>
          <a:bodyPr>
            <a:noAutofit/>
          </a:bodyPr>
          <a:lstStyle/>
          <a:p>
            <a:r>
              <a:rPr lang="en-US" sz="1800" dirty="0"/>
              <a:t>Someone enrolls in the PBID benefit, then later enrolls in Marketplace coverage for more comprehensive coverage:</a:t>
            </a:r>
          </a:p>
          <a:p>
            <a:pPr lvl="1"/>
            <a:r>
              <a:rPr lang="en-US" dirty="0">
                <a:solidFill>
                  <a:schemeClr val="tx1"/>
                </a:solidFill>
              </a:rPr>
              <a:t>Call Social Security at 1-877-465-0355 to disenroll from PBID.</a:t>
            </a:r>
          </a:p>
          <a:p>
            <a:r>
              <a:rPr lang="en-US" sz="1800" dirty="0"/>
              <a:t>Someone applies for Marketplace and doesn’t agree with their eligibility determination:</a:t>
            </a:r>
            <a:endParaRPr lang="en-US" sz="1800" dirty="0">
              <a:solidFill>
                <a:schemeClr val="tx1"/>
              </a:solidFill>
            </a:endParaRPr>
          </a:p>
          <a:p>
            <a:pPr lvl="1"/>
            <a:r>
              <a:rPr lang="en-US" dirty="0">
                <a:solidFill>
                  <a:schemeClr val="tx1"/>
                </a:solidFill>
              </a:rPr>
              <a:t>Contact Marketplace Call Center at 1-800-318-2596 or visit LocalHelp.HealthCare.gov.</a:t>
            </a:r>
          </a:p>
          <a:p>
            <a:r>
              <a:rPr lang="en-US" sz="1800" dirty="0"/>
              <a:t>Someone applies for Medicaid and doesn’t agree with their eligibility determination:</a:t>
            </a:r>
          </a:p>
          <a:p>
            <a:pPr lvl="1"/>
            <a:r>
              <a:rPr lang="en-US" dirty="0">
                <a:solidFill>
                  <a:schemeClr val="tx1"/>
                </a:solidFill>
              </a:rPr>
              <a:t>Contact their state Medicaid office </a:t>
            </a:r>
            <a:r>
              <a:rPr lang="en-US" dirty="0">
                <a:solidFill>
                  <a:schemeClr val="tx1"/>
                </a:solidFill>
                <a:hlinkClick r:id="rId4">
                  <a:extLst>
                    <a:ext uri="{A12FA001-AC4F-418D-AE19-62706E023703}">
                      <ahyp:hlinkClr xmlns:ahyp="http://schemas.microsoft.com/office/drawing/2018/hyperlinkcolor" val="tx"/>
                    </a:ext>
                  </a:extLst>
                </a:hlinkClick>
              </a:rPr>
              <a:t>https://www.medicaid.gov/about-us/beneficiary-resources/index.html#statemenu</a:t>
            </a:r>
            <a:r>
              <a:rPr lang="en-US" dirty="0">
                <a:solidFill>
                  <a:schemeClr val="tx1"/>
                </a:solidFill>
              </a:rPr>
              <a:t> </a:t>
            </a:r>
          </a:p>
          <a:p>
            <a:endParaRPr lang="en-US" sz="1800" dirty="0"/>
          </a:p>
        </p:txBody>
      </p:sp>
      <p:sp>
        <p:nvSpPr>
          <p:cNvPr id="3" name="Date Placeholder 2">
            <a:extLst>
              <a:ext uri="{FF2B5EF4-FFF2-40B4-BE49-F238E27FC236}">
                <a16:creationId xmlns:a16="http://schemas.microsoft.com/office/drawing/2014/main" id="{9ED79B9D-25EB-4941-94BB-D1222E407177}"/>
              </a:ext>
            </a:extLst>
          </p:cNvPr>
          <p:cNvSpPr>
            <a:spLocks noGrp="1"/>
          </p:cNvSpPr>
          <p:nvPr>
            <p:ph type="dt" sz="half" idx="11"/>
          </p:nvPr>
        </p:nvSpPr>
        <p:spPr/>
        <p:txBody>
          <a:bodyPr/>
          <a:lstStyle/>
          <a:p>
            <a:fld id="{84B48DE6-95EB-4D0A-AE85-5FE8B53C6B8A}" type="datetime1">
              <a:rPr lang="en-US" smtClean="0"/>
              <a:t>12/14/2022</a:t>
            </a:fld>
            <a:endParaRPr lang="en-US" dirty="0"/>
          </a:p>
        </p:txBody>
      </p:sp>
      <p:sp>
        <p:nvSpPr>
          <p:cNvPr id="7" name="Title 1">
            <a:extLst>
              <a:ext uri="{FF2B5EF4-FFF2-40B4-BE49-F238E27FC236}">
                <a16:creationId xmlns:a16="http://schemas.microsoft.com/office/drawing/2014/main" id="{3257F1F4-A32C-4EBE-B2BD-E8B714FDA9AF}"/>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DF0C9D10-679F-41D8-9FB4-C80FA4FBC0AE}"/>
              </a:ext>
            </a:extLst>
          </p:cNvPr>
          <p:cNvSpPr>
            <a:spLocks noGrp="1"/>
          </p:cNvSpPr>
          <p:nvPr>
            <p:ph type="sldNum" sz="quarter" idx="4"/>
          </p:nvPr>
        </p:nvSpPr>
        <p:spPr/>
        <p:txBody>
          <a:bodyPr/>
          <a:lstStyle/>
          <a:p>
            <a:fld id="{0B2D781D-8844-5940-92D1-06EF0A7F581E}" type="slidenum">
              <a:rPr lang="en-US" smtClean="0"/>
              <a:pPr/>
              <a:t>33</a:t>
            </a:fld>
            <a:endParaRPr lang="en-US" dirty="0"/>
          </a:p>
        </p:txBody>
      </p:sp>
    </p:spTree>
    <p:custDataLst>
      <p:tags r:id="rId1"/>
    </p:custDataLst>
    <p:extLst>
      <p:ext uri="{BB962C8B-B14F-4D97-AF65-F5344CB8AC3E}">
        <p14:creationId xmlns:p14="http://schemas.microsoft.com/office/powerpoint/2010/main" val="12278737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CC913-FD50-4FD3-92C4-52528C89A456}"/>
              </a:ext>
            </a:extLst>
          </p:cNvPr>
          <p:cNvSpPr>
            <a:spLocks noGrp="1"/>
          </p:cNvSpPr>
          <p:nvPr>
            <p:ph type="ctrTitle"/>
          </p:nvPr>
        </p:nvSpPr>
        <p:spPr/>
        <p:txBody>
          <a:bodyPr>
            <a:normAutofit/>
          </a:bodyPr>
          <a:lstStyle/>
          <a:p>
            <a:r>
              <a:rPr lang="en-US" sz="3200" b="1" dirty="0"/>
              <a:t>CMS Notices</a:t>
            </a:r>
          </a:p>
        </p:txBody>
      </p:sp>
      <p:sp>
        <p:nvSpPr>
          <p:cNvPr id="3" name="Text Placeholder 2">
            <a:extLst>
              <a:ext uri="{FF2B5EF4-FFF2-40B4-BE49-F238E27FC236}">
                <a16:creationId xmlns:a16="http://schemas.microsoft.com/office/drawing/2014/main" id="{2DB12029-CE60-4541-B9A6-8390946F2ECA}"/>
              </a:ext>
            </a:extLst>
          </p:cNvPr>
          <p:cNvSpPr>
            <a:spLocks noGrp="1"/>
          </p:cNvSpPr>
          <p:nvPr>
            <p:ph type="body" sz="quarter" idx="10"/>
          </p:nvPr>
        </p:nvSpPr>
        <p:spPr/>
        <p:txBody>
          <a:bodyPr>
            <a:normAutofit lnSpcReduction="10000"/>
          </a:bodyPr>
          <a:lstStyle/>
          <a:p>
            <a:r>
              <a:rPr lang="en-US" b="1" dirty="0"/>
              <a:t>One-time notice: </a:t>
            </a:r>
            <a:r>
              <a:rPr lang="en-US" dirty="0"/>
              <a:t>To people who lost ESRD Medicare prior to October 2022 after a successful kidney transplant.</a:t>
            </a:r>
          </a:p>
          <a:p>
            <a:r>
              <a:rPr lang="en-US" b="1" dirty="0"/>
              <a:t>Monthly notice: </a:t>
            </a:r>
            <a:r>
              <a:rPr lang="en-US" dirty="0"/>
              <a:t>To people losing ESRD Medicare, explaining their coverage options.</a:t>
            </a:r>
          </a:p>
          <a:p>
            <a:r>
              <a:rPr lang="en-US" b="1" dirty="0"/>
              <a:t>New Medicare Card letter: </a:t>
            </a:r>
            <a:r>
              <a:rPr lang="en-US" dirty="0"/>
              <a:t>To new enrollees in PBID, sent with their new Medicare card.</a:t>
            </a:r>
          </a:p>
          <a:p>
            <a:r>
              <a:rPr lang="en-US" b="1" dirty="0"/>
              <a:t>Annual PBID Reminder Notice: </a:t>
            </a:r>
            <a:r>
              <a:rPr lang="en-US" dirty="0"/>
              <a:t>To people with PBID to remind them of eligibility requirements and other coverage options</a:t>
            </a:r>
          </a:p>
        </p:txBody>
      </p:sp>
      <p:sp>
        <p:nvSpPr>
          <p:cNvPr id="4" name="Date Placeholder 3">
            <a:extLst>
              <a:ext uri="{FF2B5EF4-FFF2-40B4-BE49-F238E27FC236}">
                <a16:creationId xmlns:a16="http://schemas.microsoft.com/office/drawing/2014/main" id="{0ABDBDD3-3086-4B0D-A0E2-202857FC9B08}"/>
              </a:ext>
            </a:extLst>
          </p:cNvPr>
          <p:cNvSpPr>
            <a:spLocks noGrp="1"/>
          </p:cNvSpPr>
          <p:nvPr>
            <p:ph type="dt" sz="half" idx="11"/>
          </p:nvPr>
        </p:nvSpPr>
        <p:spPr/>
        <p:txBody>
          <a:bodyPr/>
          <a:lstStyle/>
          <a:p>
            <a:fld id="{B4BC46DF-6FDC-4F4C-8027-4C66834712AD}" type="datetime1">
              <a:rPr lang="en-US" smtClean="0"/>
              <a:t>12/14/2022</a:t>
            </a:fld>
            <a:endParaRPr lang="en-US" dirty="0"/>
          </a:p>
        </p:txBody>
      </p:sp>
      <p:sp>
        <p:nvSpPr>
          <p:cNvPr id="5" name="Footer Placeholder 4">
            <a:extLst>
              <a:ext uri="{FF2B5EF4-FFF2-40B4-BE49-F238E27FC236}">
                <a16:creationId xmlns:a16="http://schemas.microsoft.com/office/drawing/2014/main" id="{C960CFB0-EAF0-4744-81B6-CFA0B74867B3}"/>
              </a:ext>
            </a:extLst>
          </p:cNvPr>
          <p:cNvSpPr>
            <a:spLocks noGrp="1"/>
          </p:cNvSpPr>
          <p:nvPr>
            <p:ph type="ftr" sz="quarter" idx="12"/>
          </p:nvPr>
        </p:nvSpPr>
        <p:spPr/>
        <p:txBody>
          <a:bodyPr/>
          <a:lstStyle/>
          <a:p>
            <a:r>
              <a:rPr lang="en-US" dirty="0"/>
              <a:t>Immunosuppressive Drug Benefit</a:t>
            </a:r>
          </a:p>
        </p:txBody>
      </p:sp>
      <p:sp>
        <p:nvSpPr>
          <p:cNvPr id="6" name="Slide Number Placeholder 5">
            <a:extLst>
              <a:ext uri="{FF2B5EF4-FFF2-40B4-BE49-F238E27FC236}">
                <a16:creationId xmlns:a16="http://schemas.microsoft.com/office/drawing/2014/main" id="{036FA720-99E7-4E9E-B63D-E60715B761CC}"/>
              </a:ext>
            </a:extLst>
          </p:cNvPr>
          <p:cNvSpPr>
            <a:spLocks noGrp="1"/>
          </p:cNvSpPr>
          <p:nvPr>
            <p:ph type="sldNum" sz="quarter" idx="4"/>
          </p:nvPr>
        </p:nvSpPr>
        <p:spPr/>
        <p:txBody>
          <a:bodyPr/>
          <a:lstStyle/>
          <a:p>
            <a:fld id="{48F63A3B-78C7-47BE-AE5E-E10140E04643}" type="slidenum">
              <a:rPr lang="en-US" smtClean="0"/>
              <a:pPr/>
              <a:t>34</a:t>
            </a:fld>
            <a:endParaRPr lang="en-US" dirty="0"/>
          </a:p>
        </p:txBody>
      </p:sp>
    </p:spTree>
    <p:custDataLst>
      <p:tags r:id="rId1"/>
    </p:custDataLst>
    <p:extLst>
      <p:ext uri="{BB962C8B-B14F-4D97-AF65-F5344CB8AC3E}">
        <p14:creationId xmlns:p14="http://schemas.microsoft.com/office/powerpoint/2010/main" val="36574030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F03B6-E3A4-46AB-AC34-FD1DEDD3B7F3}"/>
              </a:ext>
            </a:extLst>
          </p:cNvPr>
          <p:cNvSpPr>
            <a:spLocks noGrp="1"/>
          </p:cNvSpPr>
          <p:nvPr>
            <p:ph type="ctrTitle"/>
          </p:nvPr>
        </p:nvSpPr>
        <p:spPr/>
        <p:txBody>
          <a:bodyPr>
            <a:noAutofit/>
          </a:bodyPr>
          <a:lstStyle/>
          <a:p>
            <a:r>
              <a:rPr lang="en-US" sz="3200" b="1" dirty="0"/>
              <a:t>Resources</a:t>
            </a:r>
          </a:p>
        </p:txBody>
      </p:sp>
      <p:sp>
        <p:nvSpPr>
          <p:cNvPr id="7" name="Text Placeholder 6">
            <a:extLst>
              <a:ext uri="{FF2B5EF4-FFF2-40B4-BE49-F238E27FC236}">
                <a16:creationId xmlns:a16="http://schemas.microsoft.com/office/drawing/2014/main" id="{5443BD1B-B454-8FA1-3D51-2B34C322725F}"/>
              </a:ext>
            </a:extLst>
          </p:cNvPr>
          <p:cNvSpPr>
            <a:spLocks noGrp="1"/>
          </p:cNvSpPr>
          <p:nvPr>
            <p:ph type="body" sz="quarter" idx="10"/>
          </p:nvPr>
        </p:nvSpPr>
        <p:spPr>
          <a:xfrm>
            <a:off x="696191" y="985384"/>
            <a:ext cx="7574506" cy="3129415"/>
          </a:xfrm>
        </p:spPr>
        <p:txBody>
          <a:bodyPr vert="horz" lIns="91440" tIns="45720" rIns="91440" bIns="45720" rtlCol="0" anchor="t">
            <a:normAutofit fontScale="85000" lnSpcReduction="10000"/>
          </a:bodyPr>
          <a:lstStyle/>
          <a:p>
            <a:pPr>
              <a:lnSpc>
                <a:spcPct val="110000"/>
              </a:lnSpc>
            </a:pPr>
            <a:r>
              <a:rPr lang="en-US" b="1" dirty="0">
                <a:latin typeface="Arial"/>
                <a:cs typeface="Arial"/>
              </a:rPr>
              <a:t>CMS Notice: </a:t>
            </a:r>
            <a:r>
              <a:rPr lang="en-US" dirty="0">
                <a:latin typeface="Arial"/>
                <a:cs typeface="Arial"/>
                <a:hlinkClick r:id="rId4" tooltip="Link to Medicare's notice about ESRD coverage ending"/>
              </a:rPr>
              <a:t>https://www.medicare.gov/basics/forms-publications-mailings/mailings/costs/ESRD-coverage-ending-letter</a:t>
            </a:r>
            <a:r>
              <a:rPr lang="en-US" dirty="0">
                <a:latin typeface="Arial"/>
                <a:cs typeface="Arial"/>
              </a:rPr>
              <a:t> </a:t>
            </a:r>
          </a:p>
          <a:p>
            <a:pPr>
              <a:lnSpc>
                <a:spcPct val="110000"/>
              </a:lnSpc>
            </a:pPr>
            <a:r>
              <a:rPr lang="en-US" b="1" dirty="0">
                <a:latin typeface="Arial"/>
                <a:cs typeface="Arial"/>
              </a:rPr>
              <a:t>ESRD information: </a:t>
            </a:r>
            <a:r>
              <a:rPr lang="en-US" dirty="0">
                <a:latin typeface="Arial"/>
                <a:cs typeface="Arial"/>
                <a:hlinkClick r:id="rId5" tooltip="Information about ESRD"/>
              </a:rPr>
              <a:t>https://www.medicare.gov/basics/end-stage-renal-disease</a:t>
            </a:r>
            <a:r>
              <a:rPr lang="en-US" dirty="0">
                <a:latin typeface="Arial"/>
                <a:cs typeface="Arial"/>
              </a:rPr>
              <a:t> </a:t>
            </a:r>
          </a:p>
          <a:p>
            <a:pPr>
              <a:lnSpc>
                <a:spcPct val="110000"/>
              </a:lnSpc>
            </a:pPr>
            <a:r>
              <a:rPr lang="en-US" b="1" dirty="0">
                <a:latin typeface="Arial"/>
                <a:cs typeface="Arial"/>
              </a:rPr>
              <a:t>General Medicare information: </a:t>
            </a:r>
            <a:r>
              <a:rPr lang="en-US" dirty="0">
                <a:latin typeface="Arial"/>
                <a:cs typeface="Arial"/>
                <a:hlinkClick r:id="rId6" tooltip="Medicare's website"/>
              </a:rPr>
              <a:t>Medicare.gov</a:t>
            </a:r>
            <a:r>
              <a:rPr lang="en-US" dirty="0">
                <a:latin typeface="Arial"/>
                <a:cs typeface="Arial"/>
              </a:rPr>
              <a:t> or 1-800-MEDICARE</a:t>
            </a:r>
          </a:p>
          <a:p>
            <a:pPr>
              <a:lnSpc>
                <a:spcPct val="110000"/>
              </a:lnSpc>
            </a:pPr>
            <a:r>
              <a:rPr lang="en-US" b="1" dirty="0">
                <a:latin typeface="Arial"/>
                <a:cs typeface="Arial"/>
              </a:rPr>
              <a:t>Marketplace:</a:t>
            </a:r>
            <a:r>
              <a:rPr lang="en-US" dirty="0">
                <a:latin typeface="Arial"/>
                <a:cs typeface="Arial"/>
              </a:rPr>
              <a:t> </a:t>
            </a:r>
          </a:p>
          <a:p>
            <a:pPr lvl="1">
              <a:lnSpc>
                <a:spcPct val="110000"/>
              </a:lnSpc>
            </a:pPr>
            <a:r>
              <a:rPr lang="en-US" dirty="0">
                <a:solidFill>
                  <a:schemeClr val="tx1"/>
                </a:solidFill>
                <a:latin typeface="Arial"/>
                <a:cs typeface="Arial"/>
              </a:rPr>
              <a:t>Visit </a:t>
            </a:r>
            <a:r>
              <a:rPr lang="en-US" dirty="0">
                <a:solidFill>
                  <a:schemeClr val="tx1"/>
                </a:solidFill>
                <a:latin typeface="Arial"/>
                <a:cs typeface="Arial"/>
                <a:hlinkClick r:id="rId7" tooltip="Link to healthcare.gov"/>
              </a:rPr>
              <a:t>HealthCare.gov</a:t>
            </a:r>
            <a:endParaRPr lang="en-US" dirty="0">
              <a:solidFill>
                <a:schemeClr val="tx1"/>
              </a:solidFill>
              <a:latin typeface="Arial"/>
              <a:cs typeface="Arial"/>
            </a:endParaRPr>
          </a:p>
          <a:p>
            <a:pPr lvl="1">
              <a:lnSpc>
                <a:spcPct val="110000"/>
              </a:lnSpc>
            </a:pPr>
            <a:r>
              <a:rPr lang="en-US" dirty="0">
                <a:solidFill>
                  <a:schemeClr val="tx1"/>
                </a:solidFill>
                <a:latin typeface="Arial"/>
                <a:cs typeface="Arial"/>
              </a:rPr>
              <a:t>Call the Marketplace Call Center at 1-800-318-2596 (TTY: 1-855-889-4325)</a:t>
            </a:r>
          </a:p>
          <a:p>
            <a:pPr lvl="1">
              <a:lnSpc>
                <a:spcPct val="110000"/>
              </a:lnSpc>
            </a:pPr>
            <a:r>
              <a:rPr lang="en-US" dirty="0">
                <a:solidFill>
                  <a:schemeClr val="tx1"/>
                </a:solidFill>
                <a:latin typeface="Arial"/>
                <a:cs typeface="Arial"/>
              </a:rPr>
              <a:t>Find local help by visiting </a:t>
            </a:r>
            <a:r>
              <a:rPr lang="en-US" dirty="0">
                <a:solidFill>
                  <a:schemeClr val="tx1"/>
                </a:solidFill>
                <a:latin typeface="Arial"/>
                <a:cs typeface="Arial"/>
                <a:hlinkClick r:id="rId8" tooltip="How to find local help for getting healthcare"/>
              </a:rPr>
              <a:t>LocalHelp.HealthCare.gov</a:t>
            </a:r>
            <a:r>
              <a:rPr lang="en-US" dirty="0">
                <a:solidFill>
                  <a:schemeClr val="tx1"/>
                </a:solidFill>
                <a:latin typeface="Arial"/>
                <a:cs typeface="Arial"/>
              </a:rPr>
              <a:t>.</a:t>
            </a:r>
          </a:p>
        </p:txBody>
      </p:sp>
      <p:sp>
        <p:nvSpPr>
          <p:cNvPr id="3" name="Date Placeholder 2">
            <a:extLst>
              <a:ext uri="{FF2B5EF4-FFF2-40B4-BE49-F238E27FC236}">
                <a16:creationId xmlns:a16="http://schemas.microsoft.com/office/drawing/2014/main" id="{E6E17D93-BD47-4CE2-BD1C-19B7975D72AF}"/>
              </a:ext>
            </a:extLst>
          </p:cNvPr>
          <p:cNvSpPr>
            <a:spLocks noGrp="1"/>
          </p:cNvSpPr>
          <p:nvPr>
            <p:ph type="dt" sz="half" idx="11"/>
          </p:nvPr>
        </p:nvSpPr>
        <p:spPr/>
        <p:txBody>
          <a:bodyPr/>
          <a:lstStyle/>
          <a:p>
            <a:fld id="{9C4D1063-CEAD-4DEB-9252-4B71C5CF5F76}" type="datetime1">
              <a:rPr lang="en-US" smtClean="0"/>
              <a:t>12/14/2022</a:t>
            </a:fld>
            <a:endParaRPr lang="en-US" dirty="0"/>
          </a:p>
        </p:txBody>
      </p:sp>
      <p:sp>
        <p:nvSpPr>
          <p:cNvPr id="4" name="Footer Placeholder 3">
            <a:extLst>
              <a:ext uri="{FF2B5EF4-FFF2-40B4-BE49-F238E27FC236}">
                <a16:creationId xmlns:a16="http://schemas.microsoft.com/office/drawing/2014/main" id="{63C43087-E2F1-4A56-88C1-2D06928F629A}"/>
              </a:ext>
            </a:extLst>
          </p:cNvPr>
          <p:cNvSpPr>
            <a:spLocks noGrp="1"/>
          </p:cNvSpPr>
          <p:nvPr>
            <p:ph type="ftr" sz="quarter" idx="12"/>
          </p:nvPr>
        </p:nvSpPr>
        <p:spPr/>
        <p:txBody>
          <a:bodyPr/>
          <a:lstStyle/>
          <a:p>
            <a:r>
              <a:rPr lang="en-US" dirty="0"/>
              <a:t>Immunosuppressive Drug Benefit</a:t>
            </a:r>
          </a:p>
        </p:txBody>
      </p:sp>
      <p:sp>
        <p:nvSpPr>
          <p:cNvPr id="5" name="Slide Number Placeholder 4">
            <a:extLst>
              <a:ext uri="{FF2B5EF4-FFF2-40B4-BE49-F238E27FC236}">
                <a16:creationId xmlns:a16="http://schemas.microsoft.com/office/drawing/2014/main" id="{3B6D8E6F-A362-4581-8303-C273F875E3F7}"/>
              </a:ext>
            </a:extLst>
          </p:cNvPr>
          <p:cNvSpPr>
            <a:spLocks noGrp="1"/>
          </p:cNvSpPr>
          <p:nvPr>
            <p:ph type="sldNum" sz="quarter" idx="4"/>
          </p:nvPr>
        </p:nvSpPr>
        <p:spPr/>
        <p:txBody>
          <a:bodyPr/>
          <a:lstStyle/>
          <a:p>
            <a:fld id="{0B2D781D-8844-5940-92D1-06EF0A7F581E}" type="slidenum">
              <a:rPr lang="en-US" smtClean="0"/>
              <a:pPr/>
              <a:t>35</a:t>
            </a:fld>
            <a:endParaRPr lang="en-US" dirty="0"/>
          </a:p>
        </p:txBody>
      </p:sp>
    </p:spTree>
    <p:custDataLst>
      <p:tags r:id="rId1"/>
    </p:custDataLst>
    <p:extLst>
      <p:ext uri="{BB962C8B-B14F-4D97-AF65-F5344CB8AC3E}">
        <p14:creationId xmlns:p14="http://schemas.microsoft.com/office/powerpoint/2010/main" val="3065565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49C6F-459D-460E-8294-9344DF618197}"/>
              </a:ext>
            </a:extLst>
          </p:cNvPr>
          <p:cNvSpPr>
            <a:spLocks noGrp="1"/>
          </p:cNvSpPr>
          <p:nvPr>
            <p:ph type="title"/>
          </p:nvPr>
        </p:nvSpPr>
        <p:spPr/>
        <p:txBody>
          <a:bodyPr vert="horz" lIns="68580" tIns="34290" rIns="68580" bIns="34290" rtlCol="0" anchor="t">
            <a:normAutofit/>
          </a:bodyPr>
          <a:lstStyle/>
          <a:p>
            <a:pPr indent="-171450">
              <a:spcBef>
                <a:spcPts val="600"/>
              </a:spcBef>
              <a:buClr>
                <a:schemeClr val="tx2"/>
              </a:buClr>
              <a:buFont typeface="Arial" pitchFamily="34" charset="0"/>
            </a:pPr>
            <a:r>
              <a:rPr lang="en-US" b="1">
                <a:solidFill>
                  <a:srgbClr val="0A4F90"/>
                </a:solidFill>
                <a:latin typeface="+mn-lt"/>
                <a:ea typeface="+mn-ea"/>
                <a:cs typeface="+mn-cs"/>
              </a:rPr>
              <a:t>Resources</a:t>
            </a:r>
          </a:p>
        </p:txBody>
      </p:sp>
    </p:spTree>
    <p:custDataLst>
      <p:tags r:id="rId1"/>
    </p:custDataLst>
    <p:extLst>
      <p:ext uri="{BB962C8B-B14F-4D97-AF65-F5344CB8AC3E}">
        <p14:creationId xmlns:p14="http://schemas.microsoft.com/office/powerpoint/2010/main" val="1249120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4"/>
          <p:cNvGraphicFramePr>
            <a:graphicFrameLocks/>
          </p:cNvGraphicFramePr>
          <p:nvPr>
            <p:extLst>
              <p:ext uri="{D42A27DB-BD31-4B8C-83A1-F6EECF244321}">
                <p14:modId xmlns:p14="http://schemas.microsoft.com/office/powerpoint/2010/main" val="2551668553"/>
              </p:ext>
            </p:extLst>
          </p:nvPr>
        </p:nvGraphicFramePr>
        <p:xfrm>
          <a:off x="285750" y="1201479"/>
          <a:ext cx="8686800" cy="37745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extLst>
              <a:ext uri="{FF2B5EF4-FFF2-40B4-BE49-F238E27FC236}">
                <a16:creationId xmlns:a16="http://schemas.microsoft.com/office/drawing/2014/main" id="{C6252A2F-E19D-469E-8DFA-AB57CA3EF46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9773" t="26570" r="4897" b="15801"/>
          <a:stretch/>
        </p:blipFill>
        <p:spPr>
          <a:xfrm>
            <a:off x="1806315" y="2123794"/>
            <a:ext cx="961611" cy="225006"/>
          </a:xfrm>
          <a:prstGeom prst="rect">
            <a:avLst/>
          </a:prstGeom>
          <a:ln w="19050">
            <a:noFill/>
          </a:ln>
        </p:spPr>
      </p:pic>
      <p:pic>
        <p:nvPicPr>
          <p:cNvPr id="17" name="Picture 16">
            <a:extLst>
              <a:ext uri="{FF2B5EF4-FFF2-40B4-BE49-F238E27FC236}">
                <a16:creationId xmlns:a16="http://schemas.microsoft.com/office/drawing/2014/main" id="{ED6B52CE-F7B7-496A-83EE-5BED2CD3A30A}"/>
              </a:ext>
            </a:extLst>
          </p:cNvPr>
          <p:cNvPicPr>
            <a:picLocks noChangeAspect="1"/>
          </p:cNvPicPr>
          <p:nvPr/>
        </p:nvPicPr>
        <p:blipFill rotWithShape="1">
          <a:blip r:embed="rId10">
            <a:extLst>
              <a:ext uri="{28A0092B-C50C-407E-A947-70E740481C1C}">
                <a14:useLocalDpi xmlns:a14="http://schemas.microsoft.com/office/drawing/2010/main" val="0"/>
              </a:ext>
            </a:extLst>
          </a:blip>
          <a:srcRect l="9699" t="21531" b="19718"/>
          <a:stretch/>
        </p:blipFill>
        <p:spPr>
          <a:xfrm>
            <a:off x="4574115" y="2346744"/>
            <a:ext cx="961611" cy="225006"/>
          </a:xfrm>
          <a:prstGeom prst="rect">
            <a:avLst/>
          </a:prstGeom>
          <a:ln>
            <a:noFill/>
          </a:ln>
        </p:spPr>
      </p:pic>
      <p:grpSp>
        <p:nvGrpSpPr>
          <p:cNvPr id="7" name="Group 6">
            <a:extLst>
              <a:ext uri="{FF2B5EF4-FFF2-40B4-BE49-F238E27FC236}">
                <a16:creationId xmlns:a16="http://schemas.microsoft.com/office/drawing/2014/main" id="{D94A5A75-8147-412F-A90A-D5F769976BF7}"/>
              </a:ext>
            </a:extLst>
          </p:cNvPr>
          <p:cNvGrpSpPr/>
          <p:nvPr/>
        </p:nvGrpSpPr>
        <p:grpSpPr>
          <a:xfrm>
            <a:off x="8067303" y="3637059"/>
            <a:ext cx="905247" cy="905247"/>
            <a:chOff x="10720167" y="4189917"/>
            <a:chExt cx="1206995" cy="1206995"/>
          </a:xfrm>
        </p:grpSpPr>
        <p:sp>
          <p:nvSpPr>
            <p:cNvPr id="19" name="Oval 18">
              <a:extLst>
                <a:ext uri="{FF2B5EF4-FFF2-40B4-BE49-F238E27FC236}">
                  <a16:creationId xmlns:a16="http://schemas.microsoft.com/office/drawing/2014/main" id="{7F2CC027-BC33-4E2C-AF44-BA1EDB719D72}"/>
                </a:ext>
              </a:extLst>
            </p:cNvPr>
            <p:cNvSpPr/>
            <p:nvPr/>
          </p:nvSpPr>
          <p:spPr>
            <a:xfrm>
              <a:off x="10720167" y="4189917"/>
              <a:ext cx="1206995" cy="1206995"/>
            </a:xfrm>
            <a:prstGeom prst="ellipse">
              <a:avLst/>
            </a:prstGeom>
            <a:solidFill>
              <a:schemeClr val="bg1"/>
            </a:solidFill>
            <a:ln w="19050">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pic>
          <p:nvPicPr>
            <p:cNvPr id="20" name="Picture 25">
              <a:extLst>
                <a:ext uri="{FF2B5EF4-FFF2-40B4-BE49-F238E27FC236}">
                  <a16:creationId xmlns:a16="http://schemas.microsoft.com/office/drawing/2014/main" id="{28CCB692-C35B-43F7-BFB3-EA4ECDB4C318}"/>
                </a:ext>
              </a:extLst>
            </p:cNvPr>
            <p:cNvPicPr>
              <a:picLocks noChangeAspect="1"/>
            </p:cNvPicPr>
            <p:nvPr/>
          </p:nvPicPr>
          <p:blipFill>
            <a:blip r:embed="rId11"/>
            <a:stretch>
              <a:fillRect/>
            </a:stretch>
          </p:blipFill>
          <p:spPr bwMode="auto">
            <a:xfrm>
              <a:off x="10813477" y="4661534"/>
              <a:ext cx="1042242" cy="291798"/>
            </a:xfrm>
            <a:prstGeom prst="rect">
              <a:avLst/>
            </a:prstGeom>
            <a:solidFill>
              <a:schemeClr val="bg1"/>
            </a:solidFill>
            <a:ln w="9525">
              <a:noFill/>
              <a:miter lim="800000"/>
              <a:headEnd/>
              <a:tailEnd/>
            </a:ln>
          </p:spPr>
        </p:pic>
      </p:grpSp>
      <p:sp>
        <p:nvSpPr>
          <p:cNvPr id="22" name="Oval 21">
            <a:extLst>
              <a:ext uri="{FF2B5EF4-FFF2-40B4-BE49-F238E27FC236}">
                <a16:creationId xmlns:a16="http://schemas.microsoft.com/office/drawing/2014/main" id="{FECBAAF2-80B6-4BA1-9BEB-9ACA9A50A003}"/>
              </a:ext>
            </a:extLst>
          </p:cNvPr>
          <p:cNvSpPr/>
          <p:nvPr/>
        </p:nvSpPr>
        <p:spPr>
          <a:xfrm>
            <a:off x="5101550" y="3637060"/>
            <a:ext cx="905247" cy="905247"/>
          </a:xfrm>
          <a:prstGeom prst="ellipse">
            <a:avLst/>
          </a:prstGeom>
          <a:solidFill>
            <a:schemeClr val="bg1"/>
          </a:solidFill>
          <a:ln w="19050">
            <a:solidFill>
              <a:srgbClr val="4DBD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pic>
        <p:nvPicPr>
          <p:cNvPr id="4" name="Picture 3">
            <a:extLst>
              <a:ext uri="{FF2B5EF4-FFF2-40B4-BE49-F238E27FC236}">
                <a16:creationId xmlns:a16="http://schemas.microsoft.com/office/drawing/2014/main" id="{38CF3EF8-0B96-47B2-998F-1703E1671F3F}"/>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5149701" y="3911953"/>
            <a:ext cx="772051" cy="376577"/>
          </a:xfrm>
          <a:prstGeom prst="rect">
            <a:avLst/>
          </a:prstGeom>
        </p:spPr>
      </p:pic>
      <p:grpSp>
        <p:nvGrpSpPr>
          <p:cNvPr id="3" name="Group 2">
            <a:extLst>
              <a:ext uri="{FF2B5EF4-FFF2-40B4-BE49-F238E27FC236}">
                <a16:creationId xmlns:a16="http://schemas.microsoft.com/office/drawing/2014/main" id="{59367ADA-06B6-134D-609B-ED48365CE803}"/>
              </a:ext>
            </a:extLst>
          </p:cNvPr>
          <p:cNvGrpSpPr/>
          <p:nvPr/>
        </p:nvGrpSpPr>
        <p:grpSpPr>
          <a:xfrm>
            <a:off x="2122570" y="3637060"/>
            <a:ext cx="931631" cy="931631"/>
            <a:chOff x="802684" y="5976431"/>
            <a:chExt cx="4444148" cy="4444148"/>
          </a:xfrm>
        </p:grpSpPr>
        <p:sp>
          <p:nvSpPr>
            <p:cNvPr id="24" name="Oval 23">
              <a:extLst>
                <a:ext uri="{FF2B5EF4-FFF2-40B4-BE49-F238E27FC236}">
                  <a16:creationId xmlns:a16="http://schemas.microsoft.com/office/drawing/2014/main" id="{C38E36B5-AF01-89CB-FC3F-6C856F5CABCE}"/>
                </a:ext>
              </a:extLst>
            </p:cNvPr>
            <p:cNvSpPr/>
            <p:nvPr/>
          </p:nvSpPr>
          <p:spPr>
            <a:xfrm>
              <a:off x="802684" y="5976431"/>
              <a:ext cx="4444148" cy="4444148"/>
            </a:xfrm>
            <a:prstGeom prst="ellipse">
              <a:avLst/>
            </a:prstGeom>
            <a:solidFill>
              <a:schemeClr val="bg1"/>
            </a:solidFill>
            <a:ln w="6350">
              <a:solidFill>
                <a:srgbClr val="0454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noFill/>
                <a:latin typeface="Tw Cen MT"/>
                <a:sym typeface="Arial"/>
              </a:endParaRPr>
            </a:p>
          </p:txBody>
        </p:sp>
        <p:pic>
          <p:nvPicPr>
            <p:cNvPr id="27" name="Picture 26">
              <a:extLst>
                <a:ext uri="{FF2B5EF4-FFF2-40B4-BE49-F238E27FC236}">
                  <a16:creationId xmlns:a16="http://schemas.microsoft.com/office/drawing/2014/main" id="{629D4BC2-8966-19DA-AAF9-F0DF81B3E9BF}"/>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p:blipFill>
          <p:spPr>
            <a:xfrm>
              <a:off x="1266742" y="7057656"/>
              <a:ext cx="3582331" cy="1757370"/>
            </a:xfrm>
            <a:prstGeom prst="rect">
              <a:avLst/>
            </a:prstGeom>
            <a:ln w="6350">
              <a:noFill/>
            </a:ln>
          </p:spPr>
        </p:pic>
      </p:grpSp>
      <p:sp>
        <p:nvSpPr>
          <p:cNvPr id="28" name="TextBox 2">
            <a:extLst>
              <a:ext uri="{FF2B5EF4-FFF2-40B4-BE49-F238E27FC236}">
                <a16:creationId xmlns:a16="http://schemas.microsoft.com/office/drawing/2014/main" id="{67D2FBD4-5E25-CB3F-28E4-6DDCA39A259E}"/>
              </a:ext>
            </a:extLst>
          </p:cNvPr>
          <p:cNvSpPr txBox="1"/>
          <p:nvPr/>
        </p:nvSpPr>
        <p:spPr>
          <a:xfrm>
            <a:off x="528638" y="364125"/>
            <a:ext cx="8201025" cy="436017"/>
          </a:xfrm>
          <a:prstGeom prst="rect">
            <a:avLst/>
          </a:prstGeom>
        </p:spPr>
        <p:txBody>
          <a:bodyPr wrap="square" lIns="0" tIns="0" rIns="0" bIns="0" rtlCol="0" anchor="t">
            <a:spAutoFit/>
          </a:bodyPr>
          <a:lstStyle/>
          <a:p>
            <a:pPr defTabSz="457200">
              <a:lnSpc>
                <a:spcPts val="3401"/>
              </a:lnSpc>
              <a:defRPr/>
            </a:pPr>
            <a:r>
              <a:rPr lang="en-US" sz="3470" spc="-205" dirty="0">
                <a:solidFill>
                  <a:srgbClr val="263F6B"/>
                </a:solidFill>
                <a:latin typeface="Montserrat Extra-Bold Italics"/>
              </a:rPr>
              <a:t>Webinar Resources in the Library</a:t>
            </a:r>
          </a:p>
        </p:txBody>
      </p:sp>
      <p:sp>
        <p:nvSpPr>
          <p:cNvPr id="2" name="Slide Number Placeholder 3">
            <a:extLst>
              <a:ext uri="{FF2B5EF4-FFF2-40B4-BE49-F238E27FC236}">
                <a16:creationId xmlns:a16="http://schemas.microsoft.com/office/drawing/2014/main" id="{A44B33AA-3B9B-5F6A-5F22-045A6803A71B}"/>
              </a:ext>
            </a:extLst>
          </p:cNvPr>
          <p:cNvSpPr>
            <a:spLocks noGrp="1"/>
          </p:cNvSpPr>
          <p:nvPr>
            <p:ph type="sldNum" sz="quarter" idx="12"/>
          </p:nvPr>
        </p:nvSpPr>
        <p:spPr>
          <a:xfrm>
            <a:off x="4229100" y="4857750"/>
            <a:ext cx="628650" cy="243476"/>
          </a:xfrm>
        </p:spPr>
        <p:txBody>
          <a:bodyPr>
            <a:normAutofit fontScale="77500" lnSpcReduction="20000"/>
          </a:bodyPr>
          <a:lstStyle/>
          <a:p>
            <a:pPr>
              <a:defRPr/>
            </a:pPr>
            <a:fld id="{B6F15528-21DE-4FAA-801E-634DDDAF4B2B}" type="slidenum">
              <a:rPr lang="en-US" sz="1500">
                <a:solidFill>
                  <a:srgbClr val="404F21"/>
                </a:solidFill>
                <a:latin typeface="Calibri"/>
                <a:cs typeface="Arial"/>
                <a:sym typeface="Arial"/>
              </a:rPr>
              <a:pPr>
                <a:defRPr/>
              </a:pPr>
              <a:t>37</a:t>
            </a:fld>
            <a:endParaRPr lang="en-US" sz="1500" dirty="0">
              <a:solidFill>
                <a:srgbClr val="404F21"/>
              </a:solidFill>
              <a:latin typeface="Calibri"/>
              <a:cs typeface="Arial"/>
              <a:sym typeface="Arial"/>
            </a:endParaRPr>
          </a:p>
        </p:txBody>
      </p:sp>
    </p:spTree>
    <p:custDataLst>
      <p:tags r:id="rId1"/>
    </p:custDataLst>
    <p:extLst>
      <p:ext uri="{BB962C8B-B14F-4D97-AF65-F5344CB8AC3E}">
        <p14:creationId xmlns:p14="http://schemas.microsoft.com/office/powerpoint/2010/main" val="904627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AE635-8C3E-4A8C-B8A4-5F88B82C55B4}"/>
              </a:ext>
            </a:extLst>
          </p:cNvPr>
          <p:cNvSpPr>
            <a:spLocks noGrp="1"/>
          </p:cNvSpPr>
          <p:nvPr>
            <p:ph type="title"/>
          </p:nvPr>
        </p:nvSpPr>
        <p:spPr>
          <a:xfrm>
            <a:off x="457200" y="1302488"/>
            <a:ext cx="8229600" cy="857250"/>
          </a:xfrm>
        </p:spPr>
        <p:txBody>
          <a:bodyPr/>
          <a:lstStyle/>
          <a:p>
            <a:r>
              <a:rPr lang="en-US" dirty="0"/>
              <a:t>Questions? </a:t>
            </a:r>
          </a:p>
        </p:txBody>
      </p:sp>
      <p:sp>
        <p:nvSpPr>
          <p:cNvPr id="3" name="Slide Number Placeholder 2">
            <a:extLst>
              <a:ext uri="{FF2B5EF4-FFF2-40B4-BE49-F238E27FC236}">
                <a16:creationId xmlns:a16="http://schemas.microsoft.com/office/drawing/2014/main" id="{42B5A3AB-A8A1-4B5A-B516-8E0408FE8016}"/>
              </a:ext>
            </a:extLst>
          </p:cNvPr>
          <p:cNvSpPr>
            <a:spLocks noGrp="1"/>
          </p:cNvSpPr>
          <p:nvPr>
            <p:ph type="sldNum" sz="quarter" idx="12"/>
          </p:nvPr>
        </p:nvSpPr>
        <p:spPr/>
        <p:txBody>
          <a:bodyPr/>
          <a:lstStyle/>
          <a:p>
            <a:fld id="{7AA28999-D008-419E-9628-EE1C64F81F4C}" type="slidenum">
              <a:rPr lang="en-US">
                <a:solidFill>
                  <a:prstClr val="white">
                    <a:lumMod val="85000"/>
                  </a:prstClr>
                </a:solidFill>
                <a:latin typeface="Arial" panose="020B0604020202020204"/>
              </a:rPr>
              <a:pPr/>
              <a:t>38</a:t>
            </a:fld>
            <a:endParaRPr lang="en-US" dirty="0">
              <a:solidFill>
                <a:prstClr val="white">
                  <a:lumMod val="85000"/>
                </a:prstClr>
              </a:solidFill>
              <a:latin typeface="Arial" panose="020B0604020202020204"/>
            </a:endParaRPr>
          </a:p>
        </p:txBody>
      </p:sp>
      <p:sp>
        <p:nvSpPr>
          <p:cNvPr id="5" name="TextBox 4">
            <a:extLst>
              <a:ext uri="{FF2B5EF4-FFF2-40B4-BE49-F238E27FC236}">
                <a16:creationId xmlns:a16="http://schemas.microsoft.com/office/drawing/2014/main" id="{B98C1EC5-466C-8BF7-234C-853365FDF282}"/>
              </a:ext>
            </a:extLst>
          </p:cNvPr>
          <p:cNvSpPr txBox="1"/>
          <p:nvPr/>
        </p:nvSpPr>
        <p:spPr>
          <a:xfrm>
            <a:off x="159489" y="4042913"/>
            <a:ext cx="8825023" cy="6001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spc="0" normalizeH="0" baseline="0" noProof="0" dirty="0">
                <a:ln>
                  <a:noFill/>
                </a:ln>
                <a:solidFill>
                  <a:schemeClr val="bg1"/>
                </a:solidFill>
                <a:effectLst/>
                <a:uLnTx/>
                <a:uFillTx/>
                <a:latin typeface="Calibri"/>
                <a:ea typeface="+mn-ea"/>
                <a:cs typeface="+mn-cs"/>
              </a:rPr>
              <a:t>This project was supported, in part by grant numbers 90SATC0002 and 90MPRC0002 from 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a:t>
            </a:r>
          </a:p>
        </p:txBody>
      </p:sp>
      <p:sp>
        <p:nvSpPr>
          <p:cNvPr id="7" name="Subtitle 2">
            <a:extLst>
              <a:ext uri="{FF2B5EF4-FFF2-40B4-BE49-F238E27FC236}">
                <a16:creationId xmlns:a16="http://schemas.microsoft.com/office/drawing/2014/main" id="{3D3CB643-8168-5A20-9F6F-F7983E74B32D}"/>
              </a:ext>
            </a:extLst>
          </p:cNvPr>
          <p:cNvSpPr txBox="1">
            <a:spLocks/>
          </p:cNvSpPr>
          <p:nvPr/>
        </p:nvSpPr>
        <p:spPr>
          <a:xfrm>
            <a:off x="1564758" y="2715732"/>
            <a:ext cx="6014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eaLnBrk="0" hangingPunct="0">
              <a:spcAft>
                <a:spcPts val="1200"/>
              </a:spcAft>
              <a:defRPr sz="2400">
                <a:solidFill>
                  <a:prstClr val="black"/>
                </a:solidFill>
                <a:latin typeface="Calibri"/>
                <a:ea typeface="Verdana" panose="020B0604030504040204" pitchFamily="34" charset="0"/>
                <a:cs typeface="Verdana" panose="020B0604030504040204" pitchFamily="34" charset="0"/>
              </a:defRPr>
            </a:lvl1pPr>
            <a:lvl2pPr marL="742950" indent="-285750" eaLnBrk="0" hangingPunct="0">
              <a:defRPr>
                <a:latin typeface="Arial" charset="0"/>
              </a:defRPr>
            </a:lvl2pPr>
            <a:lvl3pPr marL="1143000" indent="-228600" eaLnBrk="0" hangingPunct="0">
              <a:defRPr>
                <a:latin typeface="Arial" charset="0"/>
              </a:defRPr>
            </a:lvl3pPr>
            <a:lvl4pPr marL="1600200" indent="-228600" eaLnBrk="0" hangingPunct="0">
              <a:defRPr>
                <a:latin typeface="Arial" charset="0"/>
              </a:defRPr>
            </a:lvl4pPr>
            <a:lvl5pPr marL="2057400" indent="-228600" eaLnBrk="0" hangingPunct="0">
              <a:defRPr>
                <a:latin typeface="Arial" charset="0"/>
              </a:defRPr>
            </a:lvl5pPr>
            <a:lvl6pPr marL="2514600" indent="-228600" eaLnBrk="0" fontAlgn="base" hangingPunct="0">
              <a:spcBef>
                <a:spcPct val="0"/>
              </a:spcBef>
              <a:spcAft>
                <a:spcPct val="0"/>
              </a:spcAft>
              <a:defRPr>
                <a:latin typeface="Arial" charset="0"/>
              </a:defRPr>
            </a:lvl6pPr>
            <a:lvl7pPr marL="2971800" indent="-228600" eaLnBrk="0" fontAlgn="base" hangingPunct="0">
              <a:spcBef>
                <a:spcPct val="0"/>
              </a:spcBef>
              <a:spcAft>
                <a:spcPct val="0"/>
              </a:spcAft>
              <a:defRPr>
                <a:latin typeface="Arial" charset="0"/>
              </a:defRPr>
            </a:lvl7pPr>
            <a:lvl8pPr marL="3429000" indent="-228600" eaLnBrk="0" fontAlgn="base" hangingPunct="0">
              <a:spcBef>
                <a:spcPct val="0"/>
              </a:spcBef>
              <a:spcAft>
                <a:spcPct val="0"/>
              </a:spcAft>
              <a:defRPr>
                <a:latin typeface="Arial" charset="0"/>
              </a:defRPr>
            </a:lvl8pPr>
            <a:lvl9pPr marL="3886200" indent="-228600" eaLnBrk="0" fontAlgn="base" hangingPunct="0">
              <a:spcBef>
                <a:spcPct val="0"/>
              </a:spcBef>
              <a:spcAft>
                <a:spcPct val="0"/>
              </a:spcAft>
              <a:defRPr>
                <a:latin typeface="Arial" charset="0"/>
              </a:defRPr>
            </a:lvl9pPr>
          </a:lstStyle>
          <a:p>
            <a:r>
              <a:rPr lang="en-US" dirty="0">
                <a:solidFill>
                  <a:schemeClr val="bg1"/>
                </a:solidFill>
              </a:rPr>
              <a:t>Thank you for participating in today’s webinar!</a:t>
            </a:r>
          </a:p>
        </p:txBody>
      </p:sp>
    </p:spTree>
    <p:custDataLst>
      <p:tags r:id="rId1"/>
    </p:custDataLst>
    <p:extLst>
      <p:ext uri="{BB962C8B-B14F-4D97-AF65-F5344CB8AC3E}">
        <p14:creationId xmlns:p14="http://schemas.microsoft.com/office/powerpoint/2010/main" val="1441252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9B35-9A5A-63F6-1158-D393B5FAD208}"/>
              </a:ext>
            </a:extLst>
          </p:cNvPr>
          <p:cNvSpPr>
            <a:spLocks noGrp="1"/>
          </p:cNvSpPr>
          <p:nvPr>
            <p:ph type="title"/>
          </p:nvPr>
        </p:nvSpPr>
        <p:spPr/>
        <p:txBody>
          <a:bodyPr/>
          <a:lstStyle/>
          <a:p>
            <a:r>
              <a:rPr lang="en-US" dirty="0"/>
              <a:t>Speakers</a:t>
            </a:r>
          </a:p>
        </p:txBody>
      </p:sp>
      <p:sp>
        <p:nvSpPr>
          <p:cNvPr id="3" name="Slide Number Placeholder 2">
            <a:extLst>
              <a:ext uri="{FF2B5EF4-FFF2-40B4-BE49-F238E27FC236}">
                <a16:creationId xmlns:a16="http://schemas.microsoft.com/office/drawing/2014/main" id="{CD99FB79-23E2-7AC6-F39C-EC44389A0229}"/>
              </a:ext>
            </a:extLst>
          </p:cNvPr>
          <p:cNvSpPr>
            <a:spLocks noGrp="1"/>
          </p:cNvSpPr>
          <p:nvPr>
            <p:ph type="sldNum" sz="quarter" idx="12"/>
          </p:nvPr>
        </p:nvSpPr>
        <p:spPr/>
        <p:txBody>
          <a:bodyPr>
            <a:normAutofit fontScale="70000" lnSpcReduction="20000"/>
          </a:bodyPr>
          <a:lstStyle/>
          <a:p>
            <a:fld id="{A162D542-39A4-4598-BEB9-D1267FDA8501}" type="slidenum">
              <a:rPr lang="en-US" smtClean="0"/>
              <a:t>4</a:t>
            </a:fld>
            <a:endParaRPr lang="en-US"/>
          </a:p>
        </p:txBody>
      </p:sp>
      <p:graphicFrame>
        <p:nvGraphicFramePr>
          <p:cNvPr id="5" name="Content Placeholder 4">
            <a:extLst>
              <a:ext uri="{FF2B5EF4-FFF2-40B4-BE49-F238E27FC236}">
                <a16:creationId xmlns:a16="http://schemas.microsoft.com/office/drawing/2014/main" id="{E53A9A6A-8E7C-0554-501F-0BC74BFF7C4A}"/>
              </a:ext>
            </a:extLst>
          </p:cNvPr>
          <p:cNvGraphicFramePr>
            <a:graphicFrameLocks noGrp="1"/>
          </p:cNvGraphicFramePr>
          <p:nvPr>
            <p:ph sz="quarter" idx="1"/>
            <p:extLst>
              <p:ext uri="{D42A27DB-BD31-4B8C-83A1-F6EECF244321}">
                <p14:modId xmlns:p14="http://schemas.microsoft.com/office/powerpoint/2010/main" val="926741808"/>
              </p:ext>
            </p:extLst>
          </p:nvPr>
        </p:nvGraphicFramePr>
        <p:xfrm>
          <a:off x="612648" y="1200149"/>
          <a:ext cx="8153400" cy="35526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Slide Number Placeholder 3">
            <a:extLst>
              <a:ext uri="{FF2B5EF4-FFF2-40B4-BE49-F238E27FC236}">
                <a16:creationId xmlns:a16="http://schemas.microsoft.com/office/drawing/2014/main" id="{6D22A25A-EA48-0CCC-721C-BEFD39AFBDF8}"/>
              </a:ext>
            </a:extLst>
          </p:cNvPr>
          <p:cNvSpPr txBox="1">
            <a:spLocks/>
          </p:cNvSpPr>
          <p:nvPr/>
        </p:nvSpPr>
        <p:spPr>
          <a:xfrm>
            <a:off x="4229100" y="4857750"/>
            <a:ext cx="628650" cy="243476"/>
          </a:xfrm>
          <a:prstGeom prst="rect">
            <a:avLst/>
          </a:prstGeom>
        </p:spPr>
        <p:txBody>
          <a:bodyPr vert="horz" anchor="ctr" anchorCtr="0">
            <a:normAutofit fontScale="77500" lnSpcReduction="20000"/>
          </a:bodyPr>
          <a:lstStyle>
            <a:defPPr>
              <a:defRPr lang="en-US"/>
            </a:defPPr>
            <a:lvl1pPr marL="0" algn="ctr" defTabSz="685800" rtl="0" eaLnBrk="1" latinLnBrk="0" hangingPunct="1">
              <a:defRPr kumimoji="0" sz="1050" b="1" kern="1200">
                <a:solidFill>
                  <a:srgbClr val="FFFFFF"/>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B6F15528-21DE-4FAA-801E-634DDDAF4B2B}" type="slidenum">
              <a:rPr lang="en-US" sz="1500" smtClean="0">
                <a:solidFill>
                  <a:srgbClr val="404F21"/>
                </a:solidFill>
                <a:latin typeface="Calibri"/>
                <a:cs typeface="Arial"/>
                <a:sym typeface="Arial"/>
              </a:rPr>
              <a:pPr>
                <a:defRPr/>
              </a:pPr>
              <a:t>4</a:t>
            </a:fld>
            <a:endParaRPr lang="en-US" sz="1500" dirty="0">
              <a:solidFill>
                <a:srgbClr val="404F21"/>
              </a:solidFill>
              <a:latin typeface="Calibri"/>
              <a:cs typeface="Arial"/>
              <a:sym typeface="Arial"/>
            </a:endParaRPr>
          </a:p>
        </p:txBody>
      </p:sp>
    </p:spTree>
    <p:custDataLst>
      <p:tags r:id="rId1"/>
    </p:custDataLst>
    <p:extLst>
      <p:ext uri="{BB962C8B-B14F-4D97-AF65-F5344CB8AC3E}">
        <p14:creationId xmlns:p14="http://schemas.microsoft.com/office/powerpoint/2010/main" val="2183980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Slide Number Placeholder 2"/>
          <p:cNvSpPr>
            <a:spLocks noGrp="1"/>
          </p:cNvSpPr>
          <p:nvPr>
            <p:ph type="sldNum" sz="quarter" idx="12"/>
          </p:nvPr>
        </p:nvSpPr>
        <p:spPr/>
        <p:txBody>
          <a:bodyPr/>
          <a:lstStyle/>
          <a:p>
            <a:fld id="{7AA28999-D008-419E-9628-EE1C64F81F4C}" type="slidenum">
              <a:rPr lang="en-US">
                <a:solidFill>
                  <a:prstClr val="white">
                    <a:lumMod val="85000"/>
                  </a:prstClr>
                </a:solidFill>
                <a:latin typeface="Arial" panose="020B0604020202020204"/>
              </a:rPr>
              <a:pPr/>
              <a:t>5</a:t>
            </a:fld>
            <a:endParaRPr lang="en-US">
              <a:solidFill>
                <a:prstClr val="white">
                  <a:lumMod val="85000"/>
                </a:prstClr>
              </a:solidFill>
              <a:latin typeface="Arial" panose="020B0604020202020204"/>
            </a:endParaRPr>
          </a:p>
        </p:txBody>
      </p:sp>
      <p:sp>
        <p:nvSpPr>
          <p:cNvPr id="4" name="Content Placeholder 2">
            <a:extLst>
              <a:ext uri="{FF2B5EF4-FFF2-40B4-BE49-F238E27FC236}">
                <a16:creationId xmlns:a16="http://schemas.microsoft.com/office/drawing/2014/main" id="{D01214AF-F9AC-4389-8D50-72CDB8641C8A}"/>
              </a:ext>
            </a:extLst>
          </p:cNvPr>
          <p:cNvSpPr txBox="1">
            <a:spLocks/>
          </p:cNvSpPr>
          <p:nvPr/>
        </p:nvSpPr>
        <p:spPr>
          <a:xfrm>
            <a:off x="628650" y="981145"/>
            <a:ext cx="7886700" cy="3283829"/>
          </a:xfrm>
          <a:prstGeom prst="rect">
            <a:avLst/>
          </a:prstGeom>
        </p:spPr>
        <p:txBody>
          <a:bodyPr/>
          <a:lstStyle>
            <a:lvl1pPr marL="228600" indent="-228600" algn="l" defTabSz="914400" rtl="0" eaLnBrk="1" latinLnBrk="0" hangingPunct="1">
              <a:spcBef>
                <a:spcPct val="20000"/>
              </a:spcBef>
              <a:buClr>
                <a:schemeClr val="tx2"/>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Tx/>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A4F90"/>
              </a:buClr>
              <a:buSzPct val="100000"/>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4pPr>
            <a:lvl5pPr marL="2057400" indent="-228600" algn="l" defTabSz="914400" rtl="0" eaLnBrk="1" latinLnBrk="0" hangingPunct="1">
              <a:spcBef>
                <a:spcPct val="20000"/>
              </a:spcBef>
              <a:buClrTx/>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7175" indent="-257175" defTabSz="685800">
              <a:lnSpc>
                <a:spcPct val="150000"/>
              </a:lnSpc>
              <a:spcBef>
                <a:spcPts val="0"/>
              </a:spcBef>
              <a:buClr>
                <a:srgbClr val="0A4F90"/>
              </a:buClr>
              <a:buFont typeface="Symbol" panose="05050102010706020507" pitchFamily="18" charset="2"/>
              <a:buChar char=""/>
            </a:pPr>
            <a:r>
              <a:rPr lang="en-US" sz="2800" dirty="0">
                <a:solidFill>
                  <a:prstClr val="black"/>
                </a:solidFill>
                <a:latin typeface="Arial" panose="020B0604020202020204"/>
                <a:ea typeface="Calibri" panose="020F0502020204030204" pitchFamily="34" charset="0"/>
              </a:rPr>
              <a:t>Public Health Emergency Unwinding </a:t>
            </a:r>
          </a:p>
          <a:p>
            <a:pPr lvl="1">
              <a:buFont typeface="Arial" panose="020B0604020202020204" pitchFamily="34" charset="0"/>
              <a:buChar char="•"/>
            </a:pPr>
            <a:r>
              <a:rPr lang="en-US" sz="1600" b="0" i="0" u="none" strike="noStrike" baseline="0" dirty="0">
                <a:solidFill>
                  <a:srgbClr val="2E2F2F"/>
                </a:solidFill>
                <a:latin typeface="Arial" panose="020B0604020202020204" pitchFamily="34" charset="0"/>
                <a:cs typeface="Arial" panose="020B0604020202020204" pitchFamily="34" charset="0"/>
              </a:rPr>
              <a:t>Kim Glaun, Health Insurance Specialist, Centers for Medicare &amp; Medicaid Services, Medicare Medicaid Coordination Office</a:t>
            </a:r>
          </a:p>
          <a:p>
            <a:pPr marL="257175" indent="-257175" defTabSz="685800">
              <a:spcBef>
                <a:spcPts val="0"/>
              </a:spcBef>
              <a:buClr>
                <a:srgbClr val="0A4F90"/>
              </a:buClr>
              <a:buFont typeface="Symbol" panose="05050102010706020507" pitchFamily="18" charset="2"/>
              <a:buChar char=""/>
            </a:pPr>
            <a:r>
              <a:rPr lang="en-US" sz="2800" dirty="0">
                <a:solidFill>
                  <a:prstClr val="black"/>
                </a:solidFill>
                <a:latin typeface="Arial" panose="020B0604020202020204"/>
              </a:rPr>
              <a:t>Medicare Part B Immunosuppressive Drug Benefit (PBID)  </a:t>
            </a:r>
          </a:p>
          <a:p>
            <a:pPr lvl="1">
              <a:buFont typeface="Arial" panose="020B0604020202020204" pitchFamily="34" charset="0"/>
              <a:buChar char="•"/>
            </a:pPr>
            <a:r>
              <a:rPr lang="en-US" sz="1600" b="0" i="0" u="none" strike="noStrike" baseline="0" dirty="0">
                <a:solidFill>
                  <a:srgbClr val="2E2F2F"/>
                </a:solidFill>
                <a:latin typeface="Arial" panose="020B0604020202020204" pitchFamily="34" charset="0"/>
                <a:cs typeface="Arial" panose="020B0604020202020204" pitchFamily="34" charset="0"/>
              </a:rPr>
              <a:t>Catherine Rippey, Medicare Beneficiary Ombudsman, Centers for Medicare &amp; Medicaid Services</a:t>
            </a:r>
          </a:p>
          <a:p>
            <a:pPr lvl="1">
              <a:buFont typeface="Arial" panose="020B0604020202020204" pitchFamily="34" charset="0"/>
              <a:buChar char="•"/>
            </a:pPr>
            <a:r>
              <a:rPr lang="it-IT" sz="1600" b="0" i="0" u="none" strike="noStrike" baseline="0" dirty="0">
                <a:solidFill>
                  <a:srgbClr val="2E2F2F"/>
                </a:solidFill>
                <a:latin typeface="Arial" panose="020B0604020202020204" pitchFamily="34" charset="0"/>
                <a:cs typeface="Arial" panose="020B0604020202020204" pitchFamily="34" charset="0"/>
              </a:rPr>
              <a:t>Barbara McCoy, Associate Medicare Beneficiary Ombudsman, </a:t>
            </a:r>
            <a:r>
              <a:rPr lang="en-US" sz="1600" b="0" i="0" u="none" strike="noStrike" baseline="0" dirty="0">
                <a:solidFill>
                  <a:srgbClr val="2E2F2F"/>
                </a:solidFill>
                <a:latin typeface="Arial" panose="020B0604020202020204" pitchFamily="34" charset="0"/>
                <a:cs typeface="Arial" panose="020B0604020202020204" pitchFamily="34" charset="0"/>
              </a:rPr>
              <a:t>Centers for Medicare &amp; Medicaid Services</a:t>
            </a:r>
            <a:endParaRPr lang="en-US" sz="16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801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624655" y="484187"/>
            <a:ext cx="7970705" cy="2087563"/>
          </a:xfrm>
        </p:spPr>
        <p:txBody>
          <a:bodyPr/>
          <a:lstStyle/>
          <a:p>
            <a:r>
              <a:rPr lang="en-US" sz="3600" dirty="0"/>
              <a:t>Medicare Transitions During the Unwinding of the COVID-19 Public Health Emergency</a:t>
            </a:r>
          </a:p>
        </p:txBody>
      </p:sp>
      <p:sp>
        <p:nvSpPr>
          <p:cNvPr id="2" name="Rectangle 1">
            <a:extLst>
              <a:ext uri="{FF2B5EF4-FFF2-40B4-BE49-F238E27FC236}">
                <a16:creationId xmlns:a16="http://schemas.microsoft.com/office/drawing/2014/main" id="{3D7F4451-1A4E-4E36-BD49-1BD1BD351EB4}"/>
              </a:ext>
            </a:extLst>
          </p:cNvPr>
          <p:cNvSpPr/>
          <p:nvPr/>
        </p:nvSpPr>
        <p:spPr>
          <a:xfrm>
            <a:off x="4438998" y="3169245"/>
            <a:ext cx="4572000" cy="715581"/>
          </a:xfrm>
          <a:prstGeom prst="rect">
            <a:avLst/>
          </a:prstGeom>
        </p:spPr>
        <p:txBody>
          <a:bodyPr>
            <a:spAutoFit/>
          </a:bodyPr>
          <a:lstStyle/>
          <a:p>
            <a:pPr fontAlgn="base"/>
            <a:r>
              <a:rPr lang="en-US" dirty="0">
                <a:solidFill>
                  <a:srgbClr val="FFFFFF"/>
                </a:solidFill>
                <a:latin typeface="Calibri" panose="020F0502020204030204" pitchFamily="34" charset="0"/>
              </a:rPr>
              <a:t>Centers for Medicare &amp; Medicare Services (CMS)</a:t>
            </a:r>
            <a:r>
              <a:rPr lang="en-US" dirty="0">
                <a:solidFill>
                  <a:srgbClr val="000000"/>
                </a:solidFill>
                <a:latin typeface="Calibri" panose="020F0502020204030204" pitchFamily="34" charset="0"/>
              </a:rPr>
              <a:t>​</a:t>
            </a:r>
            <a:endParaRPr lang="en-US" dirty="0">
              <a:solidFill>
                <a:srgbClr val="000000"/>
              </a:solidFill>
              <a:latin typeface="Segoe UI" panose="020B0502040204020203" pitchFamily="34" charset="0"/>
            </a:endParaRPr>
          </a:p>
          <a:p>
            <a:pPr fontAlgn="base"/>
            <a:r>
              <a:rPr lang="en-US" dirty="0">
                <a:solidFill>
                  <a:srgbClr val="FFFFFF"/>
                </a:solidFill>
                <a:latin typeface="Calibri" panose="020F0502020204030204" pitchFamily="34" charset="0"/>
              </a:rPr>
              <a:t>Medicare-Medicaid Coordination Office (MMCO)</a:t>
            </a:r>
            <a:r>
              <a:rPr lang="en-US" dirty="0">
                <a:solidFill>
                  <a:srgbClr val="000000"/>
                </a:solidFill>
                <a:latin typeface="Calibri" panose="020F0502020204030204" pitchFamily="34" charset="0"/>
              </a:rPr>
              <a:t>​</a:t>
            </a:r>
            <a:endParaRPr lang="en-US" dirty="0">
              <a:solidFill>
                <a:srgbClr val="000000"/>
              </a:solidFill>
              <a:latin typeface="Segoe UI" panose="020B0502040204020203" pitchFamily="34" charset="0"/>
            </a:endParaRPr>
          </a:p>
          <a:p>
            <a:pPr fontAlgn="base"/>
            <a:r>
              <a:rPr lang="en-US" dirty="0">
                <a:solidFill>
                  <a:srgbClr val="FFFFFF"/>
                </a:solidFill>
                <a:latin typeface="Calibri" panose="020F0502020204030204" pitchFamily="34" charset="0"/>
              </a:rPr>
              <a:t>Presenter: Kim Glaun</a:t>
            </a:r>
            <a:endParaRPr lang="en-US" b="0" i="0" dirty="0">
              <a:solidFill>
                <a:srgbClr val="000000"/>
              </a:solidFill>
              <a:effectLst/>
              <a:latin typeface="Segoe UI" panose="020B0502040204020203" pitchFamily="34" charset="0"/>
            </a:endParaRPr>
          </a:p>
        </p:txBody>
      </p:sp>
    </p:spTree>
    <p:custDataLst>
      <p:tags r:id="rId1"/>
    </p:custDataLst>
    <p:extLst>
      <p:ext uri="{BB962C8B-B14F-4D97-AF65-F5344CB8AC3E}">
        <p14:creationId xmlns:p14="http://schemas.microsoft.com/office/powerpoint/2010/main" val="1879405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1B1EA-91A0-4DCE-AEF1-F00D394EBB42}"/>
              </a:ext>
            </a:extLst>
          </p:cNvPr>
          <p:cNvSpPr>
            <a:spLocks noGrp="1"/>
          </p:cNvSpPr>
          <p:nvPr>
            <p:ph type="ctrTitle"/>
          </p:nvPr>
        </p:nvSpPr>
        <p:spPr>
          <a:xfrm>
            <a:off x="137505" y="236376"/>
            <a:ext cx="7434870" cy="503853"/>
          </a:xfrm>
        </p:spPr>
        <p:txBody>
          <a:bodyPr/>
          <a:lstStyle/>
          <a:p>
            <a:r>
              <a:rPr lang="en-US" sz="2800" b="1" dirty="0"/>
              <a:t>Presentation Overview</a:t>
            </a:r>
          </a:p>
        </p:txBody>
      </p:sp>
      <p:sp>
        <p:nvSpPr>
          <p:cNvPr id="3" name="Text Placeholder 2">
            <a:extLst>
              <a:ext uri="{FF2B5EF4-FFF2-40B4-BE49-F238E27FC236}">
                <a16:creationId xmlns:a16="http://schemas.microsoft.com/office/drawing/2014/main" id="{0A04AC19-F475-49D2-9348-73D46A61A11D}"/>
              </a:ext>
            </a:extLst>
          </p:cNvPr>
          <p:cNvSpPr>
            <a:spLocks noGrp="1"/>
          </p:cNvSpPr>
          <p:nvPr>
            <p:ph type="body" sz="quarter" idx="10"/>
          </p:nvPr>
        </p:nvSpPr>
        <p:spPr>
          <a:xfrm>
            <a:off x="472751" y="806116"/>
            <a:ext cx="7907243" cy="3120990"/>
          </a:xfrm>
        </p:spPr>
        <p:txBody>
          <a:bodyPr/>
          <a:lstStyle/>
          <a:p>
            <a:r>
              <a:rPr lang="en-US" sz="2400" dirty="0"/>
              <a:t>Background on dually eligible individuals and the  Medicare Savings Programs (MSPs)</a:t>
            </a:r>
          </a:p>
          <a:p>
            <a:r>
              <a:rPr lang="en-US" sz="2400" dirty="0"/>
              <a:t>Medicare transitions for Medicaid beneficiaries</a:t>
            </a:r>
          </a:p>
          <a:p>
            <a:r>
              <a:rPr lang="en-US" sz="2400" dirty="0"/>
              <a:t>Medicare Special Enrollment Period (SEP) following the loss of Medicaid coverage </a:t>
            </a:r>
          </a:p>
          <a:p>
            <a:r>
              <a:rPr lang="en-US" sz="2400" dirty="0"/>
              <a:t>Requirements for renewals once normal operations resume following end of the COVID-19 Public Health Emergency (PHE)</a:t>
            </a:r>
          </a:p>
          <a:p>
            <a:endParaRPr lang="en-US" dirty="0"/>
          </a:p>
        </p:txBody>
      </p:sp>
      <p:sp>
        <p:nvSpPr>
          <p:cNvPr id="6" name="Slide Number Placeholder 5">
            <a:extLst>
              <a:ext uri="{FF2B5EF4-FFF2-40B4-BE49-F238E27FC236}">
                <a16:creationId xmlns:a16="http://schemas.microsoft.com/office/drawing/2014/main" id="{A2F14579-D0FB-4994-8B4C-07EC595A8A9E}"/>
              </a:ext>
            </a:extLst>
          </p:cNvPr>
          <p:cNvSpPr>
            <a:spLocks noGrp="1"/>
          </p:cNvSpPr>
          <p:nvPr>
            <p:ph type="sldNum" sz="quarter" idx="4"/>
          </p:nvPr>
        </p:nvSpPr>
        <p:spPr/>
        <p:txBody>
          <a:bodyPr/>
          <a:lstStyle/>
          <a:p>
            <a:fld id="{48F63A3B-78C7-47BE-AE5E-E10140E04643}" type="slidenum">
              <a:rPr lang="en-US" smtClean="0"/>
              <a:pPr/>
              <a:t>7</a:t>
            </a:fld>
            <a:endParaRPr lang="en-US" dirty="0"/>
          </a:p>
        </p:txBody>
      </p:sp>
    </p:spTree>
    <p:custDataLst>
      <p:tags r:id="rId1"/>
    </p:custDataLst>
    <p:extLst>
      <p:ext uri="{BB962C8B-B14F-4D97-AF65-F5344CB8AC3E}">
        <p14:creationId xmlns:p14="http://schemas.microsoft.com/office/powerpoint/2010/main" val="710064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1B1EA-91A0-4DCE-AEF1-F00D394EBB42}"/>
              </a:ext>
            </a:extLst>
          </p:cNvPr>
          <p:cNvSpPr>
            <a:spLocks noGrp="1"/>
          </p:cNvSpPr>
          <p:nvPr>
            <p:ph type="ctrTitle"/>
          </p:nvPr>
        </p:nvSpPr>
        <p:spPr>
          <a:xfrm>
            <a:off x="353973" y="255519"/>
            <a:ext cx="7342219" cy="518103"/>
          </a:xfrm>
        </p:spPr>
        <p:txBody>
          <a:bodyPr/>
          <a:lstStyle/>
          <a:p>
            <a:r>
              <a:rPr lang="en-US" sz="2800" b="1" dirty="0"/>
              <a:t>Dually Eligible Individuals</a:t>
            </a:r>
          </a:p>
        </p:txBody>
      </p:sp>
      <p:sp>
        <p:nvSpPr>
          <p:cNvPr id="3" name="Text Placeholder 2">
            <a:extLst>
              <a:ext uri="{FF2B5EF4-FFF2-40B4-BE49-F238E27FC236}">
                <a16:creationId xmlns:a16="http://schemas.microsoft.com/office/drawing/2014/main" id="{0A04AC19-F475-49D2-9348-73D46A61A11D}"/>
              </a:ext>
            </a:extLst>
          </p:cNvPr>
          <p:cNvSpPr>
            <a:spLocks noGrp="1"/>
          </p:cNvSpPr>
          <p:nvPr>
            <p:ph type="body" sz="quarter" idx="10"/>
          </p:nvPr>
        </p:nvSpPr>
        <p:spPr>
          <a:xfrm>
            <a:off x="511162" y="950896"/>
            <a:ext cx="7907243" cy="3120990"/>
          </a:xfrm>
        </p:spPr>
        <p:txBody>
          <a:bodyPr/>
          <a:lstStyle/>
          <a:p>
            <a:r>
              <a:rPr lang="en-US" sz="2000" dirty="0"/>
              <a:t>Approximately 12 million individuals are simultaneously enrolled in Medicare and Medicaid. </a:t>
            </a:r>
          </a:p>
          <a:p>
            <a:r>
              <a:rPr lang="en-US" sz="2000" dirty="0">
                <a:solidFill>
                  <a:prstClr val="black"/>
                </a:solidFill>
              </a:rPr>
              <a:t>Dually eligible individuals may either be enrolled first in Medicaid and then qualify for Medicare, or vice versa.</a:t>
            </a:r>
          </a:p>
          <a:p>
            <a:r>
              <a:rPr lang="en-US" sz="2000" dirty="0">
                <a:solidFill>
                  <a:prstClr val="black"/>
                </a:solidFill>
              </a:rPr>
              <a:t>They are </a:t>
            </a:r>
            <a:r>
              <a:rPr lang="en-US" sz="2000" dirty="0"/>
              <a:t>enrolled in Medicare Parts A and/or B and full-benefit Medicaid and/or the MSPs administered by each state Medicaid agency. </a:t>
            </a:r>
          </a:p>
          <a:p>
            <a:r>
              <a:rPr lang="en-US" sz="2000" dirty="0"/>
              <a:t>MSPs cover Medicare Part A premiums (up to $499 in 2022) and/or B premiums ($170.10 in 2022) and sometimes Medicare cost sharing for approximately 10 million individuals with low income. </a:t>
            </a:r>
          </a:p>
        </p:txBody>
      </p:sp>
      <p:sp>
        <p:nvSpPr>
          <p:cNvPr id="6" name="Slide Number Placeholder 5">
            <a:extLst>
              <a:ext uri="{FF2B5EF4-FFF2-40B4-BE49-F238E27FC236}">
                <a16:creationId xmlns:a16="http://schemas.microsoft.com/office/drawing/2014/main" id="{A2F14579-D0FB-4994-8B4C-07EC595A8A9E}"/>
              </a:ext>
            </a:extLst>
          </p:cNvPr>
          <p:cNvSpPr>
            <a:spLocks noGrp="1"/>
          </p:cNvSpPr>
          <p:nvPr>
            <p:ph type="sldNum" sz="quarter" idx="4"/>
          </p:nvPr>
        </p:nvSpPr>
        <p:spPr/>
        <p:txBody>
          <a:bodyPr/>
          <a:lstStyle/>
          <a:p>
            <a:fld id="{48F63A3B-78C7-47BE-AE5E-E10140E04643}" type="slidenum">
              <a:rPr lang="en-US" smtClean="0"/>
              <a:pPr/>
              <a:t>8</a:t>
            </a:fld>
            <a:endParaRPr lang="en-US" dirty="0"/>
          </a:p>
        </p:txBody>
      </p:sp>
    </p:spTree>
    <p:custDataLst>
      <p:tags r:id="rId1"/>
    </p:custDataLst>
    <p:extLst>
      <p:ext uri="{BB962C8B-B14F-4D97-AF65-F5344CB8AC3E}">
        <p14:creationId xmlns:p14="http://schemas.microsoft.com/office/powerpoint/2010/main" val="4098955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3FC49A3-E80C-466B-9B61-57F444C34225}"/>
              </a:ext>
            </a:extLst>
          </p:cNvPr>
          <p:cNvSpPr>
            <a:spLocks noGrp="1"/>
          </p:cNvSpPr>
          <p:nvPr>
            <p:ph type="sldNum" sz="quarter" idx="4"/>
          </p:nvPr>
        </p:nvSpPr>
        <p:spPr/>
        <p:txBody>
          <a:bodyPr/>
          <a:lstStyle/>
          <a:p>
            <a:fld id="{48F63A3B-78C7-47BE-AE5E-E10140E04643}" type="slidenum">
              <a:rPr lang="en-US" smtClean="0"/>
              <a:pPr/>
              <a:t>9</a:t>
            </a:fld>
            <a:endParaRPr lang="en-US" dirty="0"/>
          </a:p>
        </p:txBody>
      </p:sp>
      <p:graphicFrame>
        <p:nvGraphicFramePr>
          <p:cNvPr id="7" name="Table 6">
            <a:extLst>
              <a:ext uri="{FF2B5EF4-FFF2-40B4-BE49-F238E27FC236}">
                <a16:creationId xmlns:a16="http://schemas.microsoft.com/office/drawing/2014/main" id="{4FFC5A56-A2B9-4C52-AB98-2EC1ED6E39F9}"/>
              </a:ext>
            </a:extLst>
          </p:cNvPr>
          <p:cNvGraphicFramePr>
            <a:graphicFrameLocks noGrp="1"/>
          </p:cNvGraphicFramePr>
          <p:nvPr>
            <p:extLst>
              <p:ext uri="{D42A27DB-BD31-4B8C-83A1-F6EECF244321}">
                <p14:modId xmlns:p14="http://schemas.microsoft.com/office/powerpoint/2010/main" val="1205189129"/>
              </p:ext>
            </p:extLst>
          </p:nvPr>
        </p:nvGraphicFramePr>
        <p:xfrm>
          <a:off x="203662" y="774816"/>
          <a:ext cx="8736676" cy="3550031"/>
        </p:xfrm>
        <a:graphic>
          <a:graphicData uri="http://schemas.openxmlformats.org/drawingml/2006/table">
            <a:tbl>
              <a:tblPr firstRow="1" bandRow="1">
                <a:tableStyleId>{5C22544A-7EE6-4342-B048-85BDC9FD1C3A}</a:tableStyleId>
              </a:tblPr>
              <a:tblGrid>
                <a:gridCol w="2272396">
                  <a:extLst>
                    <a:ext uri="{9D8B030D-6E8A-4147-A177-3AD203B41FA5}">
                      <a16:colId xmlns:a16="http://schemas.microsoft.com/office/drawing/2014/main" val="3459293228"/>
                    </a:ext>
                  </a:extLst>
                </a:gridCol>
                <a:gridCol w="2169106">
                  <a:extLst>
                    <a:ext uri="{9D8B030D-6E8A-4147-A177-3AD203B41FA5}">
                      <a16:colId xmlns:a16="http://schemas.microsoft.com/office/drawing/2014/main" val="544201632"/>
                    </a:ext>
                  </a:extLst>
                </a:gridCol>
                <a:gridCol w="1968767">
                  <a:extLst>
                    <a:ext uri="{9D8B030D-6E8A-4147-A177-3AD203B41FA5}">
                      <a16:colId xmlns:a16="http://schemas.microsoft.com/office/drawing/2014/main" val="2625609414"/>
                    </a:ext>
                  </a:extLst>
                </a:gridCol>
                <a:gridCol w="2326407">
                  <a:extLst>
                    <a:ext uri="{9D8B030D-6E8A-4147-A177-3AD203B41FA5}">
                      <a16:colId xmlns:a16="http://schemas.microsoft.com/office/drawing/2014/main" val="1799581315"/>
                    </a:ext>
                  </a:extLst>
                </a:gridCol>
              </a:tblGrid>
              <a:tr h="492413">
                <a:tc>
                  <a:txBody>
                    <a:bodyPr/>
                    <a:lstStyle/>
                    <a:p>
                      <a:r>
                        <a:rPr lang="en-US" dirty="0"/>
                        <a:t>Medicaid Eligibility Group</a:t>
                      </a:r>
                    </a:p>
                  </a:txBody>
                  <a:tcPr/>
                </a:tc>
                <a:tc>
                  <a:txBody>
                    <a:bodyPr/>
                    <a:lstStyle/>
                    <a:p>
                      <a:r>
                        <a:rPr lang="en-US" dirty="0"/>
                        <a:t>Benefit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Monthly Income Limit (single/couple </a:t>
                      </a:r>
                      <a:r>
                        <a:rPr lang="en-US" dirty="0">
                          <a:solidFill>
                            <a:schemeClr val="bg1"/>
                          </a:solidFill>
                        </a:rPr>
                        <a:t>in 2022</a:t>
                      </a:r>
                      <a:r>
                        <a:rPr lang="en-US" dirty="0"/>
                        <a:t>)</a:t>
                      </a:r>
                    </a:p>
                  </a:txBody>
                  <a:tcPr/>
                </a:tc>
                <a:tc>
                  <a:txBody>
                    <a:bodyPr/>
                    <a:lstStyle/>
                    <a:p>
                      <a:r>
                        <a:rPr lang="en-US" dirty="0"/>
                        <a:t>Resources </a:t>
                      </a:r>
                      <a:r>
                        <a:rPr lang="en-US" dirty="0">
                          <a:solidFill>
                            <a:schemeClr val="bg1"/>
                          </a:solidFill>
                        </a:rPr>
                        <a:t>(single/couple in 2022)</a:t>
                      </a:r>
                    </a:p>
                  </a:txBody>
                  <a:tcPr/>
                </a:tc>
                <a:extLst>
                  <a:ext uri="{0D108BD9-81ED-4DB2-BD59-A6C34878D82A}">
                    <a16:rowId xmlns:a16="http://schemas.microsoft.com/office/drawing/2014/main" val="3538717342"/>
                  </a:ext>
                </a:extLst>
              </a:tr>
              <a:tr h="79159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Qualified Medicare Beneficiary (QMB)</a:t>
                      </a:r>
                    </a:p>
                    <a:p>
                      <a:endParaRPr lang="en-US" sz="1300" dirty="0">
                        <a:latin typeface="Arial" panose="020B0604020202020204" pitchFamily="34" charset="0"/>
                        <a:cs typeface="Arial" panose="020B0604020202020204" pitchFamily="34" charset="0"/>
                      </a:endParaRPr>
                    </a:p>
                  </a:txBody>
                  <a:tcPr/>
                </a:tc>
                <a:tc>
                  <a:txBody>
                    <a:bodyPr/>
                    <a:lstStyle/>
                    <a:p>
                      <a:r>
                        <a:rPr lang="en-US" sz="1300" kern="1200" dirty="0">
                          <a:effectLst/>
                          <a:latin typeface="Arial" panose="020B0604020202020204" pitchFamily="34" charset="0"/>
                          <a:cs typeface="Arial" panose="020B0604020202020204" pitchFamily="34" charset="0"/>
                        </a:rPr>
                        <a:t>Part A &amp; B premiums,</a:t>
                      </a:r>
                    </a:p>
                    <a:p>
                      <a:r>
                        <a:rPr lang="en-US" sz="1300" kern="1200" dirty="0">
                          <a:effectLst/>
                          <a:latin typeface="Arial" panose="020B0604020202020204" pitchFamily="34" charset="0"/>
                          <a:cs typeface="Arial" panose="020B0604020202020204" pitchFamily="34" charset="0"/>
                        </a:rPr>
                        <a:t>deductibles,</a:t>
                      </a:r>
                      <a:r>
                        <a:rPr lang="en-US" sz="1300" kern="1200" baseline="0" dirty="0">
                          <a:effectLst/>
                          <a:latin typeface="Arial" panose="020B0604020202020204" pitchFamily="34" charset="0"/>
                          <a:cs typeface="Arial" panose="020B0604020202020204" pitchFamily="34" charset="0"/>
                        </a:rPr>
                        <a:t> </a:t>
                      </a:r>
                      <a:r>
                        <a:rPr lang="en-US" sz="1300" kern="1200" dirty="0">
                          <a:effectLst/>
                          <a:latin typeface="Arial" panose="020B0604020202020204" pitchFamily="34" charset="0"/>
                          <a:cs typeface="Arial" panose="020B0604020202020204" pitchFamily="34" charset="0"/>
                        </a:rPr>
                        <a:t>cost-sharing</a:t>
                      </a:r>
                      <a:endParaRPr lang="en-US" sz="1300" dirty="0">
                        <a:latin typeface="Arial" panose="020B0604020202020204" pitchFamily="34" charset="0"/>
                        <a:cs typeface="Arial" panose="020B0604020202020204" pitchFamily="34" charset="0"/>
                      </a:endParaRPr>
                    </a:p>
                  </a:txBody>
                  <a:tcPr/>
                </a:tc>
                <a:tc>
                  <a:txBody>
                    <a:bodyPr/>
                    <a:lstStyle/>
                    <a:p>
                      <a:r>
                        <a:rPr lang="en-US" sz="1300" dirty="0">
                          <a:solidFill>
                            <a:schemeClr val="tx1"/>
                          </a:solidFill>
                          <a:latin typeface="Arial" panose="020B0604020202020204" pitchFamily="34" charset="0"/>
                          <a:cs typeface="Arial" panose="020B0604020202020204" pitchFamily="34" charset="0"/>
                        </a:rPr>
                        <a:t>Up to </a:t>
                      </a:r>
                      <a:r>
                        <a:rPr lang="en-US" sz="1300" dirty="0">
                          <a:latin typeface="Arial" panose="020B0604020202020204" pitchFamily="34" charset="0"/>
                          <a:cs typeface="Arial" panose="020B0604020202020204" pitchFamily="34" charset="0"/>
                        </a:rPr>
                        <a:t>100% FPL</a:t>
                      </a:r>
                    </a:p>
                    <a:p>
                      <a:r>
                        <a:rPr lang="en-US" sz="1300" b="1" dirty="0">
                          <a:solidFill>
                            <a:schemeClr val="tx1"/>
                          </a:solidFill>
                          <a:latin typeface="Arial" panose="020B0604020202020204" pitchFamily="34" charset="0"/>
                          <a:cs typeface="Arial" panose="020B0604020202020204" pitchFamily="34" charset="0"/>
                        </a:rPr>
                        <a:t>$1,133/$1,525</a:t>
                      </a:r>
                      <a:endParaRPr lang="en-US" sz="13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Arial" panose="020B0604020202020204" pitchFamily="34" charset="0"/>
                          <a:cs typeface="Arial" panose="020B0604020202020204" pitchFamily="34" charset="0"/>
                        </a:rPr>
                        <a:t>3 x SSI limit + yearly CPI increase for inflation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Arial" panose="020B0604020202020204" pitchFamily="34" charset="0"/>
                          <a:cs typeface="Arial" panose="020B0604020202020204" pitchFamily="34" charset="0"/>
                        </a:rPr>
                        <a:t>($8,400/$12,600)</a:t>
                      </a:r>
                    </a:p>
                  </a:txBody>
                  <a:tcPr/>
                </a:tc>
                <a:extLst>
                  <a:ext uri="{0D108BD9-81ED-4DB2-BD59-A6C34878D82A}">
                    <a16:rowId xmlns:a16="http://schemas.microsoft.com/office/drawing/2014/main" val="1877988515"/>
                  </a:ext>
                </a:extLst>
              </a:tr>
              <a:tr h="67147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Specified Low Income Beneficiary</a:t>
                      </a:r>
                      <a:r>
                        <a:rPr lang="en-US" sz="1300" baseline="0" dirty="0">
                          <a:latin typeface="Arial" panose="020B0604020202020204" pitchFamily="34" charset="0"/>
                          <a:cs typeface="Arial" panose="020B0604020202020204" pitchFamily="34" charset="0"/>
                        </a:rPr>
                        <a:t> (SLMB)</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Part B premium</a:t>
                      </a:r>
                    </a:p>
                    <a:p>
                      <a:endParaRPr lang="en-US" sz="1300" dirty="0">
                        <a:latin typeface="Arial" panose="020B0604020202020204" pitchFamily="34" charset="0"/>
                        <a:cs typeface="Arial" panose="020B0604020202020204" pitchFamily="34" charset="0"/>
                      </a:endParaRPr>
                    </a:p>
                  </a:txBody>
                  <a:tcPr/>
                </a:tc>
                <a:tc>
                  <a:txBody>
                    <a:bodyPr/>
                    <a:lstStyle/>
                    <a:p>
                      <a:r>
                        <a:rPr lang="en-US" sz="1300" dirty="0">
                          <a:solidFill>
                            <a:schemeClr val="tx1"/>
                          </a:solidFill>
                          <a:latin typeface="Arial" panose="020B0604020202020204" pitchFamily="34" charset="0"/>
                          <a:cs typeface="Arial" panose="020B0604020202020204" pitchFamily="34" charset="0"/>
                        </a:rPr>
                        <a:t>Greater than 100, but less than</a:t>
                      </a:r>
                      <a:r>
                        <a:rPr lang="en-US" sz="1300" baseline="0" dirty="0">
                          <a:solidFill>
                            <a:schemeClr val="tx1"/>
                          </a:solidFill>
                          <a:latin typeface="Arial" panose="020B0604020202020204" pitchFamily="34" charset="0"/>
                          <a:cs typeface="Arial" panose="020B0604020202020204" pitchFamily="34" charset="0"/>
                        </a:rPr>
                        <a:t> </a:t>
                      </a:r>
                      <a:r>
                        <a:rPr lang="en-US" sz="1300" baseline="0" dirty="0">
                          <a:latin typeface="Arial" panose="020B0604020202020204" pitchFamily="34" charset="0"/>
                          <a:cs typeface="Arial" panose="020B0604020202020204" pitchFamily="34" charset="0"/>
                        </a:rPr>
                        <a:t>120% FPL</a:t>
                      </a:r>
                    </a:p>
                    <a:p>
                      <a:r>
                        <a:rPr lang="en-US" sz="1300" b="1" baseline="0" dirty="0">
                          <a:solidFill>
                            <a:schemeClr val="tx1"/>
                          </a:solidFill>
                          <a:latin typeface="Arial" panose="020B0604020202020204" pitchFamily="34" charset="0"/>
                          <a:cs typeface="Arial" panose="020B0604020202020204" pitchFamily="34" charset="0"/>
                        </a:rPr>
                        <a:t>$1,360/$1,830</a:t>
                      </a:r>
                      <a:endParaRPr lang="en-US" sz="13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Arial" panose="020B0604020202020204" pitchFamily="34" charset="0"/>
                          <a:cs typeface="Arial" panose="020B0604020202020204" pitchFamily="34" charset="0"/>
                        </a:rPr>
                        <a:t>3 x SSI limit + yearly CPI increase for inflation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Arial" panose="020B0604020202020204" pitchFamily="34" charset="0"/>
                          <a:cs typeface="Arial" panose="020B0604020202020204" pitchFamily="34" charset="0"/>
                        </a:rPr>
                        <a:t>($8,400/$12,600)</a:t>
                      </a:r>
                      <a:endParaRPr lang="en-US" sz="13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73326167"/>
                  </a:ext>
                </a:extLst>
              </a:tr>
              <a:tr h="67147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Qualifying Individual (QI)</a:t>
                      </a:r>
                    </a:p>
                    <a:p>
                      <a:endParaRPr lang="en-US" sz="1300" dirty="0">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Part B premium</a:t>
                      </a:r>
                    </a:p>
                    <a:p>
                      <a:endParaRPr lang="en-US" sz="1300" dirty="0">
                        <a:latin typeface="Arial" panose="020B0604020202020204" pitchFamily="34" charset="0"/>
                        <a:cs typeface="Arial" panose="020B0604020202020204" pitchFamily="34" charset="0"/>
                      </a:endParaRPr>
                    </a:p>
                  </a:txBody>
                  <a:tcPr/>
                </a:tc>
                <a:tc>
                  <a:txBody>
                    <a:bodyPr/>
                    <a:lstStyle/>
                    <a:p>
                      <a:r>
                        <a:rPr lang="en-US" sz="1300" dirty="0">
                          <a:solidFill>
                            <a:schemeClr val="tx1"/>
                          </a:solidFill>
                          <a:latin typeface="Arial" panose="020B0604020202020204" pitchFamily="34" charset="0"/>
                          <a:cs typeface="Arial" panose="020B0604020202020204" pitchFamily="34" charset="0"/>
                        </a:rPr>
                        <a:t>Greater than 120, but less than </a:t>
                      </a:r>
                      <a:r>
                        <a:rPr lang="en-US" sz="1300" dirty="0">
                          <a:latin typeface="Arial" panose="020B0604020202020204" pitchFamily="34" charset="0"/>
                          <a:cs typeface="Arial" panose="020B0604020202020204" pitchFamily="34" charset="0"/>
                        </a:rPr>
                        <a:t>135% FPL</a:t>
                      </a:r>
                    </a:p>
                    <a:p>
                      <a:r>
                        <a:rPr lang="en-US" sz="1300" b="1" dirty="0">
                          <a:solidFill>
                            <a:schemeClr val="tx1"/>
                          </a:solidFill>
                          <a:latin typeface="Arial" panose="020B0604020202020204" pitchFamily="34" charset="0"/>
                          <a:cs typeface="Arial" panose="020B0604020202020204" pitchFamily="34" charset="0"/>
                        </a:rPr>
                        <a:t>$1,529/$2,060</a:t>
                      </a:r>
                      <a:endParaRPr lang="en-US" sz="13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Arial" panose="020B0604020202020204" pitchFamily="34" charset="0"/>
                          <a:cs typeface="Arial" panose="020B0604020202020204" pitchFamily="34" charset="0"/>
                        </a:rPr>
                        <a:t>3 x SSI limit + yearly CPI increase for inflation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Arial" panose="020B0604020202020204" pitchFamily="34" charset="0"/>
                          <a:cs typeface="Arial" panose="020B0604020202020204" pitchFamily="34" charset="0"/>
                        </a:rPr>
                        <a:t>($8,400/$12,600)</a:t>
                      </a:r>
                    </a:p>
                    <a:p>
                      <a:endParaRPr lang="en-US" sz="13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0595945"/>
                  </a:ext>
                </a:extLst>
              </a:tr>
              <a:tr h="67147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Qualified Disabled Working Individual (QDWI)</a:t>
                      </a:r>
                    </a:p>
                    <a:p>
                      <a:endParaRPr lang="en-US" sz="1300" dirty="0">
                        <a:latin typeface="Arial" panose="020B0604020202020204" pitchFamily="34" charset="0"/>
                        <a:cs typeface="Arial" panose="020B0604020202020204" pitchFamily="34" charset="0"/>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Arial" panose="020B0604020202020204" pitchFamily="34" charset="0"/>
                          <a:cs typeface="Arial" panose="020B0604020202020204" pitchFamily="34" charset="0"/>
                        </a:rPr>
                        <a:t>Part A premium</a:t>
                      </a:r>
                    </a:p>
                    <a:p>
                      <a:endParaRPr lang="en-US" sz="1300" dirty="0">
                        <a:latin typeface="Arial" panose="020B0604020202020204" pitchFamily="34" charset="0"/>
                        <a:cs typeface="Arial" panose="020B0604020202020204" pitchFamily="34" charset="0"/>
                      </a:endParaRPr>
                    </a:p>
                  </a:txBody>
                  <a:tcPr/>
                </a:tc>
                <a:tc>
                  <a:txBody>
                    <a:bodyPr/>
                    <a:lstStyle/>
                    <a:p>
                      <a:r>
                        <a:rPr lang="en-US" sz="1300" dirty="0">
                          <a:latin typeface="Arial" panose="020B0604020202020204" pitchFamily="34" charset="0"/>
                          <a:cs typeface="Arial" panose="020B0604020202020204" pitchFamily="34" charset="0"/>
                        </a:rPr>
                        <a:t>Up to 200% FPL</a:t>
                      </a:r>
                    </a:p>
                    <a:p>
                      <a:r>
                        <a:rPr lang="en-US" sz="1300" b="1" dirty="0">
                          <a:solidFill>
                            <a:schemeClr val="tx1"/>
                          </a:solidFill>
                          <a:latin typeface="Arial" panose="020B0604020202020204" pitchFamily="34" charset="0"/>
                          <a:cs typeface="Arial" panose="020B0604020202020204" pitchFamily="34" charset="0"/>
                        </a:rPr>
                        <a:t>$2,265/$3,052</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Arial" panose="020B0604020202020204" pitchFamily="34" charset="0"/>
                          <a:cs typeface="Arial" panose="020B0604020202020204" pitchFamily="34" charset="0"/>
                        </a:rPr>
                        <a:t>2 x SSI limit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Arial" panose="020B0604020202020204" pitchFamily="34" charset="0"/>
                          <a:cs typeface="Arial" panose="020B0604020202020204" pitchFamily="34" charset="0"/>
                        </a:rPr>
                        <a:t>($4,000/$6,000)</a:t>
                      </a:r>
                    </a:p>
                    <a:p>
                      <a:endParaRPr lang="en-US" sz="13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25856392"/>
                  </a:ext>
                </a:extLst>
              </a:tr>
            </a:tbl>
          </a:graphicData>
        </a:graphic>
      </p:graphicFrame>
      <p:sp>
        <p:nvSpPr>
          <p:cNvPr id="2" name="Title 1">
            <a:extLst>
              <a:ext uri="{FF2B5EF4-FFF2-40B4-BE49-F238E27FC236}">
                <a16:creationId xmlns:a16="http://schemas.microsoft.com/office/drawing/2014/main" id="{913B208C-BCDC-42B4-955B-CA798D51DD23}"/>
              </a:ext>
            </a:extLst>
          </p:cNvPr>
          <p:cNvSpPr>
            <a:spLocks noGrp="1"/>
          </p:cNvSpPr>
          <p:nvPr>
            <p:ph type="ctrTitle"/>
          </p:nvPr>
        </p:nvSpPr>
        <p:spPr>
          <a:xfrm>
            <a:off x="203662" y="51644"/>
            <a:ext cx="8082048" cy="558786"/>
          </a:xfrm>
        </p:spPr>
        <p:txBody>
          <a:bodyPr/>
          <a:lstStyle/>
          <a:p>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br>
              <a:rPr lang="en-US" sz="2400" b="1" dirty="0"/>
            </a:br>
            <a:r>
              <a:rPr lang="en-US" sz="2800" b="1" dirty="0"/>
              <a:t>MSP Eligibility Groups</a:t>
            </a:r>
          </a:p>
        </p:txBody>
      </p:sp>
    </p:spTree>
    <p:custDataLst>
      <p:tags r:id="rId1"/>
    </p:custDataLst>
    <p:extLst>
      <p:ext uri="{BB962C8B-B14F-4D97-AF65-F5344CB8AC3E}">
        <p14:creationId xmlns:p14="http://schemas.microsoft.com/office/powerpoint/2010/main" val="12992797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1_ACLPRESENTATIONTEMPLATE_2014" val="eezNeQXF"/>
  <p:tag name="ARTICULATE_SLIDE_COUNT" val="3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nAMZchispB7Fwns2QhDaMA"/>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image" Target="../media/image10.jpeg"/></Relationships>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8_Custom Design">
  <a:themeElements>
    <a:clrScheme name="CMS Color Scheme">
      <a:dk1>
        <a:sysClr val="windowText" lastClr="000000"/>
      </a:dk1>
      <a:lt1>
        <a:sysClr val="window" lastClr="FFFFFF"/>
      </a:lt1>
      <a:dk2>
        <a:srgbClr val="44546A"/>
      </a:dk2>
      <a:lt2>
        <a:srgbClr val="E7E6E6"/>
      </a:lt2>
      <a:accent1>
        <a:srgbClr val="004986"/>
      </a:accent1>
      <a:accent2>
        <a:srgbClr val="FFD004"/>
      </a:accent2>
      <a:accent3>
        <a:srgbClr val="6891B6"/>
      </a:accent3>
      <a:accent4>
        <a:srgbClr val="9FCBED"/>
      </a:accent4>
      <a:accent5>
        <a:srgbClr val="EBF4FB"/>
      </a:accent5>
      <a:accent6>
        <a:srgbClr val="D0CECE"/>
      </a:accent6>
      <a:hlink>
        <a:srgbClr val="0563C1"/>
      </a:hlink>
      <a:folHlink>
        <a:srgbClr val="0563C1"/>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MMI blu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CLPresentationTemplate_2014">
  <a:themeElements>
    <a:clrScheme name="ACL">
      <a:dk1>
        <a:sysClr val="windowText" lastClr="000000"/>
      </a:dk1>
      <a:lt1>
        <a:sysClr val="window" lastClr="FFFFFF"/>
      </a:lt1>
      <a:dk2>
        <a:srgbClr val="0A4F90"/>
      </a:dk2>
      <a:lt2>
        <a:srgbClr val="FAA21C"/>
      </a:lt2>
      <a:accent1>
        <a:srgbClr val="BF1E2E"/>
      </a:accent1>
      <a:accent2>
        <a:srgbClr val="E3F1FD"/>
      </a:accent2>
      <a:accent3>
        <a:srgbClr val="FAA21C"/>
      </a:accent3>
      <a:accent4>
        <a:srgbClr val="0A4F90"/>
      </a:accent4>
      <a:accent5>
        <a:srgbClr val="C0C0C0"/>
      </a:accent5>
      <a:accent6>
        <a:srgbClr val="777777"/>
      </a:accent6>
      <a:hlink>
        <a:srgbClr val="0033CC"/>
      </a:hlink>
      <a:folHlink>
        <a:srgbClr val="5F006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1_ACLPresentationTemplate_2014">
  <a:themeElements>
    <a:clrScheme name="ACL">
      <a:dk1>
        <a:sysClr val="windowText" lastClr="000000"/>
      </a:dk1>
      <a:lt1>
        <a:sysClr val="window" lastClr="FFFFFF"/>
      </a:lt1>
      <a:dk2>
        <a:srgbClr val="0A4F90"/>
      </a:dk2>
      <a:lt2>
        <a:srgbClr val="FAA21C"/>
      </a:lt2>
      <a:accent1>
        <a:srgbClr val="BF1E2E"/>
      </a:accent1>
      <a:accent2>
        <a:srgbClr val="E3F1FD"/>
      </a:accent2>
      <a:accent3>
        <a:srgbClr val="FAA21C"/>
      </a:accent3>
      <a:accent4>
        <a:srgbClr val="0A4F90"/>
      </a:accent4>
      <a:accent5>
        <a:srgbClr val="C0C0C0"/>
      </a:accent5>
      <a:accent6>
        <a:srgbClr val="777777"/>
      </a:accent6>
      <a:hlink>
        <a:srgbClr val="0033CC"/>
      </a:hlink>
      <a:folHlink>
        <a:srgbClr val="5F006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VID-19 ACL Template 4-7-2020_v3" id="{E1FF58ED-E20C-4804-ADFD-5F39AB2419DC}" vid="{FF8C796C-F467-4808-867C-F7F11165137D}"/>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D54306CB825114CBADC940249A0A16C" ma:contentTypeVersion="1" ma:contentTypeDescription="Create a new document." ma:contentTypeScope="" ma:versionID="abd11e514140ef5b32883c93f36c767e">
  <xsd:schema xmlns:xsd="http://www.w3.org/2001/XMLSchema" xmlns:xs="http://www.w3.org/2001/XMLSchema" xmlns:p="http://schemas.microsoft.com/office/2006/metadata/properties" xmlns:ns2="44ee38e4-cac6-415a-987c-834772f54a40" targetNamespace="http://schemas.microsoft.com/office/2006/metadata/properties" ma:root="true" ma:fieldsID="2bb1fca76afddcd7f1cca3428e97e0bb" ns2:_="">
    <xsd:import namespace="44ee38e4-cac6-415a-987c-834772f54a40"/>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ee38e4-cac6-415a-987c-834772f54a4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6a8e296-5f29-4af2-954b-0de0d1e1f8bc" ContentTypeId="0x0101" PreviousValue="false"/>
</file>

<file path=customXml/itemProps1.xml><?xml version="1.0" encoding="utf-8"?>
<ds:datastoreItem xmlns:ds="http://schemas.openxmlformats.org/officeDocument/2006/customXml" ds:itemID="{1AB00D63-3C8A-492D-99F5-ABAB68B2D9E1}">
  <ds:schemaRefs>
    <ds:schemaRef ds:uri="http://schemas.microsoft.com/office/2006/metadata/properties"/>
    <ds:schemaRef ds:uri="44ee38e4-cac6-415a-987c-834772f54a40"/>
    <ds:schemaRef ds:uri="http://schemas.openxmlformats.org/package/2006/metadata/core-properties"/>
    <ds:schemaRef ds:uri="http://purl.org/dc/dcmitype/"/>
    <ds:schemaRef ds:uri="http://purl.org/dc/elements/1.1/"/>
    <ds:schemaRef ds:uri="http://schemas.microsoft.com/office/2006/documentManagement/types"/>
    <ds:schemaRef ds:uri="http://purl.org/dc/term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1FE831BF-C1BB-477A-A13A-2BC9B9C4D33F}">
  <ds:schemaRefs>
    <ds:schemaRef ds:uri="http://schemas.microsoft.com/sharepoint/v3/contenttype/forms"/>
  </ds:schemaRefs>
</ds:datastoreItem>
</file>

<file path=customXml/itemProps3.xml><?xml version="1.0" encoding="utf-8"?>
<ds:datastoreItem xmlns:ds="http://schemas.openxmlformats.org/officeDocument/2006/customXml" ds:itemID="{3A34C8E3-DA49-448A-82F4-E5470DFEF5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ee38e4-cac6-415a-987c-834772f54a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43BE69C-4C76-41C7-89D8-AE935692BB09}">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33512</TotalTime>
  <Words>5295</Words>
  <Application>Microsoft Office PowerPoint</Application>
  <PresentationFormat>On-screen Show (16:9)</PresentationFormat>
  <Paragraphs>429</Paragraphs>
  <Slides>38</Slides>
  <Notes>27</Notes>
  <HiddenSlides>0</HiddenSlides>
  <MMClips>0</MMClips>
  <ScaleCrop>false</ScaleCrop>
  <HeadingPairs>
    <vt:vector size="8" baseType="variant">
      <vt:variant>
        <vt:lpstr>Fonts Used</vt:lpstr>
      </vt:variant>
      <vt:variant>
        <vt:i4>15</vt:i4>
      </vt:variant>
      <vt:variant>
        <vt:lpstr>Theme</vt:lpstr>
      </vt:variant>
      <vt:variant>
        <vt:i4>7</vt:i4>
      </vt:variant>
      <vt:variant>
        <vt:lpstr>Embedded OLE Servers</vt:lpstr>
      </vt:variant>
      <vt:variant>
        <vt:i4>1</vt:i4>
      </vt:variant>
      <vt:variant>
        <vt:lpstr>Slide Titles</vt:lpstr>
      </vt:variant>
      <vt:variant>
        <vt:i4>38</vt:i4>
      </vt:variant>
    </vt:vector>
  </HeadingPairs>
  <TitlesOfParts>
    <vt:vector size="61" baseType="lpstr">
      <vt:lpstr>Acumin Pro Medium</vt:lpstr>
      <vt:lpstr>Acumin Pro Wide</vt:lpstr>
      <vt:lpstr>Arial</vt:lpstr>
      <vt:lpstr>Arial Black</vt:lpstr>
      <vt:lpstr>Avenir Medium</vt:lpstr>
      <vt:lpstr>Calibri</vt:lpstr>
      <vt:lpstr>Calibri Light</vt:lpstr>
      <vt:lpstr>Courier New</vt:lpstr>
      <vt:lpstr>Montserrat Extra-Bold Italics</vt:lpstr>
      <vt:lpstr>Segoe UI</vt:lpstr>
      <vt:lpstr>Symbol</vt:lpstr>
      <vt:lpstr>System Font Regular</vt:lpstr>
      <vt:lpstr>Tw Cen MT</vt:lpstr>
      <vt:lpstr>Wingdings</vt:lpstr>
      <vt:lpstr>Wingdings 2</vt:lpstr>
      <vt:lpstr>7_Custom Design</vt:lpstr>
      <vt:lpstr>CMMI blue</vt:lpstr>
      <vt:lpstr>8_Custom Design</vt:lpstr>
      <vt:lpstr>1_CMMI blue</vt:lpstr>
      <vt:lpstr>ACLPresentationTemplate_2014</vt:lpstr>
      <vt:lpstr>Median</vt:lpstr>
      <vt:lpstr>1_ACLPresentationTemplate_2014</vt:lpstr>
      <vt:lpstr>think-cell Slide</vt:lpstr>
      <vt:lpstr>PowerPoint Presentation</vt:lpstr>
      <vt:lpstr>PowerPoint Presentation</vt:lpstr>
      <vt:lpstr>PowerPoint Presentation</vt:lpstr>
      <vt:lpstr>Speakers</vt:lpstr>
      <vt:lpstr>Agenda</vt:lpstr>
      <vt:lpstr>Medicare Transitions During the Unwinding of the COVID-19 Public Health Emergency</vt:lpstr>
      <vt:lpstr>Presentation Overview</vt:lpstr>
      <vt:lpstr>Dually Eligible Individuals</vt:lpstr>
      <vt:lpstr>                       MSP Eligibility Groups</vt:lpstr>
      <vt:lpstr> Medicare Transitions for Medicaid Beneficiaries </vt:lpstr>
      <vt:lpstr>Background: Medicare Enrollment</vt:lpstr>
      <vt:lpstr>Individuals who Retained Medicaid After Qualifying for Medicare During the PHE</vt:lpstr>
      <vt:lpstr>Timing for SEP Following Termination of Medicaid Coverage</vt:lpstr>
      <vt:lpstr>Resuming Normal Eligibility and Enrollment Operations After the Public Health Emergency Ends</vt:lpstr>
      <vt:lpstr>Requirements for Renewals</vt:lpstr>
      <vt:lpstr>Additional Information on Renewals</vt:lpstr>
      <vt:lpstr>Renewals for SSI recipients once normal operations resume after the end of the PHE </vt:lpstr>
      <vt:lpstr>    Considering Eligibility on Other Bases During Renewal</vt:lpstr>
      <vt:lpstr>     Additional Resources </vt:lpstr>
      <vt:lpstr>Questions? </vt:lpstr>
      <vt:lpstr>Medicare Part B Immunosuppressive Drug Benefit (PBID)</vt:lpstr>
      <vt:lpstr>Highlights of the Medicare Provisions of  The Consolidated Appropriations Act, 2021 </vt:lpstr>
      <vt:lpstr>Medicare Eligibility due to End Stage Renal Disease (ESRD)</vt:lpstr>
      <vt:lpstr>Medicare Eligibility due to End Stage Renal Disease (ESRD), Continued</vt:lpstr>
      <vt:lpstr>PBID Eligibility</vt:lpstr>
      <vt:lpstr>PBID Medicare Card</vt:lpstr>
      <vt:lpstr>PBID Coverage</vt:lpstr>
      <vt:lpstr>PBID Costs</vt:lpstr>
      <vt:lpstr>MSPs &amp; the PBID Benefit</vt:lpstr>
      <vt:lpstr>Enrollment/Disenrollment in PBID</vt:lpstr>
      <vt:lpstr>Important Considerations</vt:lpstr>
      <vt:lpstr>Potential Scenarios</vt:lpstr>
      <vt:lpstr>Potential Scenarios, continued</vt:lpstr>
      <vt:lpstr>CMS Notices</vt:lpstr>
      <vt:lpstr>Resources</vt:lpstr>
      <vt:lpstr>Resources</vt:lpstr>
      <vt:lpstr>PowerPoint Presentation</vt:lpstr>
      <vt:lpstr>Questions?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CMS-PPT-Template-Solid-Blue</dc:title>
  <dc:subject/>
  <dc:creator>CMS MultimediaServices</dc:creator>
  <cp:keywords/>
  <dc:description/>
  <cp:lastModifiedBy>Heather Flory</cp:lastModifiedBy>
  <cp:revision>1754</cp:revision>
  <dcterms:created xsi:type="dcterms:W3CDTF">2017-09-22T15:24:43Z</dcterms:created>
  <dcterms:modified xsi:type="dcterms:W3CDTF">2022-12-14T19:12:21Z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0x010100BD54306CB825114CBADC940249A0A16C</vt:lpwstr>
  </property>
  <property fmtid="{D5CDD505-2E9C-101B-9397-08002B2CF9AE}" pid="4" name="TaxKeyword">
    <vt:lpwstr/>
  </property>
  <property fmtid="{D5CDD505-2E9C-101B-9397-08002B2CF9AE}" pid="5" name="_dlc_DocIdItemGuid">
    <vt:lpwstr>4f9790aa-13f8-4257-b38e-fa08075ede52</vt:lpwstr>
  </property>
  <property fmtid="{D5CDD505-2E9C-101B-9397-08002B2CF9AE}" pid="6" name="ArticulateGUID">
    <vt:lpwstr>E23D24EC-2A8D-4C30-B7A8-2A3E67280FB5</vt:lpwstr>
  </property>
  <property fmtid="{D5CDD505-2E9C-101B-9397-08002B2CF9AE}" pid="7" name="ArticulatePath">
    <vt:lpwstr>Combined CMS 12.14 webinar slides</vt:lpwstr>
  </property>
</Properties>
</file>