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5.xml" ContentType="application/vnd.openxmlformats-officedocument.presentationml.tags+xml"/>
  <Override PartName="/ppt/notesSlides/notesSlide1.xml" ContentType="application/vnd.openxmlformats-officedocument.presentationml.notesSlide+xml"/>
  <Override PartName="/ppt/tags/tag36.xml" ContentType="application/vnd.openxmlformats-officedocument.presentationml.tags+xml"/>
  <Override PartName="/ppt/notesSlides/notesSlide2.xml" ContentType="application/vnd.openxmlformats-officedocument.presentationml.notesSlide+xml"/>
  <Override PartName="/ppt/tags/tag37.xml" ContentType="application/vnd.openxmlformats-officedocument.presentationml.tags+xml"/>
  <Override PartName="/ppt/notesSlides/notesSlide3.xml" ContentType="application/vnd.openxmlformats-officedocument.presentationml.notesSlide+xml"/>
  <Override PartName="/ppt/tags/tag38.xml" ContentType="application/vnd.openxmlformats-officedocument.presentationml.tags+xml"/>
  <Override PartName="/ppt/notesSlides/notesSlide4.xml" ContentType="application/vnd.openxmlformats-officedocument.presentationml.notesSlide+xml"/>
  <Override PartName="/ppt/tags/tag39.xml" ContentType="application/vnd.openxmlformats-officedocument.presentationml.tags+xml"/>
  <Override PartName="/ppt/notesSlides/notesSlide5.xml" ContentType="application/vnd.openxmlformats-officedocument.presentationml.notesSlide+xml"/>
  <Override PartName="/ppt/tags/tag40.xml" ContentType="application/vnd.openxmlformats-officedocument.presentationml.tags+xml"/>
  <Override PartName="/ppt/notesSlides/notesSlide6.xml" ContentType="application/vnd.openxmlformats-officedocument.presentationml.notesSlide+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notesSlides/notesSlide8.xml" ContentType="application/vnd.openxmlformats-officedocument.presentationml.notesSlide+xml"/>
  <Override PartName="/ppt/tags/tag43.xml" ContentType="application/vnd.openxmlformats-officedocument.presentationml.tags+xml"/>
  <Override PartName="/ppt/notesSlides/notesSlide9.xml" ContentType="application/vnd.openxmlformats-officedocument.presentationml.notesSlide+xml"/>
  <Override PartName="/ppt/tags/tag44.xml" ContentType="application/vnd.openxmlformats-officedocument.presentationml.tags+xml"/>
  <Override PartName="/ppt/notesSlides/notesSlide10.xml" ContentType="application/vnd.openxmlformats-officedocument.presentationml.notesSlide+xml"/>
  <Override PartName="/ppt/tags/tag45.xml" ContentType="application/vnd.openxmlformats-officedocument.presentationml.tags+xml"/>
  <Override PartName="/ppt/notesSlides/notesSlide11.xml" ContentType="application/vnd.openxmlformats-officedocument.presentationml.notesSlide+xml"/>
  <Override PartName="/ppt/tags/tag46.xml" ContentType="application/vnd.openxmlformats-officedocument.presentationml.tags+xml"/>
  <Override PartName="/ppt/notesSlides/notesSlide12.xml" ContentType="application/vnd.openxmlformats-officedocument.presentationml.notesSlide+xml"/>
  <Override PartName="/ppt/tags/tag47.xml" ContentType="application/vnd.openxmlformats-officedocument.presentationml.tags+xml"/>
  <Override PartName="/ppt/notesSlides/notesSlide13.xml" ContentType="application/vnd.openxmlformats-officedocument.presentationml.notesSlide+xml"/>
  <Override PartName="/ppt/tags/tag48.xml" ContentType="application/vnd.openxmlformats-officedocument.presentationml.tags+xml"/>
  <Override PartName="/ppt/notesSlides/notesSlide14.xml" ContentType="application/vnd.openxmlformats-officedocument.presentationml.notesSlide+xml"/>
  <Override PartName="/ppt/tags/tag49.xml" ContentType="application/vnd.openxmlformats-officedocument.presentationml.tags+xml"/>
  <Override PartName="/ppt/notesSlides/notesSlide15.xml" ContentType="application/vnd.openxmlformats-officedocument.presentationml.notesSlide+xml"/>
  <Override PartName="/ppt/tags/tag50.xml" ContentType="application/vnd.openxmlformats-officedocument.presentationml.tags+xml"/>
  <Override PartName="/ppt/notesSlides/notesSlide16.xml" ContentType="application/vnd.openxmlformats-officedocument.presentationml.notesSlide+xml"/>
  <Override PartName="/ppt/tags/tag51.xml" ContentType="application/vnd.openxmlformats-officedocument.presentationml.tags+xml"/>
  <Override PartName="/ppt/notesSlides/notesSlide17.xml" ContentType="application/vnd.openxmlformats-officedocument.presentationml.notesSlide+xml"/>
  <Override PartName="/ppt/tags/tag52.xml" ContentType="application/vnd.openxmlformats-officedocument.presentationml.tags+xml"/>
  <Override PartName="/ppt/notesSlides/notesSlide18.xml" ContentType="application/vnd.openxmlformats-officedocument.presentationml.notesSlide+xml"/>
  <Override PartName="/ppt/tags/tag53.xml" ContentType="application/vnd.openxmlformats-officedocument.presentationml.tags+xml"/>
  <Override PartName="/ppt/notesSlides/notesSlide19.xml" ContentType="application/vnd.openxmlformats-officedocument.presentationml.notesSlide+xml"/>
  <Override PartName="/ppt/tags/tag54.xml" ContentType="application/vnd.openxmlformats-officedocument.presentationml.tags+xml"/>
  <Override PartName="/ppt/notesSlides/notesSlide20.xml" ContentType="application/vnd.openxmlformats-officedocument.presentationml.notesSlide+xml"/>
  <Override PartName="/ppt/tags/tag55.xml" ContentType="application/vnd.openxmlformats-officedocument.presentationml.tags+xml"/>
  <Override PartName="/ppt/notesSlides/notesSlide21.xml" ContentType="application/vnd.openxmlformats-officedocument.presentationml.notesSlide+xml"/>
  <Override PartName="/ppt/tags/tag56.xml" ContentType="application/vnd.openxmlformats-officedocument.presentationml.tags+xml"/>
  <Override PartName="/ppt/notesSlides/notesSlide22.xml" ContentType="application/vnd.openxmlformats-officedocument.presentationml.notesSlide+xml"/>
  <Override PartName="/ppt/tags/tag57.xml" ContentType="application/vnd.openxmlformats-officedocument.presentationml.tags+xml"/>
  <Override PartName="/ppt/notesSlides/notesSlide23.xml" ContentType="application/vnd.openxmlformats-officedocument.presentationml.notesSlide+xml"/>
  <Override PartName="/ppt/tags/tag58.xml" ContentType="application/vnd.openxmlformats-officedocument.presentationml.tags+xml"/>
  <Override PartName="/ppt/notesSlides/notesSlide24.xml" ContentType="application/vnd.openxmlformats-officedocument.presentationml.notesSlide+xml"/>
  <Override PartName="/ppt/tags/tag59.xml" ContentType="application/vnd.openxmlformats-officedocument.presentationml.tags+xml"/>
  <Override PartName="/ppt/notesSlides/notesSlide25.xml" ContentType="application/vnd.openxmlformats-officedocument.presentationml.notesSlide+xml"/>
  <Override PartName="/ppt/tags/tag60.xml" ContentType="application/vnd.openxmlformats-officedocument.presentationml.tags+xml"/>
  <Override PartName="/ppt/notesSlides/notesSlide26.xml" ContentType="application/vnd.openxmlformats-officedocument.presentationml.notesSlide+xml"/>
  <Override PartName="/ppt/tags/tag61.xml" ContentType="application/vnd.openxmlformats-officedocument.presentationml.tags+xml"/>
  <Override PartName="/ppt/notesSlides/notesSlide27.xml" ContentType="application/vnd.openxmlformats-officedocument.presentationml.notesSlide+xml"/>
  <Override PartName="/ppt/tags/tag62.xml" ContentType="application/vnd.openxmlformats-officedocument.presentationml.tags+xml"/>
  <Override PartName="/ppt/notesSlides/notesSlide28.xml" ContentType="application/vnd.openxmlformats-officedocument.presentationml.notesSlide+xml"/>
  <Override PartName="/ppt/tags/tag63.xml" ContentType="application/vnd.openxmlformats-officedocument.presentationml.tags+xml"/>
  <Override PartName="/ppt/notesSlides/notesSlide29.xml" ContentType="application/vnd.openxmlformats-officedocument.presentationml.notesSlide+xml"/>
  <Override PartName="/ppt/tags/tag64.xml" ContentType="application/vnd.openxmlformats-officedocument.presentationml.tags+xml"/>
  <Override PartName="/ppt/notesSlides/notesSlide30.xml" ContentType="application/vnd.openxmlformats-officedocument.presentationml.notesSlide+xml"/>
  <Override PartName="/ppt/tags/tag65.xml" ContentType="application/vnd.openxmlformats-officedocument.presentationml.tags+xml"/>
  <Override PartName="/ppt/notesSlides/notesSlide31.xml" ContentType="application/vnd.openxmlformats-officedocument.presentationml.notesSlide+xml"/>
  <Override PartName="/ppt/tags/tag66.xml" ContentType="application/vnd.openxmlformats-officedocument.presentationml.tags+xml"/>
  <Override PartName="/ppt/notesSlides/notesSlide32.xml" ContentType="application/vnd.openxmlformats-officedocument.presentationml.notesSlide+xml"/>
  <Override PartName="/ppt/tags/tag67.xml" ContentType="application/vnd.openxmlformats-officedocument.presentationml.tags+xml"/>
  <Override PartName="/ppt/notesSlides/notesSlide33.xml" ContentType="application/vnd.openxmlformats-officedocument.presentationml.notesSlide+xml"/>
  <Override PartName="/ppt/tags/tag68.xml" ContentType="application/vnd.openxmlformats-officedocument.presentationml.tags+xml"/>
  <Override PartName="/ppt/notesSlides/notesSlide34.xml" ContentType="application/vnd.openxmlformats-officedocument.presentationml.notesSlide+xml"/>
  <Override PartName="/ppt/tags/tag69.xml" ContentType="application/vnd.openxmlformats-officedocument.presentationml.tags+xml"/>
  <Override PartName="/ppt/notesSlides/notesSlide35.xml" ContentType="application/vnd.openxmlformats-officedocument.presentationml.notesSlide+xml"/>
  <Override PartName="/ppt/tags/tag70.xml" ContentType="application/vnd.openxmlformats-officedocument.presentationml.tags+xml"/>
  <Override PartName="/ppt/notesSlides/notesSlide36.xml" ContentType="application/vnd.openxmlformats-officedocument.presentationml.notesSlide+xml"/>
  <Override PartName="/ppt/tags/tag71.xml" ContentType="application/vnd.openxmlformats-officedocument.presentationml.tags+xml"/>
  <Override PartName="/ppt/notesSlides/notesSlide37.xml" ContentType="application/vnd.openxmlformats-officedocument.presentationml.notesSlide+xml"/>
  <Override PartName="/ppt/tags/tag72.xml" ContentType="application/vnd.openxmlformats-officedocument.presentationml.tags+xml"/>
  <Override PartName="/ppt/notesSlides/notesSlide38.xml" ContentType="application/vnd.openxmlformats-officedocument.presentationml.notesSlide+xml"/>
  <Override PartName="/ppt/tags/tag73.xml" ContentType="application/vnd.openxmlformats-officedocument.presentationml.tags+xml"/>
  <Override PartName="/ppt/notesSlides/notesSlide39.xml" ContentType="application/vnd.openxmlformats-officedocument.presentationml.notesSlide+xml"/>
  <Override PartName="/ppt/tags/tag74.xml" ContentType="application/vnd.openxmlformats-officedocument.presentationml.tags+xml"/>
  <Override PartName="/ppt/notesSlides/notesSlide40.xml" ContentType="application/vnd.openxmlformats-officedocument.presentationml.notesSlide+xml"/>
  <Override PartName="/ppt/tags/tag75.xml" ContentType="application/vnd.openxmlformats-officedocument.presentationml.tags+xml"/>
  <Override PartName="/ppt/notesSlides/notesSlide41.xml" ContentType="application/vnd.openxmlformats-officedocument.presentationml.notesSlide+xml"/>
  <Override PartName="/ppt/tags/tag76.xml" ContentType="application/vnd.openxmlformats-officedocument.presentationml.tags+xml"/>
  <Override PartName="/ppt/notesSlides/notesSlide42.xml" ContentType="application/vnd.openxmlformats-officedocument.presentationml.notesSlide+xml"/>
  <Override PartName="/ppt/tags/tag77.xml" ContentType="application/vnd.openxmlformats-officedocument.presentationml.tags+xml"/>
  <Override PartName="/ppt/notesSlides/notesSlide43.xml" ContentType="application/vnd.openxmlformats-officedocument.presentationml.notesSlide+xml"/>
  <Override PartName="/ppt/tags/tag78.xml" ContentType="application/vnd.openxmlformats-officedocument.presentationml.tags+xml"/>
  <Override PartName="/ppt/notesSlides/notesSlide44.xml" ContentType="application/vnd.openxmlformats-officedocument.presentationml.notesSlide+xml"/>
  <Override PartName="/ppt/tags/tag79.xml" ContentType="application/vnd.openxmlformats-officedocument.presentationml.tags+xml"/>
  <Override PartName="/ppt/notesSlides/notesSlide45.xml" ContentType="application/vnd.openxmlformats-officedocument.presentationml.notesSlide+xml"/>
  <Override PartName="/ppt/tags/tag80.xml" ContentType="application/vnd.openxmlformats-officedocument.presentationml.tags+xml"/>
  <Override PartName="/ppt/notesSlides/notesSlide46.xml" ContentType="application/vnd.openxmlformats-officedocument.presentationml.notesSlide+xml"/>
  <Override PartName="/ppt/tags/tag81.xml" ContentType="application/vnd.openxmlformats-officedocument.presentationml.tags+xml"/>
  <Override PartName="/ppt/notesSlides/notesSlide47.xml" ContentType="application/vnd.openxmlformats-officedocument.presentationml.notesSlide+xml"/>
  <Override PartName="/ppt/tags/tag82.xml" ContentType="application/vnd.openxmlformats-officedocument.presentationml.tags+xml"/>
  <Override PartName="/ppt/notesSlides/notesSlide48.xml" ContentType="application/vnd.openxmlformats-officedocument.presentationml.notesSlide+xml"/>
  <Override PartName="/ppt/tags/tag83.xml" ContentType="application/vnd.openxmlformats-officedocument.presentationml.tags+xml"/>
  <Override PartName="/ppt/notesSlides/notesSlide49.xml" ContentType="application/vnd.openxmlformats-officedocument.presentationml.notesSlide+xml"/>
  <Override PartName="/ppt/tags/tag84.xml" ContentType="application/vnd.openxmlformats-officedocument.presentationml.tags+xml"/>
  <Override PartName="/ppt/notesSlides/notesSlide50.xml" ContentType="application/vnd.openxmlformats-officedocument.presentationml.notesSlide+xml"/>
  <Override PartName="/ppt/tags/tag85.xml" ContentType="application/vnd.openxmlformats-officedocument.presentationml.tags+xml"/>
  <Override PartName="/ppt/notesSlides/notesSlide51.xml" ContentType="application/vnd.openxmlformats-officedocument.presentationml.notesSlide+xml"/>
  <Override PartName="/ppt/tags/tag86.xml" ContentType="application/vnd.openxmlformats-officedocument.presentationml.tags+xml"/>
  <Override PartName="/ppt/notesSlides/notesSlide52.xml" ContentType="application/vnd.openxmlformats-officedocument.presentationml.notesSlide+xml"/>
  <Override PartName="/ppt/tags/tag87.xml" ContentType="application/vnd.openxmlformats-officedocument.presentationml.tags+xml"/>
  <Override PartName="/ppt/notesSlides/notesSlide53.xml" ContentType="application/vnd.openxmlformats-officedocument.presentationml.notesSlide+xml"/>
  <Override PartName="/ppt/tags/tag88.xml" ContentType="application/vnd.openxmlformats-officedocument.presentationml.tags+xml"/>
  <Override PartName="/ppt/notesSlides/notesSlide54.xml" ContentType="application/vnd.openxmlformats-officedocument.presentationml.notesSlide+xml"/>
  <Override PartName="/ppt/tags/tag89.xml" ContentType="application/vnd.openxmlformats-officedocument.presentationml.tags+xml"/>
  <Override PartName="/ppt/notesSlides/notesSlide55.xml" ContentType="application/vnd.openxmlformats-officedocument.presentationml.notesSlide+xml"/>
  <Override PartName="/ppt/tags/tag90.xml" ContentType="application/vnd.openxmlformats-officedocument.presentationml.tags+xml"/>
  <Override PartName="/ppt/notesSlides/notesSlide56.xml" ContentType="application/vnd.openxmlformats-officedocument.presentationml.notesSlide+xml"/>
  <Override PartName="/ppt/tags/tag91.xml" ContentType="application/vnd.openxmlformats-officedocument.presentationml.tags+xml"/>
  <Override PartName="/ppt/notesSlides/notesSlide57.xml" ContentType="application/vnd.openxmlformats-officedocument.presentationml.notesSlide+xml"/>
  <Override PartName="/ppt/tags/tag92.xml" ContentType="application/vnd.openxmlformats-officedocument.presentationml.tags+xml"/>
  <Override PartName="/ppt/notesSlides/notesSlide58.xml" ContentType="application/vnd.openxmlformats-officedocument.presentationml.notesSlide+xml"/>
  <Override PartName="/ppt/tags/tag93.xml" ContentType="application/vnd.openxmlformats-officedocument.presentationml.tags+xml"/>
  <Override PartName="/ppt/notesSlides/notesSlide59.xml" ContentType="application/vnd.openxmlformats-officedocument.presentationml.notesSlide+xml"/>
  <Override PartName="/ppt/tags/tag94.xml" ContentType="application/vnd.openxmlformats-officedocument.presentationml.tags+xml"/>
  <Override PartName="/ppt/notesSlides/notesSlide60.xml" ContentType="application/vnd.openxmlformats-officedocument.presentationml.notesSlide+xml"/>
  <Override PartName="/ppt/tags/tag95.xml" ContentType="application/vnd.openxmlformats-officedocument.presentationml.tags+xml"/>
  <Override PartName="/ppt/notesSlides/notesSlide61.xml" ContentType="application/vnd.openxmlformats-officedocument.presentationml.notesSlide+xml"/>
  <Override PartName="/ppt/tags/tag96.xml" ContentType="application/vnd.openxmlformats-officedocument.presentationml.tags+xml"/>
  <Override PartName="/ppt/notesSlides/notesSlide62.xml" ContentType="application/vnd.openxmlformats-officedocument.presentationml.notesSlide+xml"/>
  <Override PartName="/ppt/tags/tag97.xml" ContentType="application/vnd.openxmlformats-officedocument.presentationml.tags+xml"/>
  <Override PartName="/ppt/notesSlides/notesSlide63.xml" ContentType="application/vnd.openxmlformats-officedocument.presentationml.notesSlide+xml"/>
  <Override PartName="/ppt/tags/tag98.xml" ContentType="application/vnd.openxmlformats-officedocument.presentationml.tags+xml"/>
  <Override PartName="/ppt/notesSlides/notesSlide64.xml" ContentType="application/vnd.openxmlformats-officedocument.presentationml.notesSlide+xml"/>
  <Override PartName="/ppt/tags/tag99.xml" ContentType="application/vnd.openxmlformats-officedocument.presentationml.tags+xml"/>
  <Override PartName="/ppt/notesSlides/notesSlide65.xml" ContentType="application/vnd.openxmlformats-officedocument.presentationml.notesSlide+xml"/>
  <Override PartName="/ppt/tags/tag100.xml" ContentType="application/vnd.openxmlformats-officedocument.presentationml.tags+xml"/>
  <Override PartName="/ppt/notesSlides/notesSlide66.xml" ContentType="application/vnd.openxmlformats-officedocument.presentationml.notesSlide+xml"/>
  <Override PartName="/ppt/tags/tag101.xml" ContentType="application/vnd.openxmlformats-officedocument.presentationml.tags+xml"/>
  <Override PartName="/ppt/notesSlides/notesSlide67.xml" ContentType="application/vnd.openxmlformats-officedocument.presentationml.notesSlide+xml"/>
  <Override PartName="/ppt/tags/tag102.xml" ContentType="application/vnd.openxmlformats-officedocument.presentationml.tags+xml"/>
  <Override PartName="/ppt/notesSlides/notesSlide68.xml" ContentType="application/vnd.openxmlformats-officedocument.presentationml.notesSlide+xml"/>
  <Override PartName="/ppt/tags/tag103.xml" ContentType="application/vnd.openxmlformats-officedocument.presentationml.tags+xml"/>
  <Override PartName="/ppt/notesSlides/notesSlide69.xml" ContentType="application/vnd.openxmlformats-officedocument.presentationml.notesSlide+xml"/>
  <Override PartName="/ppt/tags/tag104.xml" ContentType="application/vnd.openxmlformats-officedocument.presentationml.tags+xml"/>
  <Override PartName="/ppt/notesSlides/notesSlide70.xml" ContentType="application/vnd.openxmlformats-officedocument.presentationml.notesSlide+xml"/>
  <Override PartName="/ppt/tags/tag105.xml" ContentType="application/vnd.openxmlformats-officedocument.presentationml.tags+xml"/>
  <Override PartName="/ppt/notesSlides/notesSlide71.xml" ContentType="application/vnd.openxmlformats-officedocument.presentationml.notesSlide+xml"/>
  <Override PartName="/ppt/tags/tag106.xml" ContentType="application/vnd.openxmlformats-officedocument.presentationml.tags+xml"/>
  <Override PartName="/ppt/notesSlides/notesSlide72.xml" ContentType="application/vnd.openxmlformats-officedocument.presentationml.notesSlide+xml"/>
  <Override PartName="/ppt/tags/tag107.xml" ContentType="application/vnd.openxmlformats-officedocument.presentationml.tags+xml"/>
  <Override PartName="/ppt/notesSlides/notesSlide73.xml" ContentType="application/vnd.openxmlformats-officedocument.presentationml.notesSlide+xml"/>
  <Override PartName="/ppt/tags/tag108.xml" ContentType="application/vnd.openxmlformats-officedocument.presentationml.tags+xml"/>
  <Override PartName="/ppt/notesSlides/notesSlide74.xml" ContentType="application/vnd.openxmlformats-officedocument.presentationml.notesSlide+xml"/>
  <Override PartName="/ppt/tags/tag109.xml" ContentType="application/vnd.openxmlformats-officedocument.presentationml.tags+xml"/>
  <Override PartName="/ppt/notesSlides/notesSlide75.xml" ContentType="application/vnd.openxmlformats-officedocument.presentationml.notesSlide+xml"/>
  <Override PartName="/ppt/tags/tag110.xml" ContentType="application/vnd.openxmlformats-officedocument.presentationml.tags+xml"/>
  <Override PartName="/ppt/notesSlides/notesSlide76.xml" ContentType="application/vnd.openxmlformats-officedocument.presentationml.notesSlide+xml"/>
  <Override PartName="/ppt/tags/tag111.xml" ContentType="application/vnd.openxmlformats-officedocument.presentationml.tags+xml"/>
  <Override PartName="/ppt/notesSlides/notesSlide77.xml" ContentType="application/vnd.openxmlformats-officedocument.presentationml.notesSlide+xml"/>
  <Override PartName="/ppt/tags/tag112.xml" ContentType="application/vnd.openxmlformats-officedocument.presentationml.tags+xml"/>
  <Override PartName="/ppt/notesSlides/notesSlide78.xml" ContentType="application/vnd.openxmlformats-officedocument.presentationml.notesSlide+xml"/>
  <Override PartName="/ppt/tags/tag113.xml" ContentType="application/vnd.openxmlformats-officedocument.presentationml.tags+xml"/>
  <Override PartName="/ppt/notesSlides/notesSlide79.xml" ContentType="application/vnd.openxmlformats-officedocument.presentationml.notesSlide+xml"/>
  <Override PartName="/ppt/tags/tag114.xml" ContentType="application/vnd.openxmlformats-officedocument.presentationml.tags+xml"/>
  <Override PartName="/ppt/notesSlides/notesSlide80.xml" ContentType="application/vnd.openxmlformats-officedocument.presentationml.notesSlide+xml"/>
  <Override PartName="/ppt/tags/tag115.xml" ContentType="application/vnd.openxmlformats-officedocument.presentationml.tags+xml"/>
  <Override PartName="/ppt/notesSlides/notesSlide81.xml" ContentType="application/vnd.openxmlformats-officedocument.presentationml.notesSlide+xml"/>
  <Override PartName="/ppt/tags/tag116.xml" ContentType="application/vnd.openxmlformats-officedocument.presentationml.tags+xml"/>
  <Override PartName="/ppt/notesSlides/notesSlide82.xml" ContentType="application/vnd.openxmlformats-officedocument.presentationml.notesSlide+xml"/>
  <Override PartName="/ppt/tags/tag117.xml" ContentType="application/vnd.openxmlformats-officedocument.presentationml.tags+xml"/>
  <Override PartName="/ppt/notesSlides/notesSlide83.xml" ContentType="application/vnd.openxmlformats-officedocument.presentationml.notesSlide+xml"/>
  <Override PartName="/ppt/tags/tag118.xml" ContentType="application/vnd.openxmlformats-officedocument.presentationml.tags+xml"/>
  <Override PartName="/ppt/notesSlides/notesSlide84.xml" ContentType="application/vnd.openxmlformats-officedocument.presentationml.notesSlide+xml"/>
  <Override PartName="/ppt/tags/tag119.xml" ContentType="application/vnd.openxmlformats-officedocument.presentationml.tags+xml"/>
  <Override PartName="/ppt/notesSlides/notesSlide85.xml" ContentType="application/vnd.openxmlformats-officedocument.presentationml.notesSlide+xml"/>
  <Override PartName="/ppt/tags/tag120.xml" ContentType="application/vnd.openxmlformats-officedocument.presentationml.tags+xml"/>
  <Override PartName="/ppt/notesSlides/notesSlide86.xml" ContentType="application/vnd.openxmlformats-officedocument.presentationml.notesSlide+xml"/>
  <Override PartName="/ppt/tags/tag121.xml" ContentType="application/vnd.openxmlformats-officedocument.presentationml.tags+xml"/>
  <Override PartName="/ppt/notesSlides/notesSlide87.xml" ContentType="application/vnd.openxmlformats-officedocument.presentationml.notesSlide+xml"/>
  <Override PartName="/ppt/tags/tag122.xml" ContentType="application/vnd.openxmlformats-officedocument.presentationml.tags+xml"/>
  <Override PartName="/ppt/notesSlides/notesSlide88.xml" ContentType="application/vnd.openxmlformats-officedocument.presentationml.notesSlide+xml"/>
  <Override PartName="/ppt/tags/tag123.xml" ContentType="application/vnd.openxmlformats-officedocument.presentationml.tags+xml"/>
  <Override PartName="/ppt/notesSlides/notesSlide89.xml" ContentType="application/vnd.openxmlformats-officedocument.presentationml.notesSlide+xml"/>
  <Override PartName="/ppt/tags/tag124.xml" ContentType="application/vnd.openxmlformats-officedocument.presentationml.tags+xml"/>
  <Override PartName="/ppt/notesSlides/notesSlide90.xml" ContentType="application/vnd.openxmlformats-officedocument.presentationml.notesSlide+xml"/>
  <Override PartName="/ppt/tags/tag125.xml" ContentType="application/vnd.openxmlformats-officedocument.presentationml.tags+xml"/>
  <Override PartName="/ppt/notesSlides/notesSlide91.xml" ContentType="application/vnd.openxmlformats-officedocument.presentationml.notesSlide+xml"/>
  <Override PartName="/ppt/tags/tag126.xml" ContentType="application/vnd.openxmlformats-officedocument.presentationml.tags+xml"/>
  <Override PartName="/ppt/notesSlides/notesSlide92.xml" ContentType="application/vnd.openxmlformats-officedocument.presentationml.notesSlide+xml"/>
  <Override PartName="/ppt/tags/tag127.xml" ContentType="application/vnd.openxmlformats-officedocument.presentationml.tags+xml"/>
  <Override PartName="/ppt/notesSlides/notesSlide93.xml" ContentType="application/vnd.openxmlformats-officedocument.presentationml.notesSlide+xml"/>
  <Override PartName="/ppt/tags/tag128.xml" ContentType="application/vnd.openxmlformats-officedocument.presentationml.tags+xml"/>
  <Override PartName="/ppt/notesSlides/notesSlide94.xml" ContentType="application/vnd.openxmlformats-officedocument.presentationml.notesSlide+xml"/>
  <Override PartName="/ppt/tags/tag129.xml" ContentType="application/vnd.openxmlformats-officedocument.presentationml.tags+xml"/>
  <Override PartName="/ppt/notesSlides/notesSlide95.xml" ContentType="application/vnd.openxmlformats-officedocument.presentationml.notesSlide+xml"/>
  <Override PartName="/ppt/tags/tag130.xml" ContentType="application/vnd.openxmlformats-officedocument.presentationml.tags+xml"/>
  <Override PartName="/ppt/notesSlides/notesSlide96.xml" ContentType="application/vnd.openxmlformats-officedocument.presentationml.notesSlide+xml"/>
  <Override PartName="/ppt/tags/tag131.xml" ContentType="application/vnd.openxmlformats-officedocument.presentationml.tags+xml"/>
  <Override PartName="/ppt/notesSlides/notesSlide97.xml" ContentType="application/vnd.openxmlformats-officedocument.presentationml.notesSlide+xml"/>
  <Override PartName="/ppt/tags/tag132.xml" ContentType="application/vnd.openxmlformats-officedocument.presentationml.tags+xml"/>
  <Override PartName="/ppt/notesSlides/notesSlide98.xml" ContentType="application/vnd.openxmlformats-officedocument.presentationml.notesSlide+xml"/>
  <Override PartName="/ppt/tags/tag133.xml" ContentType="application/vnd.openxmlformats-officedocument.presentationml.tags+xml"/>
  <Override PartName="/ppt/notesSlides/notesSlide99.xml" ContentType="application/vnd.openxmlformats-officedocument.presentationml.notesSlide+xml"/>
  <Override PartName="/ppt/tags/tag134.xml" ContentType="application/vnd.openxmlformats-officedocument.presentationml.tags+xml"/>
  <Override PartName="/ppt/notesSlides/notesSlide100.xml" ContentType="application/vnd.openxmlformats-officedocument.presentationml.notesSlide+xml"/>
  <Override PartName="/ppt/tags/tag135.xml" ContentType="application/vnd.openxmlformats-officedocument.presentationml.tags+xml"/>
  <Override PartName="/ppt/notesSlides/notesSlide101.xml" ContentType="application/vnd.openxmlformats-officedocument.presentationml.notesSlide+xml"/>
  <Override PartName="/ppt/tags/tag136.xml" ContentType="application/vnd.openxmlformats-officedocument.presentationml.tags+xml"/>
  <Override PartName="/ppt/notesSlides/notesSlide102.xml" ContentType="application/vnd.openxmlformats-officedocument.presentationml.notesSlide+xml"/>
  <Override PartName="/ppt/tags/tag137.xml" ContentType="application/vnd.openxmlformats-officedocument.presentationml.tags+xml"/>
  <Override PartName="/ppt/notesSlides/notesSlide103.xml" ContentType="application/vnd.openxmlformats-officedocument.presentationml.notesSlide+xml"/>
  <Override PartName="/ppt/tags/tag138.xml" ContentType="application/vnd.openxmlformats-officedocument.presentationml.tags+xml"/>
  <Override PartName="/ppt/notesSlides/notesSlide104.xml" ContentType="application/vnd.openxmlformats-officedocument.presentationml.notesSlide+xml"/>
  <Override PartName="/ppt/tags/tag139.xml" ContentType="application/vnd.openxmlformats-officedocument.presentationml.tags+xml"/>
  <Override PartName="/ppt/notesSlides/notesSlide105.xml" ContentType="application/vnd.openxmlformats-officedocument.presentationml.notesSlide+xml"/>
  <Override PartName="/ppt/tags/tag140.xml" ContentType="application/vnd.openxmlformats-officedocument.presentationml.tags+xml"/>
  <Override PartName="/ppt/notesSlides/notesSlide106.xml" ContentType="application/vnd.openxmlformats-officedocument.presentationml.notesSlide+xml"/>
  <Override PartName="/ppt/tags/tag141.xml" ContentType="application/vnd.openxmlformats-officedocument.presentationml.tags+xml"/>
  <Override PartName="/ppt/notesSlides/notesSlide107.xml" ContentType="application/vnd.openxmlformats-officedocument.presentationml.notesSlide+xml"/>
  <Override PartName="/ppt/tags/tag142.xml" ContentType="application/vnd.openxmlformats-officedocument.presentationml.tags+xml"/>
  <Override PartName="/ppt/notesSlides/notesSlide108.xml" ContentType="application/vnd.openxmlformats-officedocument.presentationml.notesSlide+xml"/>
  <Override PartName="/ppt/tags/tag143.xml" ContentType="application/vnd.openxmlformats-officedocument.presentationml.tags+xml"/>
  <Override PartName="/ppt/notesSlides/notesSlide109.xml" ContentType="application/vnd.openxmlformats-officedocument.presentationml.notesSlide+xml"/>
  <Override PartName="/ppt/tags/tag144.xml" ContentType="application/vnd.openxmlformats-officedocument.presentationml.tags+xml"/>
  <Override PartName="/ppt/notesSlides/notesSlide110.xml" ContentType="application/vnd.openxmlformats-officedocument.presentationml.notesSlide+xml"/>
  <Override PartName="/ppt/tags/tag145.xml" ContentType="application/vnd.openxmlformats-officedocument.presentationml.tags+xml"/>
  <Override PartName="/ppt/notesSlides/notesSlide111.xml" ContentType="application/vnd.openxmlformats-officedocument.presentationml.notesSlide+xml"/>
  <Override PartName="/ppt/tags/tag146.xml" ContentType="application/vnd.openxmlformats-officedocument.presentationml.tags+xml"/>
  <Override PartName="/ppt/notesSlides/notesSlide112.xml" ContentType="application/vnd.openxmlformats-officedocument.presentationml.notesSlide+xml"/>
  <Override PartName="/ppt/tags/tag147.xml" ContentType="application/vnd.openxmlformats-officedocument.presentationml.tags+xml"/>
  <Override PartName="/ppt/notesSlides/notesSlide113.xml" ContentType="application/vnd.openxmlformats-officedocument.presentationml.notesSlide+xml"/>
  <Override PartName="/ppt/tags/tag148.xml" ContentType="application/vnd.openxmlformats-officedocument.presentationml.tags+xml"/>
  <Override PartName="/ppt/notesSlides/notesSlide114.xml" ContentType="application/vnd.openxmlformats-officedocument.presentationml.notesSlide+xml"/>
  <Override PartName="/ppt/tags/tag149.xml" ContentType="application/vnd.openxmlformats-officedocument.presentationml.tags+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25" r:id="rId2"/>
  </p:sldMasterIdLst>
  <p:notesMasterIdLst>
    <p:notesMasterId r:id="rId118"/>
  </p:notesMasterIdLst>
  <p:handoutMasterIdLst>
    <p:handoutMasterId r:id="rId119"/>
  </p:handoutMasterIdLst>
  <p:sldIdLst>
    <p:sldId id="761" r:id="rId3"/>
    <p:sldId id="259" r:id="rId4"/>
    <p:sldId id="261" r:id="rId5"/>
    <p:sldId id="746" r:id="rId6"/>
    <p:sldId id="747" r:id="rId7"/>
    <p:sldId id="748" r:id="rId8"/>
    <p:sldId id="744" r:id="rId9"/>
    <p:sldId id="754" r:id="rId10"/>
    <p:sldId id="745" r:id="rId11"/>
    <p:sldId id="625" r:id="rId12"/>
    <p:sldId id="359" r:id="rId13"/>
    <p:sldId id="779" r:id="rId14"/>
    <p:sldId id="257" r:id="rId15"/>
    <p:sldId id="278" r:id="rId16"/>
    <p:sldId id="258" r:id="rId17"/>
    <p:sldId id="780" r:id="rId18"/>
    <p:sldId id="781" r:id="rId19"/>
    <p:sldId id="782" r:id="rId20"/>
    <p:sldId id="264" r:id="rId21"/>
    <p:sldId id="279" r:id="rId22"/>
    <p:sldId id="332" r:id="rId23"/>
    <p:sldId id="260" r:id="rId24"/>
    <p:sldId id="329" r:id="rId25"/>
    <p:sldId id="330" r:id="rId26"/>
    <p:sldId id="783" r:id="rId27"/>
    <p:sldId id="784" r:id="rId28"/>
    <p:sldId id="785" r:id="rId29"/>
    <p:sldId id="334" r:id="rId30"/>
    <p:sldId id="495" r:id="rId31"/>
    <p:sldId id="496" r:id="rId32"/>
    <p:sldId id="507" r:id="rId33"/>
    <p:sldId id="508" r:id="rId34"/>
    <p:sldId id="786" r:id="rId35"/>
    <p:sldId id="787" r:id="rId36"/>
    <p:sldId id="497" r:id="rId37"/>
    <p:sldId id="523" r:id="rId38"/>
    <p:sldId id="499" r:id="rId39"/>
    <p:sldId id="509" r:id="rId40"/>
    <p:sldId id="788" r:id="rId41"/>
    <p:sldId id="500" r:id="rId42"/>
    <p:sldId id="501" r:id="rId43"/>
    <p:sldId id="502" r:id="rId44"/>
    <p:sldId id="530" r:id="rId45"/>
    <p:sldId id="510" r:id="rId46"/>
    <p:sldId id="531" r:id="rId47"/>
    <p:sldId id="539" r:id="rId48"/>
    <p:sldId id="540" r:id="rId49"/>
    <p:sldId id="296" r:id="rId50"/>
    <p:sldId id="541" r:id="rId51"/>
    <p:sldId id="503" r:id="rId52"/>
    <p:sldId id="789" r:id="rId53"/>
    <p:sldId id="790" r:id="rId54"/>
    <p:sldId id="525" r:id="rId55"/>
    <p:sldId id="300" r:id="rId56"/>
    <p:sldId id="301" r:id="rId57"/>
    <p:sldId id="505" r:id="rId58"/>
    <p:sldId id="511" r:id="rId59"/>
    <p:sldId id="791" r:id="rId60"/>
    <p:sldId id="302" r:id="rId61"/>
    <p:sldId id="303" r:id="rId62"/>
    <p:sldId id="304" r:id="rId63"/>
    <p:sldId id="506" r:id="rId64"/>
    <p:sldId id="533" r:id="rId65"/>
    <p:sldId id="306" r:id="rId66"/>
    <p:sldId id="534" r:id="rId67"/>
    <p:sldId id="792" r:id="rId68"/>
    <p:sldId id="272" r:id="rId69"/>
    <p:sldId id="307" r:id="rId70"/>
    <p:sldId id="308" r:id="rId71"/>
    <p:sldId id="309" r:id="rId72"/>
    <p:sldId id="310" r:id="rId73"/>
    <p:sldId id="311" r:id="rId74"/>
    <p:sldId id="337" r:id="rId75"/>
    <p:sldId id="312" r:id="rId76"/>
    <p:sldId id="314" r:id="rId77"/>
    <p:sldId id="316" r:id="rId78"/>
    <p:sldId id="315" r:id="rId79"/>
    <p:sldId id="512" r:id="rId80"/>
    <p:sldId id="268" r:id="rId81"/>
    <p:sldId id="793" r:id="rId82"/>
    <p:sldId id="269" r:id="rId83"/>
    <p:sldId id="776" r:id="rId84"/>
    <p:sldId id="256" r:id="rId85"/>
    <p:sldId id="360" r:id="rId86"/>
    <p:sldId id="483" r:id="rId87"/>
    <p:sldId id="757" r:id="rId88"/>
    <p:sldId id="515" r:id="rId89"/>
    <p:sldId id="517" r:id="rId90"/>
    <p:sldId id="518" r:id="rId91"/>
    <p:sldId id="519" r:id="rId92"/>
    <p:sldId id="524" r:id="rId93"/>
    <p:sldId id="526" r:id="rId94"/>
    <p:sldId id="521" r:id="rId95"/>
    <p:sldId id="522" r:id="rId96"/>
    <p:sldId id="535" r:id="rId97"/>
    <p:sldId id="536" r:id="rId98"/>
    <p:sldId id="527" r:id="rId99"/>
    <p:sldId id="528" r:id="rId100"/>
    <p:sldId id="529" r:id="rId101"/>
    <p:sldId id="544" r:id="rId102"/>
    <p:sldId id="537" r:id="rId103"/>
    <p:sldId id="543" r:id="rId104"/>
    <p:sldId id="532" r:id="rId105"/>
    <p:sldId id="758" r:id="rId106"/>
    <p:sldId id="263" r:id="rId107"/>
    <p:sldId id="759" r:id="rId108"/>
    <p:sldId id="262" r:id="rId109"/>
    <p:sldId id="538" r:id="rId110"/>
    <p:sldId id="542" r:id="rId111"/>
    <p:sldId id="778" r:id="rId112"/>
    <p:sldId id="375" r:id="rId113"/>
    <p:sldId id="429" r:id="rId114"/>
    <p:sldId id="767" r:id="rId115"/>
    <p:sldId id="651" r:id="rId116"/>
    <p:sldId id="742" r:id="rId117"/>
  </p:sldIdLst>
  <p:sldSz cx="12192000" cy="6858000"/>
  <p:notesSz cx="6858000" cy="9144000"/>
  <p:custDataLst>
    <p:tags r:id="rId1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A"/>
    <a:srgbClr val="00529B"/>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5" autoAdjust="0"/>
    <p:restoredTop sz="55229" autoAdjust="0"/>
  </p:normalViewPr>
  <p:slideViewPr>
    <p:cSldViewPr snapToGrid="0" snapToObjects="1">
      <p:cViewPr varScale="1">
        <p:scale>
          <a:sx n="63" d="100"/>
          <a:sy n="63" d="100"/>
        </p:scale>
        <p:origin x="1302" y="60"/>
      </p:cViewPr>
      <p:guideLst/>
    </p:cSldViewPr>
  </p:slideViewPr>
  <p:notesTextViewPr>
    <p:cViewPr>
      <p:scale>
        <a:sx n="1" d="1"/>
        <a:sy n="1" d="1"/>
      </p:scale>
      <p:origin x="0" y="0"/>
    </p:cViewPr>
  </p:notesTextViewPr>
  <p:sorterViewPr>
    <p:cViewPr varScale="1">
      <p:scale>
        <a:sx n="1" d="1"/>
        <a:sy n="1" d="1"/>
      </p:scale>
      <p:origin x="0" y="-2706"/>
    </p:cViewPr>
  </p:sorterViewPr>
  <p:notesViewPr>
    <p:cSldViewPr snapToGrid="0" snapToObjects="1">
      <p:cViewPr>
        <p:scale>
          <a:sx n="80" d="100"/>
          <a:sy n="80" d="100"/>
        </p:scale>
        <p:origin x="1992" y="-2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E366D9-7E05-4927-AF79-45537D8739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6B9AF8-68A5-4351-AC69-F0FC5BDFDE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14828E-D07C-458E-825D-62FB1095A8CB}" type="datetimeFigureOut">
              <a:rPr lang="en-US" smtClean="0"/>
              <a:t>9/28/2022</a:t>
            </a:fld>
            <a:endParaRPr lang="en-US"/>
          </a:p>
        </p:txBody>
      </p:sp>
      <p:sp>
        <p:nvSpPr>
          <p:cNvPr id="4" name="Footer Placeholder 3">
            <a:extLst>
              <a:ext uri="{FF2B5EF4-FFF2-40B4-BE49-F238E27FC236}">
                <a16:creationId xmlns:a16="http://schemas.microsoft.com/office/drawing/2014/main" id="{005B5E9D-5CED-4066-BE74-915C2B818D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Module Title</a:t>
            </a:r>
          </a:p>
        </p:txBody>
      </p:sp>
      <p:sp>
        <p:nvSpPr>
          <p:cNvPr id="5" name="Slide Number Placeholder 4">
            <a:extLst>
              <a:ext uri="{FF2B5EF4-FFF2-40B4-BE49-F238E27FC236}">
                <a16:creationId xmlns:a16="http://schemas.microsoft.com/office/drawing/2014/main" id="{9FB8F050-A18E-4953-9BB7-1CFE2A082C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E1288D-BBD9-4BF2-B9F0-068FC27EABE9}" type="slidenum">
              <a:rPr lang="en-US" smtClean="0"/>
              <a:t>‹#›</a:t>
            </a:fld>
            <a:endParaRPr lang="en-US"/>
          </a:p>
        </p:txBody>
      </p:sp>
    </p:spTree>
    <p:extLst>
      <p:ext uri="{BB962C8B-B14F-4D97-AF65-F5344CB8AC3E}">
        <p14:creationId xmlns:p14="http://schemas.microsoft.com/office/powerpoint/2010/main" val="33226907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378777"/>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70332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17719508"/>
      </p:ext>
    </p:extLst>
  </p:cSld>
  <p:clrMap bg1="lt1" tx1="dk1" bg2="lt2" tx2="dk2" accent1="accent1" accent2="accent2" accent3="accent3" accent4="accent4" accent5="accent5" accent6="accent6" hlink="hlink" folHlink="folHlink"/>
  <p:hf sldNum="0" hdr="0" dt="0"/>
  <p:notesStyle>
    <a:lvl1pPr marL="274320" indent="-274320" algn="l" defTabSz="914400" rtl="0" eaLnBrk="1" latinLnBrk="0" hangingPunct="1">
      <a:spcAft>
        <a:spcPts val="600"/>
      </a:spcAft>
      <a:buFont typeface="Wingdings" panose="05000000000000000000" pitchFamily="2" charset="2"/>
      <a:buChar char="§"/>
      <a:defRPr sz="1200" kern="1200">
        <a:solidFill>
          <a:schemeClr val="tx1"/>
        </a:solidFill>
        <a:latin typeface="+mn-lt"/>
        <a:ea typeface="+mn-ea"/>
        <a:cs typeface="+mn-cs"/>
      </a:defRPr>
    </a:lvl1pPr>
    <a:lvl2pPr marL="822960" indent="-27432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1371600" indent="-274320" algn="l" defTabSz="914400" rtl="0" eaLnBrk="1" latinLnBrk="0" hangingPunct="1">
      <a:spcAft>
        <a:spcPts val="600"/>
      </a:spcAft>
      <a:buSzPct val="50000"/>
      <a:buFont typeface="Wingdings" panose="05000000000000000000" pitchFamily="2" charset="2"/>
      <a:buChar char="q"/>
      <a:defRPr sz="1200" kern="1200">
        <a:solidFill>
          <a:schemeClr val="tx1"/>
        </a:solidFill>
        <a:latin typeface="+mn-lt"/>
        <a:ea typeface="+mn-ea"/>
        <a:cs typeface="+mn-cs"/>
      </a:defRPr>
    </a:lvl3pPr>
    <a:lvl4pPr marL="1920240" indent="-274320" algn="l" defTabSz="914400" rtl="0" eaLnBrk="1" latinLnBrk="0" hangingPunct="1">
      <a:spcAft>
        <a:spcPts val="600"/>
      </a:spcAft>
      <a:buFont typeface="Courier New" panose="02070309020205020404" pitchFamily="49" charset="0"/>
      <a:buChar char="o"/>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8" Type="http://schemas.openxmlformats.org/officeDocument/2006/relationships/hyperlink" Target="https://www.medicare.gov/Pubs/pdf/12026-Understanding-Medicare-Advantage-Plans.pdf" TargetMode="External"/><Relationship Id="rId3" Type="http://schemas.openxmlformats.org/officeDocument/2006/relationships/hyperlink" Target="https://www.medicare.gov/sites/default/files/2021-06/11163-Compare-Medicare-Drug-Coverage.pdf" TargetMode="External"/><Relationship Id="rId7" Type="http://schemas.openxmlformats.org/officeDocument/2006/relationships/hyperlink" Target="https://www.medicare.gov/media/9696" TargetMode="External"/><Relationship Id="rId2" Type="http://schemas.openxmlformats.org/officeDocument/2006/relationships/slide" Target="../slides/slide113.xml"/><Relationship Id="rId1" Type="http://schemas.openxmlformats.org/officeDocument/2006/relationships/notesMaster" Target="../notesMasters/notesMaster1.xml"/><Relationship Id="rId6" Type="http://schemas.openxmlformats.org/officeDocument/2006/relationships/hyperlink" Target="https://www.medicare.gov/Pubs/pdf/11400-Withholding-Medicare-Drug-Premium.pdf" TargetMode="External"/><Relationship Id="rId5" Type="http://schemas.openxmlformats.org/officeDocument/2006/relationships/hyperlink" Target="https://www.medicare.gov/Pubs/pdf/11219-understanding-medicare-part-c-d.pdf" TargetMode="External"/><Relationship Id="rId4" Type="http://schemas.openxmlformats.org/officeDocument/2006/relationships/hyperlink" Target="https://www.medicare.gov/Pubs/pdf/11220-Medicare-Yearly-Review.pdf" TargetMode="Externa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cmsnationaltrainingprogram.cms.gov/?q=ntp-courses"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ongress.gov/bill/117th-congress/house-bill/5376/tex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medicare.gov/"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medicare.gov/plan-compare/#/?year=2022&amp;lang=en"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edicare.gov/plan-compare/#/?year=2022&amp;lang=e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innovation.cms.gov/innovation-models/part-d-savings-model"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press@cms.hhs.go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congress.gov/bill/117th-congress/house-bill/5376/text"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701040" y="3711776"/>
            <a:ext cx="5608320" cy="4444133"/>
          </a:xfrm>
        </p:spPr>
        <p:txBody>
          <a:bodyPr/>
          <a:lstStyle/>
          <a:p>
            <a:pPr>
              <a:spcBef>
                <a:spcPts val="600"/>
              </a:spcBef>
            </a:pPr>
            <a:r>
              <a:rPr lang="en-US" dirty="0"/>
              <a:t>Medicare Open Enrollment is from October 15 to December 7, 2022. Coverage begins January 1, 2023, if you enroll or change plans.</a:t>
            </a:r>
          </a:p>
          <a:p>
            <a:pPr>
              <a:spcBef>
                <a:spcPts val="600"/>
              </a:spcBef>
            </a:pPr>
            <a:r>
              <a:rPr lang="en-US" dirty="0"/>
              <a:t>This training module was developed and approved by the Centers for Medicare &amp; Medicaid Services (CMS), the federal agency that administers Medicare, Medicaid, the Children’s Health Insurance Program (CHIP), and the federally-facilitated Health Insurance Marketplace.</a:t>
            </a:r>
          </a:p>
          <a:p>
            <a:pPr>
              <a:spcBef>
                <a:spcPts val="600"/>
              </a:spcBef>
            </a:pPr>
            <a:r>
              <a:rPr lang="en-US" dirty="0"/>
              <a:t>The information in this module was correct as of September 2022. To check for an updated version, visit </a:t>
            </a:r>
            <a:r>
              <a:rPr lang="en-US" dirty="0">
                <a:hlinkClick r:id="rId3"/>
              </a:rPr>
              <a:t>CMSnationaltrainingprogram.cms.gov</a:t>
            </a:r>
            <a:r>
              <a:rPr lang="en-US" dirty="0"/>
              <a:t>.  </a:t>
            </a:r>
          </a:p>
          <a:p>
            <a:pPr>
              <a:spcBef>
                <a:spcPts val="600"/>
              </a:spcBef>
            </a:pPr>
            <a:r>
              <a:rPr lang="en-US" dirty="0"/>
              <a:t>The CMS National Training Program provides this as an informational resource for our partners. It’s not a legal document or intended for press purposes. The press can contact the CMS Press Office at </a:t>
            </a:r>
            <a:r>
              <a:rPr lang="en-US" u="sng" dirty="0">
                <a:hlinkClick r:id="rId4"/>
              </a:rPr>
              <a:t>press@cms.hhs.gov</a:t>
            </a:r>
            <a:r>
              <a:rPr lang="en-US" dirty="0"/>
              <a:t>. Official Medicare Program legal guidance is contained in the relevant statutes, regulations, and rulings.</a:t>
            </a:r>
          </a:p>
          <a:p>
            <a:pPr>
              <a:spcBef>
                <a:spcPts val="600"/>
              </a:spcBef>
            </a:pPr>
            <a:endParaRPr lang="en-US" dirty="0"/>
          </a:p>
          <a:p>
            <a:pPr>
              <a:spcBef>
                <a:spcPts val="600"/>
              </a:spcBef>
            </a:pPr>
            <a:endParaRPr lang="en-US" dirty="0"/>
          </a:p>
          <a:p>
            <a:endParaRPr lang="en-US" dirty="0"/>
          </a:p>
        </p:txBody>
      </p:sp>
    </p:spTree>
    <p:extLst>
      <p:ext uri="{BB962C8B-B14F-4D97-AF65-F5344CB8AC3E}">
        <p14:creationId xmlns:p14="http://schemas.microsoft.com/office/powerpoint/2010/main" val="370503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spcBef>
                <a:spcPts val="600"/>
              </a:spcBef>
              <a:buNone/>
            </a:pPr>
            <a:endParaRPr lang="en-US" dirty="0"/>
          </a:p>
          <a:p>
            <a:pPr marL="0" indent="0">
              <a:buNone/>
            </a:pPr>
            <a:endParaRPr lang="en-US" dirty="0"/>
          </a:p>
        </p:txBody>
      </p:sp>
    </p:spTree>
    <p:extLst>
      <p:ext uri="{BB962C8B-B14F-4D97-AF65-F5344CB8AC3E}">
        <p14:creationId xmlns:p14="http://schemas.microsoft.com/office/powerpoint/2010/main" val="28044136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Left: Beneficiaries current and future rollover plan Overview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Middle: Benefits &amp; cost, Drug coverage &amp; cost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Right: Extra benefits and next steps</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3986421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Interchangeable biologics are biosimilars that are interchangeable with their reference product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feature is designed to educate users on the relationship between biosimilars and interchangeable biologics with a Beneficiary’s reference drug(s).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Improve patient access to biologics and lower drug costs for biologics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 a user inputs reference products to their Saved Drug list and navigates to the Plan Details page, the ’other drug information table will include a names of interchangeable alternative drugs and link to information regarding biosimilars, interchangeable biologics.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Once user clicks on the link to learn more they are taken to the FDA content page that explains Biosimilars &amp; Interchangeable Biologics. </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9967212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tx1"/>
                </a:solidFill>
              </a:rPr>
              <a:t>Other drug information table on the Plan details page with a link to tooltip that lists interchangeable biologics alternatives and a “Learn More” link.</a:t>
            </a:r>
            <a:endParaRPr lang="en-US" dirty="0"/>
          </a:p>
        </p:txBody>
      </p:sp>
    </p:spTree>
    <p:extLst>
      <p:ext uri="{BB962C8B-B14F-4D97-AF65-F5344CB8AC3E}">
        <p14:creationId xmlns:p14="http://schemas.microsoft.com/office/powerpoint/2010/main" val="26019063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00419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SWITCH TO PRESENTATION (End Live Demo)</a:t>
            </a:r>
            <a:endParaRPr lang="en-US" dirty="0"/>
          </a:p>
          <a:p>
            <a:pPr fontAlgn="base"/>
            <a:r>
              <a:rPr lang="en-US" dirty="0"/>
              <a:t>Lesson 2 discusses upcoming policy updates for 2022 plans.</a:t>
            </a:r>
          </a:p>
          <a:p>
            <a:endParaRPr lang="en-US" dirty="0"/>
          </a:p>
        </p:txBody>
      </p:sp>
    </p:spTree>
    <p:extLst>
      <p:ext uri="{BB962C8B-B14F-4D97-AF65-F5344CB8AC3E}">
        <p14:creationId xmlns:p14="http://schemas.microsoft.com/office/powerpoint/2010/main" val="31180857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kern="1200" dirty="0">
                <a:solidFill>
                  <a:schemeClr val="tx1"/>
                </a:solidFill>
                <a:effectLst/>
                <a:latin typeface="+mn-lt"/>
                <a:ea typeface="+mn-ea"/>
                <a:cs typeface="+mn-cs"/>
              </a:rPr>
              <a:t>Medicare Plan Finder to reflect individual Plan participation in model, that will reduce Part D cost-sharing across all benefit phases, for Beneficiaries with Low Income Subsidy designation.</a:t>
            </a:r>
          </a:p>
          <a:p>
            <a:pPr marL="171450" indent="-171450">
              <a:buFont typeface="Arial" panose="020B0604020202020204" pitchFamily="34" charset="0"/>
              <a:buChar char="•"/>
            </a:pPr>
            <a:r>
              <a:rPr lang="en-US" b="0" i="0" kern="1200" dirty="0">
                <a:solidFill>
                  <a:schemeClr val="tx1"/>
                </a:solidFill>
                <a:effectLst/>
                <a:latin typeface="+mn-lt"/>
                <a:ea typeface="+mn-ea"/>
                <a:cs typeface="+mn-cs"/>
              </a:rPr>
              <a:t>Beginning in January 2023, Medicare Plan Finder will include the addition of race and ethnicity data fields on the Enrollment Request Form, for Beneficiaries enrolling in MA or Part D plans. These new fields are required to be included on the enrollment form; however, applicant response to these questions is optional.</a:t>
            </a:r>
          </a:p>
          <a:p>
            <a:pPr marL="171450" indent="-171450">
              <a:buFont typeface="Arial" panose="020B0604020202020204" pitchFamily="34" charset="0"/>
              <a:buChar char="•"/>
            </a:pPr>
            <a:r>
              <a:rPr lang="en-US" b="0" i="0" kern="1200" dirty="0">
                <a:solidFill>
                  <a:schemeClr val="tx1"/>
                </a:solidFill>
                <a:effectLst/>
                <a:latin typeface="+mn-lt"/>
                <a:ea typeface="+mn-ea"/>
                <a:cs typeface="+mn-cs"/>
              </a:rPr>
              <a:t>Inflation Reduction Act - </a:t>
            </a:r>
            <a:r>
              <a:rPr lang="en-US" kern="1200" dirty="0">
                <a:solidFill>
                  <a:schemeClr val="tx1"/>
                </a:solidFill>
                <a:effectLst/>
                <a:latin typeface="+mn-lt"/>
                <a:ea typeface="+mn-ea"/>
                <a:cs typeface="+mn-cs"/>
              </a:rPr>
              <a:t>This law passed in mid-August and will impact drug pricing.  CMS will provide more information soon.</a:t>
            </a:r>
            <a:endParaRPr lang="en-US" dirty="0"/>
          </a:p>
        </p:txBody>
      </p:sp>
    </p:spTree>
    <p:extLst>
      <p:ext uri="{BB962C8B-B14F-4D97-AF65-F5344CB8AC3E}">
        <p14:creationId xmlns:p14="http://schemas.microsoft.com/office/powerpoint/2010/main" val="37790808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3 explains important Plan Finder items that aren’t visible.</a:t>
            </a:r>
          </a:p>
          <a:p>
            <a:endParaRPr lang="en-US" dirty="0"/>
          </a:p>
        </p:txBody>
      </p:sp>
    </p:spTree>
    <p:extLst>
      <p:ext uri="{BB962C8B-B14F-4D97-AF65-F5344CB8AC3E}">
        <p14:creationId xmlns:p14="http://schemas.microsoft.com/office/powerpoint/2010/main" val="39619740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fontAlgn="base">
              <a:buNone/>
            </a:pPr>
            <a:r>
              <a:rPr lang="en-US" dirty="0"/>
              <a:t>The Centers for Medicare &amp; Medicaid Services (CMS):</a:t>
            </a:r>
          </a:p>
          <a:p>
            <a:pPr marL="171450" indent="-171450" fontAlgn="base">
              <a:buFont typeface="Wingdings" panose="05000000000000000000" pitchFamily="2" charset="2"/>
              <a:buChar char="§"/>
            </a:pPr>
            <a:r>
              <a:rPr lang="en-US" sz="1200" b="0" i="0" kern="1200" dirty="0">
                <a:solidFill>
                  <a:schemeClr val="tx1"/>
                </a:solidFill>
                <a:effectLst/>
                <a:latin typeface="+mn-lt"/>
                <a:ea typeface="+mn-ea"/>
                <a:cs typeface="+mn-cs"/>
              </a:rPr>
              <a:t>Aurora’s auto scaling architecture allows Medicare Plan Finder to be far more flexible in database usage, during peak hours. At times of higher traffic, capacity can be automatically scaled up to meet high demand so that MPF remains performant. Aurora also provides a robust failover solution that ensures MPF remains accessible for site users 24/7.</a:t>
            </a:r>
          </a:p>
          <a:p>
            <a:pPr marL="171450" indent="-171450" fontAlgn="base">
              <a:buFont typeface="Wingdings" panose="05000000000000000000" pitchFamily="2" charset="2"/>
              <a:buChar char="§"/>
            </a:pPr>
            <a:r>
              <a:rPr lang="en-US" sz="1200" b="0" i="0" kern="1200" dirty="0">
                <a:solidFill>
                  <a:schemeClr val="tx1"/>
                </a:solidFill>
                <a:effectLst/>
                <a:latin typeface="+mn-lt"/>
                <a:ea typeface="+mn-ea"/>
                <a:cs typeface="+mn-cs"/>
              </a:rPr>
              <a:t>Medicare Plan Finder now leverages two geocoding services, leading to improved accuracy of pharmacy search results. This has been particularly helpful for Beneficiaries living in rural locations.</a:t>
            </a:r>
            <a:endParaRPr lang="en-US" dirty="0"/>
          </a:p>
          <a:p>
            <a:pPr marL="171450" indent="-171450" fontAlgn="base">
              <a:buFont typeface="Wingdings" panose="05000000000000000000" pitchFamily="2" charset="2"/>
              <a:buChar char="§"/>
            </a:pPr>
            <a:r>
              <a:rPr lang="en-US" dirty="0"/>
              <a:t>Has made improvements to analytics and dashboarding for both user and performance analytics perspectives.</a:t>
            </a:r>
          </a:p>
          <a:p>
            <a:pPr marL="171450" indent="-171450" fontAlgn="base">
              <a:buFont typeface="Wingdings" panose="05000000000000000000" pitchFamily="2" charset="2"/>
              <a:buChar char="§"/>
            </a:pPr>
            <a:r>
              <a:rPr lang="en-US" dirty="0"/>
              <a:t>Has made improvements to performance tracking, to know instantly if there are site slowdowns due to delayed API or JavaScript requests.</a:t>
            </a:r>
          </a:p>
          <a:p>
            <a:endParaRPr lang="en-US" dirty="0"/>
          </a:p>
        </p:txBody>
      </p:sp>
    </p:spTree>
    <p:extLst>
      <p:ext uri="{BB962C8B-B14F-4D97-AF65-F5344CB8AC3E}">
        <p14:creationId xmlns:p14="http://schemas.microsoft.com/office/powerpoint/2010/main" val="1549909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3 explains important Plan Finder items that aren’t visible.</a:t>
            </a:r>
          </a:p>
          <a:p>
            <a:endParaRPr lang="en-US" dirty="0"/>
          </a:p>
        </p:txBody>
      </p:sp>
    </p:spTree>
    <p:extLst>
      <p:ext uri="{BB962C8B-B14F-4D97-AF65-F5344CB8AC3E}">
        <p14:creationId xmlns:p14="http://schemas.microsoft.com/office/powerpoint/2010/main" val="1485476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2099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701040" y="4088966"/>
            <a:ext cx="5608320" cy="4444133"/>
          </a:xfrm>
        </p:spPr>
        <p:txBody>
          <a:bodyPr/>
          <a:lstStyle/>
          <a:p>
            <a:pPr marL="0" indent="0">
              <a:spcBef>
                <a:spcPts val="600"/>
              </a:spcBef>
              <a:buNone/>
            </a:pPr>
            <a:endParaRPr lang="en-US" dirty="0"/>
          </a:p>
          <a:p>
            <a:endParaRPr lang="en-US" dirty="0"/>
          </a:p>
        </p:txBody>
      </p:sp>
    </p:spTree>
    <p:extLst>
      <p:ext uri="{BB962C8B-B14F-4D97-AF65-F5344CB8AC3E}">
        <p14:creationId xmlns:p14="http://schemas.microsoft.com/office/powerpoint/2010/main" val="38627917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r>
              <a:rPr lang="en-US" baseline="0" dirty="0"/>
              <a:t>If you’d like to submit a question, select the Q&amp;A icon on your Zoom control bar towards the bottom of your webinar screen.</a:t>
            </a:r>
          </a:p>
          <a:p>
            <a:endParaRPr lang="en-US" dirty="0"/>
          </a:p>
        </p:txBody>
      </p:sp>
    </p:spTree>
    <p:extLst>
      <p:ext uri="{BB962C8B-B14F-4D97-AF65-F5344CB8AC3E}">
        <p14:creationId xmlns:p14="http://schemas.microsoft.com/office/powerpoint/2010/main" val="6285941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endParaRPr lang="en-US" dirty="0"/>
          </a:p>
          <a:p>
            <a:endParaRPr lang="en-US" dirty="0"/>
          </a:p>
        </p:txBody>
      </p:sp>
    </p:spTree>
    <p:extLst>
      <p:ext uri="{BB962C8B-B14F-4D97-AF65-F5344CB8AC3E}">
        <p14:creationId xmlns:p14="http://schemas.microsoft.com/office/powerpoint/2010/main" val="40501908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94981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4813"/>
            <a:ext cx="5486400" cy="3086100"/>
          </a:xfrm>
        </p:spPr>
      </p:sp>
      <p:sp>
        <p:nvSpPr>
          <p:cNvPr id="3" name="Notes Placeholder 2"/>
          <p:cNvSpPr>
            <a:spLocks noGrp="1"/>
          </p:cNvSpPr>
          <p:nvPr>
            <p:ph type="body" idx="1"/>
          </p:nvPr>
        </p:nvSpPr>
        <p:spPr/>
        <p:txBody>
          <a:bodyPr/>
          <a:lstStyle/>
          <a:p>
            <a:r>
              <a:rPr lang="en-US" dirty="0"/>
              <a:t>“Things</a:t>
            </a:r>
            <a:r>
              <a:rPr lang="en-US" baseline="0" dirty="0"/>
              <a:t> to Think About When You Compare Medicare Drug Coverage,” </a:t>
            </a:r>
            <a:r>
              <a:rPr lang="en-US" dirty="0"/>
              <a:t>visit </a:t>
            </a:r>
            <a:r>
              <a:rPr lang="en-US" dirty="0">
                <a:hlinkClick r:id="rId3"/>
              </a:rPr>
              <a:t>Medicare.gov/sites/default/files/2021-06/11163-Compare-Medicare-Drug-Coverage.pdf</a:t>
            </a:r>
            <a:endParaRPr lang="en-US" dirty="0"/>
          </a:p>
          <a:p>
            <a:pPr>
              <a:spcBef>
                <a:spcPts val="600"/>
              </a:spcBef>
            </a:pPr>
            <a:r>
              <a:rPr lang="en-US" dirty="0"/>
              <a:t>“Have </a:t>
            </a:r>
            <a:r>
              <a:rPr lang="en-US" baseline="0" dirty="0"/>
              <a:t>You Done Your Yearly Medicare Plan Review?,” </a:t>
            </a:r>
            <a:r>
              <a:rPr lang="en-US" dirty="0"/>
              <a:t>visit </a:t>
            </a:r>
            <a:r>
              <a:rPr lang="en-US" dirty="0">
                <a:hlinkClick r:id="rId4"/>
              </a:rPr>
              <a:t>Medicare.gov/Pubs/pdf/11220-Medicare-Yearly-Review.pdf</a:t>
            </a:r>
            <a:endParaRPr lang="en-US" dirty="0"/>
          </a:p>
          <a:p>
            <a:pPr>
              <a:spcBef>
                <a:spcPts val="600"/>
              </a:spcBef>
            </a:pPr>
            <a:r>
              <a:rPr lang="en-US" dirty="0"/>
              <a:t>“Understanding </a:t>
            </a:r>
            <a:r>
              <a:rPr lang="en-US" baseline="0" dirty="0"/>
              <a:t>Medicare</a:t>
            </a:r>
            <a:r>
              <a:rPr lang="da-DK" dirty="0"/>
              <a:t> Advantage &amp; Medicare Drug Plan Enrollment Periods</a:t>
            </a:r>
            <a:r>
              <a:rPr lang="en-US" baseline="0" dirty="0"/>
              <a:t>,” </a:t>
            </a:r>
            <a:r>
              <a:rPr lang="en-US" dirty="0"/>
              <a:t>visit </a:t>
            </a:r>
            <a:r>
              <a:rPr lang="en-US" dirty="0">
                <a:hlinkClick r:id="rId5"/>
              </a:rPr>
              <a:t>Medicare.gov/Pubs/pdf/11219-understanding-medicare-part-c-d.pdf</a:t>
            </a:r>
            <a:endParaRPr lang="en-US" dirty="0"/>
          </a:p>
          <a:p>
            <a:r>
              <a:rPr lang="en-US" dirty="0"/>
              <a:t>“Withholding </a:t>
            </a:r>
            <a:r>
              <a:rPr lang="en-US" baseline="0" dirty="0"/>
              <a:t>Medicare Prescription Drug Premiums from Your Social Security Payment,” </a:t>
            </a:r>
            <a:r>
              <a:rPr lang="en-US" dirty="0"/>
              <a:t>visit </a:t>
            </a:r>
            <a:r>
              <a:rPr lang="en-US" dirty="0">
                <a:hlinkClick r:id="rId6"/>
              </a:rPr>
              <a:t>Medicare.gov/Pubs/pdf/11400-Withholding-Medicare-Drug-Premium.pdf</a:t>
            </a:r>
            <a:endParaRPr lang="en-US" dirty="0"/>
          </a:p>
          <a:p>
            <a:r>
              <a:rPr lang="en-US" dirty="0"/>
              <a:t>“3 </a:t>
            </a:r>
            <a:r>
              <a:rPr lang="en-US" baseline="0" dirty="0"/>
              <a:t>Ways to Help Lower Your Medicare Prescription Drug Costs</a:t>
            </a:r>
            <a:r>
              <a:rPr lang="en-US" dirty="0"/>
              <a:t>,” visit </a:t>
            </a:r>
            <a:r>
              <a:rPr lang="en-US" dirty="0">
                <a:hlinkClick r:id="rId7"/>
              </a:rPr>
              <a:t>Medicare.gov/media/9696</a:t>
            </a:r>
            <a:endParaRPr lang="en-US" dirty="0"/>
          </a:p>
          <a:p>
            <a:r>
              <a:rPr lang="en-US" dirty="0"/>
              <a:t>“Understanding Medicare Advantage Plans,” visit </a:t>
            </a:r>
            <a:r>
              <a:rPr lang="en-US" dirty="0">
                <a:hlinkClick r:id="rId8"/>
              </a:rPr>
              <a:t>Medicare.gov/Pubs/pdf/12026-Understanding-Medicare-Advantage-Plans.pdf</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3848961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spcAft>
                <a:spcPts val="600"/>
              </a:spcAft>
              <a:buNone/>
            </a:pPr>
            <a:r>
              <a:rPr lang="en-US" dirty="0"/>
              <a:t>From August through September 2022, NTP invited subject matter experts and presenters to explain a variety of health care topics. These sessions were recorded and are available for viewing on the Course Catalog tab of the NTP website at </a:t>
            </a:r>
            <a:r>
              <a:rPr lang="en-US" dirty="0">
                <a:hlinkClick r:id="rId3"/>
              </a:rPr>
              <a:t>CMSnationaltrainingprogram.cms.gov/?q=</a:t>
            </a:r>
            <a:r>
              <a:rPr lang="en-US" dirty="0" err="1">
                <a:hlinkClick r:id="rId3"/>
              </a:rPr>
              <a:t>ntp</a:t>
            </a:r>
            <a:r>
              <a:rPr lang="en-US" dirty="0">
                <a:hlinkClick r:id="rId3"/>
              </a:rPr>
              <a:t>-courses</a:t>
            </a:r>
            <a:r>
              <a:rPr lang="en-US" dirty="0"/>
              <a:t>. You must login or create an account to view the recordings. Presentation materials and 1-pager aid are also attached to the appropriate recording and can be downloaded.</a:t>
            </a:r>
          </a:p>
          <a:p>
            <a:pPr>
              <a:spcBef>
                <a:spcPts val="600"/>
              </a:spcBef>
            </a:pPr>
            <a:endParaRPr lang="en-US" dirty="0"/>
          </a:p>
          <a:p>
            <a:pPr>
              <a:spcBef>
                <a:spcPts val="600"/>
              </a:spcBef>
            </a:pPr>
            <a:endParaRPr lang="en-US" dirty="0"/>
          </a:p>
        </p:txBody>
      </p:sp>
    </p:spTree>
    <p:extLst>
      <p:ext uri="{BB962C8B-B14F-4D97-AF65-F5344CB8AC3E}">
        <p14:creationId xmlns:p14="http://schemas.microsoft.com/office/powerpoint/2010/main" val="22690048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255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6304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3668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8939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270" lvl="2" indent="0">
              <a:buSzTx/>
              <a:buNone/>
            </a:pPr>
            <a:r>
              <a:rPr lang="en-US" dirty="0">
                <a:cs typeface="Arial"/>
              </a:rPr>
              <a:t>At the end of this session, you’ll be able to:</a:t>
            </a:r>
            <a:endParaRPr lang="en-US" dirty="0">
              <a:solidFill>
                <a:srgbClr val="00539A"/>
              </a:solidFill>
              <a:cs typeface="Arial" panose="020B0604020202020204" pitchFamily="34" charset="0"/>
            </a:endParaRPr>
          </a:p>
          <a:p>
            <a:pPr marL="171450" lvl="2" indent="-171450">
              <a:buSzTx/>
              <a:buFont typeface="Wingdings" panose="05000000000000000000" pitchFamily="2" charset="2"/>
              <a:buChar char="§"/>
            </a:pPr>
            <a:r>
              <a:rPr lang="en-US" dirty="0"/>
              <a:t>Understand the changes to insulin costs from the Inflation Reduction Act (IRA)</a:t>
            </a:r>
          </a:p>
          <a:p>
            <a:pPr marL="171450" lvl="2" indent="-171450">
              <a:buSzTx/>
              <a:buFont typeface="Wingdings" panose="05000000000000000000" pitchFamily="2" charset="2"/>
              <a:buChar char="§"/>
            </a:pPr>
            <a:r>
              <a:rPr lang="en-US" dirty="0"/>
              <a:t>Create awareness of the new insulin savings and the steps you need to take when comparing plans as insulin users during the Open Enrollment Period (OEP) </a:t>
            </a:r>
          </a:p>
          <a:p>
            <a:pPr marL="171450" lvl="2" indent="-171450">
              <a:buSzTx/>
              <a:buFont typeface="Wingdings" panose="05000000000000000000" pitchFamily="2" charset="2"/>
              <a:buChar char="§"/>
            </a:pPr>
            <a:r>
              <a:rPr lang="en-US" dirty="0"/>
              <a:t>Explore Medicare coverage options using the Medicare Plan Finder and specific steps recommended when helping those who take insulin </a:t>
            </a:r>
          </a:p>
          <a:p>
            <a:pPr marL="171450" lvl="2" indent="-171450">
              <a:buSzTx/>
              <a:buFont typeface="Wingdings" panose="05000000000000000000" pitchFamily="2" charset="2"/>
              <a:buChar char="§"/>
            </a:pPr>
            <a:r>
              <a:rPr lang="en-US" dirty="0"/>
              <a:t>Discuss the importance of reviewing and comparing plans </a:t>
            </a:r>
          </a:p>
          <a:p>
            <a:pPr marL="171450" marR="0" lvl="2" indent="-171450"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t>Understand the Part D Senior Savings (PDSS) model and how users in those plans may be affected by insulin changes</a:t>
            </a:r>
          </a:p>
          <a:p>
            <a:pPr marL="171450" marR="0" lvl="2" indent="-171450"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t>Understand what to expect after OEP</a:t>
            </a:r>
          </a:p>
          <a:p>
            <a:pPr marL="822960" lvl="2" indent="-273050">
              <a:lnSpc>
                <a:spcPct val="110000"/>
              </a:lnSpc>
              <a:buSzTx/>
              <a:buFont typeface="Wingdings" panose="05000000000000000000" pitchFamily="2" charset="2"/>
              <a:buChar char="§"/>
            </a:pPr>
            <a:endParaRPr lang="en-US" dirty="0"/>
          </a:p>
          <a:p>
            <a:pPr marL="0" indent="0">
              <a:buNone/>
            </a:pPr>
            <a:endParaRPr lang="en-US" dirty="0"/>
          </a:p>
        </p:txBody>
      </p:sp>
    </p:spTree>
    <p:extLst>
      <p:ext uri="{BB962C8B-B14F-4D97-AF65-F5344CB8AC3E}">
        <p14:creationId xmlns:p14="http://schemas.microsoft.com/office/powerpoint/2010/main" val="650068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The IRA was signed into law by President Biden on August 16, 2022. It has many provisions impacting tax codes, climate change, and health and drug costs. You can view the law in its entirety by visiting </a:t>
            </a:r>
            <a:r>
              <a:rPr lang="en-US" dirty="0">
                <a:hlinkClick r:id="rId3"/>
              </a:rPr>
              <a:t>Congress.gov/bill/117th-congress/house-bill/5376/text</a:t>
            </a:r>
            <a:r>
              <a:rPr lang="en-US" dirty="0"/>
              <a:t>. This presentation focuses on insulin provisions and Medicare.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945726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377190" y="3703319"/>
            <a:ext cx="6080760" cy="5177791"/>
          </a:xfrm>
        </p:spPr>
        <p:txBody>
          <a:bodyPr/>
          <a:lstStyle/>
          <a:p>
            <a:pPr marL="0" marR="0" lvl="0" indent="0" algn="l" defTabSz="914400" rtl="0" eaLnBrk="1" fontAlgn="auto" latinLnBrk="0" hangingPunct="1">
              <a:spcBef>
                <a:spcPts val="600"/>
              </a:spcBef>
              <a:buClrTx/>
              <a:buSzTx/>
              <a:buFontTx/>
              <a:buNone/>
              <a:tabLst/>
              <a:defRPr/>
            </a:pPr>
            <a:r>
              <a:rPr lang="en-US" sz="1100" dirty="0"/>
              <a:t>Every year you have the opportunity to review and compare your plan choices and pick the coverage that’s best for you. </a:t>
            </a:r>
            <a:r>
              <a:rPr kumimoji="0" lang="en-US" sz="1100" b="0" i="0" u="none" strike="noStrike" kern="1200" cap="none" spc="0" normalizeH="0" baseline="0" noProof="0" dirty="0">
                <a:ln>
                  <a:noFill/>
                </a:ln>
                <a:solidFill>
                  <a:prstClr val="black"/>
                </a:solidFill>
                <a:effectLst/>
                <a:uLnTx/>
                <a:uFillTx/>
                <a:latin typeface="+mn-lt"/>
                <a:ea typeface="+mn-ea"/>
                <a:cs typeface="+mn-cs"/>
              </a:rPr>
              <a:t>You can choose to:</a:t>
            </a:r>
          </a:p>
          <a:p>
            <a:pPr marL="114300" marR="0" lvl="0" indent="-114300" algn="l" defTabSz="914400" rtl="0" eaLnBrk="1" fontAlgn="auto" latinLnBrk="0" hangingPunct="1">
              <a:spcBef>
                <a:spcPts val="600"/>
              </a:spcBef>
              <a:buClrTx/>
              <a:buSzTx/>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Join or switch to a Medicare drug plan </a:t>
            </a:r>
          </a:p>
          <a:p>
            <a:pPr marL="114300" marR="0" lvl="0" indent="-114300" algn="l" defTabSz="914400" rtl="0" eaLnBrk="1" fontAlgn="auto" latinLnBrk="0" hangingPunct="1">
              <a:spcBef>
                <a:spcPts val="600"/>
              </a:spcBef>
              <a:buClrTx/>
              <a:buSzTx/>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Join or switch to a Medicare Advantage Plan</a:t>
            </a:r>
          </a:p>
          <a:p>
            <a:pPr marL="114300" marR="0" lvl="0" indent="-114300" algn="l" defTabSz="914400" rtl="0" eaLnBrk="1" fontAlgn="auto" latinLnBrk="0" hangingPunct="1">
              <a:spcBef>
                <a:spcPts val="600"/>
              </a:spcBef>
              <a:buClrTx/>
              <a:buSzTx/>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Leave a Medicare Advantage Plan and return to coverage under Original Medicare Part A (Hospital Insurance) and Part B (Medical Insurance)</a:t>
            </a:r>
          </a:p>
          <a:p>
            <a:pPr marL="0" marR="0" lvl="0" indent="0" algn="l" defTabSz="914400" rtl="0" eaLnBrk="1" fontAlgn="auto" latinLnBrk="0" hangingPunct="1">
              <a:spcBef>
                <a:spcPts val="600"/>
              </a:spcBef>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Open Enrollment starts on October 15 and ends December 7 each year.</a:t>
            </a:r>
          </a:p>
          <a:p>
            <a:pPr marL="0" marR="0" lvl="0" indent="0" algn="l" defTabSz="914400" rtl="0" eaLnBrk="1" fontAlgn="auto" latinLnBrk="0" hangingPunct="1">
              <a:spcBef>
                <a:spcPts val="600"/>
              </a:spcBef>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This gives you a full 7 weeks to compare and make decisions, and helps ensure that you’ll have essential plan materials and membership cards in hand on January 1, when your new coverage starts.</a:t>
            </a:r>
          </a:p>
          <a:p>
            <a:pPr marL="0" indent="0">
              <a:spcBef>
                <a:spcPts val="600"/>
              </a:spcBef>
              <a:buNone/>
            </a:pPr>
            <a:r>
              <a:rPr lang="en-US" sz="1100" dirty="0"/>
              <a:t>The Medicare OEP gives you a chance to research, compare, and choose a Medicare Advantage Plan or Medicare drug plan that is right for you.</a:t>
            </a:r>
          </a:p>
          <a:p>
            <a:pPr marL="0" indent="0">
              <a:spcBef>
                <a:spcPts val="600"/>
              </a:spcBef>
              <a:buNone/>
            </a:pPr>
            <a:r>
              <a:rPr lang="en-US" sz="1100" dirty="0"/>
              <a:t>Some key ways to do this include:</a:t>
            </a:r>
          </a:p>
          <a:p>
            <a:pPr marL="114300" lvl="1" indent="-114300" algn="l" defTabSz="689845" rtl="0" eaLnBrk="1" latinLnBrk="0" hangingPunct="1">
              <a:spcBef>
                <a:spcPts val="600"/>
              </a:spcBef>
              <a:buFont typeface="Wingdings" panose="05000000000000000000" pitchFamily="2" charset="2"/>
              <a:buChar char="§"/>
              <a:tabLst>
                <a:tab pos="57150" algn="l"/>
                <a:tab pos="285750" algn="l"/>
                <a:tab pos="342900" algn="l"/>
              </a:tabLst>
            </a:pPr>
            <a:r>
              <a:rPr lang="en-US" sz="1100" kern="1200" dirty="0">
                <a:solidFill>
                  <a:schemeClr val="tx1"/>
                </a:solidFill>
                <a:latin typeface="+mn-lt"/>
                <a:ea typeface="+mn-ea"/>
                <a:cs typeface="+mn-cs"/>
              </a:rPr>
              <a:t>Review your 2023 Medicare &amp; You Handbook</a:t>
            </a:r>
          </a:p>
          <a:p>
            <a:pPr marL="114300" lvl="1" indent="-114300" algn="l" defTabSz="689845" rtl="0" eaLnBrk="1" latinLnBrk="0" hangingPunct="1">
              <a:spcBef>
                <a:spcPts val="600"/>
              </a:spcBef>
              <a:buFont typeface="Wingdings" panose="05000000000000000000" pitchFamily="2" charset="2"/>
              <a:buChar char="§"/>
              <a:tabLst>
                <a:tab pos="57150" algn="l"/>
                <a:tab pos="285750" algn="l"/>
                <a:tab pos="342900" algn="l"/>
              </a:tabLst>
            </a:pPr>
            <a:r>
              <a:rPr lang="en-US" sz="1100" kern="1200" dirty="0">
                <a:solidFill>
                  <a:schemeClr val="tx1"/>
                </a:solidFill>
                <a:latin typeface="+mn-lt"/>
                <a:ea typeface="+mn-ea"/>
                <a:cs typeface="+mn-cs"/>
              </a:rPr>
              <a:t>Read your Medicare Plan’s Annual Notice of Change (ANOC) and/or Evidence of Coverage (EOC)</a:t>
            </a:r>
          </a:p>
          <a:p>
            <a:pPr marL="114300" lvl="1" indent="-114300" algn="l" defTabSz="689845" rtl="0" eaLnBrk="1" latinLnBrk="0" hangingPunct="1">
              <a:spcBef>
                <a:spcPts val="600"/>
              </a:spcBef>
              <a:buFont typeface="Wingdings" panose="05000000000000000000" pitchFamily="2" charset="2"/>
              <a:buChar char="§"/>
              <a:tabLst>
                <a:tab pos="57150" algn="l"/>
                <a:tab pos="285750" algn="l"/>
                <a:tab pos="342900" algn="l"/>
              </a:tabLst>
            </a:pPr>
            <a:r>
              <a:rPr lang="en-US" sz="1100" kern="1200" dirty="0">
                <a:solidFill>
                  <a:schemeClr val="tx1"/>
                </a:solidFill>
                <a:latin typeface="+mn-lt"/>
                <a:ea typeface="+mn-ea"/>
                <a:cs typeface="+mn-cs"/>
              </a:rPr>
              <a:t>Call your State Health Insurance Assistance Program (SHIP)</a:t>
            </a:r>
          </a:p>
          <a:p>
            <a:pPr marL="114300" lvl="1" indent="-114300" algn="l" defTabSz="689845" rtl="0" eaLnBrk="1" latinLnBrk="0" hangingPunct="1">
              <a:spcBef>
                <a:spcPts val="600"/>
              </a:spcBef>
              <a:buFont typeface="Wingdings" panose="05000000000000000000" pitchFamily="2" charset="2"/>
              <a:buChar char="§"/>
              <a:tabLst>
                <a:tab pos="57150" algn="l"/>
                <a:tab pos="285750" algn="l"/>
                <a:tab pos="342900" algn="l"/>
              </a:tabLst>
            </a:pPr>
            <a:r>
              <a:rPr lang="en-US" sz="1100" kern="1200" dirty="0">
                <a:solidFill>
                  <a:schemeClr val="tx1"/>
                </a:solidFill>
                <a:latin typeface="+mn-lt"/>
                <a:ea typeface="+mn-ea"/>
                <a:cs typeface="+mn-cs"/>
              </a:rPr>
              <a:t>Call 1-800-MEDICARE (1-800-633-4227); TTY: 1-877-486-2048</a:t>
            </a:r>
          </a:p>
          <a:p>
            <a:pPr marL="114300" lvl="1" indent="-114300" algn="l" defTabSz="689845" rtl="0" eaLnBrk="1" latinLnBrk="0" hangingPunct="1">
              <a:spcBef>
                <a:spcPts val="600"/>
              </a:spcBef>
              <a:buFont typeface="Wingdings" panose="05000000000000000000" pitchFamily="2" charset="2"/>
              <a:buChar char="§"/>
              <a:tabLst>
                <a:tab pos="57150" algn="l"/>
                <a:tab pos="285750" algn="l"/>
                <a:tab pos="342900" algn="l"/>
              </a:tabLst>
            </a:pPr>
            <a:r>
              <a:rPr lang="en-US" sz="1100" dirty="0"/>
              <a:t>Visit </a:t>
            </a:r>
            <a:r>
              <a:rPr lang="en-US" sz="1100" dirty="0">
                <a:hlinkClick r:id="rId3"/>
              </a:rPr>
              <a:t>Medicare.gov/plan-compare</a:t>
            </a:r>
            <a:endParaRPr lang="en-US" sz="1100" dirty="0"/>
          </a:p>
          <a:p>
            <a:pPr marL="114300" lvl="1" indent="-114300">
              <a:buFont typeface="Wingdings" panose="05000000000000000000" pitchFamily="2" charset="2"/>
              <a:buChar char="§"/>
              <a:tabLst>
                <a:tab pos="57150" algn="l"/>
                <a:tab pos="285750" algn="l"/>
                <a:tab pos="342900" algn="l"/>
              </a:tabLst>
            </a:pPr>
            <a:r>
              <a:rPr lang="en-US" sz="1100" dirty="0"/>
              <a:t>Review Medicare plans’ websites </a:t>
            </a:r>
          </a:p>
          <a:p>
            <a:pPr marL="0" indent="0">
              <a:buNone/>
            </a:pPr>
            <a:endParaRPr lang="en-US" dirty="0"/>
          </a:p>
        </p:txBody>
      </p:sp>
    </p:spTree>
    <p:extLst>
      <p:ext uri="{BB962C8B-B14F-4D97-AF65-F5344CB8AC3E}">
        <p14:creationId xmlns:p14="http://schemas.microsoft.com/office/powerpoint/2010/main" val="4092104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t>Approximately 64 million people have Medicare. Of that population, approximately 3 million also take insulin. </a:t>
            </a:r>
          </a:p>
          <a:p>
            <a:pPr marL="0" indent="0">
              <a:buNone/>
            </a:pPr>
            <a:r>
              <a:rPr lang="en-US" dirty="0"/>
              <a:t>The insulin cost-sharing cap of no more than $35 for a one-month supply of each insulin applies to those who have Medicare, including those who receive partial Extra Help (also called the Low-Income Subsidy or LIS). People with full Extra Help already pay lower amounts for insulin.</a:t>
            </a:r>
          </a:p>
          <a:p>
            <a:pPr marL="0" indent="0">
              <a:buNone/>
            </a:pPr>
            <a:r>
              <a:rPr lang="en-US" dirty="0"/>
              <a:t>Section 11406 of the IRA (Appropriate Cost-Sharing for Covered Insulin Products Under Medicare Part D) outlines that there’s no application of deductible for plan years 2023 and subsequent plan years). Section 11407 (Limitation of Monthly Coinsurance and Adjustments to Supplier Payment Under Medicare Part B For Insulin Furnished Through Durable Medicare Equipment) outlines that the deductible doesn’t apply to insulin furnished on or after July 1, 2023. Additionally, insulin furnished through a (durable, not disposable) pump on or after July 1, 2023, won’t excess $35 for a month’s supply.</a:t>
            </a:r>
          </a:p>
        </p:txBody>
      </p:sp>
    </p:spTree>
    <p:extLst>
      <p:ext uri="{BB962C8B-B14F-4D97-AF65-F5344CB8AC3E}">
        <p14:creationId xmlns:p14="http://schemas.microsoft.com/office/powerpoint/2010/main" val="3921578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703320"/>
            <a:ext cx="5486400" cy="4286250"/>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200" dirty="0"/>
              <a:t>It’s important to note that plans submitted their Plan Bid Packages for 2023 as part of the annual process in advance of the passage of the IRA. Plans are not allowed to change the drugs they cover once approved, nor can they change the tier covered drugs are on. As a result, the </a:t>
            </a:r>
            <a:r>
              <a:rPr lang="en-US" sz="1200" b="1" i="1" dirty="0"/>
              <a:t>cost-sharing</a:t>
            </a:r>
            <a:r>
              <a:rPr lang="en-US" sz="1200" dirty="0"/>
              <a:t> for insulin documented in the plan bids can’t be changed, even though plans are able to update their drug </a:t>
            </a:r>
            <a:r>
              <a:rPr lang="en-US" sz="1200" b="1" i="1" dirty="0"/>
              <a:t>pricing </a:t>
            </a:r>
            <a:r>
              <a:rPr lang="en-US" sz="1200" b="0" i="0" dirty="0"/>
              <a:t>more regularly</a:t>
            </a:r>
            <a:r>
              <a:rPr lang="en-US" sz="1200" dirty="0"/>
              <a:t>. Plan Finder can only display the cost-sharing included in the plans’ annual Bid Packages, but people with Medicare will still only pay the $35 (or lower) cap for each covered insulin at the point of sale or at a pharmacy. </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t>We want people with Medicare who take insulin to be aware of the new benefit, but it’s important to note that the overall Open Enrollment call to action is the same– </a:t>
            </a:r>
            <a:r>
              <a:rPr lang="en-US" b="1" dirty="0"/>
              <a:t>it’s time to review and compare plans to find the best one for you. </a:t>
            </a:r>
          </a:p>
          <a:p>
            <a:pPr marL="0" lvl="0" indent="0">
              <a:buNone/>
              <a:defRPr/>
            </a:pPr>
            <a:r>
              <a:rPr lang="en-US" b="0" dirty="0"/>
              <a:t>Medicare will include language on </a:t>
            </a:r>
            <a:r>
              <a:rPr lang="en-US" dirty="0">
                <a:hlinkClick r:id="rId3"/>
              </a:rPr>
              <a:t>Medicare.gov</a:t>
            </a:r>
            <a:r>
              <a:rPr lang="en-US" dirty="0"/>
              <a:t>, </a:t>
            </a:r>
            <a:r>
              <a:rPr lang="en-US" b="0" dirty="0"/>
              <a:t>Plan Finder, and social media posts to describe the new insulin benefit. Medicare will email insulin users. Plans are required to update their materials as well. We’ll also encourage anyone with Medicare who takes insulin to get help comparing plans this year, through 1-800-MEDICARE or a SHIP counselor. </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0" dirty="0"/>
              <a:t>Note: Trusted agents and brokers can also be a source to help people compare plans, if they are informed and up to date on the changes related to the IRA and the process recommended for comparing plans for insulin users this year.</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endParaRPr lang="en-US" sz="1200" dirty="0"/>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endParaRPr lang="en-US" dirty="0"/>
          </a:p>
          <a:p>
            <a:pPr marL="0" indent="0">
              <a:buNone/>
            </a:pPr>
            <a:endParaRPr lang="en-US" dirty="0"/>
          </a:p>
        </p:txBody>
      </p:sp>
    </p:spTree>
    <p:extLst>
      <p:ext uri="{BB962C8B-B14F-4D97-AF65-F5344CB8AC3E}">
        <p14:creationId xmlns:p14="http://schemas.microsoft.com/office/powerpoint/2010/main" val="1427849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27432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200" kern="1200" dirty="0">
                <a:solidFill>
                  <a:schemeClr val="tx1"/>
                </a:solidFill>
                <a:effectLst/>
                <a:latin typeface="+mn-lt"/>
                <a:ea typeface="+mn-ea"/>
                <a:cs typeface="+mn-cs"/>
              </a:rPr>
              <a:t>Welcome to </a:t>
            </a:r>
            <a:r>
              <a:rPr lang="en-US" dirty="0"/>
              <a:t>the NTP Medicare Open Enrollment Period Bootcamp –Day 1 of 2</a:t>
            </a:r>
            <a:r>
              <a:rPr lang="en-US" sz="1200" kern="1200" dirty="0">
                <a:solidFill>
                  <a:schemeClr val="tx1"/>
                </a:solidFill>
                <a:effectLst/>
                <a:latin typeface="+mn-lt"/>
                <a:ea typeface="+mn-ea"/>
                <a:cs typeface="+mn-cs"/>
              </a:rPr>
              <a:t>. </a:t>
            </a:r>
            <a:endParaRPr lang="en-US" dirty="0"/>
          </a:p>
          <a:p>
            <a:r>
              <a:rPr lang="en-US" dirty="0"/>
              <a:t>The National Training Program (NTP) is the official source for consistent, accurate, and reliable information about the Centers for Medicare &amp; Medicaid Services (CMS) administered programs—Medicare, Medicaid, the Children’s Health Insurance Program (CHIP), and the Health Insurance Marketplace</a:t>
            </a:r>
            <a:r>
              <a:rPr kumimoji="0" lang="en-US" sz="1200" b="0" i="0" u="none" strike="noStrike" kern="1200" cap="none" spc="0" normalizeH="0" baseline="0" noProof="0" dirty="0">
                <a:ln>
                  <a:noFill/>
                </a:ln>
                <a:solidFill>
                  <a:prstClr val="black"/>
                </a:solidFill>
                <a:effectLst/>
                <a:uLnTx/>
                <a:uFillTx/>
                <a:latin typeface="+mn-lt"/>
                <a:ea typeface="+mn-ea"/>
                <a:cs typeface="+mn-cs"/>
              </a:rPr>
              <a:t>®</a:t>
            </a:r>
            <a:r>
              <a:rPr lang="en-US" dirty="0"/>
              <a:t>.</a:t>
            </a:r>
            <a:r>
              <a:rPr lang="en-US" baseline="0" dirty="0"/>
              <a:t> </a:t>
            </a:r>
            <a:r>
              <a:rPr lang="en-US" dirty="0"/>
              <a:t>Our resources and tools are designed to help our partners, stakeholders, not-for-profit professionals, and volunteers (who work with consumers and their families) help others make informed decisions about their health care coverage. </a:t>
            </a:r>
          </a:p>
          <a:p>
            <a:endParaRPr lang="en-US" dirty="0"/>
          </a:p>
          <a:p>
            <a:endParaRPr lang="en-US" dirty="0"/>
          </a:p>
        </p:txBody>
      </p:sp>
    </p:spTree>
    <p:extLst>
      <p:ext uri="{BB962C8B-B14F-4D97-AF65-F5344CB8AC3E}">
        <p14:creationId xmlns:p14="http://schemas.microsoft.com/office/powerpoint/2010/main" val="2928003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237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You can access the Medicare Plan Finder through the </a:t>
            </a:r>
            <a:r>
              <a:rPr lang="en-US" dirty="0">
                <a:hlinkClick r:id="rId3"/>
              </a:rPr>
              <a:t>Medicare.gov</a:t>
            </a:r>
            <a:r>
              <a:rPr lang="en-US" dirty="0"/>
              <a:t> homepage or directly by visiting </a:t>
            </a:r>
            <a:r>
              <a:rPr lang="en-US" dirty="0">
                <a:hlinkClick r:id="rId4"/>
              </a:rPr>
              <a:t>Medicare.gov/plan-compare</a:t>
            </a:r>
            <a:r>
              <a:rPr lang="en-US" dirty="0"/>
              <a:t>. You can also call 1-800-MEDICARE; </a:t>
            </a:r>
            <a:r>
              <a:rPr lang="en-US" dirty="0">
                <a:ea typeface="Calibri"/>
                <a:cs typeface="Times New Roman"/>
              </a:rPr>
              <a:t>TTY: 1-877-486-2048</a:t>
            </a:r>
            <a:r>
              <a:rPr lang="en-US" dirty="0"/>
              <a:t> for assistance with your Medicare account.</a:t>
            </a:r>
          </a:p>
        </p:txBody>
      </p:sp>
    </p:spTree>
    <p:extLst>
      <p:ext uri="{BB962C8B-B14F-4D97-AF65-F5344CB8AC3E}">
        <p14:creationId xmlns:p14="http://schemas.microsoft.com/office/powerpoint/2010/main" val="121548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Note: This homepage will display starting on Oct 1.</a:t>
            </a:r>
          </a:p>
        </p:txBody>
      </p:sp>
    </p:spTree>
    <p:extLst>
      <p:ext uri="{BB962C8B-B14F-4D97-AF65-F5344CB8AC3E}">
        <p14:creationId xmlns:p14="http://schemas.microsoft.com/office/powerpoint/2010/main" val="3942731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Each plan can vary in cost and specific drugs covered. Visit </a:t>
            </a:r>
            <a:r>
              <a:rPr lang="en-US" dirty="0">
                <a:hlinkClick r:id="rId3"/>
              </a:rPr>
              <a:t>Medicare.gov/plan-compare</a:t>
            </a:r>
            <a:r>
              <a:rPr lang="en-US" dirty="0"/>
              <a:t> to find and compare plans in your area. </a:t>
            </a:r>
          </a:p>
        </p:txBody>
      </p:sp>
    </p:spTree>
    <p:extLst>
      <p:ext uri="{BB962C8B-B14F-4D97-AF65-F5344CB8AC3E}">
        <p14:creationId xmlns:p14="http://schemas.microsoft.com/office/powerpoint/2010/main" val="3735975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It’s helpful to have the necessary information before you start using the Medicare Plan Finder. You can use the Plan Finder yourself, or you can assist another as a counselor or caregiver in using the search tool. Be sure to have personal information like ZIP code, pharmacy, login and Medicare information on-hand. </a:t>
            </a:r>
          </a:p>
        </p:txBody>
      </p:sp>
    </p:spTree>
    <p:extLst>
      <p:ext uri="{BB962C8B-B14F-4D97-AF65-F5344CB8AC3E}">
        <p14:creationId xmlns:p14="http://schemas.microsoft.com/office/powerpoint/2010/main" val="3636357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Here are the steps to begin reviewing and comparing plans on Medicare Plan Finder:</a:t>
            </a:r>
          </a:p>
          <a:p>
            <a:pPr marL="171450" indent="-171450">
              <a:buFont typeface="+mj-lt"/>
              <a:buAutoNum type="arabicPeriod"/>
            </a:pPr>
            <a:r>
              <a:rPr lang="en-US" sz="1200" dirty="0"/>
              <a:t>Enter personal information</a:t>
            </a:r>
          </a:p>
          <a:p>
            <a:pPr marL="171450" indent="-171450">
              <a:buFont typeface="+mj-lt"/>
              <a:buAutoNum type="arabicPeriod"/>
            </a:pPr>
            <a:r>
              <a:rPr lang="en-US" sz="1200" dirty="0"/>
              <a:t>Enter/review drugs by name, dose, and quantity</a:t>
            </a:r>
          </a:p>
          <a:p>
            <a:pPr marL="171450" indent="-171450">
              <a:buFont typeface="+mj-lt"/>
              <a:buAutoNum type="arabicPeriod"/>
            </a:pPr>
            <a:r>
              <a:rPr lang="en-US" sz="1200" dirty="0"/>
              <a:t>Remove or don’t enter any insulin drugs (this step only applies to people who take insulin) and vaccines. Remember that insulin and vaccines might be pre-populated in your drug list from prescriptions you’ve recently filled.</a:t>
            </a:r>
          </a:p>
          <a:p>
            <a:pPr marL="171450" indent="-171450">
              <a:buFont typeface="+mj-lt"/>
              <a:buAutoNum type="arabicPeriod"/>
            </a:pPr>
            <a:r>
              <a:rPr lang="en-US" sz="1200" dirty="0"/>
              <a:t>Select pharmacies</a:t>
            </a:r>
          </a:p>
          <a:p>
            <a:pPr marL="171450" indent="-171450">
              <a:buFont typeface="+mj-lt"/>
              <a:buAutoNum type="arabicPeriod"/>
            </a:pPr>
            <a:r>
              <a:rPr lang="en-US" sz="1200" dirty="0"/>
              <a:t>Review search results </a:t>
            </a:r>
          </a:p>
          <a:p>
            <a:pPr marL="171450" indent="-171450">
              <a:buFont typeface="+mj-lt"/>
              <a:buAutoNum type="arabicPeriod"/>
            </a:pPr>
            <a:r>
              <a:rPr lang="en-US" sz="1200" dirty="0"/>
              <a:t>Compare plans using default sort (total cost)</a:t>
            </a:r>
          </a:p>
          <a:p>
            <a:pPr marL="171450" indent="-171450">
              <a:buFont typeface="+mj-lt"/>
              <a:buAutoNum type="arabicPeriod"/>
            </a:pPr>
            <a:r>
              <a:rPr lang="en-US" sz="1200" dirty="0"/>
              <a:t>Review plan details</a:t>
            </a:r>
          </a:p>
          <a:p>
            <a:pPr marL="0" indent="0">
              <a:buNone/>
            </a:pPr>
            <a:endParaRPr lang="en-US" dirty="0"/>
          </a:p>
        </p:txBody>
      </p:sp>
    </p:spTree>
    <p:extLst>
      <p:ext uri="{BB962C8B-B14F-4D97-AF65-F5344CB8AC3E}">
        <p14:creationId xmlns:p14="http://schemas.microsoft.com/office/powerpoint/2010/main" val="1556086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8"/>
              <a:tabLst>
                <a:tab pos="228600" algn="l"/>
              </a:tabLst>
            </a:pPr>
            <a:r>
              <a:rPr lang="en-US" dirty="0"/>
              <a:t>Identify the lowest-cost plan options (not including insulin)</a:t>
            </a:r>
          </a:p>
          <a:p>
            <a:pPr marL="228600" indent="-228600">
              <a:buFont typeface="+mj-lt"/>
              <a:buAutoNum type="arabicPeriod" startAt="8"/>
              <a:tabLst>
                <a:tab pos="228600" algn="l"/>
              </a:tabLst>
            </a:pPr>
            <a:r>
              <a:rPr lang="en-US" dirty="0"/>
              <a:t>To estimate max cost including insulin, add $420 ($35 max per month) per insulin product to the total annual out-of-pocket costs</a:t>
            </a:r>
          </a:p>
          <a:p>
            <a:pPr marL="228600" indent="-228600">
              <a:buFont typeface="+mj-lt"/>
              <a:buAutoNum type="arabicPeriod" startAt="8"/>
              <a:tabLst>
                <a:tab pos="228600" algn="l"/>
              </a:tabLst>
            </a:pPr>
            <a:r>
              <a:rPr lang="en-US" dirty="0"/>
              <a:t>Update the drug list to add any insulin products and dosage you take to see if the product is covered by the plan</a:t>
            </a:r>
          </a:p>
          <a:p>
            <a:pPr marL="228600" indent="-228600">
              <a:buFont typeface="+mj-lt"/>
              <a:buAutoNum type="arabicPeriod" startAt="8"/>
              <a:tabLst>
                <a:tab pos="228600" algn="l"/>
              </a:tabLst>
            </a:pPr>
            <a:r>
              <a:rPr lang="en-US" dirty="0"/>
              <a:t>Save or print plan details</a:t>
            </a:r>
          </a:p>
          <a:p>
            <a:pPr marL="228600" indent="-228600">
              <a:buFont typeface="+mj-lt"/>
              <a:buAutoNum type="arabicPeriod" startAt="8"/>
              <a:tabLst>
                <a:tab pos="228600" algn="l"/>
              </a:tabLst>
            </a:pPr>
            <a:r>
              <a:rPr lang="en-US" dirty="0"/>
              <a:t>Contact the plan (confirm insulin costs and pharmacy choice). Costs might be different for 60 or 90 day supplies. </a:t>
            </a:r>
          </a:p>
          <a:p>
            <a:pPr marL="228600" indent="-228600">
              <a:buFont typeface="+mj-lt"/>
              <a:buAutoNum type="arabicPeriod" startAt="8"/>
              <a:tabLst>
                <a:tab pos="228600" algn="l"/>
              </a:tabLst>
            </a:pPr>
            <a:r>
              <a:rPr lang="en-US" dirty="0"/>
              <a:t>Enroll (You can enroll online through the Medicare Plan Finder. If you take insulin however, you should contact the plan directly to verify your insulin pricing and coverage. You can enroll with the plan as well.)</a:t>
            </a:r>
          </a:p>
          <a:p>
            <a:pPr marL="0" indent="0">
              <a:buNone/>
            </a:pPr>
            <a:endParaRPr lang="en-US" sz="1100" dirty="0"/>
          </a:p>
          <a:p>
            <a:endParaRPr lang="en-US" sz="1100" dirty="0"/>
          </a:p>
          <a:p>
            <a:endParaRPr lang="en-US" sz="1100" dirty="0"/>
          </a:p>
          <a:p>
            <a:endParaRPr lang="en-US" sz="1100" dirty="0"/>
          </a:p>
          <a:p>
            <a:pPr marL="0" indent="0">
              <a:buNone/>
            </a:pPr>
            <a:endParaRPr lang="en-US" dirty="0"/>
          </a:p>
        </p:txBody>
      </p:sp>
    </p:spTree>
    <p:extLst>
      <p:ext uri="{BB962C8B-B14F-4D97-AF65-F5344CB8AC3E}">
        <p14:creationId xmlns:p14="http://schemas.microsoft.com/office/powerpoint/2010/main" val="1141663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t>Here’s the Plan Finder landing page. Note that you’re still on </a:t>
            </a:r>
            <a:r>
              <a:rPr lang="en-US" dirty="0">
                <a:hlinkClick r:id="rId3"/>
              </a:rPr>
              <a:t>Medicare.gov</a:t>
            </a:r>
            <a:r>
              <a:rPr lang="en-US" dirty="0"/>
              <a:t>—this is part of that website, not a different one. You can choose to login, or browse plans by ZIP code and plan type. For step</a:t>
            </a:r>
            <a:r>
              <a:rPr lang="en-US" baseline="0" dirty="0"/>
              <a:t> “Choose type of plan to review”,  you will have several options, including Medigap Policy.   For comparing drug prices, you need to start with either Medicare Advantage or Part D Plan.  </a:t>
            </a:r>
            <a:endParaRPr lang="en-US" dirty="0"/>
          </a:p>
          <a:p>
            <a:pPr marL="0" indent="0">
              <a:buNone/>
            </a:pPr>
            <a:endParaRPr lang="en-US" dirty="0"/>
          </a:p>
        </p:txBody>
      </p:sp>
    </p:spTree>
    <p:extLst>
      <p:ext uri="{BB962C8B-B14F-4D97-AF65-F5344CB8AC3E}">
        <p14:creationId xmlns:p14="http://schemas.microsoft.com/office/powerpoint/2010/main" val="3033146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You won’t be able to save or access your drug list unless you login. If you create and use your Medicare account, you can save your drug lists and will be able to view and compare your current coverage to your enrollment choices. </a:t>
            </a:r>
          </a:p>
          <a:p>
            <a:pPr marL="0" indent="0">
              <a:buNone/>
            </a:pPr>
            <a:r>
              <a:rPr lang="en-US" dirty="0"/>
              <a:t>If you have insulin products or vaccines in a previously-saved drug list, remove them before continuing.</a:t>
            </a:r>
          </a:p>
        </p:txBody>
      </p:sp>
    </p:spTree>
    <p:extLst>
      <p:ext uri="{BB962C8B-B14F-4D97-AF65-F5344CB8AC3E}">
        <p14:creationId xmlns:p14="http://schemas.microsoft.com/office/powerpoint/2010/main" val="2572326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Identify any help you get paying your Medicare costs.</a:t>
            </a:r>
          </a:p>
        </p:txBody>
      </p:sp>
    </p:spTree>
    <p:extLst>
      <p:ext uri="{BB962C8B-B14F-4D97-AF65-F5344CB8AC3E}">
        <p14:creationId xmlns:p14="http://schemas.microsoft.com/office/powerpoint/2010/main" val="419782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703320"/>
            <a:ext cx="5486400" cy="4419954"/>
          </a:xfrm>
        </p:spPr>
        <p:txBody>
          <a:bodyPr/>
          <a:lstStyle/>
          <a:p>
            <a:pPr marL="117475" indent="-117475">
              <a:spcBef>
                <a:spcPts val="600"/>
              </a:spcBef>
            </a:pPr>
            <a:r>
              <a:rPr lang="en-US" dirty="0"/>
              <a:t>The NTP website enables</a:t>
            </a:r>
            <a:r>
              <a:rPr lang="en-US" b="1" dirty="0">
                <a:solidFill>
                  <a:srgbClr val="FF0000"/>
                </a:solidFill>
              </a:rPr>
              <a:t> </a:t>
            </a:r>
            <a:r>
              <a:rPr lang="en-US" b="0" dirty="0"/>
              <a:t>you</a:t>
            </a:r>
            <a:r>
              <a:rPr lang="en-US" b="0" dirty="0">
                <a:solidFill>
                  <a:srgbClr val="FF0000"/>
                </a:solidFill>
              </a:rPr>
              <a:t> </a:t>
            </a:r>
            <a:r>
              <a:rPr lang="en-US" b="0" dirty="0"/>
              <a:t>to download documents, watch videos, and access other helpful tools. It also has a built-in Learning Management System (LMS) for</a:t>
            </a:r>
            <a:r>
              <a:rPr lang="en-US" b="0" baseline="0" dirty="0"/>
              <a:t> you </a:t>
            </a:r>
            <a:r>
              <a:rPr lang="en-US" dirty="0"/>
              <a:t>to</a:t>
            </a:r>
            <a:r>
              <a:rPr lang="en-US" baseline="0" dirty="0"/>
              <a:t> register for and launch</a:t>
            </a:r>
            <a:r>
              <a:rPr lang="en-US" dirty="0"/>
              <a:t> courses –like you did today!</a:t>
            </a:r>
          </a:p>
          <a:p>
            <a:pPr marL="117475" indent="-117475">
              <a:spcBef>
                <a:spcPts val="600"/>
              </a:spcBef>
            </a:pPr>
            <a:r>
              <a:rPr lang="en-US" dirty="0"/>
              <a:t>Some of the resources available include: </a:t>
            </a:r>
          </a:p>
          <a:p>
            <a:pPr marL="227013" indent="-114300">
              <a:spcBef>
                <a:spcPts val="600"/>
              </a:spcBef>
              <a:buFont typeface="Arial" panose="020B0604020202020204" pitchFamily="34" charset="0"/>
              <a:buChar char="•"/>
            </a:pPr>
            <a:r>
              <a:rPr lang="en-US" dirty="0"/>
              <a:t>Self-paced online training</a:t>
            </a:r>
          </a:p>
          <a:p>
            <a:pPr marL="227013" indent="-114300">
              <a:spcBef>
                <a:spcPts val="600"/>
              </a:spcBef>
              <a:buFont typeface="Arial" panose="020B0604020202020204" pitchFamily="34" charset="0"/>
              <a:buChar char="•"/>
            </a:pPr>
            <a:r>
              <a:rPr lang="en-US" b="0" dirty="0"/>
              <a:t>PowerPoint Training Modules</a:t>
            </a:r>
          </a:p>
          <a:p>
            <a:pPr marL="227013" lvl="0" indent="-114300">
              <a:spcBef>
                <a:spcPts val="600"/>
              </a:spcBef>
              <a:buFont typeface="Arial" panose="020B0604020202020204" pitchFamily="34" charset="0"/>
              <a:buChar char="•"/>
            </a:pPr>
            <a:r>
              <a:rPr lang="en-US" dirty="0"/>
              <a:t>Monthly Education</a:t>
            </a:r>
            <a:r>
              <a:rPr lang="en-US" baseline="0" dirty="0"/>
              <a:t> and Update W</a:t>
            </a:r>
            <a:r>
              <a:rPr lang="en-US" dirty="0"/>
              <a:t>ebinars provide program updates and an in-depth overview of key topics. </a:t>
            </a:r>
          </a:p>
          <a:p>
            <a:pPr marL="227013" lvl="0" indent="-114300">
              <a:spcBef>
                <a:spcPts val="600"/>
              </a:spcBef>
              <a:buFont typeface="Arial" panose="020B0604020202020204" pitchFamily="34" charset="0"/>
              <a:buChar char="•"/>
            </a:pPr>
            <a:r>
              <a:rPr lang="en-US" dirty="0"/>
              <a:t>Train-the-Trainer Summer Workshops</a:t>
            </a:r>
          </a:p>
          <a:p>
            <a:pPr marL="227013" lvl="0" indent="-114300">
              <a:spcBef>
                <a:spcPts val="600"/>
              </a:spcBef>
              <a:buFont typeface="Arial" panose="020B0604020202020204" pitchFamily="34" charset="0"/>
              <a:buChar char="•"/>
            </a:pPr>
            <a:r>
              <a:rPr lang="en-US" strike="noStrike" baseline="0" dirty="0"/>
              <a:t>T</a:t>
            </a:r>
            <a:r>
              <a:rPr lang="en-US" dirty="0"/>
              <a:t>here’s a short video that demonstrates how to create a new account, search for resources, and register for and launch courses.</a:t>
            </a:r>
          </a:p>
          <a:p>
            <a:pPr marL="227013" indent="-114300">
              <a:spcBef>
                <a:spcPts val="600"/>
              </a:spcBef>
              <a:buFont typeface="Arial" panose="020B0604020202020204" pitchFamily="34" charset="0"/>
              <a:buChar char="•"/>
            </a:pPr>
            <a:r>
              <a:rPr lang="en-US" strike="noStrike" baseline="0" dirty="0"/>
              <a:t>You can sign up for the list serve by selecting </a:t>
            </a:r>
            <a:r>
              <a:rPr lang="en-US" dirty="0"/>
              <a:t>“Get e-mail updates</a:t>
            </a:r>
            <a:r>
              <a:rPr lang="en-US" b="0" dirty="0"/>
              <a:t>” is </a:t>
            </a:r>
            <a:r>
              <a:rPr lang="en-US" dirty="0"/>
              <a:t>at the top center of the </a:t>
            </a:r>
            <a:r>
              <a:rPr lang="en-US" b="0" dirty="0"/>
              <a:t>page.</a:t>
            </a:r>
            <a:endParaRPr lang="en-US" strike="sngStrike" baseline="0" dirty="0"/>
          </a:p>
          <a:p>
            <a:pPr marL="0" marR="0" lvl="0" indent="0" algn="l" defTabSz="914400" rtl="0" eaLnBrk="1" fontAlgn="auto" latinLnBrk="0" hangingPunct="1">
              <a:spcBef>
                <a:spcPts val="600"/>
              </a:spcBef>
              <a:spcAft>
                <a:spcPts val="0"/>
              </a:spcAft>
              <a:buClrTx/>
              <a:buSzTx/>
              <a:buFontTx/>
              <a:buNone/>
              <a:tabLst/>
              <a:defRPr/>
            </a:pPr>
            <a:r>
              <a:rPr lang="en-US" dirty="0">
                <a:hlinkClick r:id="rId3"/>
              </a:rPr>
              <a:t>CMSnationaltrainingprogram.cms.gov</a:t>
            </a:r>
            <a:endParaRPr lang="en-US" b="1" dirty="0">
              <a:solidFill>
                <a:schemeClr val="tx2">
                  <a:lumMod val="50000"/>
                </a:schemeClr>
              </a:solidFill>
            </a:endParaRPr>
          </a:p>
          <a:p>
            <a:pPr marL="0" indent="0">
              <a:spcBef>
                <a:spcPts val="600"/>
              </a:spcBef>
              <a:buNone/>
            </a:pPr>
            <a:endParaRPr lang="en-US" dirty="0"/>
          </a:p>
          <a:p>
            <a:endParaRPr lang="en-US" dirty="0"/>
          </a:p>
        </p:txBody>
      </p:sp>
    </p:spTree>
    <p:extLst>
      <p:ext uri="{BB962C8B-B14F-4D97-AF65-F5344CB8AC3E}">
        <p14:creationId xmlns:p14="http://schemas.microsoft.com/office/powerpoint/2010/main" val="2130564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find the best plan options for you, you’ll want to consider how much you’ll pay for your drugs in each plan. Select “Yes” to see your drug costs when you compare plans.</a:t>
            </a:r>
          </a:p>
        </p:txBody>
      </p:sp>
    </p:spTree>
    <p:extLst>
      <p:ext uri="{BB962C8B-B14F-4D97-AF65-F5344CB8AC3E}">
        <p14:creationId xmlns:p14="http://schemas.microsoft.com/office/powerpoint/2010/main" val="2499472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If you have a drug list, you may need to update it to remove prescriptions you no longer need or add new ones. You can also automatically add drugs that were recently paid for by Medicare using the “Add recently filled drugs” button.</a:t>
            </a:r>
          </a:p>
          <a:p>
            <a:pPr marL="0" indent="0">
              <a:buNone/>
            </a:pPr>
            <a:r>
              <a:rPr lang="en-US" dirty="0"/>
              <a:t>For Open Enrollment this year, if insulin products or vaccines are included, you should remove them before comparing.</a:t>
            </a:r>
          </a:p>
        </p:txBody>
      </p:sp>
    </p:spTree>
    <p:extLst>
      <p:ext uri="{BB962C8B-B14F-4D97-AF65-F5344CB8AC3E}">
        <p14:creationId xmlns:p14="http://schemas.microsoft.com/office/powerpoint/2010/main" val="3933063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If you log in to your Medicare Account, the Medicare Plan Finder can suggest drugs to add that were recently paid for via claims activity. </a:t>
            </a:r>
          </a:p>
          <a:p>
            <a:pPr marL="0" indent="0">
              <a:buNone/>
            </a:pPr>
            <a:r>
              <a:rPr lang="en-US" dirty="0"/>
              <a:t>For this year, don’t select any insulin drugs to be added.</a:t>
            </a:r>
          </a:p>
        </p:txBody>
      </p:sp>
    </p:spTree>
    <p:extLst>
      <p:ext uri="{BB962C8B-B14F-4D97-AF65-F5344CB8AC3E}">
        <p14:creationId xmlns:p14="http://schemas.microsoft.com/office/powerpoint/2010/main" val="3033181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If you add any type of insulin to your drug list, you’ll get a message about the $35/month cap on each Part D-covered insulin. </a:t>
            </a:r>
          </a:p>
          <a:p>
            <a:pPr marL="0" indent="0">
              <a:buNone/>
            </a:pPr>
            <a:endParaRPr lang="en-US" dirty="0"/>
          </a:p>
        </p:txBody>
      </p:sp>
    </p:spTree>
    <p:extLst>
      <p:ext uri="{BB962C8B-B14F-4D97-AF65-F5344CB8AC3E}">
        <p14:creationId xmlns:p14="http://schemas.microsoft.com/office/powerpoint/2010/main" val="1277690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enter new drugs, you can type or use the browse function. Only include drugs covered by Medicare Part D. Don’t add any over-the-counter medications or drugs paid for by Medicare Part B (Medical Insurance).</a:t>
            </a:r>
          </a:p>
        </p:txBody>
      </p:sp>
    </p:spTree>
    <p:extLst>
      <p:ext uri="{BB962C8B-B14F-4D97-AF65-F5344CB8AC3E}">
        <p14:creationId xmlns:p14="http://schemas.microsoft.com/office/powerpoint/2010/main" val="1895155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The Plan Finder will automatically alert you to possible generics as you enter brand-name drugs.</a:t>
            </a:r>
          </a:p>
        </p:txBody>
      </p:sp>
    </p:spTree>
    <p:extLst>
      <p:ext uri="{BB962C8B-B14F-4D97-AF65-F5344CB8AC3E}">
        <p14:creationId xmlns:p14="http://schemas.microsoft.com/office/powerpoint/2010/main" val="4016555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Select the appropriate dosage, desired quantity, and frequency to complete your drug list addition.</a:t>
            </a:r>
          </a:p>
        </p:txBody>
      </p:sp>
    </p:spTree>
    <p:extLst>
      <p:ext uri="{BB962C8B-B14F-4D97-AF65-F5344CB8AC3E}">
        <p14:creationId xmlns:p14="http://schemas.microsoft.com/office/powerpoint/2010/main" val="1389994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If you’re uncertain about the dosage, check the prescription bottle for specifics.</a:t>
            </a:r>
          </a:p>
        </p:txBody>
      </p:sp>
    </p:spTree>
    <p:extLst>
      <p:ext uri="{BB962C8B-B14F-4D97-AF65-F5344CB8AC3E}">
        <p14:creationId xmlns:p14="http://schemas.microsoft.com/office/powerpoint/2010/main" val="3423913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If your drug list has insulin on it (either from you adding previously or from recent claims), remove it from your drug list.</a:t>
            </a:r>
          </a:p>
        </p:txBody>
      </p:sp>
    </p:spTree>
    <p:extLst>
      <p:ext uri="{BB962C8B-B14F-4D97-AF65-F5344CB8AC3E}">
        <p14:creationId xmlns:p14="http://schemas.microsoft.com/office/powerpoint/2010/main" val="503628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Continue adding medicines to your drug list until it’s complete.</a:t>
            </a:r>
          </a:p>
        </p:txBody>
      </p:sp>
    </p:spTree>
    <p:extLst>
      <p:ext uri="{BB962C8B-B14F-4D97-AF65-F5344CB8AC3E}">
        <p14:creationId xmlns:p14="http://schemas.microsoft.com/office/powerpoint/2010/main" val="197325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5763"/>
            <a:ext cx="5486400" cy="3086100"/>
          </a:xfrm>
        </p:spPr>
      </p:sp>
      <p:sp>
        <p:nvSpPr>
          <p:cNvPr id="3" name="Notes Placeholder 2"/>
          <p:cNvSpPr>
            <a:spLocks noGrp="1"/>
          </p:cNvSpPr>
          <p:nvPr>
            <p:ph type="body" idx="1"/>
          </p:nvPr>
        </p:nvSpPr>
        <p:spPr>
          <a:xfrm>
            <a:off x="685800" y="3682095"/>
            <a:ext cx="5486400" cy="3600450"/>
          </a:xfrm>
        </p:spPr>
        <p:txBody>
          <a:bodyPr/>
          <a:lstStyle/>
          <a:p>
            <a:pPr marL="0" indent="0">
              <a:spcAft>
                <a:spcPts val="600"/>
              </a:spcAft>
              <a:buNone/>
            </a:pPr>
            <a:r>
              <a:rPr lang="en-US" sz="1200" kern="1200" dirty="0">
                <a:solidFill>
                  <a:schemeClr val="tx1"/>
                </a:solidFill>
                <a:effectLst/>
                <a:ea typeface="+mn-ea"/>
                <a:cs typeface="+mn-cs"/>
              </a:rPr>
              <a:t>Before we get started, I’d like to go over a few technical issues with you.</a:t>
            </a:r>
          </a:p>
          <a:p>
            <a:pPr marL="171450" indent="-171450">
              <a:spcAft>
                <a:spcPts val="600"/>
              </a:spcAft>
              <a:buFont typeface="Wingdings" panose="05000000000000000000" pitchFamily="2" charset="2"/>
              <a:buChar char="§"/>
            </a:pPr>
            <a:r>
              <a:rPr lang="en-US" dirty="0"/>
              <a:t>Lines have been muted. </a:t>
            </a:r>
            <a:endParaRPr lang="en-US" b="1" dirty="0"/>
          </a:p>
          <a:p>
            <a:pPr marL="171450" indent="-171450">
              <a:spcAft>
                <a:spcPts val="600"/>
              </a:spcAft>
              <a:buFont typeface="Wingdings" panose="05000000000000000000" pitchFamily="2" charset="2"/>
              <a:buChar char="§"/>
            </a:pPr>
            <a:r>
              <a:rPr lang="en-US" dirty="0"/>
              <a:t>Use your computer speakers to adjust your volume level.</a:t>
            </a:r>
          </a:p>
          <a:p>
            <a:pPr marL="171450" indent="-171450">
              <a:spcAft>
                <a:spcPts val="600"/>
              </a:spcAft>
              <a:buFont typeface="Wingdings" panose="05000000000000000000" pitchFamily="2" charset="2"/>
              <a:buChar char="§"/>
            </a:pPr>
            <a:r>
              <a:rPr lang="en-US" dirty="0"/>
              <a:t>Audio depends on what option you chose.</a:t>
            </a:r>
          </a:p>
          <a:p>
            <a:pPr marL="171450" lvl="1" indent="-171450">
              <a:spcAft>
                <a:spcPts val="600"/>
              </a:spcAft>
              <a:buFont typeface="Wingdings" panose="05000000000000000000" pitchFamily="2" charset="2"/>
              <a:buChar char="§"/>
            </a:pPr>
            <a:r>
              <a:rPr lang="en-US" dirty="0"/>
              <a:t>To change your selection, select the arrow on the audio settings or  un/mute icon on the bottom of your screen or the 3 dots button.</a:t>
            </a:r>
          </a:p>
        </p:txBody>
      </p:sp>
    </p:spTree>
    <p:extLst>
      <p:ext uri="{BB962C8B-B14F-4D97-AF65-F5344CB8AC3E}">
        <p14:creationId xmlns:p14="http://schemas.microsoft.com/office/powerpoint/2010/main" val="2024468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Next, select your pharmacy preferences. You can use a mile radius to view options close to you. Be sure to include some retail chain options to see preferred pharmacy pricing.</a:t>
            </a:r>
          </a:p>
        </p:txBody>
      </p:sp>
    </p:spTree>
    <p:extLst>
      <p:ext uri="{BB962C8B-B14F-4D97-AF65-F5344CB8AC3E}">
        <p14:creationId xmlns:p14="http://schemas.microsoft.com/office/powerpoint/2010/main" val="885914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In the plan results, note the yearly drug and premium cost. This will provide you a good estimate of your costs for a full year. While viewing during OEP, you’ll see the full year cost. If you search after January, the costs will be adjusted to show the total only for the remaining months of the calendar year. </a:t>
            </a:r>
          </a:p>
        </p:txBody>
      </p:sp>
    </p:spTree>
    <p:extLst>
      <p:ext uri="{BB962C8B-B14F-4D97-AF65-F5344CB8AC3E}">
        <p14:creationId xmlns:p14="http://schemas.microsoft.com/office/powerpoint/2010/main" val="299658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You can also use filter options to help narrow your search. For example, you can search by “Insurance Carrier” or “Star Ratings”. Select the box next to “Add to compare” to see that plan in a side-by-side comparison for up to 3 plans.</a:t>
            </a:r>
          </a:p>
        </p:txBody>
      </p:sp>
    </p:spTree>
    <p:extLst>
      <p:ext uri="{BB962C8B-B14F-4D97-AF65-F5344CB8AC3E}">
        <p14:creationId xmlns:p14="http://schemas.microsoft.com/office/powerpoint/2010/main" val="3738872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Ensure all of your drugs are covered on the plans’ formularies. Review the total costs when using the pharmacy options you selected. Make note of the lowest yearly cost and pharmacy options.</a:t>
            </a:r>
          </a:p>
        </p:txBody>
      </p:sp>
    </p:spTree>
    <p:extLst>
      <p:ext uri="{BB962C8B-B14F-4D97-AF65-F5344CB8AC3E}">
        <p14:creationId xmlns:p14="http://schemas.microsoft.com/office/powerpoint/2010/main" val="1432908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If you take insulin, and would like to estimate the maximum you could pay under the new benefit cap, you can add $420, for each insulin product that you fill as a monthly supply, to the yearly total cost. If you fill insulin in 60- or 90-day supplies, your costs may vary by plan.</a:t>
            </a:r>
          </a:p>
        </p:txBody>
      </p:sp>
    </p:spTree>
    <p:extLst>
      <p:ext uri="{BB962C8B-B14F-4D97-AF65-F5344CB8AC3E}">
        <p14:creationId xmlns:p14="http://schemas.microsoft.com/office/powerpoint/2010/main" val="888994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From the plan comparison screen, you can still access the plan details of any particular plan by selecting the “Plan Details” button. Note that</a:t>
            </a:r>
            <a:r>
              <a:rPr lang="en-US" baseline="0" dirty="0"/>
              <a:t> on this page, the estimated price is only for total drug costs.  It does not include the premium. </a:t>
            </a:r>
            <a:endParaRPr lang="en-US" dirty="0"/>
          </a:p>
        </p:txBody>
      </p:sp>
    </p:spTree>
    <p:extLst>
      <p:ext uri="{BB962C8B-B14F-4D97-AF65-F5344CB8AC3E}">
        <p14:creationId xmlns:p14="http://schemas.microsoft.com/office/powerpoint/2010/main" val="17880214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If you have insulin on your Drug List, you’ll see a note like this. This is just a sample. For the step-by-step process of this presentation, the user had already removed insulin from their Drug List, so this pop-up wouldn’t show.</a:t>
            </a:r>
          </a:p>
        </p:txBody>
      </p:sp>
    </p:spTree>
    <p:extLst>
      <p:ext uri="{BB962C8B-B14F-4D97-AF65-F5344CB8AC3E}">
        <p14:creationId xmlns:p14="http://schemas.microsoft.com/office/powerpoint/2010/main" val="498972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94728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Total drug costs can vary greatly depending on which pharmacy you use. Check “Yearly Drug Costs by Pharmacy” as well as the “Estimated Total Drug + Premium Cost.”</a:t>
            </a:r>
          </a:p>
        </p:txBody>
      </p:sp>
    </p:spTree>
    <p:extLst>
      <p:ext uri="{BB962C8B-B14F-4D97-AF65-F5344CB8AC3E}">
        <p14:creationId xmlns:p14="http://schemas.microsoft.com/office/powerpoint/2010/main" val="28900177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In the “Plan Details” section, check to see which months your costs change. For example, check to see which month will you meet your yearly deductible (if your plan has one). If you take insulin, the deductible won’t apply to the cost of your insulin.</a:t>
            </a:r>
          </a:p>
        </p:txBody>
      </p:sp>
    </p:spTree>
    <p:extLst>
      <p:ext uri="{BB962C8B-B14F-4D97-AF65-F5344CB8AC3E}">
        <p14:creationId xmlns:p14="http://schemas.microsoft.com/office/powerpoint/2010/main" val="3545297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4488"/>
            <a:ext cx="5486400" cy="3086100"/>
          </a:xfrm>
        </p:spPr>
      </p:sp>
      <p:sp>
        <p:nvSpPr>
          <p:cNvPr id="3" name="Notes Placeholder 2"/>
          <p:cNvSpPr>
            <a:spLocks noGrp="1"/>
          </p:cNvSpPr>
          <p:nvPr>
            <p:ph type="body" idx="1"/>
          </p:nvPr>
        </p:nvSpPr>
        <p:spPr>
          <a:xfrm>
            <a:off x="685800" y="3712398"/>
            <a:ext cx="5486400" cy="3600450"/>
          </a:xfrm>
        </p:spPr>
        <p:txBody>
          <a:bodyPr/>
          <a:lstStyle/>
          <a:p>
            <a:pPr marL="0" indent="0">
              <a:spcAft>
                <a:spcPts val="600"/>
              </a:spcAft>
              <a:buNone/>
            </a:pPr>
            <a:r>
              <a:rPr lang="en-US" dirty="0"/>
              <a:t>Make the most</a:t>
            </a:r>
            <a:r>
              <a:rPr lang="en-US" baseline="0" dirty="0"/>
              <a:t> of your webinar experience. </a:t>
            </a:r>
            <a:endParaRPr lang="en-US" sz="1200" kern="1200" dirty="0">
              <a:solidFill>
                <a:schemeClr val="tx1"/>
              </a:solidFill>
              <a:effectLst/>
              <a:ea typeface="+mn-ea"/>
              <a:cs typeface="+mn-cs"/>
            </a:endParaRPr>
          </a:p>
          <a:p>
            <a:pPr marL="171450" marR="0" lvl="0" indent="-171450" fontAlgn="auto">
              <a:spcAft>
                <a:spcPts val="600"/>
              </a:spcAft>
              <a:buClrTx/>
              <a:buSzTx/>
              <a:buFont typeface="Wingdings" panose="05000000000000000000" pitchFamily="2" charset="2"/>
              <a:buChar char="§"/>
              <a:tabLst/>
              <a:defRPr/>
            </a:pPr>
            <a:r>
              <a:rPr lang="en-US" dirty="0"/>
              <a:t>You can choose to view the Q&amp;A and closed captioning. If you don’t see the icons at the bottom of your screen, you may need to click the view icon at the top right to exit the full screen.</a:t>
            </a:r>
          </a:p>
          <a:p>
            <a:pPr marL="171450" lvl="0" indent="-171450">
              <a:spcAft>
                <a:spcPts val="600"/>
              </a:spcAft>
              <a:buFont typeface="Wingdings" panose="05000000000000000000" pitchFamily="2" charset="2"/>
              <a:buChar char="§"/>
            </a:pPr>
            <a:r>
              <a:rPr lang="en-US" dirty="0"/>
              <a:t>If you would like to ask a question, please type it into the Q &amp; A box located on the bottom of the webinar screen. </a:t>
            </a:r>
          </a:p>
          <a:p>
            <a:pPr marL="341312" lvl="1" indent="-171450">
              <a:buSzPct val="120000"/>
            </a:pPr>
            <a:r>
              <a:rPr lang="en-US" dirty="0"/>
              <a:t>We’ll reply to many your questions throughout the webinar, and we’ll select some that we will ask our presenter live, after each presentation. </a:t>
            </a:r>
          </a:p>
          <a:p>
            <a:pPr marL="341312" lvl="1" indent="-171450">
              <a:buSzPct val="120000"/>
            </a:pPr>
            <a:r>
              <a:rPr lang="en-US" dirty="0"/>
              <a:t>Later, we’ll explain where to send any unanswered questions, depending on the topic and the type of question asked.</a:t>
            </a:r>
          </a:p>
          <a:p>
            <a:pPr marL="171450" lvl="0" indent="-171450">
              <a:spcAft>
                <a:spcPts val="600"/>
              </a:spcAft>
              <a:buFont typeface="Wingdings" panose="05000000000000000000" pitchFamily="2" charset="2"/>
              <a:buChar char="§"/>
            </a:pPr>
            <a:r>
              <a:rPr lang="en-US" dirty="0"/>
              <a:t>Be sure to participate in the polls.</a:t>
            </a:r>
          </a:p>
          <a:p>
            <a:pPr marL="171450" lvl="0" indent="-171450">
              <a:spcAft>
                <a:spcPts val="600"/>
              </a:spcAft>
              <a:buFont typeface="Wingdings" panose="05000000000000000000" pitchFamily="2" charset="2"/>
              <a:buChar char="§"/>
            </a:pPr>
            <a:r>
              <a:rPr lang="en-US" dirty="0"/>
              <a:t>The closed captioning option is located at the bottom of your screen. Select it and then “Show Subtitles”</a:t>
            </a:r>
          </a:p>
          <a:p>
            <a:pPr marL="171450" marR="0" lvl="0" indent="-171450" fontAlgn="auto">
              <a:spcAft>
                <a:spcPts val="600"/>
              </a:spcAft>
              <a:buClrTx/>
              <a:buSzTx/>
              <a:buFont typeface="Wingdings" panose="05000000000000000000" pitchFamily="2" charset="2"/>
              <a:buChar char="§"/>
              <a:tabLst/>
              <a:defRPr/>
            </a:pPr>
            <a:r>
              <a:rPr lang="en-US" dirty="0"/>
              <a:t>To see a larger version of the slides, use the full screen select the View icon at the top right of your screen. </a:t>
            </a:r>
          </a:p>
          <a:p>
            <a:pPr marL="0" indent="0">
              <a:buNone/>
            </a:pPr>
            <a:endParaRPr lang="en-US" dirty="0"/>
          </a:p>
        </p:txBody>
      </p:sp>
    </p:spTree>
    <p:extLst>
      <p:ext uri="{BB962C8B-B14F-4D97-AF65-F5344CB8AC3E}">
        <p14:creationId xmlns:p14="http://schemas.microsoft.com/office/powerpoint/2010/main" val="23671522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When selecting your pharmacies, you can use the selection box to see only the “preferred in-network pharmacies” options. Using preferred pharmacies, will result in lower out-of-pocket costs.</a:t>
            </a:r>
          </a:p>
        </p:txBody>
      </p:sp>
    </p:spTree>
    <p:extLst>
      <p:ext uri="{BB962C8B-B14F-4D97-AF65-F5344CB8AC3E}">
        <p14:creationId xmlns:p14="http://schemas.microsoft.com/office/powerpoint/2010/main" val="3565230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Each pharmacy option will have an expandable list. You can select the “+” icon to view all details for that pharmacy.</a:t>
            </a:r>
          </a:p>
        </p:txBody>
      </p:sp>
    </p:spTree>
    <p:extLst>
      <p:ext uri="{BB962C8B-B14F-4D97-AF65-F5344CB8AC3E}">
        <p14:creationId xmlns:p14="http://schemas.microsoft.com/office/powerpoint/2010/main" val="2891307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sz="1200" dirty="0">
                <a:cs typeface="Arial" panose="020B0604020202020204" pitchFamily="34" charset="0"/>
              </a:rPr>
              <a:t>This footnote is just a sample; it won’t appear unless insulin is on the user’s drug list.</a:t>
            </a:r>
          </a:p>
          <a:p>
            <a:pPr marL="114300" indent="-114300"/>
            <a:r>
              <a:rPr lang="en-US" sz="1200" dirty="0">
                <a:cs typeface="Arial" panose="020B0604020202020204" pitchFamily="34" charset="0"/>
              </a:rPr>
              <a:t>Footnotes in Plan Finder will let you know if:</a:t>
            </a:r>
          </a:p>
          <a:p>
            <a:pPr marL="457200" lvl="1" indent="-109538"/>
            <a:r>
              <a:rPr lang="en-US" sz="1200" dirty="0">
                <a:cs typeface="Arial" panose="020B0604020202020204" pitchFamily="34" charset="0"/>
              </a:rPr>
              <a:t>The cost is lowered</a:t>
            </a:r>
          </a:p>
          <a:p>
            <a:pPr marL="457200" lvl="1" indent="-109538"/>
            <a:r>
              <a:rPr lang="en-US" sz="1200" dirty="0">
                <a:cs typeface="Arial" panose="020B0604020202020204" pitchFamily="34" charset="0"/>
              </a:rPr>
              <a:t>How the Inflation Reduction Act (IRA) impacts certain vaccines and insulin products</a:t>
            </a:r>
          </a:p>
          <a:p>
            <a:pPr marL="114300" indent="-114300">
              <a:buFont typeface="Wingdings" panose="05000000000000000000" pitchFamily="2" charset="2"/>
              <a:buChar char="§"/>
            </a:pPr>
            <a:r>
              <a:rPr lang="en-US" altLang="en-US" sz="1200" dirty="0">
                <a:ea typeface="Calibri" panose="020F0502020204030204" pitchFamily="34" charset="0"/>
                <a:cs typeface="Arial" panose="020B0604020202020204" pitchFamily="34" charset="0"/>
              </a:rPr>
              <a:t>In the sample footnote, a covered insulin drug must be: </a:t>
            </a:r>
            <a:endParaRPr lang="en-US" altLang="en-US" sz="1200" dirty="0">
              <a:cs typeface="Arial" panose="020B0604020202020204" pitchFamily="34" charset="0"/>
            </a:endParaRPr>
          </a:p>
          <a:p>
            <a:pPr marL="347663" lvl="1" indent="109538" eaLnBrk="0" fontAlgn="base" hangingPunct="0">
              <a:spcBef>
                <a:spcPct val="0"/>
              </a:spcBef>
              <a:spcAft>
                <a:spcPct val="0"/>
              </a:spcAft>
              <a:buSzPct val="90000"/>
              <a:buFontTx/>
              <a:buChar char="•"/>
            </a:pPr>
            <a:r>
              <a:rPr lang="en-US" altLang="en-US" sz="1200" dirty="0">
                <a:ea typeface="Times New Roman" panose="02020603050405020304" pitchFamily="18" charset="0"/>
                <a:cs typeface="Arial" panose="020B0604020202020204" pitchFamily="34" charset="0"/>
              </a:rPr>
              <a:t>Listed in the insulin column of the CMS Formulary Reference File (FRF); </a:t>
            </a:r>
            <a:endParaRPr lang="en-US" altLang="en-US" sz="1200" dirty="0">
              <a:cs typeface="Arial" panose="020B0604020202020204" pitchFamily="34" charset="0"/>
            </a:endParaRPr>
          </a:p>
          <a:p>
            <a:pPr marL="347663" lvl="1" indent="109538" eaLnBrk="0" fontAlgn="base" hangingPunct="0">
              <a:spcBef>
                <a:spcPct val="0"/>
              </a:spcBef>
              <a:spcAft>
                <a:spcPct val="0"/>
              </a:spcAft>
              <a:buSzPct val="90000"/>
              <a:buFontTx/>
              <a:buChar char="•"/>
            </a:pPr>
            <a:r>
              <a:rPr lang="en-US" altLang="en-US" sz="1200" dirty="0">
                <a:ea typeface="Times New Roman" panose="02020603050405020304" pitchFamily="18" charset="0"/>
                <a:cs typeface="Arial" panose="020B0604020202020204" pitchFamily="34" charset="0"/>
              </a:rPr>
              <a:t>On the plan’s formulary; and </a:t>
            </a:r>
            <a:endParaRPr lang="en-US" altLang="en-US" sz="1200" dirty="0">
              <a:cs typeface="Arial" panose="020B0604020202020204" pitchFamily="34" charset="0"/>
            </a:endParaRPr>
          </a:p>
          <a:p>
            <a:pPr marL="347663" lvl="1" indent="109538" eaLnBrk="0" fontAlgn="base" hangingPunct="0">
              <a:spcBef>
                <a:spcPct val="0"/>
              </a:spcBef>
              <a:spcAft>
                <a:spcPct val="0"/>
              </a:spcAft>
              <a:buSzPct val="90000"/>
              <a:buFontTx/>
              <a:buChar char="•"/>
            </a:pPr>
            <a:r>
              <a:rPr lang="en-US" altLang="en-US" sz="1200" dirty="0">
                <a:ea typeface="Times New Roman" panose="02020603050405020304" pitchFamily="18" charset="0"/>
                <a:cs typeface="Arial" panose="020B0604020202020204" pitchFamily="34" charset="0"/>
              </a:rPr>
              <a:t>Covered for a month’s supply according to the Plan Benefit Package (PBP). </a:t>
            </a:r>
            <a:endParaRPr lang="en-US" altLang="en-US" sz="1200" dirty="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528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Under each pharmacy, you can see the cost per prescription during all coverage phases. </a:t>
            </a:r>
          </a:p>
        </p:txBody>
      </p:sp>
    </p:spTree>
    <p:extLst>
      <p:ext uri="{BB962C8B-B14F-4D97-AF65-F5344CB8AC3E}">
        <p14:creationId xmlns:p14="http://schemas.microsoft.com/office/powerpoint/2010/main" val="14047314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Plans have lists of covered drugs, called formularies. The formularies are tiered, with different cost-sharing amounts on different tiers. Plans can arrange medications on different tier levels. The amount you pay for a drug could be more in one plan if that drug is on a more expensive tier than it is in a different plan. </a:t>
            </a:r>
          </a:p>
        </p:txBody>
      </p:sp>
    </p:spTree>
    <p:extLst>
      <p:ext uri="{BB962C8B-B14F-4D97-AF65-F5344CB8AC3E}">
        <p14:creationId xmlns:p14="http://schemas.microsoft.com/office/powerpoint/2010/main" val="13362613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Plans can also have prior authorization, quantity limits, and step therapy requirements for drugs on their formulary. Review the details for each drug on your drug list so you’re aware of any of these requirements before selecting the plan.</a:t>
            </a:r>
          </a:p>
        </p:txBody>
      </p:sp>
    </p:spTree>
    <p:extLst>
      <p:ext uri="{BB962C8B-B14F-4D97-AF65-F5344CB8AC3E}">
        <p14:creationId xmlns:p14="http://schemas.microsoft.com/office/powerpoint/2010/main" val="2160964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mn-lt"/>
                <a:ea typeface="+mn-ea"/>
                <a:cs typeface="+mn-cs"/>
              </a:rPr>
              <a:t>Even after you’ve begun your comparison, you can always go back to your drug list and make edits. For example, if you completed your initial drug plan search and identified low-cost options without considering your insulin, you can access your drug list from here to add insulin back. You will need to expand “+View more drug coverage” to get to this function.</a:t>
            </a:r>
            <a:endParaRPr lang="en-US" dirty="0"/>
          </a:p>
        </p:txBody>
      </p:sp>
    </p:spTree>
    <p:extLst>
      <p:ext uri="{BB962C8B-B14F-4D97-AF65-F5344CB8AC3E}">
        <p14:creationId xmlns:p14="http://schemas.microsoft.com/office/powerpoint/2010/main" val="11965787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lnSpc>
                <a:spcPct val="110000"/>
              </a:lnSpc>
              <a:buNone/>
            </a:pPr>
            <a:r>
              <a:rPr lang="en-US" dirty="0"/>
              <a:t>Remember, accurate insulin pricing may not show since Plan Finder has the cost data from before the IRA. You can add insulin back to your drug list to see if the plan covers your brand and dosage. You should contact the plan for specific pricing details.</a:t>
            </a:r>
          </a:p>
          <a:p>
            <a:pPr marL="0" indent="0">
              <a:buNone/>
            </a:pPr>
            <a:endParaRPr lang="en-US" dirty="0"/>
          </a:p>
        </p:txBody>
      </p:sp>
    </p:spTree>
    <p:extLst>
      <p:ext uri="{BB962C8B-B14F-4D97-AF65-F5344CB8AC3E}">
        <p14:creationId xmlns:p14="http://schemas.microsoft.com/office/powerpoint/2010/main" val="18082551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Plans can also have prior authorization, quantity limits, and step therapy requirements for drugs on their formulary. Review the details for each drug on your drug list so you’re aware of any of these requirements before selecting the plan.</a:t>
            </a:r>
          </a:p>
        </p:txBody>
      </p:sp>
    </p:spTree>
    <p:extLst>
      <p:ext uri="{BB962C8B-B14F-4D97-AF65-F5344CB8AC3E}">
        <p14:creationId xmlns:p14="http://schemas.microsoft.com/office/powerpoint/2010/main" val="248221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Members rate Medicare health and drug plans based on quality and customer service. You can view each plan’s star ratings on a variety of categories to consider overall value.</a:t>
            </a:r>
          </a:p>
        </p:txBody>
      </p:sp>
    </p:spTree>
    <p:extLst>
      <p:ext uri="{BB962C8B-B14F-4D97-AF65-F5344CB8AC3E}">
        <p14:creationId xmlns:p14="http://schemas.microsoft.com/office/powerpoint/2010/main" val="3049430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2588"/>
            <a:ext cx="5486400" cy="3086100"/>
          </a:xfrm>
        </p:spPr>
      </p:sp>
      <p:sp>
        <p:nvSpPr>
          <p:cNvPr id="3" name="Notes Placeholder 2"/>
          <p:cNvSpPr>
            <a:spLocks noGrp="1"/>
          </p:cNvSpPr>
          <p:nvPr>
            <p:ph type="body" idx="1"/>
          </p:nvPr>
        </p:nvSpPr>
        <p:spPr>
          <a:xfrm>
            <a:off x="685800" y="3669032"/>
            <a:ext cx="5486400" cy="3600450"/>
          </a:xfrm>
        </p:spPr>
        <p:txBody>
          <a:bodyPr/>
          <a:lstStyle/>
          <a:p>
            <a:pPr marL="0" indent="0">
              <a:buNone/>
              <a:defRPr/>
            </a:pPr>
            <a:r>
              <a:rPr lang="en-US" dirty="0"/>
              <a:t>Today’s presentation slides are available for download at the same location you launched today’s webinar</a:t>
            </a:r>
          </a:p>
          <a:p>
            <a:pPr marL="0" lvl="0" indent="0">
              <a:spcAft>
                <a:spcPts val="600"/>
              </a:spcAft>
              <a:buFont typeface="Wingdings" panose="05000000000000000000" pitchFamily="2" charset="2"/>
              <a:buNone/>
            </a:pPr>
            <a:r>
              <a:rPr lang="en-US" dirty="0"/>
              <a:t>This webinar is being recorded so it can be posted to our NTP website later.</a:t>
            </a:r>
          </a:p>
          <a:p>
            <a:pPr marL="0" indent="0">
              <a:buNone/>
            </a:pPr>
            <a:endParaRPr lang="en-US" dirty="0"/>
          </a:p>
        </p:txBody>
      </p:sp>
    </p:spTree>
    <p:extLst>
      <p:ext uri="{BB962C8B-B14F-4D97-AF65-F5344CB8AC3E}">
        <p14:creationId xmlns:p14="http://schemas.microsoft.com/office/powerpoint/2010/main" val="26350832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If you’re not ready to select a plan yet and would like to save and print your results, you can do so by using the “Print” icon from the plan comparison screen.</a:t>
            </a:r>
          </a:p>
        </p:txBody>
      </p:sp>
    </p:spTree>
    <p:extLst>
      <p:ext uri="{BB962C8B-B14F-4D97-AF65-F5344CB8AC3E}">
        <p14:creationId xmlns:p14="http://schemas.microsoft.com/office/powerpoint/2010/main" val="14557731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If you want to reduce the number of pages printed, adjust the “Scale” to 67–75%.</a:t>
            </a:r>
          </a:p>
        </p:txBody>
      </p:sp>
    </p:spTree>
    <p:extLst>
      <p:ext uri="{BB962C8B-B14F-4D97-AF65-F5344CB8AC3E}">
        <p14:creationId xmlns:p14="http://schemas.microsoft.com/office/powerpoint/2010/main" val="4928409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Instead of printing, you can also save the results as a PDF.</a:t>
            </a:r>
          </a:p>
        </p:txBody>
      </p:sp>
    </p:spTree>
    <p:extLst>
      <p:ext uri="{BB962C8B-B14F-4D97-AF65-F5344CB8AC3E}">
        <p14:creationId xmlns:p14="http://schemas.microsoft.com/office/powerpoint/2010/main" val="10423745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If you take insulin, you should contact the plan directly to confirm pricing prior to enrolling through the Plan Finder. If you’re ready to enroll, the Plan Finder has enroll buttons on several screens or you can always contact the plan directly.</a:t>
            </a:r>
          </a:p>
        </p:txBody>
      </p:sp>
    </p:spTree>
    <p:extLst>
      <p:ext uri="{BB962C8B-B14F-4D97-AF65-F5344CB8AC3E}">
        <p14:creationId xmlns:p14="http://schemas.microsoft.com/office/powerpoint/2010/main" val="30727957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Make sure you complete the entire enrollment form. When you submit it, you’ll get a confirmation number, as well as a confirmation email (new in 2022). Print the confirmation page or save the number for proof of enrollment.</a:t>
            </a:r>
          </a:p>
        </p:txBody>
      </p:sp>
    </p:spTree>
    <p:extLst>
      <p:ext uri="{BB962C8B-B14F-4D97-AF65-F5344CB8AC3E}">
        <p14:creationId xmlns:p14="http://schemas.microsoft.com/office/powerpoint/2010/main" val="25940535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703320"/>
            <a:ext cx="5486400" cy="4400550"/>
          </a:xfrm>
        </p:spPr>
        <p:txBody>
          <a:bodyPr/>
          <a:lstStyle/>
          <a:p>
            <a:pPr marL="0" indent="0">
              <a:buNone/>
            </a:pPr>
            <a:r>
              <a:rPr lang="en-US" dirty="0"/>
              <a:t>Your new plan’s coverage starts on January 1. Plans will mail out membership materials. The act of enrolling in a new plan automatically disenrolls you from any prior plans. </a:t>
            </a:r>
          </a:p>
          <a:p>
            <a:pPr marL="0" indent="0">
              <a:spcBef>
                <a:spcPts val="600"/>
              </a:spcBef>
              <a:buNone/>
            </a:pPr>
            <a:r>
              <a:rPr lang="en-US" sz="1100" dirty="0"/>
              <a:t>However, the first time you use your new Medicare plan, you should come to the pharmacy/provider with as much information as possible, especially if you need to use your new coverage before you get a plan membership card. Here’s what you need to bring to the pharmacy:</a:t>
            </a:r>
          </a:p>
          <a:p>
            <a:pPr marL="171450" lvl="1" indent="-171450">
              <a:spcBef>
                <a:spcPts val="600"/>
              </a:spcBef>
              <a:buSzPct val="120000"/>
              <a:buFont typeface="Wingdings" panose="05000000000000000000" pitchFamily="2" charset="2"/>
              <a:buChar char="§"/>
            </a:pPr>
            <a:r>
              <a:rPr lang="en-US" sz="1100" dirty="0"/>
              <a:t>Your red, white, and blue Medicare card</a:t>
            </a:r>
          </a:p>
          <a:p>
            <a:pPr marL="171450" lvl="1" indent="-171450">
              <a:spcBef>
                <a:spcPts val="600"/>
              </a:spcBef>
              <a:buSzPct val="120000"/>
              <a:buFont typeface="Wingdings" panose="05000000000000000000" pitchFamily="2" charset="2"/>
              <a:buChar char="§"/>
            </a:pPr>
            <a:r>
              <a:rPr lang="en-US" sz="1100" dirty="0"/>
              <a:t>A photo ID</a:t>
            </a:r>
          </a:p>
          <a:p>
            <a:pPr marL="171450" lvl="1" indent="-171450">
              <a:spcBef>
                <a:spcPts val="600"/>
              </a:spcBef>
              <a:buSzPct val="120000"/>
              <a:buFont typeface="Wingdings" panose="05000000000000000000" pitchFamily="2" charset="2"/>
              <a:buChar char="§"/>
            </a:pPr>
            <a:r>
              <a:rPr lang="en-US" sz="1100" dirty="0"/>
              <a:t>You can bring an acknowledgement or confirmation letter from the plan if you have one, or an enrollment confirmation number from the plan</a:t>
            </a:r>
          </a:p>
          <a:p>
            <a:pPr marL="0" lvl="1" indent="0">
              <a:spcBef>
                <a:spcPts val="600"/>
              </a:spcBef>
              <a:buSzPct val="120000"/>
              <a:buNone/>
            </a:pPr>
            <a:r>
              <a:rPr lang="en-US" sz="1100" b="1" dirty="0"/>
              <a:t>NOTE</a:t>
            </a:r>
            <a:r>
              <a:rPr lang="en-US" sz="1100" dirty="0"/>
              <a:t>: Only confirmation numbers from the plan will work, not those from Medicare’s Online Enrollment Center at </a:t>
            </a:r>
            <a:r>
              <a:rPr lang="en-US" sz="1100" dirty="0">
                <a:hlinkClick r:id="rId3"/>
              </a:rPr>
              <a:t>Medicare.gov</a:t>
            </a:r>
            <a:r>
              <a:rPr lang="en-US" sz="1100" dirty="0"/>
              <a:t>. If you haven’t gotten a plan membership card or any plan enrollment materials, let the provider/pharmacist know the name of the Medicare health or drug plan you joined. If you qualify, bring your Medicaid card (if you have one), or a letter from your state Medicaid Program, or Social Security that shows you’re eligible for Extra Help (a Medicare Program to help people with limited income and resources pay Medicare drug costs).</a:t>
            </a:r>
          </a:p>
          <a:p>
            <a:pPr marL="0" indent="0">
              <a:buNone/>
            </a:pPr>
            <a:r>
              <a:rPr lang="en-US" dirty="0"/>
              <a:t>If you’re a SHIP counselor assisting a person with Medicare who just enrolled, be sure to complete the Beneficiary Contact Form in STARS.</a:t>
            </a:r>
          </a:p>
          <a:p>
            <a:pPr marL="0" indent="0">
              <a:buNone/>
            </a:pPr>
            <a:endParaRPr lang="en-US" dirty="0"/>
          </a:p>
        </p:txBody>
      </p:sp>
    </p:spTree>
    <p:extLst>
      <p:ext uri="{BB962C8B-B14F-4D97-AF65-F5344CB8AC3E}">
        <p14:creationId xmlns:p14="http://schemas.microsoft.com/office/powerpoint/2010/main" val="14550759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499803"/>
            <a:ext cx="5486400" cy="5049837"/>
          </a:xfrm>
        </p:spPr>
        <p:txBody>
          <a:bodyPr/>
          <a:lstStyle/>
          <a:p>
            <a:pPr marL="0" indent="0">
              <a:spcAft>
                <a:spcPts val="600"/>
              </a:spcAft>
              <a:buNone/>
              <a:defRPr/>
            </a:pPr>
            <a:r>
              <a:rPr lang="en-US" b="1" dirty="0">
                <a:solidFill>
                  <a:prstClr val="black"/>
                </a:solidFill>
              </a:rPr>
              <a:t>This slide has animation.</a:t>
            </a:r>
            <a:endParaRPr lang="en-US" dirty="0">
              <a:solidFill>
                <a:prstClr val="black"/>
              </a:solidFill>
            </a:endParaRPr>
          </a:p>
          <a:p>
            <a:pPr marL="0" indent="0">
              <a:spcAft>
                <a:spcPts val="600"/>
              </a:spcAft>
              <a:buNone/>
            </a:pPr>
            <a:r>
              <a:rPr lang="en-US" dirty="0">
                <a:cs typeface="Arial" panose="020B0604020202020204" pitchFamily="34" charset="0"/>
              </a:rPr>
              <a:t>The voluntary Part D Senior Savings model began on January 1, 2021 (prior to the passage of the IRA). It tests the impact of offering people with Medicare an increased choice of enhanced alternative drug</a:t>
            </a:r>
            <a:r>
              <a:rPr lang="en-US" baseline="0" dirty="0">
                <a:cs typeface="Arial" panose="020B0604020202020204" pitchFamily="34" charset="0"/>
              </a:rPr>
              <a:t> </a:t>
            </a:r>
            <a:r>
              <a:rPr lang="en-US" dirty="0">
                <a:cs typeface="Arial" panose="020B0604020202020204" pitchFamily="34" charset="0"/>
              </a:rPr>
              <a:t>plan options that offer lower out-of-pocket costs for insulin. Now all Medicare Part D plans are limited to the maximum copayment of $35 for a month’s supply of each insulin. The CMS Innovation Center oversees the model. For more information, visit </a:t>
            </a:r>
            <a:r>
              <a:rPr lang="en-US" dirty="0">
                <a:cs typeface="Arial" panose="020B0604020202020204" pitchFamily="34" charset="0"/>
                <a:hlinkClick r:id="rId3"/>
              </a:rPr>
              <a:t>Innovation.cms.gov/innovation-models/part-d-savings-model</a:t>
            </a:r>
            <a:r>
              <a:rPr lang="en-US" dirty="0">
                <a:cs typeface="Arial" panose="020B0604020202020204" pitchFamily="34" charset="0"/>
              </a:rPr>
              <a:t>.</a:t>
            </a: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Those who are currently enrolled in or chose a Part D Senior Savings (PDSS) Model Plan may not be aware that other options for insulin coverage are now available outside of PDSS Model Plans for 2023. </a:t>
            </a:r>
          </a:p>
          <a:p>
            <a:pPr marL="0" lvl="0" indent="0">
              <a:buNone/>
            </a:pPr>
            <a:r>
              <a:rPr lang="en-US" sz="1200" kern="1200" dirty="0">
                <a:solidFill>
                  <a:schemeClr val="tx1"/>
                </a:solidFill>
                <a:effectLst/>
                <a:latin typeface="+mn-lt"/>
                <a:ea typeface="+mn-ea"/>
                <a:cs typeface="+mn-cs"/>
              </a:rPr>
              <a:t>It is critical that insulin-taking people in the PDSS Model plans, who may have selected a PDSS plan specifically for insulin coverage at $35 or less for a month’s supply, now understand that IRA has mandated that all Part D plans must cap cost-sharing at $35 for a month’s supply for each covered insulin product. In addition, if a Plan has a deductible, it won’t apply with respect to a covered insulin product, beginning in 2023. This means that people in these plans who take insulin now have more plans to choose from, and non-PDSS plans may offer coverage with a lower premium and lower total out-of-pocket costs, depending on their other drug needs. </a:t>
            </a:r>
          </a:p>
          <a:p>
            <a:pPr marL="0" lvl="0" indent="0">
              <a:buNone/>
            </a:pPr>
            <a:r>
              <a:rPr lang="en-US" sz="1200" kern="1200" dirty="0">
                <a:solidFill>
                  <a:schemeClr val="tx1"/>
                </a:solidFill>
                <a:effectLst/>
                <a:latin typeface="+mn-lt"/>
                <a:ea typeface="+mn-ea"/>
                <a:cs typeface="+mn-cs"/>
              </a:rPr>
              <a:t>Medicare is working with PDSS Model plans to ensure that they are educating their enrollees about the new insulin cost-sharing cap, required by the IRA, and that enrollees should make sure that they are in the right plan for them based on all of the drugs they take.</a:t>
            </a:r>
          </a:p>
          <a:p>
            <a:pPr marL="0" lvl="0" indent="0">
              <a:buNone/>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if asked, the PDSS model will transition during 2023 and end at the end of that calendar year.</a:t>
            </a:r>
            <a:endParaRPr lang="en-US" dirty="0">
              <a:cs typeface="Arial" panose="020B0604020202020204" pitchFamily="34" charset="0"/>
            </a:endParaRPr>
          </a:p>
          <a:p>
            <a:pPr marL="0" indent="0">
              <a:spcAft>
                <a:spcPts val="600"/>
              </a:spcAft>
              <a:buNone/>
            </a:pPr>
            <a:endParaRPr lang="en-US" b="0"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3396183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82947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08595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42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dirty="0"/>
              <a:t>After the webinar has concluded, we encourage you to complete an evaluation survey will be available in the NTP LMS. You’ll see it in the same location (or link) you used to register for and launch this training.</a:t>
            </a:r>
            <a:r>
              <a:rPr lang="en-US" baseline="0" dirty="0"/>
              <a:t> </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aseline="0" dirty="0"/>
              <a:t>These surveys help us continue to improve and offer sessions that are helpful to our partners. </a:t>
            </a:r>
            <a:endParaRPr lang="en-US" dirty="0"/>
          </a:p>
          <a:p>
            <a:pPr marL="0" indent="0">
              <a:lnSpc>
                <a:spcPct val="100000"/>
              </a:lnSpc>
              <a:spcBef>
                <a:spcPts val="600"/>
              </a:spcBef>
              <a:buFont typeface="Wingdings" panose="05000000000000000000" pitchFamily="2" charset="2"/>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5867078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38055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86506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21671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31414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79071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25941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46954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19911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15611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284622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mn-lt"/>
                <a:ea typeface="+mn-ea"/>
                <a:cs typeface="+mn-cs"/>
              </a:rPr>
              <a:t>Before we get into our polls, let’s meet our webinar team:</a:t>
            </a:r>
          </a:p>
          <a:p>
            <a:r>
              <a:rPr lang="en-US" sz="1200" kern="1200" dirty="0">
                <a:solidFill>
                  <a:schemeClr val="tx1"/>
                </a:solidFill>
                <a:effectLst/>
                <a:latin typeface="+mn-lt"/>
                <a:ea typeface="+mn-ea"/>
                <a:cs typeface="+mn-cs"/>
              </a:rPr>
              <a:t>I’m joined by my NTP colleagues, Kim Lare, who will be co-presenting with Mary McGeary, and Mohamad Al-Issa and Melissa Moreno who will be providing technical assistance.</a:t>
            </a:r>
          </a:p>
          <a:p>
            <a:r>
              <a:rPr lang="en-US" sz="1200" kern="1200" dirty="0">
                <a:solidFill>
                  <a:schemeClr val="tx1"/>
                </a:solidFill>
                <a:effectLst/>
                <a:latin typeface="+mn-lt"/>
                <a:ea typeface="+mn-ea"/>
                <a:cs typeface="+mn-cs"/>
              </a:rPr>
              <a:t>I’d also like to welcome today’s invited presenters who will be introduced prior to their presentations.</a:t>
            </a:r>
          </a:p>
          <a:p>
            <a:r>
              <a:rPr lang="en-US" sz="1200" kern="1200" dirty="0">
                <a:solidFill>
                  <a:schemeClr val="tx1"/>
                </a:solidFill>
                <a:effectLst/>
                <a:latin typeface="+mn-lt"/>
                <a:ea typeface="+mn-ea"/>
                <a:cs typeface="+mn-cs"/>
              </a:rPr>
              <a:t>Thanks to everyone for your support of this webinar.</a:t>
            </a:r>
          </a:p>
          <a:p>
            <a:r>
              <a:rPr lang="en-US" sz="1200" kern="1200" dirty="0">
                <a:solidFill>
                  <a:schemeClr val="tx1"/>
                </a:solidFill>
                <a:effectLst/>
                <a:latin typeface="+mn-lt"/>
                <a:ea typeface="+mn-ea"/>
                <a:cs typeface="+mn-cs"/>
              </a:rPr>
              <a:t>This CMS National Training Program webinar provides basic information on the Medicare, Medicaid, the Children’s Health Insurance Program (CHIP), and the Health Insurance Marketplace. You should always consult the relevant statutes, regulations, and rulings for official legal guidance.</a:t>
            </a:r>
          </a:p>
          <a:p>
            <a:r>
              <a:rPr lang="en-US" sz="1200" kern="1200" dirty="0">
                <a:solidFill>
                  <a:schemeClr val="tx1"/>
                </a:solidFill>
                <a:effectLst/>
                <a:latin typeface="+mn-lt"/>
                <a:ea typeface="+mn-ea"/>
                <a:cs typeface="+mn-cs"/>
              </a:rPr>
              <a:t>I also want to remind participants that this call is intended as an informational call for partners. It is not intended for press purposes and is not on the record.</a:t>
            </a:r>
          </a:p>
          <a:p>
            <a:r>
              <a:rPr lang="en-US" sz="1200" kern="1200" dirty="0">
                <a:solidFill>
                  <a:schemeClr val="tx1"/>
                </a:solidFill>
                <a:effectLst/>
                <a:latin typeface="+mn-lt"/>
                <a:ea typeface="+mn-ea"/>
                <a:cs typeface="+mn-cs"/>
              </a:rPr>
              <a:t>If you are a member of the press, please email our press office at </a:t>
            </a:r>
            <a:r>
              <a:rPr lang="en-US" sz="1200" u="sng" kern="1200" dirty="0">
                <a:solidFill>
                  <a:schemeClr val="tx1"/>
                </a:solidFill>
                <a:effectLst/>
                <a:latin typeface="+mn-lt"/>
                <a:ea typeface="+mn-ea"/>
                <a:cs typeface="+mn-cs"/>
                <a:hlinkClick r:id="rId3"/>
              </a:rPr>
              <a:t>press@cms.hhs.gov</a:t>
            </a:r>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250030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411480" y="3703320"/>
            <a:ext cx="6217920" cy="3600450"/>
          </a:xfrm>
        </p:spPr>
        <p:txBody>
          <a:bodyPr/>
          <a:lstStyle/>
          <a:p>
            <a:pPr marL="0" indent="0">
              <a:buNone/>
            </a:pPr>
            <a:r>
              <a:rPr lang="en-US" sz="1200" b="1" u="sng" kern="1200" dirty="0">
                <a:solidFill>
                  <a:schemeClr val="tx1"/>
                </a:solidFill>
                <a:effectLst/>
                <a:latin typeface="+mn-lt"/>
                <a:ea typeface="+mn-ea"/>
                <a:cs typeface="+mn-cs"/>
                <a:hlinkClick r:id="rId3"/>
              </a:rPr>
              <a:t>Congress.gov/bill/117th-congress/house-bill/5376/text</a:t>
            </a:r>
            <a:endParaRPr lang="en-US" sz="1200" b="1" u="sng" kern="1200" dirty="0">
              <a:solidFill>
                <a:schemeClr val="tx1"/>
              </a:solidFill>
              <a:effectLst/>
              <a:latin typeface="+mn-lt"/>
              <a:ea typeface="+mn-ea"/>
              <a:cs typeface="+mn-cs"/>
            </a:endParaRPr>
          </a:p>
          <a:p>
            <a:pPr marL="0" indent="0">
              <a:buNone/>
            </a:pPr>
            <a:r>
              <a:rPr lang="en-US" dirty="0"/>
              <a:t>Section 11407</a:t>
            </a:r>
          </a:p>
          <a:p>
            <a:pPr marL="114300" indent="-114300"/>
            <a:r>
              <a:rPr lang="en-US" dirty="0"/>
              <a:t>If a doctor certifies you must get insulin delivered through a pump, Medicare Part B pays for the insulin and the pump as durable medical equipment (DME)</a:t>
            </a:r>
          </a:p>
          <a:p>
            <a:pPr marL="114300" indent="-114300"/>
            <a:r>
              <a:rPr lang="en-US" dirty="0"/>
              <a:t>The insulin price cap of $35 for a one-month supply and deductible protection for Part B-covered insulin is effective on and after July 1, 2023</a:t>
            </a:r>
          </a:p>
          <a:p>
            <a:pPr marL="0" indent="0">
              <a:buNone/>
            </a:pPr>
            <a:endParaRPr lang="en-US" dirty="0"/>
          </a:p>
        </p:txBody>
      </p:sp>
    </p:spTree>
    <p:extLst>
      <p:ext uri="{BB962C8B-B14F-4D97-AF65-F5344CB8AC3E}">
        <p14:creationId xmlns:p14="http://schemas.microsoft.com/office/powerpoint/2010/main" val="15484290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43246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r>
              <a:rPr lang="en-US" baseline="0" dirty="0"/>
              <a:t>If you’d like to submit a question, select the Q&amp;A icon on your Zoom control bar towards the bottom of your webinar screen.</a:t>
            </a:r>
          </a:p>
          <a:p>
            <a:endParaRPr lang="en-US" dirty="0"/>
          </a:p>
        </p:txBody>
      </p:sp>
    </p:spTree>
    <p:extLst>
      <p:ext uri="{BB962C8B-B14F-4D97-AF65-F5344CB8AC3E}">
        <p14:creationId xmlns:p14="http://schemas.microsoft.com/office/powerpoint/2010/main" val="40933264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814302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7688" y="341313"/>
            <a:ext cx="5762625" cy="3241675"/>
          </a:xfrm>
        </p:spPr>
      </p:sp>
      <p:sp>
        <p:nvSpPr>
          <p:cNvPr id="3" name="Notes Placeholder 2"/>
          <p:cNvSpPr>
            <a:spLocks noGrp="1"/>
          </p:cNvSpPr>
          <p:nvPr>
            <p:ph type="body" idx="1"/>
          </p:nvPr>
        </p:nvSpPr>
        <p:spPr/>
        <p:txBody>
          <a:bodyPr/>
          <a:lstStyle/>
          <a:p>
            <a:pPr marL="0" lvl="0" indent="0" defTabSz="685800">
              <a:lnSpc>
                <a:spcPct val="100000"/>
              </a:lnSpc>
              <a:spcBef>
                <a:spcPts val="600"/>
              </a:spcBef>
              <a:buNone/>
            </a:pPr>
            <a:r>
              <a:rPr lang="en-US" dirty="0"/>
              <a:t>This session should help you: </a:t>
            </a:r>
          </a:p>
          <a:p>
            <a:pPr marL="265510" lvl="0" indent="-265510" defTabSz="685800">
              <a:lnSpc>
                <a:spcPct val="100000"/>
              </a:lnSpc>
              <a:spcBef>
                <a:spcPts val="600"/>
              </a:spcBef>
              <a:buFont typeface="Wingdings" panose="05000000000000000000" pitchFamily="2" charset="2"/>
              <a:buChar char="§"/>
            </a:pPr>
            <a:r>
              <a:rPr lang="en-US" dirty="0"/>
              <a:t>Recognize and navigate Plan Finder updates</a:t>
            </a:r>
          </a:p>
          <a:p>
            <a:pPr marL="265510" lvl="0" indent="-265510" defTabSz="685800">
              <a:lnSpc>
                <a:spcPct val="100000"/>
              </a:lnSpc>
              <a:spcBef>
                <a:spcPts val="600"/>
              </a:spcBef>
              <a:buFont typeface="Wingdings" panose="05000000000000000000" pitchFamily="2" charset="2"/>
              <a:buChar char="§"/>
            </a:pPr>
            <a:r>
              <a:rPr lang="en-US" dirty="0"/>
              <a:t>Review Plan Finder support tools </a:t>
            </a:r>
          </a:p>
          <a:p>
            <a:pPr marL="265510" lvl="0" indent="-265510" defTabSz="685800">
              <a:lnSpc>
                <a:spcPct val="100000"/>
              </a:lnSpc>
              <a:spcBef>
                <a:spcPts val="600"/>
              </a:spcBef>
              <a:buFont typeface="Wingdings" panose="05000000000000000000" pitchFamily="2" charset="2"/>
              <a:buChar char="§"/>
            </a:pPr>
            <a:r>
              <a:rPr lang="en-US" dirty="0"/>
              <a:t>Identify policy updates</a:t>
            </a:r>
          </a:p>
          <a:p>
            <a:pPr marL="265510" lvl="0" indent="-265510" defTabSz="685800">
              <a:lnSpc>
                <a:spcPct val="100000"/>
              </a:lnSpc>
              <a:spcBef>
                <a:spcPts val="600"/>
              </a:spcBef>
              <a:buFont typeface="Wingdings" panose="05000000000000000000" pitchFamily="2" charset="2"/>
              <a:buChar char="§"/>
            </a:pPr>
            <a:r>
              <a:rPr lang="en-US" dirty="0"/>
              <a:t>Define back-end enablers</a:t>
            </a:r>
          </a:p>
        </p:txBody>
      </p:sp>
    </p:spTree>
    <p:extLst>
      <p:ext uri="{BB962C8B-B14F-4D97-AF65-F5344CB8AC3E}">
        <p14:creationId xmlns:p14="http://schemas.microsoft.com/office/powerpoint/2010/main" val="6025341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fontAlgn="base"/>
            <a:r>
              <a:rPr lang="en-US" dirty="0"/>
              <a:t>Lesson 1 discusses the Medicare Plan Finder’s user-facing features and includes a live demonstration. The first 5 features are live on Plan Finder and the remaining features will be live in September.</a:t>
            </a:r>
          </a:p>
          <a:p>
            <a:endParaRPr lang="en-US" dirty="0"/>
          </a:p>
        </p:txBody>
      </p:sp>
    </p:spTree>
    <p:extLst>
      <p:ext uri="{BB962C8B-B14F-4D97-AF65-F5344CB8AC3E}">
        <p14:creationId xmlns:p14="http://schemas.microsoft.com/office/powerpoint/2010/main" val="35731523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Beneficiaries</a:t>
            </a:r>
            <a:r>
              <a:rPr lang="en-US" sz="1200" b="0" i="0" u="none" strike="noStrike" kern="1200" dirty="0">
                <a:solidFill>
                  <a:schemeClr val="tx1"/>
                </a:solidFill>
                <a:effectLst/>
                <a:latin typeface="+mn-lt"/>
                <a:ea typeface="+mn-ea"/>
                <a:cs typeface="+mn-cs"/>
              </a:rPr>
              <a:t> aren’t sure which Call To Action to choose</a:t>
            </a:r>
          </a:p>
          <a:p>
            <a:pPr marL="171450" lvl="0" indent="-171450">
              <a:buFont typeface="Arial" panose="020B0604020202020204" pitchFamily="34" charset="0"/>
              <a:buChar char="•"/>
            </a:pPr>
            <a:r>
              <a:rPr lang="en-US" dirty="0"/>
              <a:t>Beneficiaries</a:t>
            </a:r>
            <a:r>
              <a:rPr lang="en-US" sz="1200" b="0" i="0" u="none" strike="noStrike" kern="1200" dirty="0">
                <a:solidFill>
                  <a:schemeClr val="tx1"/>
                </a:solidFill>
                <a:effectLst/>
                <a:latin typeface="+mn-lt"/>
                <a:ea typeface="+mn-ea"/>
                <a:cs typeface="+mn-cs"/>
              </a:rPr>
              <a:t> don’t know if they are where they need to be and what to expect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Beneficiaries didn’t know the benefits of logging in &amp; whether it was required to search for plans</a:t>
            </a:r>
          </a:p>
          <a:p>
            <a:pPr marL="171450" lvl="0" indent="-171450">
              <a:buFont typeface="Arial" panose="020B0604020202020204" pitchFamily="34" charset="0"/>
              <a:buChar char="•"/>
            </a:pPr>
            <a:r>
              <a:rPr lang="en-US" dirty="0"/>
              <a:t>Gives users an entry point to login or create a Medicare.gov account</a:t>
            </a:r>
          </a:p>
          <a:p>
            <a:pPr marL="171450" lvl="0" indent="-171450">
              <a:buFont typeface="Arial" panose="020B0604020202020204" pitchFamily="34" charset="0"/>
              <a:buChar char="•"/>
            </a:pPr>
            <a:r>
              <a:rPr lang="en-US" dirty="0"/>
              <a:t>Beneficiaries can continue without logging in and start searching for a plan</a:t>
            </a:r>
          </a:p>
          <a:p>
            <a:pPr marL="171450" lvl="0" indent="-171450">
              <a:buFont typeface="Arial" panose="020B0604020202020204" pitchFamily="34" charset="0"/>
              <a:buChar char="•"/>
            </a:pPr>
            <a:r>
              <a:rPr lang="en-US" dirty="0"/>
              <a:t>More consistent with the new Medicare.gov home page</a:t>
            </a:r>
          </a:p>
          <a:p>
            <a:pPr marL="171450" lvl="0" indent="-171450">
              <a:buFont typeface="Arial" panose="020B0604020202020204" pitchFamily="34" charset="0"/>
              <a:buChar char="•"/>
            </a:pPr>
            <a:r>
              <a:rPr lang="en-US" dirty="0"/>
              <a:t>Can be accessed from the Medicare.gov home page or via the global header</a:t>
            </a:r>
          </a:p>
        </p:txBody>
      </p:sp>
    </p:spTree>
    <p:extLst>
      <p:ext uri="{BB962C8B-B14F-4D97-AF65-F5344CB8AC3E}">
        <p14:creationId xmlns:p14="http://schemas.microsoft.com/office/powerpoint/2010/main" val="33625376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Beneficiaries</a:t>
            </a:r>
            <a:r>
              <a:rPr lang="en-US" sz="1200" b="0" i="0" u="none" strike="noStrike" kern="1200" dirty="0">
                <a:solidFill>
                  <a:schemeClr val="tx1"/>
                </a:solidFill>
                <a:effectLst/>
                <a:latin typeface="+mn-lt"/>
                <a:ea typeface="+mn-ea"/>
                <a:cs typeface="+mn-cs"/>
              </a:rPr>
              <a:t> aren’t sure which Call To Action to choose</a:t>
            </a:r>
          </a:p>
          <a:p>
            <a:pPr marL="171450" lvl="0" indent="-171450">
              <a:buFont typeface="Arial" panose="020B0604020202020204" pitchFamily="34" charset="0"/>
              <a:buChar char="•"/>
            </a:pPr>
            <a:r>
              <a:rPr lang="en-US" dirty="0"/>
              <a:t>Beneficiaries</a:t>
            </a:r>
            <a:r>
              <a:rPr lang="en-US" sz="1200" b="0" i="0" u="none" strike="noStrike" kern="1200" dirty="0">
                <a:solidFill>
                  <a:schemeClr val="tx1"/>
                </a:solidFill>
                <a:effectLst/>
                <a:latin typeface="+mn-lt"/>
                <a:ea typeface="+mn-ea"/>
                <a:cs typeface="+mn-cs"/>
              </a:rPr>
              <a:t> don’t know if they are where they need to be and what to expect</a:t>
            </a:r>
            <a:endParaRPr lang="en-US" dirty="0"/>
          </a:p>
          <a:p>
            <a:pPr marL="171450" lvl="0" indent="-171450">
              <a:buFont typeface="Arial" panose="020B0604020202020204" pitchFamily="34" charset="0"/>
              <a:buChar char="•"/>
            </a:pPr>
            <a:r>
              <a:rPr lang="en-US" dirty="0"/>
              <a:t>Gives users an entry point to login or create a Medicare.gov account</a:t>
            </a:r>
          </a:p>
          <a:p>
            <a:pPr marL="171450" lvl="0" indent="-171450">
              <a:buFont typeface="Arial" panose="020B0604020202020204" pitchFamily="34" charset="0"/>
              <a:buChar char="•"/>
            </a:pPr>
            <a:r>
              <a:rPr lang="en-US" dirty="0"/>
              <a:t>Users can continue without logging in and start searching for a plan</a:t>
            </a:r>
          </a:p>
          <a:p>
            <a:pPr marL="171450" lvl="0" indent="-171450">
              <a:buFont typeface="Arial" panose="020B0604020202020204" pitchFamily="34" charset="0"/>
              <a:buChar char="•"/>
            </a:pPr>
            <a:r>
              <a:rPr lang="en-US" dirty="0"/>
              <a:t>More consistent with the new Medicare.gov home page</a:t>
            </a:r>
          </a:p>
          <a:p>
            <a:pPr marL="171450" lvl="0" indent="-171450">
              <a:buFont typeface="Arial" panose="020B0604020202020204" pitchFamily="34" charset="0"/>
              <a:buChar char="•"/>
            </a:pPr>
            <a:r>
              <a:rPr lang="en-US" dirty="0"/>
              <a:t>Accessed from the Medicare.gov home page or via the global header</a:t>
            </a:r>
          </a:p>
        </p:txBody>
      </p:sp>
    </p:spTree>
    <p:extLst>
      <p:ext uri="{BB962C8B-B14F-4D97-AF65-F5344CB8AC3E}">
        <p14:creationId xmlns:p14="http://schemas.microsoft.com/office/powerpoint/2010/main" val="6087024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u="none" strike="noStrike" kern="1200" dirty="0">
                <a:solidFill>
                  <a:schemeClr val="tx1"/>
                </a:solidFill>
                <a:effectLst/>
                <a:latin typeface="+mn-lt"/>
                <a:ea typeface="+mn-ea"/>
                <a:cs typeface="+mn-cs"/>
              </a:rPr>
              <a:t>Logged in experience for beneficiaries was disjointed</a:t>
            </a:r>
          </a:p>
          <a:p>
            <a:pPr marL="171450" indent="-171450" algn="l">
              <a:buFont typeface="Arial" panose="020B0604020202020204" pitchFamily="34" charset="0"/>
              <a:buChar char="•"/>
            </a:pPr>
            <a:r>
              <a:rPr lang="en-US" dirty="0"/>
              <a:t>Logging in still required beneficiaries to go through all of the steps even if their information was already saved </a:t>
            </a:r>
          </a:p>
          <a:p>
            <a:pPr marL="0" indent="0" algn="l">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171450" indent="-171450" algn="l">
              <a:buFont typeface="Arial" panose="020B0604020202020204" pitchFamily="34" charset="0"/>
              <a:buChar char="•"/>
            </a:pPr>
            <a:r>
              <a:rPr lang="en-US" sz="1200" b="0" i="0" u="none" strike="noStrike" kern="1200" dirty="0">
                <a:solidFill>
                  <a:schemeClr val="tx1"/>
                </a:solidFill>
                <a:effectLst/>
                <a:latin typeface="+mn-lt"/>
                <a:ea typeface="+mn-ea"/>
                <a:cs typeface="+mn-cs"/>
              </a:rPr>
              <a:t>Summary Page will help beneficiaries manage their health care and access more self-support while choosing a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Single jumping-off page containing all information relevant for a beneficiary searching for a plan or reviewing their current enrollment status</a:t>
            </a:r>
          </a:p>
          <a:p>
            <a:pPr marL="171450" indent="-171450" algn="l">
              <a:buFont typeface="Arial" panose="020B0604020202020204" pitchFamily="34" charset="0"/>
              <a:buChar char="•"/>
            </a:pPr>
            <a:r>
              <a:rPr lang="en-US" dirty="0"/>
              <a:t>Beneficiaries</a:t>
            </a:r>
            <a:r>
              <a:rPr lang="en-US" sz="1200" b="0" i="0" u="none" strike="noStrike" kern="1200" dirty="0">
                <a:solidFill>
                  <a:schemeClr val="tx1"/>
                </a:solidFill>
                <a:effectLst/>
                <a:latin typeface="+mn-lt"/>
                <a:ea typeface="+mn-ea"/>
                <a:cs typeface="+mn-cs"/>
              </a:rPr>
              <a:t> understand the overall purpose of the page and view it as part of the process of finding a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Easy access to drug &amp; pharmacy lists with the ability to quickly make updates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Accessed from the Medicare.gov landing page or the global header</a:t>
            </a:r>
          </a:p>
          <a:p>
            <a:pPr marL="171450" indent="-171450" algn="l">
              <a:buFont typeface="Arial" panose="020B0604020202020204" pitchFamily="34" charset="0"/>
              <a:buChar char="•"/>
            </a:pPr>
            <a:endParaRPr lang="en-US" dirty="0"/>
          </a:p>
        </p:txBody>
      </p:sp>
    </p:spTree>
    <p:extLst>
      <p:ext uri="{BB962C8B-B14F-4D97-AF65-F5344CB8AC3E}">
        <p14:creationId xmlns:p14="http://schemas.microsoft.com/office/powerpoint/2010/main" val="2599723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423862" y="3703319"/>
            <a:ext cx="6010276" cy="4973955"/>
          </a:xfrm>
        </p:spPr>
        <p:txBody>
          <a:bodyPr/>
          <a:lstStyle/>
          <a:p>
            <a:pPr marL="0" indent="0">
              <a:buNone/>
            </a:pPr>
            <a:r>
              <a:rPr lang="en-US" dirty="0"/>
              <a:t>You can help us get to know more about you by responding to the following two polls.</a:t>
            </a:r>
          </a:p>
          <a:p>
            <a:endParaRPr lang="en-US" dirty="0"/>
          </a:p>
        </p:txBody>
      </p:sp>
    </p:spTree>
    <p:extLst>
      <p:ext uri="{BB962C8B-B14F-4D97-AF65-F5344CB8AC3E}">
        <p14:creationId xmlns:p14="http://schemas.microsoft.com/office/powerpoint/2010/main" val="7026836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u="none" strike="noStrike" kern="1200" dirty="0">
                <a:solidFill>
                  <a:schemeClr val="tx1"/>
                </a:solidFill>
                <a:effectLst/>
                <a:latin typeface="+mn-lt"/>
                <a:ea typeface="+mn-ea"/>
                <a:cs typeface="+mn-cs"/>
              </a:rPr>
              <a:t>Logged in experience for beneficiaries is disjointed</a:t>
            </a:r>
          </a:p>
          <a:p>
            <a:pPr marL="171450" indent="-171450" algn="l">
              <a:buFont typeface="Arial" panose="020B0604020202020204" pitchFamily="34" charset="0"/>
              <a:buChar char="•"/>
            </a:pPr>
            <a:r>
              <a:rPr lang="en-US" sz="1200" b="0" i="0" u="none" strike="noStrike" kern="1200" dirty="0">
                <a:solidFill>
                  <a:schemeClr val="tx1"/>
                </a:solidFill>
                <a:effectLst/>
                <a:latin typeface="+mn-lt"/>
                <a:ea typeface="+mn-ea"/>
                <a:cs typeface="+mn-cs"/>
              </a:rPr>
              <a:t>Summary Page will help beneficiaries manage their health care and access more self-support while choosing a plan </a:t>
            </a:r>
          </a:p>
          <a:p>
            <a:pPr marL="171450" indent="-171450" algn="l">
              <a:buFont typeface="Arial" panose="020B0604020202020204" pitchFamily="34" charset="0"/>
              <a:buChar char="•"/>
            </a:pPr>
            <a:r>
              <a:rPr lang="en-US" dirty="0"/>
              <a:t>Beneficiaries</a:t>
            </a:r>
            <a:r>
              <a:rPr lang="en-US" sz="1200" b="0" i="0" u="none" strike="noStrike" kern="1200" dirty="0">
                <a:solidFill>
                  <a:schemeClr val="tx1"/>
                </a:solidFill>
                <a:effectLst/>
                <a:latin typeface="+mn-lt"/>
                <a:ea typeface="+mn-ea"/>
                <a:cs typeface="+mn-cs"/>
              </a:rPr>
              <a:t> understand the overall purpose of the page and view it as part of the process of finding a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Accessed from the Medicare.gov landing page or the global header</a:t>
            </a:r>
          </a:p>
          <a:p>
            <a:endParaRPr lang="en-US" dirty="0"/>
          </a:p>
        </p:txBody>
      </p:sp>
    </p:spTree>
    <p:extLst>
      <p:ext uri="{BB962C8B-B14F-4D97-AF65-F5344CB8AC3E}">
        <p14:creationId xmlns:p14="http://schemas.microsoft.com/office/powerpoint/2010/main" val="13417112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latin typeface="+mn-lt"/>
                <a:ea typeface="+mn-ea"/>
                <a:cs typeface="+mn-cs"/>
              </a:rPr>
              <a:t>This feature let </a:t>
            </a:r>
            <a:r>
              <a:rPr lang="en-US" dirty="0"/>
              <a:t>beneficiaries</a:t>
            </a:r>
            <a:r>
              <a:rPr lang="en-US" sz="1200" kern="1200" dirty="0">
                <a:solidFill>
                  <a:schemeClr val="tx1"/>
                </a:solidFill>
                <a:latin typeface="+mn-lt"/>
                <a:ea typeface="+mn-ea"/>
                <a:cs typeface="+mn-cs"/>
              </a:rPr>
              <a:t> see which companies have the lowest policy prices to provide beneficiaries a clear path to plans that meet their financial needs</a:t>
            </a:r>
          </a:p>
          <a:p>
            <a:pPr marL="171450" indent="-171450">
              <a:buFont typeface="Arial" panose="020B0604020202020204" pitchFamily="34" charset="0"/>
              <a:buChar char="•"/>
            </a:pPr>
            <a:r>
              <a:rPr lang="en-US" dirty="0"/>
              <a:t>Reachable by unauthenticated and authenticated Beneficiaries</a:t>
            </a:r>
          </a:p>
          <a:p>
            <a:pPr marL="171450" indent="-171450">
              <a:buFont typeface="Arial" panose="020B0604020202020204" pitchFamily="34" charset="0"/>
              <a:buChar char="•"/>
            </a:pPr>
            <a:r>
              <a:rPr lang="en-US" dirty="0"/>
              <a:t>Can be accessed via the Medigap site when investigating individual policy providers</a:t>
            </a:r>
          </a:p>
          <a:p>
            <a:endParaRPr lang="en-US" dirty="0"/>
          </a:p>
        </p:txBody>
      </p:sp>
    </p:spTree>
    <p:extLst>
      <p:ext uri="{BB962C8B-B14F-4D97-AF65-F5344CB8AC3E}">
        <p14:creationId xmlns:p14="http://schemas.microsoft.com/office/powerpoint/2010/main" val="21606478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latin typeface="+mn-lt"/>
                <a:ea typeface="+mn-ea"/>
                <a:cs typeface="+mn-cs"/>
              </a:rPr>
              <a:t>This feature let </a:t>
            </a:r>
            <a:r>
              <a:rPr lang="en-US" dirty="0"/>
              <a:t>beneficiaries</a:t>
            </a:r>
            <a:r>
              <a:rPr lang="en-US" sz="1200" kern="1200" dirty="0">
                <a:solidFill>
                  <a:schemeClr val="tx1"/>
                </a:solidFill>
                <a:latin typeface="+mn-lt"/>
                <a:ea typeface="+mn-ea"/>
                <a:cs typeface="+mn-cs"/>
              </a:rPr>
              <a:t> see which companies have the lowest policy prices to provide beneficiaries a clear path to plans that meet their financial needs</a:t>
            </a:r>
          </a:p>
          <a:p>
            <a:pPr marL="171450" indent="-171450">
              <a:buFont typeface="Arial" panose="020B0604020202020204" pitchFamily="34" charset="0"/>
              <a:buChar char="•"/>
            </a:pPr>
            <a:r>
              <a:rPr lang="en-US" dirty="0"/>
              <a:t>Reachable by unauthenticated and authenticated Beneficiaries</a:t>
            </a:r>
          </a:p>
          <a:p>
            <a:pPr marL="171450" indent="-171450">
              <a:buFont typeface="Arial" panose="020B0604020202020204" pitchFamily="34" charset="0"/>
              <a:buChar char="•"/>
            </a:pPr>
            <a:r>
              <a:rPr lang="en-US" dirty="0"/>
              <a:t>Can be accessed via the Medigap site when investigating individual policy providers</a:t>
            </a:r>
          </a:p>
          <a:p>
            <a:endParaRPr lang="en-US" dirty="0"/>
          </a:p>
        </p:txBody>
      </p:sp>
    </p:spTree>
    <p:extLst>
      <p:ext uri="{BB962C8B-B14F-4D97-AF65-F5344CB8AC3E}">
        <p14:creationId xmlns:p14="http://schemas.microsoft.com/office/powerpoint/2010/main" val="8929926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Some Beneficiaries who found programs on Plan Finder were contacting ADAP providers but were unaware of those enrollment prerequisites.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Additional eligibility criteria has been included to provide beneficiaries with more information on whether they qualify for an ADAP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Accessed via Plan details page, then a link to the static site, then through a link to the SPAP 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 access the SPAP site directly</a:t>
            </a:r>
          </a:p>
          <a:p>
            <a:endParaRPr lang="en-US" dirty="0"/>
          </a:p>
        </p:txBody>
      </p:sp>
    </p:spTree>
    <p:extLst>
      <p:ext uri="{BB962C8B-B14F-4D97-AF65-F5344CB8AC3E}">
        <p14:creationId xmlns:p14="http://schemas.microsoft.com/office/powerpoint/2010/main" val="12824962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Left : Accessed via the Plan Details page, then a link to the static site, then through a link to the SPAP tool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Right : Or access the SPAP tool directly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7042021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a beneficiary submits an enrollment request in the Online Enrollment Center (OEC), a confirmation web page is presented that includes the OEC confirmation number. After exiting the confirmation page, the beneficiary is unable to retrieve the OEC confirmation number from www.medicare.gov.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 submitting an enrollment request, authenticated beneficiaries will receive a message in the global header with their requested plan contact information, along with their confirmation number.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messages will give beneficiaries information they can reference if they have questions for the plan or for 1-800-Medicare.</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7899838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 Message in the global header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Middle : Enrollment Confirmation Message with their requested plan contact information, along with their confirmation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Right : Email example</a:t>
            </a:r>
          </a:p>
        </p:txBody>
      </p:sp>
    </p:spTree>
    <p:extLst>
      <p:ext uri="{BB962C8B-B14F-4D97-AF65-F5344CB8AC3E}">
        <p14:creationId xmlns:p14="http://schemas.microsoft.com/office/powerpoint/2010/main" val="10943304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 major barrier to access is that drug costs are too high for the vast majority of </a:t>
            </a:r>
            <a:r>
              <a:rPr lang="en-US" dirty="0"/>
              <a:t>beneficiaries</a:t>
            </a: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Gives beneficiaries visibility into lower cost pharmacy options in Medicare Plan Finder.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Reduce overall drug costs to the beneficiary by providing them information to help them save money at the pharmacy counter.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Increases confidence in their choices made through MPF due to increased cost visibility and guidance.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a:t>
            </a:r>
            <a:r>
              <a:rPr lang="en-US" sz="1200" kern="1200" dirty="0">
                <a:solidFill>
                  <a:schemeClr val="tx1"/>
                </a:solidFill>
                <a:latin typeface="+mn-lt"/>
                <a:ea typeface="+mn-ea"/>
                <a:cs typeface="+mn-cs"/>
              </a:rPr>
              <a:t>feature tailors messages to users when there are steps they can take to help surface lower cost pharmacies.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Summary page, under the “Your drug list” and “Your pharmacy list” sections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Plan Details, under the Drug coverage section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Plan Compare, under the drug coverage and costs section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In network pharmacy finder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8295138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Left: messaging to direct users to view preferred in-network pharmacies </a:t>
            </a:r>
          </a:p>
          <a:p>
            <a:pPr marL="171450" indent="-171450">
              <a:buFont typeface="Arial" panose="020B0604020202020204" pitchFamily="34" charset="0"/>
              <a:buChar char="•"/>
            </a:pPr>
            <a:r>
              <a:rPr lang="en-US" dirty="0"/>
              <a:t>Right: costs added to In Network Pharmacy finder </a:t>
            </a:r>
          </a:p>
        </p:txBody>
      </p:sp>
    </p:spTree>
    <p:extLst>
      <p:ext uri="{BB962C8B-B14F-4D97-AF65-F5344CB8AC3E}">
        <p14:creationId xmlns:p14="http://schemas.microsoft.com/office/powerpoint/2010/main" val="38297865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During OE, a critical decision-making juncture for logged-in </a:t>
            </a:r>
            <a:r>
              <a:rPr lang="en-US" dirty="0"/>
              <a:t>beneficiaries</a:t>
            </a:r>
            <a:r>
              <a:rPr lang="en-US" sz="1200" b="0" i="0" u="none" strike="noStrike" kern="1200" dirty="0">
                <a:solidFill>
                  <a:schemeClr val="tx1"/>
                </a:solidFill>
                <a:effectLst/>
                <a:latin typeface="+mn-lt"/>
                <a:ea typeface="+mn-ea"/>
                <a:cs typeface="+mn-cs"/>
              </a:rPr>
              <a:t> is the choice to either stick with their current plan for next year (known as their rollover plan) or shop for a new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MPF’s current flow assumed beneficiaries always want to shop for a new plan, instead of taking into account beneficiaries who want to stay on their current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Provides beneficiaries enrolled in a plan with ability to compare details between their current and future rollover plan</a:t>
            </a:r>
          </a:p>
          <a:p>
            <a:pPr marL="171450" indent="-171450">
              <a:buFont typeface="Arial" panose="020B0604020202020204" pitchFamily="34" charset="0"/>
              <a:buChar char="•"/>
            </a:pPr>
            <a:endParaRPr lang="en-US" b="0" dirty="0"/>
          </a:p>
        </p:txBody>
      </p:sp>
    </p:spTree>
    <p:extLst>
      <p:ext uri="{BB962C8B-B14F-4D97-AF65-F5344CB8AC3E}">
        <p14:creationId xmlns:p14="http://schemas.microsoft.com/office/powerpoint/2010/main" val="3683720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3887850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1235631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184662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170282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81530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770692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159574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084100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614592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131259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067846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1876761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356549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513612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098286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36651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580090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08581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284162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16609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69994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596268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231138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NTP Medicare OEP Bootcamp 2022</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September 2022</a:t>
            </a:r>
            <a:endParaRPr lang="en-US" dirty="0"/>
          </a:p>
        </p:txBody>
      </p:sp>
    </p:spTree>
    <p:custDataLst>
      <p:tags r:id="rId1"/>
    </p:custDataLst>
    <p:extLst>
      <p:ext uri="{BB962C8B-B14F-4D97-AF65-F5344CB8AC3E}">
        <p14:creationId xmlns:p14="http://schemas.microsoft.com/office/powerpoint/2010/main" val="729624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2022</a:t>
            </a:r>
          </a:p>
        </p:txBody>
      </p:sp>
    </p:spTree>
    <p:custDataLst>
      <p:tags r:id="rId1"/>
    </p:custDataLst>
    <p:extLst>
      <p:ext uri="{BB962C8B-B14F-4D97-AF65-F5344CB8AC3E}">
        <p14:creationId xmlns:p14="http://schemas.microsoft.com/office/powerpoint/2010/main" val="1890041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2022</a:t>
            </a:r>
          </a:p>
        </p:txBody>
      </p:sp>
    </p:spTree>
    <p:custDataLst>
      <p:tags r:id="rId1"/>
    </p:custDataLst>
    <p:extLst>
      <p:ext uri="{BB962C8B-B14F-4D97-AF65-F5344CB8AC3E}">
        <p14:creationId xmlns:p14="http://schemas.microsoft.com/office/powerpoint/2010/main" val="3211302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NTP Medicare OEP Bootcamp 2022</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2022</a:t>
            </a:r>
          </a:p>
        </p:txBody>
      </p:sp>
    </p:spTree>
    <p:custDataLst>
      <p:tags r:id="rId1"/>
    </p:custDataLst>
    <p:extLst>
      <p:ext uri="{BB962C8B-B14F-4D97-AF65-F5344CB8AC3E}">
        <p14:creationId xmlns:p14="http://schemas.microsoft.com/office/powerpoint/2010/main" val="4090109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96411"/>
          </a:xfrm>
        </p:spPr>
        <p:txBody>
          <a:bodyPr>
            <a:normAutofit/>
          </a:bodyPr>
          <a:lstStyle>
            <a:lvl1pPr algn="ctr">
              <a:defRPr sz="3000">
                <a:solidFill>
                  <a:srgbClr val="00539A"/>
                </a:solidFill>
              </a:defRPr>
            </a:lvl1pPr>
          </a:lstStyle>
          <a:p>
            <a:r>
              <a:rPr lang="en-US" dirty="0"/>
              <a:t>Check your Knowledge: Question #</a:t>
            </a:r>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982788" y="1871663"/>
            <a:ext cx="8305800" cy="2744787"/>
          </a:xfrm>
        </p:spPr>
        <p:txBody>
          <a:bodyPr/>
          <a:lstStyle>
            <a:lvl2pPr>
              <a:spcAft>
                <a:spcPts val="1200"/>
              </a:spcAft>
              <a:defRPr/>
            </a:lvl2pPr>
          </a:lstStyle>
          <a:p>
            <a:pPr lvl="0"/>
            <a:r>
              <a:rPr lang="en-US" dirty="0"/>
              <a:t>Edit Master text styles</a:t>
            </a:r>
          </a:p>
          <a:p>
            <a:pPr lvl="1"/>
            <a:r>
              <a:rPr lang="en-US" dirty="0"/>
              <a:t>Second level</a:t>
            </a:r>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chemeClr val="accent1">
                    <a:lumMod val="75000"/>
                  </a:schemeClr>
                </a:solidFill>
              </a:rPr>
              <a:t>Countdown timer: </a:t>
            </a:r>
            <a:r>
              <a:rPr lang="en-US" sz="24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27754"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NTP Medicare OEP Bootcamp 2022</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September 2022</a:t>
            </a:r>
          </a:p>
        </p:txBody>
      </p:sp>
    </p:spTree>
    <p:custDataLst>
      <p:tags r:id="rId1"/>
    </p:custDataLst>
    <p:extLst>
      <p:ext uri="{BB962C8B-B14F-4D97-AF65-F5344CB8AC3E}">
        <p14:creationId xmlns:p14="http://schemas.microsoft.com/office/powerpoint/2010/main" val="250623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2022</a:t>
            </a:r>
          </a:p>
        </p:txBody>
      </p:sp>
    </p:spTree>
    <p:custDataLst>
      <p:tags r:id="rId1"/>
    </p:custDataLst>
    <p:extLst>
      <p:ext uri="{BB962C8B-B14F-4D97-AF65-F5344CB8AC3E}">
        <p14:creationId xmlns:p14="http://schemas.microsoft.com/office/powerpoint/2010/main" val="1397017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lvl1pPr>
          </a:lstStyle>
          <a:p>
            <a:r>
              <a:rPr lang="en-US" dirty="0"/>
              <a:t>NTP Medicare OEP Bootcamp 2022</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September 2022</a:t>
            </a:r>
          </a:p>
        </p:txBody>
      </p:sp>
    </p:spTree>
    <p:custDataLst>
      <p:tags r:id="rId1"/>
    </p:custDataLst>
    <p:extLst>
      <p:ext uri="{BB962C8B-B14F-4D97-AF65-F5344CB8AC3E}">
        <p14:creationId xmlns:p14="http://schemas.microsoft.com/office/powerpoint/2010/main" val="1256369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lvl1pPr>
          </a:lstStyle>
          <a:p>
            <a:r>
              <a:rPr lang="en-US" dirty="0"/>
              <a:t>NTP Medicare OEP Bootcamp 2022</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September 2022</a:t>
            </a:r>
          </a:p>
        </p:txBody>
      </p:sp>
    </p:spTree>
    <p:custDataLst>
      <p:tags r:id="rId1"/>
    </p:custDataLst>
    <p:extLst>
      <p:ext uri="{BB962C8B-B14F-4D97-AF65-F5344CB8AC3E}">
        <p14:creationId xmlns:p14="http://schemas.microsoft.com/office/powerpoint/2010/main" val="1452888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0"/>
            <a:ext cx="12192000" cy="987425"/>
          </a:xfrm>
          <a:prstGeom prst="rect">
            <a:avLst/>
          </a:prstGeom>
        </p:spPr>
        <p:txBody>
          <a:bodyPr anchor="ct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1371601"/>
            <a:ext cx="6172200" cy="46451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1371601"/>
            <a:ext cx="3932237" cy="46451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lvl1pPr>
          </a:lstStyle>
          <a:p>
            <a:r>
              <a:rPr lang="en-US" dirty="0"/>
              <a:t>NTP Medicare OEP Bootcamp 2022</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a:t>September 2022</a:t>
            </a:r>
          </a:p>
        </p:txBody>
      </p:sp>
    </p:spTree>
    <p:custDataLst>
      <p:tags r:id="rId1"/>
    </p:custDataLst>
    <p:extLst>
      <p:ext uri="{BB962C8B-B14F-4D97-AF65-F5344CB8AC3E}">
        <p14:creationId xmlns:p14="http://schemas.microsoft.com/office/powerpoint/2010/main" val="347714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dirty="0"/>
              <a:t>July 2022</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dirty="0"/>
              <a:t>NTP Medicare OEP Bootcamp 2022</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extLst>
      <p:ext uri="{BB962C8B-B14F-4D97-AF65-F5344CB8AC3E}">
        <p14:creationId xmlns:p14="http://schemas.microsoft.com/office/powerpoint/2010/main" val="2504802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1447660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000" baseline="0">
                <a:latin typeface="Calibri "/>
              </a:defRPr>
            </a:lvl1pPr>
          </a:lstStyle>
          <a:p>
            <a:r>
              <a:rPr lang="en-US" dirty="0"/>
              <a:t>Click to edit Master title style</a:t>
            </a:r>
          </a:p>
        </p:txBody>
      </p:sp>
      <p:sp>
        <p:nvSpPr>
          <p:cNvPr id="11" name="Date Placeholder 4">
            <a:extLst>
              <a:ext uri="{FF2B5EF4-FFF2-40B4-BE49-F238E27FC236}">
                <a16:creationId xmlns:a16="http://schemas.microsoft.com/office/drawing/2014/main" id="{A5210AD0-2A3F-4797-A9B3-C61523B0FCE2}"/>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2022</a:t>
            </a:r>
            <a:endParaRPr lang="en-US" dirty="0"/>
          </a:p>
        </p:txBody>
      </p:sp>
      <p:sp>
        <p:nvSpPr>
          <p:cNvPr id="12" name="Footer Placeholder 2">
            <a:extLst>
              <a:ext uri="{FF2B5EF4-FFF2-40B4-BE49-F238E27FC236}">
                <a16:creationId xmlns:a16="http://schemas.microsoft.com/office/drawing/2014/main" id="{A4D32CC8-84BB-49F5-817F-9BAFD687D700}"/>
              </a:ext>
            </a:extLst>
          </p:cNvPr>
          <p:cNvSpPr>
            <a:spLocks noGrp="1"/>
          </p:cNvSpPr>
          <p:nvPr>
            <p:ph type="ftr" sz="quarter" idx="11"/>
          </p:nvPr>
        </p:nvSpPr>
        <p:spPr>
          <a:xfrm>
            <a:off x="3881887" y="6492240"/>
            <a:ext cx="4373592" cy="365125"/>
          </a:xfrm>
          <a:prstGeom prst="rect">
            <a:avLst/>
          </a:prstGeom>
        </p:spPr>
        <p:txBody>
          <a:bodyPr/>
          <a:lstStyle>
            <a:lvl1pPr>
              <a:defRPr>
                <a:solidFill>
                  <a:srgbClr val="8FAADC"/>
                </a:solidFill>
              </a:defRPr>
            </a:lvl1pPr>
          </a:lstStyle>
          <a:p>
            <a:r>
              <a:rPr lang="en-US" dirty="0"/>
              <a:t>NTP Medicare OEP Bootcamp 2022</a:t>
            </a:r>
          </a:p>
        </p:txBody>
      </p:sp>
      <p:sp>
        <p:nvSpPr>
          <p:cNvPr id="13" name="Slide Number Placeholder 5">
            <a:extLst>
              <a:ext uri="{FF2B5EF4-FFF2-40B4-BE49-F238E27FC236}">
                <a16:creationId xmlns:a16="http://schemas.microsoft.com/office/drawing/2014/main" id="{F5CCEE3D-F410-422B-A647-D239A156E07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extLst>
      <p:ext uri="{BB962C8B-B14F-4D97-AF65-F5344CB8AC3E}">
        <p14:creationId xmlns:p14="http://schemas.microsoft.com/office/powerpoint/2010/main" val="1529114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1065388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067632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8198"/>
            <a:ext cx="12192000" cy="922597"/>
          </a:xfrm>
          <a:prstGeom prst="rect">
            <a:avLst/>
          </a:prstGeom>
        </p:spPr>
        <p:txBody>
          <a:bodyPr>
            <a:normAutofit/>
          </a:bodyPr>
          <a:lstStyle>
            <a:lvl1pPr>
              <a:defRPr sz="3000"/>
            </a:lvl1p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September 2022</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dirty="0"/>
              <a:t>NTP Medicare OEP Bootcamp 2022</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3196542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603467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669375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020827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94639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703025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0505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604659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357244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0207827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1800200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2794859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50940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31464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317508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7960943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5377729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57207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7323882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2175620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9066766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703663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92391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September 2022</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a:defRPr/>
            </a:pPr>
            <a:r>
              <a:rPr lang="en-US" dirty="0">
                <a:solidFill>
                  <a:prstClr val="white"/>
                </a:solidFill>
              </a:rPr>
              <a:t>NTP Medicare OEP Bootcamp 2022</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8543960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2022</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2022</a:t>
            </a:r>
          </a:p>
        </p:txBody>
      </p:sp>
    </p:spTree>
    <p:custDataLst>
      <p:tags r:id="rId1"/>
    </p:custDataLst>
    <p:extLst>
      <p:ext uri="{BB962C8B-B14F-4D97-AF65-F5344CB8AC3E}">
        <p14:creationId xmlns:p14="http://schemas.microsoft.com/office/powerpoint/2010/main" val="308323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8896"/>
            <a:ext cx="12192000" cy="922137"/>
          </a:xfrm>
          <a:prstGeom prst="rect">
            <a:avLst/>
          </a:prstGeom>
        </p:spPr>
        <p:txBody>
          <a:bodyPr>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2022</a:t>
            </a:r>
            <a:endParaRPr lang="en-US" dirty="0"/>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2022</a:t>
            </a:r>
          </a:p>
        </p:txBody>
      </p:sp>
    </p:spTree>
    <p:custDataLst>
      <p:tags r:id="rId1"/>
    </p:custDataLst>
    <p:extLst>
      <p:ext uri="{BB962C8B-B14F-4D97-AF65-F5344CB8AC3E}">
        <p14:creationId xmlns:p14="http://schemas.microsoft.com/office/powerpoint/2010/main" val="4162014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2022</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2022</a:t>
            </a:r>
          </a:p>
        </p:txBody>
      </p:sp>
    </p:spTree>
    <p:custDataLst>
      <p:tags r:id="rId1"/>
    </p:custDataLst>
    <p:extLst>
      <p:ext uri="{BB962C8B-B14F-4D97-AF65-F5344CB8AC3E}">
        <p14:creationId xmlns:p14="http://schemas.microsoft.com/office/powerpoint/2010/main" val="8569851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2022</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2022</a:t>
            </a:r>
          </a:p>
        </p:txBody>
      </p:sp>
    </p:spTree>
    <p:custDataLst>
      <p:tags r:id="rId1"/>
    </p:custDataLst>
    <p:extLst>
      <p:ext uri="{BB962C8B-B14F-4D97-AF65-F5344CB8AC3E}">
        <p14:creationId xmlns:p14="http://schemas.microsoft.com/office/powerpoint/2010/main" val="30816797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2022</a:t>
            </a:r>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2022</a:t>
            </a:r>
          </a:p>
        </p:txBody>
      </p:sp>
    </p:spTree>
    <p:custDataLst>
      <p:tags r:id="rId1"/>
    </p:custDataLst>
    <p:extLst>
      <p:ext uri="{BB962C8B-B14F-4D97-AF65-F5344CB8AC3E}">
        <p14:creationId xmlns:p14="http://schemas.microsoft.com/office/powerpoint/2010/main" val="3406264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38468072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September 2022</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a:defRPr/>
            </a:pPr>
            <a:r>
              <a:rPr lang="en-US" dirty="0">
                <a:solidFill>
                  <a:prstClr val="white"/>
                </a:solidFill>
              </a:rPr>
              <a:t>NTP Medicare OEP Bootcamp 2022</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userDrawn="1"/>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userDrawn="1"/>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2851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132"/>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132"/>
            <a:ext cx="2743200" cy="365125"/>
          </a:xfrm>
        </p:spPr>
        <p:txBody>
          <a:bodyPr/>
          <a:lstStyle>
            <a:lvl1pPr>
              <a:defRPr>
                <a:solidFill>
                  <a:srgbClr val="8FAADC"/>
                </a:solidFill>
              </a:defRPr>
            </a:lvl1pPr>
          </a:lstStyle>
          <a:p>
            <a:r>
              <a:rPr lang="en-US"/>
              <a:t>September 2022</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132"/>
            <a:ext cx="4114800" cy="365125"/>
          </a:xfrm>
        </p:spPr>
        <p:txBody>
          <a:bodyPr/>
          <a:lstStyle>
            <a:lvl1pPr>
              <a:defRPr>
                <a:solidFill>
                  <a:srgbClr val="8FAADC"/>
                </a:solidFill>
              </a:defRPr>
            </a:lvl1pPr>
          </a:lstStyle>
          <a:p>
            <a:r>
              <a:rPr lang="en-US" dirty="0"/>
              <a:t>NTP Medicare OEP Bootcamp 2022</a:t>
            </a:r>
          </a:p>
        </p:txBody>
      </p:sp>
    </p:spTree>
    <p:custDataLst>
      <p:tags r:id="rId1"/>
    </p:custDataLst>
    <p:extLst>
      <p:ext uri="{BB962C8B-B14F-4D97-AF65-F5344CB8AC3E}">
        <p14:creationId xmlns:p14="http://schemas.microsoft.com/office/powerpoint/2010/main" val="10408933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177383" y="1143000"/>
            <a:ext cx="9837234" cy="5021042"/>
          </a:xfrm>
          <a:prstGeom prst="rect">
            <a:avLst/>
          </a:prstGeom>
        </p:spPr>
        <p:txBody>
          <a:bodyPr vert="horz" lIns="91440" tIns="45720" rIns="91440" bIns="45720" rtlCol="0">
            <a:normAutofit/>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marL="969962" indent="-285750">
              <a:buFont typeface="Courier New" panose="02070309020205020404" pitchFamily="49" charset="0"/>
              <a:buChar char="o"/>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2022</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2022</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24214"/>
            <a:ext cx="12192000" cy="916066"/>
          </a:xfrm>
          <a:prstGeom prst="rect">
            <a:avLst/>
          </a:prstGeom>
        </p:spPr>
        <p:txBody>
          <a:bodyPr>
            <a:normAutofit/>
          </a:bodyPr>
          <a:lstStyle>
            <a:lvl1pPr>
              <a:defRPr sz="3000"/>
            </a:lvl1pPr>
          </a:lstStyle>
          <a:p>
            <a:r>
              <a:rPr lang="en-US" dirty="0"/>
              <a:t>Click to edit Master title style</a:t>
            </a:r>
          </a:p>
        </p:txBody>
      </p:sp>
    </p:spTree>
    <p:custDataLst>
      <p:tags r:id="rId1"/>
    </p:custDataLst>
    <p:extLst>
      <p:ext uri="{BB962C8B-B14F-4D97-AF65-F5344CB8AC3E}">
        <p14:creationId xmlns:p14="http://schemas.microsoft.com/office/powerpoint/2010/main" val="2076224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01330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923229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tags" Target="../tags/tag2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theme" Target="../theme/theme2.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image" Target="../media/image3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dirty="0"/>
              <a:t>NTP Medicare OEP Bootcamp 2022</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September 2022</a:t>
            </a:r>
            <a:endParaRPr lang="en-US" dirty="0"/>
          </a:p>
        </p:txBody>
      </p:sp>
    </p:spTree>
    <p:custDataLst>
      <p:tags r:id="rId42"/>
    </p:custDataLst>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60" r:id="rId3"/>
    <p:sldLayoutId id="2147483689" r:id="rId4"/>
    <p:sldLayoutId id="2147483681" r:id="rId5"/>
    <p:sldLayoutId id="2147483682" r:id="rId6"/>
    <p:sldLayoutId id="2147483683" r:id="rId7"/>
    <p:sldLayoutId id="2147483684" r:id="rId8"/>
    <p:sldLayoutId id="2147483685" r:id="rId9"/>
    <p:sldLayoutId id="2147483651" r:id="rId10"/>
    <p:sldLayoutId id="2147483661" r:id="rId11"/>
    <p:sldLayoutId id="2147483662" r:id="rId12"/>
    <p:sldLayoutId id="2147483663" r:id="rId13"/>
    <p:sldLayoutId id="2147483664"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65" r:id="rId30"/>
    <p:sldLayoutId id="2147483654" r:id="rId31"/>
    <p:sldLayoutId id="2147483691" r:id="rId32"/>
    <p:sldLayoutId id="2147483686" r:id="rId33"/>
    <p:sldLayoutId id="2147483687" r:id="rId34"/>
    <p:sldLayoutId id="2147483690" r:id="rId35"/>
    <p:sldLayoutId id="2147483652" r:id="rId36"/>
    <p:sldLayoutId id="2147483653" r:id="rId37"/>
    <p:sldLayoutId id="2147483656" r:id="rId38"/>
    <p:sldLayoutId id="2147483758" r:id="rId39"/>
    <p:sldLayoutId id="2147483761" r:id="rId40"/>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September 2022</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dirty="0"/>
              <a:t>NTP Medicare OEP Bootcamp 2022</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34"/>
    </p:custDataLst>
    <p:extLst>
      <p:ext uri="{BB962C8B-B14F-4D97-AF65-F5344CB8AC3E}">
        <p14:creationId xmlns:p14="http://schemas.microsoft.com/office/powerpoint/2010/main" val="191532922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Lst>
  <p:hf hdr="0"/>
  <p:txStyles>
    <p:titleStyle>
      <a:lvl1pPr algn="ctr" defTabSz="914400" rtl="0" eaLnBrk="1" latinLnBrk="0" hangingPunct="1">
        <a:lnSpc>
          <a:spcPct val="90000"/>
        </a:lnSpc>
        <a:spcBef>
          <a:spcPct val="0"/>
        </a:spcBef>
        <a:buNone/>
        <a:defRPr sz="32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2.xml"/><Relationship Id="rId1" Type="http://schemas.openxmlformats.org/officeDocument/2006/relationships/tags" Target="../tags/tag4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3.xml"/><Relationship Id="rId1" Type="http://schemas.openxmlformats.org/officeDocument/2006/relationships/tags" Target="../tags/tag13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1.xml"/><Relationship Id="rId1" Type="http://schemas.openxmlformats.org/officeDocument/2006/relationships/tags" Target="../tags/tag135.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1.xml"/><Relationship Id="rId1" Type="http://schemas.openxmlformats.org/officeDocument/2006/relationships/tags" Target="../tags/tag136.xml"/><Relationship Id="rId4" Type="http://schemas.openxmlformats.org/officeDocument/2006/relationships/image" Target="../media/image150.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1.xml"/><Relationship Id="rId1" Type="http://schemas.openxmlformats.org/officeDocument/2006/relationships/tags" Target="../tags/tag13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3.xml"/><Relationship Id="rId1" Type="http://schemas.openxmlformats.org/officeDocument/2006/relationships/tags" Target="../tags/tag13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1.xml"/><Relationship Id="rId1" Type="http://schemas.openxmlformats.org/officeDocument/2006/relationships/tags" Target="../tags/tag139.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2.xml"/><Relationship Id="rId1" Type="http://schemas.openxmlformats.org/officeDocument/2006/relationships/tags" Target="../tags/tag140.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31.xml"/><Relationship Id="rId1" Type="http://schemas.openxmlformats.org/officeDocument/2006/relationships/tags" Target="../tags/tag141.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5.xml"/><Relationship Id="rId1" Type="http://schemas.openxmlformats.org/officeDocument/2006/relationships/tags" Target="../tags/tag14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1.xml"/><Relationship Id="rId1" Type="http://schemas.openxmlformats.org/officeDocument/2006/relationships/tags" Target="../tags/tag14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30.xml"/><Relationship Id="rId1" Type="http://schemas.openxmlformats.org/officeDocument/2006/relationships/tags" Target="../tags/tag144.xml"/><Relationship Id="rId5" Type="http://schemas.openxmlformats.org/officeDocument/2006/relationships/image" Target="../media/image133.jpeg"/><Relationship Id="rId4" Type="http://schemas.openxmlformats.org/officeDocument/2006/relationships/image" Target="../media/image132.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3.xml"/><Relationship Id="rId1" Type="http://schemas.openxmlformats.org/officeDocument/2006/relationships/tags" Target="../tags/tag145.xml"/><Relationship Id="rId6" Type="http://schemas.openxmlformats.org/officeDocument/2006/relationships/hyperlink" Target="https://www.shiptacenter.org/" TargetMode="External"/><Relationship Id="rId5" Type="http://schemas.openxmlformats.org/officeDocument/2006/relationships/hyperlink" Target="https://www.medicare.gov/Publications/Pubs/pdf/10050.pdf" TargetMode="External"/><Relationship Id="rId4" Type="http://schemas.openxmlformats.org/officeDocument/2006/relationships/hyperlink" Target="https://www.medicare.gov/plan-compare/#/"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data.cms.gov/" TargetMode="External"/><Relationship Id="rId3" Type="http://schemas.openxmlformats.org/officeDocument/2006/relationships/notesSlide" Target="../notesSlides/notesSlide112.xml"/><Relationship Id="rId7" Type="http://schemas.openxmlformats.org/officeDocument/2006/relationships/hyperlink" Target="https://www.cms.gov/Medicare/Health-Plans/ManagedCareMarketing/FinalPartCMarketingGuidelines.html" TargetMode="External"/><Relationship Id="rId2" Type="http://schemas.openxmlformats.org/officeDocument/2006/relationships/slideLayout" Target="../slideLayouts/slideLayout33.xml"/><Relationship Id="rId1" Type="http://schemas.openxmlformats.org/officeDocument/2006/relationships/tags" Target="../tags/tag146.xml"/><Relationship Id="rId6" Type="http://schemas.openxmlformats.org/officeDocument/2006/relationships/hyperlink" Target="https://productordering.cms.hhs.gov/pow/?id=pow_login" TargetMode="External"/><Relationship Id="rId5" Type="http://schemas.openxmlformats.org/officeDocument/2006/relationships/hyperlink" Target="https://www.cms.gov/Outreach-and-Education/Reach-Out/Find-tools-to-help-you-help-others/Medicare-Open-Enrollment.html" TargetMode="External"/><Relationship Id="rId10" Type="http://schemas.openxmlformats.org/officeDocument/2006/relationships/hyperlink" Target="https://www.cms.gov/newsroom" TargetMode="External"/><Relationship Id="rId4" Type="http://schemas.openxmlformats.org/officeDocument/2006/relationships/hyperlink" Target="http://www.cms.gov/" TargetMode="External"/><Relationship Id="rId9" Type="http://schemas.openxmlformats.org/officeDocument/2006/relationships/hyperlink" Target="https://www.cms.gov/Research-Statistics-Data-and-Systems/Research-Statistics-Data-and-Systems"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www.medicare.gov/media/9696" TargetMode="External"/><Relationship Id="rId3" Type="http://schemas.openxmlformats.org/officeDocument/2006/relationships/notesSlide" Target="../notesSlides/notesSlide113.xml"/><Relationship Id="rId7" Type="http://schemas.openxmlformats.org/officeDocument/2006/relationships/hyperlink" Target="https://www.medicare.gov/Pubs/pdf/11400-Withholding-Medicare-Drug-Premium.pdf" TargetMode="External"/><Relationship Id="rId2" Type="http://schemas.openxmlformats.org/officeDocument/2006/relationships/slideLayout" Target="../slideLayouts/slideLayout33.xml"/><Relationship Id="rId1" Type="http://schemas.openxmlformats.org/officeDocument/2006/relationships/tags" Target="../tags/tag147.xml"/><Relationship Id="rId6" Type="http://schemas.openxmlformats.org/officeDocument/2006/relationships/hyperlink" Target="https://www.medicare.gov/Pubs/pdf/11219-understanding-medicare-part-c-d.pdf" TargetMode="External"/><Relationship Id="rId5" Type="http://schemas.openxmlformats.org/officeDocument/2006/relationships/hyperlink" Target="https://www.medicare.gov/Pubs/pdf/11220-Medicare-Yearly-Review.pdf" TargetMode="External"/><Relationship Id="rId4" Type="http://schemas.openxmlformats.org/officeDocument/2006/relationships/hyperlink" Target="https://www.medicare.gov/sites/default/files/2021-06/11163-Compare-Medicare-Drug-Coverage.pdf" TargetMode="External"/><Relationship Id="rId9" Type="http://schemas.openxmlformats.org/officeDocument/2006/relationships/hyperlink" Target="https://www.medicare.gov/Pubs/pdf/12026-Understanding-Medicare-Advantage-Plans.pdf" TargetMode="External"/></Relationships>
</file>

<file path=ppt/slides/_rels/slide114.xml.rels><?xml version="1.0" encoding="UTF-8" standalone="yes"?>
<Relationships xmlns="http://schemas.openxmlformats.org/package/2006/relationships"><Relationship Id="rId8" Type="http://schemas.openxmlformats.org/officeDocument/2006/relationships/hyperlink" Target="https://cmsnationaltrainingprogram.cms.gov/moodle/course/view.php?id=220" TargetMode="External"/><Relationship Id="rId13" Type="http://schemas.openxmlformats.org/officeDocument/2006/relationships/hyperlink" Target="https://cmsnationaltrainingprogram.cms.gov/moodle/course/view.php?id=232" TargetMode="External"/><Relationship Id="rId18" Type="http://schemas.openxmlformats.org/officeDocument/2006/relationships/hyperlink" Target="https://cmsnationaltrainingprogram.cms.gov/moodle/course/view.php?id=231" TargetMode="External"/><Relationship Id="rId3" Type="http://schemas.openxmlformats.org/officeDocument/2006/relationships/notesSlide" Target="../notesSlides/notesSlide114.xml"/><Relationship Id="rId7" Type="http://schemas.openxmlformats.org/officeDocument/2006/relationships/hyperlink" Target="https://cmsnationaltrainingprogram.cms.gov/moodle/course/view.php?id=219" TargetMode="External"/><Relationship Id="rId12" Type="http://schemas.openxmlformats.org/officeDocument/2006/relationships/hyperlink" Target="https://cmsnationaltrainingprogram.cms.gov/moodle/course/view.php?id=224" TargetMode="External"/><Relationship Id="rId17" Type="http://schemas.openxmlformats.org/officeDocument/2006/relationships/hyperlink" Target="https://cmsnationaltrainingprogram.cms.gov/moodle/course/view.php?id=230" TargetMode="External"/><Relationship Id="rId2" Type="http://schemas.openxmlformats.org/officeDocument/2006/relationships/slideLayout" Target="../slideLayouts/slideLayout40.xml"/><Relationship Id="rId16" Type="http://schemas.openxmlformats.org/officeDocument/2006/relationships/hyperlink" Target="https://cmsnationaltrainingprogram.cms.gov/moodle/course/view.php?id=229" TargetMode="External"/><Relationship Id="rId1" Type="http://schemas.openxmlformats.org/officeDocument/2006/relationships/tags" Target="../tags/tag148.xml"/><Relationship Id="rId6" Type="http://schemas.openxmlformats.org/officeDocument/2006/relationships/hyperlink" Target="https://cmsnationaltrainingprogram.cms.gov/moodle/course/view.php?id=218" TargetMode="External"/><Relationship Id="rId11" Type="http://schemas.openxmlformats.org/officeDocument/2006/relationships/hyperlink" Target="https://cmsnationaltrainingprogram.cms.gov/moodle/course/view.php?id=223" TargetMode="External"/><Relationship Id="rId5" Type="http://schemas.openxmlformats.org/officeDocument/2006/relationships/hyperlink" Target="https://cmsnationaltrainingprogram.cms.gov/moodle/course/view.php?id=217" TargetMode="External"/><Relationship Id="rId15" Type="http://schemas.openxmlformats.org/officeDocument/2006/relationships/hyperlink" Target="https://cmsnationaltrainingprogram.cms.gov/moodle/course/view.php?id=226" TargetMode="External"/><Relationship Id="rId10" Type="http://schemas.openxmlformats.org/officeDocument/2006/relationships/hyperlink" Target="https://cmsnationaltrainingprogram.cms.gov/moodle/course/view.php?id=222" TargetMode="External"/><Relationship Id="rId4" Type="http://schemas.openxmlformats.org/officeDocument/2006/relationships/hyperlink" Target="https://cmsnationaltrainingprogram.cms.gov/moodle/course/view.php?id=216" TargetMode="External"/><Relationship Id="rId9" Type="http://schemas.openxmlformats.org/officeDocument/2006/relationships/hyperlink" Target="https://cmsnationaltrainingprogram.cms.gov/moodle/course/view.php?id=221" TargetMode="External"/><Relationship Id="rId14" Type="http://schemas.openxmlformats.org/officeDocument/2006/relationships/hyperlink" Target="https://cmsnationaltrainingprogram.cms.gov/moodle/course/view.php?id=225" TargetMode="Externa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5.xml"/><Relationship Id="rId1" Type="http://schemas.openxmlformats.org/officeDocument/2006/relationships/tags" Target="../tags/tag14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0.xml"/><Relationship Id="rId1" Type="http://schemas.openxmlformats.org/officeDocument/2006/relationships/tags" Target="../tags/tag4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4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2.xml"/><Relationship Id="rId1" Type="http://schemas.openxmlformats.org/officeDocument/2006/relationships/tags" Target="../tags/tag4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2.xml"/><Relationship Id="rId1" Type="http://schemas.openxmlformats.org/officeDocument/2006/relationships/tags" Target="../tags/tag5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2.xml"/><Relationship Id="rId1" Type="http://schemas.openxmlformats.org/officeDocument/2006/relationships/tags" Target="../tags/tag51.xml"/><Relationship Id="rId6" Type="http://schemas.openxmlformats.org/officeDocument/2006/relationships/image" Target="../media/image70.png"/><Relationship Id="rId5" Type="http://schemas.openxmlformats.org/officeDocument/2006/relationships/hyperlink" Target="https://www.medicare.gov/plan-compare/#/?year=2022&amp;lang=en" TargetMode="External"/><Relationship Id="rId4" Type="http://schemas.openxmlformats.org/officeDocument/2006/relationships/hyperlink" Target="https://www.medicare.gov/"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2.xml"/><Relationship Id="rId1" Type="http://schemas.openxmlformats.org/officeDocument/2006/relationships/tags" Target="../tags/tag5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2.xml"/><Relationship Id="rId1" Type="http://schemas.openxmlformats.org/officeDocument/2006/relationships/tags" Target="../tags/tag53.xml"/><Relationship Id="rId4" Type="http://schemas.openxmlformats.org/officeDocument/2006/relationships/hyperlink" Target="https://www.medicare.gov/"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1.xml"/><Relationship Id="rId1" Type="http://schemas.openxmlformats.org/officeDocument/2006/relationships/tags" Target="../tags/tag3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5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1.xml"/><Relationship Id="rId1" Type="http://schemas.openxmlformats.org/officeDocument/2006/relationships/tags" Target="../tags/tag55.xml"/><Relationship Id="rId5" Type="http://schemas.openxmlformats.org/officeDocument/2006/relationships/hyperlink" Target="http://www.medicare.gov/plan-compare" TargetMode="External"/><Relationship Id="rId4" Type="http://schemas.openxmlformats.org/officeDocument/2006/relationships/hyperlink" Target="http://www.medicare.gov/"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3.xml"/><Relationship Id="rId1" Type="http://schemas.openxmlformats.org/officeDocument/2006/relationships/tags" Target="../tags/tag56.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1.xml"/><Relationship Id="rId1" Type="http://schemas.openxmlformats.org/officeDocument/2006/relationships/tags" Target="../tags/tag57.xml"/><Relationship Id="rId5" Type="http://schemas.openxmlformats.org/officeDocument/2006/relationships/hyperlink" Target="https://www.medicare.gov/plan-compare/#/?year=2022&amp;lang=en" TargetMode="External"/><Relationship Id="rId4" Type="http://schemas.openxmlformats.org/officeDocument/2006/relationships/hyperlink" Target="https://www.medicare.gov/"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1.xml"/><Relationship Id="rId1" Type="http://schemas.openxmlformats.org/officeDocument/2006/relationships/tags" Target="../tags/tag5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3.xml"/><Relationship Id="rId1" Type="http://schemas.openxmlformats.org/officeDocument/2006/relationships/tags" Target="../tags/tag59.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3.xml"/><Relationship Id="rId1" Type="http://schemas.openxmlformats.org/officeDocument/2006/relationships/tags" Target="../tags/tag60.xml"/><Relationship Id="rId5" Type="http://schemas.openxmlformats.org/officeDocument/2006/relationships/image" Target="../media/image72.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3.xml"/><Relationship Id="rId1" Type="http://schemas.openxmlformats.org/officeDocument/2006/relationships/tags" Target="../tags/tag61.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1.xml"/><Relationship Id="rId1" Type="http://schemas.openxmlformats.org/officeDocument/2006/relationships/tags" Target="../tags/tag6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1.xml"/><Relationship Id="rId1" Type="http://schemas.openxmlformats.org/officeDocument/2006/relationships/tags" Target="../tags/tag63.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3.xml"/><Relationship Id="rId1" Type="http://schemas.openxmlformats.org/officeDocument/2006/relationships/tags" Target="../tags/tag37.xml"/><Relationship Id="rId4" Type="http://schemas.openxmlformats.org/officeDocument/2006/relationships/image" Target="../media/image5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1.xml"/><Relationship Id="rId1" Type="http://schemas.openxmlformats.org/officeDocument/2006/relationships/tags" Target="../tags/tag64.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3.xml"/><Relationship Id="rId1" Type="http://schemas.openxmlformats.org/officeDocument/2006/relationships/tags" Target="../tags/tag65.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3.xml"/><Relationship Id="rId1" Type="http://schemas.openxmlformats.org/officeDocument/2006/relationships/tags" Target="../tags/tag66.xml"/><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3.xml"/><Relationship Id="rId1" Type="http://schemas.openxmlformats.org/officeDocument/2006/relationships/tags" Target="../tags/tag67.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3.xml"/><Relationship Id="rId1" Type="http://schemas.openxmlformats.org/officeDocument/2006/relationships/tags" Target="../tags/tag68.xml"/><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1.xml"/><Relationship Id="rId1" Type="http://schemas.openxmlformats.org/officeDocument/2006/relationships/tags" Target="../tags/tag69.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1.xml"/><Relationship Id="rId1" Type="http://schemas.openxmlformats.org/officeDocument/2006/relationships/tags" Target="../tags/tag70.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3.xml"/><Relationship Id="rId1" Type="http://schemas.openxmlformats.org/officeDocument/2006/relationships/tags" Target="../tags/tag71.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3.xml"/><Relationship Id="rId1" Type="http://schemas.openxmlformats.org/officeDocument/2006/relationships/tags" Target="../tags/tag72.xml"/><Relationship Id="rId4" Type="http://schemas.openxmlformats.org/officeDocument/2006/relationships/image" Target="../media/image86.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6.xml"/><Relationship Id="rId1" Type="http://schemas.openxmlformats.org/officeDocument/2006/relationships/tags" Target="../tags/tag73.xml"/><Relationship Id="rId5" Type="http://schemas.openxmlformats.org/officeDocument/2006/relationships/image" Target="../media/image82.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9.xml"/><Relationship Id="rId1" Type="http://schemas.openxmlformats.org/officeDocument/2006/relationships/tags" Target="../tags/tag38.xml"/><Relationship Id="rId5" Type="http://schemas.openxmlformats.org/officeDocument/2006/relationships/image" Target="../media/image61.png"/><Relationship Id="rId4" Type="http://schemas.openxmlformats.org/officeDocument/2006/relationships/image" Target="../media/image6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1.xml"/><Relationship Id="rId1" Type="http://schemas.openxmlformats.org/officeDocument/2006/relationships/tags" Target="../tags/tag74.xml"/><Relationship Id="rId5" Type="http://schemas.openxmlformats.org/officeDocument/2006/relationships/image" Target="../media/image82.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1.xml"/><Relationship Id="rId1" Type="http://schemas.openxmlformats.org/officeDocument/2006/relationships/tags" Target="../tags/tag75.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3.xml"/><Relationship Id="rId1" Type="http://schemas.openxmlformats.org/officeDocument/2006/relationships/tags" Target="../tags/tag76.xml"/><Relationship Id="rId5" Type="http://schemas.openxmlformats.org/officeDocument/2006/relationships/image" Target="../media/image91.pn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1.xml"/><Relationship Id="rId1" Type="http://schemas.openxmlformats.org/officeDocument/2006/relationships/tags" Target="../tags/tag77.xml"/><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1.xml"/><Relationship Id="rId1" Type="http://schemas.openxmlformats.org/officeDocument/2006/relationships/tags" Target="../tags/tag7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3.xml"/><Relationship Id="rId1" Type="http://schemas.openxmlformats.org/officeDocument/2006/relationships/tags" Target="../tags/tag79.xml"/><Relationship Id="rId5" Type="http://schemas.openxmlformats.org/officeDocument/2006/relationships/image" Target="../media/image93.pn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2.xml"/><Relationship Id="rId1" Type="http://schemas.openxmlformats.org/officeDocument/2006/relationships/tags" Target="../tags/tag80.xml"/><Relationship Id="rId5" Type="http://schemas.openxmlformats.org/officeDocument/2006/relationships/image" Target="../media/image95.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9.xml"/><Relationship Id="rId1" Type="http://schemas.openxmlformats.org/officeDocument/2006/relationships/tags" Target="../tags/tag81.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1.xml"/><Relationship Id="rId1" Type="http://schemas.openxmlformats.org/officeDocument/2006/relationships/tags" Target="../tags/tag82.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1.xml"/><Relationship Id="rId1" Type="http://schemas.openxmlformats.org/officeDocument/2006/relationships/tags" Target="../tags/tag83.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9.xml"/><Relationship Id="rId1" Type="http://schemas.openxmlformats.org/officeDocument/2006/relationships/tags" Target="../tags/tag39.xml"/><Relationship Id="rId5" Type="http://schemas.openxmlformats.org/officeDocument/2006/relationships/image" Target="../media/image63.jpeg"/><Relationship Id="rId4" Type="http://schemas.openxmlformats.org/officeDocument/2006/relationships/image" Target="../media/image6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1.xml"/><Relationship Id="rId1" Type="http://schemas.openxmlformats.org/officeDocument/2006/relationships/tags" Target="../tags/tag84.xml"/><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1.xml"/><Relationship Id="rId1" Type="http://schemas.openxmlformats.org/officeDocument/2006/relationships/tags" Target="../tags/tag8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2.xml"/><Relationship Id="rId1" Type="http://schemas.openxmlformats.org/officeDocument/2006/relationships/tags" Target="../tags/tag86.xml"/><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1.xml"/><Relationship Id="rId1" Type="http://schemas.openxmlformats.org/officeDocument/2006/relationships/tags" Target="../tags/tag87.xml"/><Relationship Id="rId5" Type="http://schemas.openxmlformats.org/officeDocument/2006/relationships/image" Target="../media/image105.png"/><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1.xml"/><Relationship Id="rId1" Type="http://schemas.openxmlformats.org/officeDocument/2006/relationships/tags" Target="../tags/tag88.xml"/><Relationship Id="rId5" Type="http://schemas.openxmlformats.org/officeDocument/2006/relationships/image" Target="../media/image107.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1.xml"/><Relationship Id="rId1" Type="http://schemas.openxmlformats.org/officeDocument/2006/relationships/tags" Target="../tags/tag89.xml"/><Relationship Id="rId4" Type="http://schemas.openxmlformats.org/officeDocument/2006/relationships/image" Target="../media/image108.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1.xml"/><Relationship Id="rId1" Type="http://schemas.openxmlformats.org/officeDocument/2006/relationships/tags" Target="../tags/tag90.xml"/><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2.xml"/><Relationship Id="rId1" Type="http://schemas.openxmlformats.org/officeDocument/2006/relationships/tags" Target="../tags/tag9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1.xml"/><Relationship Id="rId1" Type="http://schemas.openxmlformats.org/officeDocument/2006/relationships/tags" Target="../tags/tag92.xml"/><Relationship Id="rId4" Type="http://schemas.openxmlformats.org/officeDocument/2006/relationships/image" Target="../media/image110.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1.xml"/><Relationship Id="rId1" Type="http://schemas.openxmlformats.org/officeDocument/2006/relationships/tags" Target="../tags/tag93.xml"/><Relationship Id="rId4"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9.xml"/><Relationship Id="rId1" Type="http://schemas.openxmlformats.org/officeDocument/2006/relationships/tags" Target="../tags/tag4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1.xml"/><Relationship Id="rId1" Type="http://schemas.openxmlformats.org/officeDocument/2006/relationships/tags" Target="../tags/tag94.xml"/><Relationship Id="rId5" Type="http://schemas.openxmlformats.org/officeDocument/2006/relationships/image" Target="../media/image113.png"/><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3.xml"/><Relationship Id="rId1" Type="http://schemas.openxmlformats.org/officeDocument/2006/relationships/tags" Target="../tags/tag95.xml"/><Relationship Id="rId5" Type="http://schemas.openxmlformats.org/officeDocument/2006/relationships/image" Target="../media/image82.png"/><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1.xml"/><Relationship Id="rId1" Type="http://schemas.openxmlformats.org/officeDocument/2006/relationships/tags" Target="../tags/tag96.xml"/><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1.xml"/><Relationship Id="rId1" Type="http://schemas.openxmlformats.org/officeDocument/2006/relationships/tags" Target="../tags/tag9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1.xml"/><Relationship Id="rId1" Type="http://schemas.openxmlformats.org/officeDocument/2006/relationships/tags" Target="../tags/tag9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1.xml"/><Relationship Id="rId1" Type="http://schemas.openxmlformats.org/officeDocument/2006/relationships/tags" Target="../tags/tag9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9.xml"/><Relationship Id="rId1" Type="http://schemas.openxmlformats.org/officeDocument/2006/relationships/tags" Target="../tags/tag10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9.xml"/><Relationship Id="rId1" Type="http://schemas.openxmlformats.org/officeDocument/2006/relationships/tags" Target="../tags/tag10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3.xml"/><Relationship Id="rId1" Type="http://schemas.openxmlformats.org/officeDocument/2006/relationships/tags" Target="../tags/tag102.xml"/><Relationship Id="rId4" Type="http://schemas.openxmlformats.org/officeDocument/2006/relationships/image" Target="../media/image11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3.xml"/><Relationship Id="rId1" Type="http://schemas.openxmlformats.org/officeDocument/2006/relationships/tags" Target="../tags/tag103.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3.xml"/><Relationship Id="rId1" Type="http://schemas.openxmlformats.org/officeDocument/2006/relationships/tags" Target="../tags/tag41.xml"/><Relationship Id="rId4" Type="http://schemas.openxmlformats.org/officeDocument/2006/relationships/image" Target="../media/image6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3.xml"/><Relationship Id="rId1" Type="http://schemas.openxmlformats.org/officeDocument/2006/relationships/tags" Target="../tags/tag10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3.xml"/><Relationship Id="rId1" Type="http://schemas.openxmlformats.org/officeDocument/2006/relationships/tags" Target="../tags/tag105.xml"/><Relationship Id="rId4" Type="http://schemas.openxmlformats.org/officeDocument/2006/relationships/image" Target="../media/image12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3.xml"/><Relationship Id="rId1" Type="http://schemas.openxmlformats.org/officeDocument/2006/relationships/tags" Target="../tags/tag106.xml"/><Relationship Id="rId4" Type="http://schemas.openxmlformats.org/officeDocument/2006/relationships/image" Target="../media/image12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3.xml"/><Relationship Id="rId1" Type="http://schemas.openxmlformats.org/officeDocument/2006/relationships/tags" Target="../tags/tag107.xml"/><Relationship Id="rId4" Type="http://schemas.openxmlformats.org/officeDocument/2006/relationships/image" Target="../media/image127.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3.xml"/><Relationship Id="rId1" Type="http://schemas.openxmlformats.org/officeDocument/2006/relationships/tags" Target="../tags/tag108.xml"/><Relationship Id="rId4" Type="http://schemas.openxmlformats.org/officeDocument/2006/relationships/image" Target="../media/image128.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3.xml"/><Relationship Id="rId1" Type="http://schemas.openxmlformats.org/officeDocument/2006/relationships/tags" Target="../tags/tag109.xml"/><Relationship Id="rId4" Type="http://schemas.openxmlformats.org/officeDocument/2006/relationships/image" Target="../media/image129.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1.xml"/><Relationship Id="rId1" Type="http://schemas.openxmlformats.org/officeDocument/2006/relationships/tags" Target="../tags/tag110.xml"/><Relationship Id="rId4" Type="http://schemas.openxmlformats.org/officeDocument/2006/relationships/image" Target="../media/image130.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1.xml"/><Relationship Id="rId1" Type="http://schemas.openxmlformats.org/officeDocument/2006/relationships/tags" Target="../tags/tag111.xml"/><Relationship Id="rId4" Type="http://schemas.openxmlformats.org/officeDocument/2006/relationships/image" Target="../media/image131.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2.xml"/><Relationship Id="rId1" Type="http://schemas.openxmlformats.org/officeDocument/2006/relationships/tags" Target="../tags/tag11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1.xml"/><Relationship Id="rId1" Type="http://schemas.openxmlformats.org/officeDocument/2006/relationships/tags" Target="../tags/tag1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8.png"/><Relationship Id="rId2" Type="http://schemas.openxmlformats.org/officeDocument/2006/relationships/slideLayout" Target="../slideLayouts/slideLayout32.xml"/><Relationship Id="rId1" Type="http://schemas.openxmlformats.org/officeDocument/2006/relationships/tags" Target="../tags/tag42.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1.xml"/><Relationship Id="rId1" Type="http://schemas.openxmlformats.org/officeDocument/2006/relationships/tags" Target="../tags/tag11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hyperlink" Target="https://www.congress.gov/bill/117th-congress/house-bill/5376/text" TargetMode="External"/><Relationship Id="rId2" Type="http://schemas.openxmlformats.org/officeDocument/2006/relationships/slideLayout" Target="../slideLayouts/slideLayout33.xml"/><Relationship Id="rId1" Type="http://schemas.openxmlformats.org/officeDocument/2006/relationships/tags" Target="../tags/tag115.xml"/><Relationship Id="rId6" Type="http://schemas.openxmlformats.org/officeDocument/2006/relationships/hyperlink" Target="https://www.cms.gov/Medicare/Prescription-Drug-Coverage/LimitedIncomeandResources/Downloads/Consumer-Mailings.pdf" TargetMode="External"/><Relationship Id="rId5" Type="http://schemas.openxmlformats.org/officeDocument/2006/relationships/hyperlink" Target="https://www.cms.gov/Medicare/Eligibility-and-Enrollment/MedicarePresDrugEligEnrol" TargetMode="External"/><Relationship Id="rId4" Type="http://schemas.openxmlformats.org/officeDocument/2006/relationships/hyperlink" Target="http://www.cms.gov/medicare/prescription-drug-coverage/prescriptiondrugcovcontra/partdmanuals.html" TargetMode="Externa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0.xml"/><Relationship Id="rId1" Type="http://schemas.openxmlformats.org/officeDocument/2006/relationships/tags" Target="../tags/tag116.xml"/><Relationship Id="rId5" Type="http://schemas.openxmlformats.org/officeDocument/2006/relationships/image" Target="../media/image133.jpeg"/><Relationship Id="rId4" Type="http://schemas.openxmlformats.org/officeDocument/2006/relationships/image" Target="../media/image132.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xml"/><Relationship Id="rId1" Type="http://schemas.openxmlformats.org/officeDocument/2006/relationships/tags" Target="../tags/tag11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0.xml"/><Relationship Id="rId1" Type="http://schemas.openxmlformats.org/officeDocument/2006/relationships/tags" Target="../tags/tag11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1.xml"/><Relationship Id="rId1" Type="http://schemas.openxmlformats.org/officeDocument/2006/relationships/tags" Target="../tags/tag119.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0.xml"/><Relationship Id="rId1" Type="http://schemas.openxmlformats.org/officeDocument/2006/relationships/tags" Target="../tags/tag12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1.xml"/><Relationship Id="rId1" Type="http://schemas.openxmlformats.org/officeDocument/2006/relationships/tags" Target="../tags/tag121.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1.xml"/><Relationship Id="rId1" Type="http://schemas.openxmlformats.org/officeDocument/2006/relationships/tags" Target="../tags/tag122.xml"/><Relationship Id="rId4" Type="http://schemas.openxmlformats.org/officeDocument/2006/relationships/image" Target="../media/image13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1.xml"/><Relationship Id="rId1" Type="http://schemas.openxmlformats.org/officeDocument/2006/relationships/tags" Target="../tags/tag12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3.xml"/><Relationship Id="rId1" Type="http://schemas.openxmlformats.org/officeDocument/2006/relationships/tags" Target="../tags/tag43.xml"/><Relationship Id="rId4" Type="http://schemas.openxmlformats.org/officeDocument/2006/relationships/image" Target="../media/image69.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1.xml"/><Relationship Id="rId1" Type="http://schemas.openxmlformats.org/officeDocument/2006/relationships/tags" Target="../tags/tag124.xml"/><Relationship Id="rId5" Type="http://schemas.openxmlformats.org/officeDocument/2006/relationships/image" Target="../media/image136.png"/><Relationship Id="rId4" Type="http://schemas.openxmlformats.org/officeDocument/2006/relationships/image" Target="../media/image135.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1.xml"/><Relationship Id="rId1" Type="http://schemas.openxmlformats.org/officeDocument/2006/relationships/tags" Target="../tags/tag125.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1.xml"/><Relationship Id="rId1" Type="http://schemas.openxmlformats.org/officeDocument/2006/relationships/tags" Target="../tags/tag126.xml"/><Relationship Id="rId4" Type="http://schemas.openxmlformats.org/officeDocument/2006/relationships/image" Target="../media/image137.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1.xml"/><Relationship Id="rId1" Type="http://schemas.openxmlformats.org/officeDocument/2006/relationships/tags" Target="../tags/tag127.xml"/><Relationship Id="rId4" Type="http://schemas.openxmlformats.org/officeDocument/2006/relationships/hyperlink" Target="https://www.medicare.gov/plan-compare/#/pharmaceutical-assistance-program/states/?year=2022&amp;lang=en" TargetMode="Externa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7" Type="http://schemas.openxmlformats.org/officeDocument/2006/relationships/image" Target="../media/image141.png"/><Relationship Id="rId2" Type="http://schemas.openxmlformats.org/officeDocument/2006/relationships/slideLayout" Target="../slideLayouts/slideLayout31.xml"/><Relationship Id="rId1" Type="http://schemas.openxmlformats.org/officeDocument/2006/relationships/tags" Target="../tags/tag128.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1.xml"/><Relationship Id="rId1" Type="http://schemas.openxmlformats.org/officeDocument/2006/relationships/tags" Target="../tags/tag129.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1.xml"/><Relationship Id="rId1" Type="http://schemas.openxmlformats.org/officeDocument/2006/relationships/tags" Target="../tags/tag130.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1.xml"/><Relationship Id="rId1" Type="http://schemas.openxmlformats.org/officeDocument/2006/relationships/tags" Target="../tags/tag131.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1.xml"/><Relationship Id="rId1" Type="http://schemas.openxmlformats.org/officeDocument/2006/relationships/tags" Target="../tags/tag132.xml"/><Relationship Id="rId5" Type="http://schemas.openxmlformats.org/officeDocument/2006/relationships/image" Target="../media/image146.png"/><Relationship Id="rId4" Type="http://schemas.openxmlformats.org/officeDocument/2006/relationships/image" Target="../media/image145.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1.xml"/><Relationship Id="rId1" Type="http://schemas.openxmlformats.org/officeDocument/2006/relationships/tags" Target="../tags/tag1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3674472-8C41-4A68-B647-D45AEE842C09}"/>
              </a:ext>
            </a:extLst>
          </p:cNvPr>
          <p:cNvSpPr>
            <a:spLocks noGrp="1"/>
          </p:cNvSpPr>
          <p:nvPr>
            <p:ph type="title"/>
          </p:nvPr>
        </p:nvSpPr>
        <p:spPr>
          <a:xfrm>
            <a:off x="401730" y="4632325"/>
            <a:ext cx="11388540" cy="930275"/>
          </a:xfrm>
        </p:spPr>
        <p:txBody>
          <a:bodyPr>
            <a:normAutofit fontScale="90000"/>
          </a:bodyPr>
          <a:lstStyle/>
          <a:p>
            <a:r>
              <a:rPr lang="en-US" dirty="0"/>
              <a:t>NTP Medicare Open Enrollment Period (OEP) Bootcamp 2022 (Day 1)</a:t>
            </a:r>
          </a:p>
        </p:txBody>
      </p:sp>
    </p:spTree>
    <p:custDataLst>
      <p:tags r:id="rId1"/>
    </p:custDataLst>
    <p:extLst>
      <p:ext uri="{BB962C8B-B14F-4D97-AF65-F5344CB8AC3E}">
        <p14:creationId xmlns:p14="http://schemas.microsoft.com/office/powerpoint/2010/main" val="1376662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en-US" dirty="0"/>
              <a:t>Today’s Agenda</a:t>
            </a:r>
          </a:p>
        </p:txBody>
      </p:sp>
      <p:graphicFrame>
        <p:nvGraphicFramePr>
          <p:cNvPr id="8" name="Table 7">
            <a:extLst>
              <a:ext uri="{FF2B5EF4-FFF2-40B4-BE49-F238E27FC236}">
                <a16:creationId xmlns:a16="http://schemas.microsoft.com/office/drawing/2014/main" id="{9FE4F1BC-E1E6-49AD-B777-EA9E08D3ACE8}"/>
              </a:ext>
            </a:extLst>
          </p:cNvPr>
          <p:cNvGraphicFramePr>
            <a:graphicFrameLocks noGrp="1"/>
          </p:cNvGraphicFramePr>
          <p:nvPr>
            <p:extLst>
              <p:ext uri="{D42A27DB-BD31-4B8C-83A1-F6EECF244321}">
                <p14:modId xmlns:p14="http://schemas.microsoft.com/office/powerpoint/2010/main" val="2492131065"/>
              </p:ext>
            </p:extLst>
          </p:nvPr>
        </p:nvGraphicFramePr>
        <p:xfrm>
          <a:off x="906780" y="1304424"/>
          <a:ext cx="10378440" cy="4604109"/>
        </p:xfrm>
        <a:graphic>
          <a:graphicData uri="http://schemas.openxmlformats.org/drawingml/2006/table">
            <a:tbl>
              <a:tblPr firstRow="1" bandRow="1">
                <a:tableStyleId>{5FD0F851-EC5A-4D38-B0AD-8093EC10F338}</a:tableStyleId>
              </a:tblPr>
              <a:tblGrid>
                <a:gridCol w="10378440">
                  <a:extLst>
                    <a:ext uri="{9D8B030D-6E8A-4147-A177-3AD203B41FA5}">
                      <a16:colId xmlns:a16="http://schemas.microsoft.com/office/drawing/2014/main" val="2468111915"/>
                    </a:ext>
                  </a:extLst>
                </a:gridCol>
              </a:tblGrid>
              <a:tr h="522747">
                <a:tc>
                  <a:txBody>
                    <a:bodyPr/>
                    <a:lstStyle/>
                    <a:p>
                      <a:pPr algn="ctr"/>
                      <a:r>
                        <a:rPr lang="en-US" sz="2800" dirty="0">
                          <a:solidFill>
                            <a:srgbClr val="00539A"/>
                          </a:solidFill>
                        </a:rPr>
                        <a:t>Topics</a:t>
                      </a:r>
                    </a:p>
                  </a:txBody>
                  <a:tcPr/>
                </a:tc>
                <a:extLst>
                  <a:ext uri="{0D108BD9-81ED-4DB2-BD59-A6C34878D82A}">
                    <a16:rowId xmlns:a16="http://schemas.microsoft.com/office/drawing/2014/main" val="2940694034"/>
                  </a:ext>
                </a:extLst>
              </a:tr>
              <a:tr h="522747">
                <a:tc>
                  <a:txBody>
                    <a:bodyPr/>
                    <a:lstStyle/>
                    <a:p>
                      <a:r>
                        <a:rPr lang="en-US" sz="2800" dirty="0">
                          <a:solidFill>
                            <a:srgbClr val="00539A"/>
                          </a:solidFill>
                        </a:rPr>
                        <a:t>Welcome</a:t>
                      </a:r>
                    </a:p>
                  </a:txBody>
                  <a:tcPr/>
                </a:tc>
                <a:extLst>
                  <a:ext uri="{0D108BD9-81ED-4DB2-BD59-A6C34878D82A}">
                    <a16:rowId xmlns:a16="http://schemas.microsoft.com/office/drawing/2014/main" val="4166334927"/>
                  </a:ext>
                </a:extLst>
              </a:tr>
              <a:tr h="522747">
                <a:tc>
                  <a:txBody>
                    <a:bodyPr/>
                    <a:lstStyle/>
                    <a:p>
                      <a:r>
                        <a:rPr lang="en-US" sz="2800" dirty="0">
                          <a:solidFill>
                            <a:srgbClr val="00539A"/>
                          </a:solidFill>
                        </a:rPr>
                        <a:t>Plan Finder Basics &amp; User Tips</a:t>
                      </a:r>
                    </a:p>
                    <a:p>
                      <a:r>
                        <a:rPr lang="en-US" sz="2800" dirty="0">
                          <a:solidFill>
                            <a:srgbClr val="00539A"/>
                          </a:solidFill>
                        </a:rPr>
                        <a:t>Inflation Reduction Act (IRA) Overview and Insulin Cost Entry Process</a:t>
                      </a:r>
                    </a:p>
                  </a:txBody>
                  <a:tcPr/>
                </a:tc>
                <a:extLst>
                  <a:ext uri="{0D108BD9-81ED-4DB2-BD59-A6C34878D82A}">
                    <a16:rowId xmlns:a16="http://schemas.microsoft.com/office/drawing/2014/main" val="285505932"/>
                  </a:ext>
                </a:extLst>
              </a:tr>
              <a:tr h="522747">
                <a:tc>
                  <a:txBody>
                    <a:bodyPr/>
                    <a:lstStyle/>
                    <a:p>
                      <a:r>
                        <a:rPr lang="en-US" sz="2800" dirty="0">
                          <a:solidFill>
                            <a:srgbClr val="00539A"/>
                          </a:solidFill>
                        </a:rPr>
                        <a:t>Q&amp;A</a:t>
                      </a:r>
                    </a:p>
                  </a:txBody>
                  <a:tcPr/>
                </a:tc>
                <a:extLst>
                  <a:ext uri="{0D108BD9-81ED-4DB2-BD59-A6C34878D82A}">
                    <a16:rowId xmlns:a16="http://schemas.microsoft.com/office/drawing/2014/main" val="4107056543"/>
                  </a:ext>
                </a:extLst>
              </a:tr>
              <a:tr h="522747">
                <a:tc>
                  <a:txBody>
                    <a:bodyPr/>
                    <a:lstStyle/>
                    <a:p>
                      <a:r>
                        <a:rPr lang="en-US" sz="2800" dirty="0">
                          <a:solidFill>
                            <a:srgbClr val="00539A"/>
                          </a:solidFill>
                        </a:rPr>
                        <a:t>Break</a:t>
                      </a:r>
                    </a:p>
                  </a:txBody>
                  <a:tcPr/>
                </a:tc>
                <a:extLst>
                  <a:ext uri="{0D108BD9-81ED-4DB2-BD59-A6C34878D82A}">
                    <a16:rowId xmlns:a16="http://schemas.microsoft.com/office/drawing/2014/main" val="658294628"/>
                  </a:ext>
                </a:extLst>
              </a:tr>
              <a:tr h="522747">
                <a:tc>
                  <a:txBody>
                    <a:bodyPr/>
                    <a:lstStyle/>
                    <a:p>
                      <a:r>
                        <a:rPr lang="en-US" sz="2800" dirty="0">
                          <a:solidFill>
                            <a:srgbClr val="00539A"/>
                          </a:solidFill>
                        </a:rPr>
                        <a:t>Plan Finder Updates &amp; 2023 Look Ahead</a:t>
                      </a:r>
                    </a:p>
                  </a:txBody>
                  <a:tcPr/>
                </a:tc>
                <a:extLst>
                  <a:ext uri="{0D108BD9-81ED-4DB2-BD59-A6C34878D82A}">
                    <a16:rowId xmlns:a16="http://schemas.microsoft.com/office/drawing/2014/main" val="160644495"/>
                  </a:ext>
                </a:extLst>
              </a:tr>
              <a:tr h="522747">
                <a:tc>
                  <a:txBody>
                    <a:bodyPr/>
                    <a:lstStyle/>
                    <a:p>
                      <a:r>
                        <a:rPr lang="en-US" sz="2800" dirty="0">
                          <a:solidFill>
                            <a:srgbClr val="00539A"/>
                          </a:solidFill>
                        </a:rPr>
                        <a:t>Q&amp;A</a:t>
                      </a:r>
                    </a:p>
                  </a:txBody>
                  <a:tcPr/>
                </a:tc>
                <a:extLst>
                  <a:ext uri="{0D108BD9-81ED-4DB2-BD59-A6C34878D82A}">
                    <a16:rowId xmlns:a16="http://schemas.microsoft.com/office/drawing/2014/main" val="728447595"/>
                  </a:ext>
                </a:extLst>
              </a:tr>
              <a:tr h="522747">
                <a:tc>
                  <a:txBody>
                    <a:bodyPr/>
                    <a:lstStyle/>
                    <a:p>
                      <a:r>
                        <a:rPr lang="en-US" sz="2800" dirty="0">
                          <a:solidFill>
                            <a:srgbClr val="00539A"/>
                          </a:solidFill>
                        </a:rPr>
                        <a:t>Closing</a:t>
                      </a:r>
                    </a:p>
                  </a:txBody>
                  <a:tcPr/>
                </a:tc>
                <a:extLst>
                  <a:ext uri="{0D108BD9-81ED-4DB2-BD59-A6C34878D82A}">
                    <a16:rowId xmlns:a16="http://schemas.microsoft.com/office/drawing/2014/main" val="2937184798"/>
                  </a:ext>
                </a:extLst>
              </a:tr>
            </a:tbl>
          </a:graphicData>
        </a:graphic>
      </p:graphicFrame>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dirty="0"/>
              <a:t>NTP Medicare OEP Bootcamp 2022</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September 2022</a:t>
            </a:r>
            <a:endParaRPr lang="en-US" dirty="0"/>
          </a:p>
        </p:txBody>
      </p:sp>
      <p:sp>
        <p:nvSpPr>
          <p:cNvPr id="5" name="Slide Number Placeholder 4">
            <a:extLst>
              <a:ext uri="{FF2B5EF4-FFF2-40B4-BE49-F238E27FC236}">
                <a16:creationId xmlns:a16="http://schemas.microsoft.com/office/drawing/2014/main" id="{F87649D3-DACE-4BBA-BCA2-5DBE530371A6}"/>
              </a:ext>
            </a:extLst>
          </p:cNvPr>
          <p:cNvSpPr>
            <a:spLocks noGrp="1"/>
          </p:cNvSpPr>
          <p:nvPr>
            <p:ph type="sldNum" sz="quarter" idx="12"/>
          </p:nvPr>
        </p:nvSpPr>
        <p:spPr/>
        <p:txBody>
          <a:bodyPr/>
          <a:lstStyle/>
          <a:p>
            <a:fld id="{0B2D781D-8844-5940-92D1-06EF0A7F581E}" type="slidenum">
              <a:rPr lang="en-US" smtClean="0"/>
              <a:t>10</a:t>
            </a:fld>
            <a:endParaRPr lang="en-US"/>
          </a:p>
        </p:txBody>
      </p:sp>
    </p:spTree>
    <p:custDataLst>
      <p:tags r:id="rId1"/>
    </p:custDataLst>
    <p:extLst>
      <p:ext uri="{BB962C8B-B14F-4D97-AF65-F5344CB8AC3E}">
        <p14:creationId xmlns:p14="http://schemas.microsoft.com/office/powerpoint/2010/main" val="1799530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778AA4-D94F-4368-8BA2-3B4496E739E4}"/>
              </a:ext>
            </a:extLst>
          </p:cNvPr>
          <p:cNvSpPr>
            <a:spLocks noGrp="1"/>
          </p:cNvSpPr>
          <p:nvPr>
            <p:ph type="title"/>
          </p:nvPr>
        </p:nvSpPr>
        <p:spPr/>
        <p:txBody>
          <a:bodyPr/>
          <a:lstStyle/>
          <a:p>
            <a:r>
              <a:rPr lang="en-US" dirty="0"/>
              <a:t>Year Over Year Plan Comparison Display</a:t>
            </a:r>
          </a:p>
        </p:txBody>
      </p:sp>
      <p:pic>
        <p:nvPicPr>
          <p:cNvPr id="11" name="Picture 10" descr="One of three screenshots showing a plan details year over year comparison">
            <a:extLst>
              <a:ext uri="{FF2B5EF4-FFF2-40B4-BE49-F238E27FC236}">
                <a16:creationId xmlns:a16="http://schemas.microsoft.com/office/drawing/2014/main" id="{14F34A29-90CC-445E-BC43-88D33D0D60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100" y="1343488"/>
            <a:ext cx="3581400" cy="4996490"/>
          </a:xfrm>
          <a:prstGeom prst="rect">
            <a:avLst/>
          </a:prstGeom>
          <a:ln>
            <a:noFill/>
          </a:ln>
          <a:effectLst>
            <a:outerShdw blurRad="292100" dist="139700" dir="2700000" algn="tl" rotWithShape="0">
              <a:srgbClr val="333333">
                <a:alpha val="65000"/>
              </a:srgbClr>
            </a:outerShdw>
          </a:effectLst>
        </p:spPr>
      </p:pic>
      <p:pic>
        <p:nvPicPr>
          <p:cNvPr id="12" name="Picture 11" descr="Two of three screenshots showing a plan details year over year comparison">
            <a:extLst>
              <a:ext uri="{FF2B5EF4-FFF2-40B4-BE49-F238E27FC236}">
                <a16:creationId xmlns:a16="http://schemas.microsoft.com/office/drawing/2014/main" id="{586EBCFF-945F-4FC2-80DA-2BF97104466D}"/>
              </a:ext>
            </a:extLst>
          </p:cNvPr>
          <p:cNvPicPr>
            <a:picLocks noChangeAspect="1"/>
          </p:cNvPicPr>
          <p:nvPr/>
        </p:nvPicPr>
        <p:blipFill>
          <a:blip r:embed="rId5"/>
          <a:stretch>
            <a:fillRect/>
          </a:stretch>
        </p:blipFill>
        <p:spPr>
          <a:xfrm>
            <a:off x="4078705" y="1343489"/>
            <a:ext cx="4114801" cy="5012861"/>
          </a:xfrm>
          <a:prstGeom prst="rect">
            <a:avLst/>
          </a:prstGeom>
          <a:ln>
            <a:noFill/>
          </a:ln>
          <a:effectLst>
            <a:outerShdw blurRad="292100" dist="139700" dir="2700000" algn="tl" rotWithShape="0">
              <a:srgbClr val="333333">
                <a:alpha val="65000"/>
              </a:srgbClr>
            </a:outerShdw>
          </a:effectLst>
        </p:spPr>
      </p:pic>
      <p:pic>
        <p:nvPicPr>
          <p:cNvPr id="13" name="Picture 12" descr="three of three screenshots showing a plan details year over year comparison">
            <a:extLst>
              <a:ext uri="{FF2B5EF4-FFF2-40B4-BE49-F238E27FC236}">
                <a16:creationId xmlns:a16="http://schemas.microsoft.com/office/drawing/2014/main" id="{4B63CACB-AC21-4FBC-B5D6-056BA60609BE}"/>
              </a:ext>
            </a:extLst>
          </p:cNvPr>
          <p:cNvPicPr>
            <a:picLocks noChangeAspect="1"/>
          </p:cNvPicPr>
          <p:nvPr/>
        </p:nvPicPr>
        <p:blipFill>
          <a:blip r:embed="rId6"/>
          <a:stretch>
            <a:fillRect/>
          </a:stretch>
        </p:blipFill>
        <p:spPr>
          <a:xfrm>
            <a:off x="8271711" y="1343488"/>
            <a:ext cx="3722743" cy="5184312"/>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1FE144B5-BAC6-41AC-BE2A-969E9FC41097}"/>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5E8BAB2A-2B7D-4EE5-B2DE-019FCF68DC49}"/>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23604450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2ABF97-3B9D-4BF1-BD55-D8CCE76B52F1}"/>
              </a:ext>
            </a:extLst>
          </p:cNvPr>
          <p:cNvSpPr>
            <a:spLocks noGrp="1"/>
          </p:cNvSpPr>
          <p:nvPr>
            <p:ph type="title"/>
          </p:nvPr>
        </p:nvSpPr>
        <p:spPr/>
        <p:txBody>
          <a:bodyPr/>
          <a:lstStyle/>
          <a:p>
            <a:r>
              <a:rPr lang="en-US" dirty="0"/>
              <a:t>Educational Information: Interchangeable Biologics</a:t>
            </a:r>
          </a:p>
        </p:txBody>
      </p:sp>
      <p:sp>
        <p:nvSpPr>
          <p:cNvPr id="5" name="Content Placeholder 4">
            <a:extLst>
              <a:ext uri="{FF2B5EF4-FFF2-40B4-BE49-F238E27FC236}">
                <a16:creationId xmlns:a16="http://schemas.microsoft.com/office/drawing/2014/main" id="{224D2ECC-00E3-46A4-9C02-B91AA6FDD956}"/>
              </a:ext>
            </a:extLst>
          </p:cNvPr>
          <p:cNvSpPr>
            <a:spLocks noGrp="1"/>
          </p:cNvSpPr>
          <p:nvPr>
            <p:ph idx="1"/>
          </p:nvPr>
        </p:nvSpPr>
        <p:spPr/>
        <p:txBody>
          <a:bodyPr>
            <a:normAutofit/>
          </a:bodyPr>
          <a:lstStyle/>
          <a:p>
            <a:r>
              <a:rPr lang="en-US" sz="2400" dirty="0"/>
              <a:t>Status: On schedule for October 1st release</a:t>
            </a:r>
          </a:p>
          <a:p>
            <a:r>
              <a:rPr lang="en-US" sz="2400" dirty="0"/>
              <a:t>Interchangeable biologics are biosimilars that are interchangeable with their reference product</a:t>
            </a:r>
          </a:p>
          <a:p>
            <a:r>
              <a:rPr lang="en-US" sz="2400" dirty="0"/>
              <a:t>This feature is designed to educate users on the relationship between interchangeable biologics and a Beneficiary’s reference drug(s).</a:t>
            </a:r>
          </a:p>
          <a:p>
            <a:r>
              <a:rPr lang="en-US" sz="2400" dirty="0"/>
              <a:t>Improve patient access to biologics and lower drug costs for biologics</a:t>
            </a:r>
          </a:p>
          <a:p>
            <a:r>
              <a:rPr lang="en-US" sz="2400" dirty="0"/>
              <a:t>The other drug information table on the Plan details page will provide a link to tooltip that lists interchangeable biologics alternatives and a “Learn More” link.</a:t>
            </a:r>
          </a:p>
        </p:txBody>
      </p:sp>
      <p:sp>
        <p:nvSpPr>
          <p:cNvPr id="3" name="Footer Placeholder 2">
            <a:extLst>
              <a:ext uri="{FF2B5EF4-FFF2-40B4-BE49-F238E27FC236}">
                <a16:creationId xmlns:a16="http://schemas.microsoft.com/office/drawing/2014/main" id="{D35062FD-C574-40D5-BD61-C8C4D7514F5E}"/>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88E3CB77-8C16-4881-BEF0-ABD76070415A}"/>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6733022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778AA4-D94F-4368-8BA2-3B4496E739E4}"/>
              </a:ext>
            </a:extLst>
          </p:cNvPr>
          <p:cNvSpPr>
            <a:spLocks noGrp="1"/>
          </p:cNvSpPr>
          <p:nvPr>
            <p:ph type="title"/>
          </p:nvPr>
        </p:nvSpPr>
        <p:spPr/>
        <p:txBody>
          <a:bodyPr/>
          <a:lstStyle/>
          <a:p>
            <a:r>
              <a:rPr lang="en-US" dirty="0"/>
              <a:t>Plan Details Page information: Interchangeable Biologics</a:t>
            </a:r>
          </a:p>
        </p:txBody>
      </p:sp>
      <p:pic>
        <p:nvPicPr>
          <p:cNvPr id="12" name="Content Placeholder 11" descr="Screenshot of a plan details showing where you can find information on interchange biologics">
            <a:extLst>
              <a:ext uri="{FF2B5EF4-FFF2-40B4-BE49-F238E27FC236}">
                <a16:creationId xmlns:a16="http://schemas.microsoft.com/office/drawing/2014/main" id="{9BB5568B-327C-4957-82F8-55DD08F30419}"/>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921248" y="1371600"/>
            <a:ext cx="6501903" cy="4351338"/>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1FE144B5-BAC6-41AC-BE2A-969E9FC41097}"/>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5E8BAB2A-2B7D-4EE5-B2DE-019FCF68DC49}"/>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22048924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778AA4-D94F-4368-8BA2-3B4496E739E4}"/>
              </a:ext>
            </a:extLst>
          </p:cNvPr>
          <p:cNvSpPr>
            <a:spLocks noGrp="1"/>
          </p:cNvSpPr>
          <p:nvPr>
            <p:ph type="title"/>
          </p:nvPr>
        </p:nvSpPr>
        <p:spPr/>
        <p:txBody>
          <a:bodyPr/>
          <a:lstStyle/>
          <a:p>
            <a:r>
              <a:rPr lang="en-US" dirty="0"/>
              <a:t>Multifactor Authentication</a:t>
            </a:r>
          </a:p>
        </p:txBody>
      </p:sp>
      <p:sp>
        <p:nvSpPr>
          <p:cNvPr id="5" name="Content Placeholder 4">
            <a:extLst>
              <a:ext uri="{FF2B5EF4-FFF2-40B4-BE49-F238E27FC236}">
                <a16:creationId xmlns:a16="http://schemas.microsoft.com/office/drawing/2014/main" id="{0F801F47-B239-78B2-F0F3-0995EFB4DB45}"/>
              </a:ext>
            </a:extLst>
          </p:cNvPr>
          <p:cNvSpPr>
            <a:spLocks noGrp="1"/>
          </p:cNvSpPr>
          <p:nvPr>
            <p:ph idx="1"/>
          </p:nvPr>
        </p:nvSpPr>
        <p:spPr/>
        <p:txBody>
          <a:bodyPr/>
          <a:lstStyle/>
          <a:p>
            <a:r>
              <a:rPr lang="en-US" dirty="0"/>
              <a:t>Status: On schedule for late September release</a:t>
            </a:r>
          </a:p>
          <a:p>
            <a:r>
              <a:rPr lang="en-US" dirty="0"/>
              <a:t>Beginning this open enrollment, beneficiaries will be able to set up multifactor authentication.</a:t>
            </a:r>
          </a:p>
          <a:p>
            <a:r>
              <a:rPr lang="en-US" dirty="0"/>
              <a:t>Methods supported will be text, phone, and email.</a:t>
            </a:r>
          </a:p>
          <a:p>
            <a:r>
              <a:rPr lang="en-US" dirty="0"/>
              <a:t>Signup is voluntary &amp; can be edited later or turned off in Account Settings.</a:t>
            </a:r>
          </a:p>
          <a:p>
            <a:endParaRPr lang="en-US" dirty="0"/>
          </a:p>
        </p:txBody>
      </p:sp>
      <p:sp>
        <p:nvSpPr>
          <p:cNvPr id="3" name="Footer Placeholder 2">
            <a:extLst>
              <a:ext uri="{FF2B5EF4-FFF2-40B4-BE49-F238E27FC236}">
                <a16:creationId xmlns:a16="http://schemas.microsoft.com/office/drawing/2014/main" id="{1FE144B5-BAC6-41AC-BE2A-969E9FC41097}"/>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5E8BAB2A-2B7D-4EE5-B2DE-019FCF68DC49}"/>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5161999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FAEE0C-1D24-49AD-9A6B-8EEA72ED0276}"/>
              </a:ext>
            </a:extLst>
          </p:cNvPr>
          <p:cNvSpPr>
            <a:spLocks noGrp="1"/>
          </p:cNvSpPr>
          <p:nvPr>
            <p:ph type="title"/>
          </p:nvPr>
        </p:nvSpPr>
        <p:spPr/>
        <p:txBody>
          <a:bodyPr>
            <a:normAutofit/>
          </a:bodyPr>
          <a:lstStyle/>
          <a:p>
            <a:r>
              <a:rPr lang="en-US" dirty="0"/>
              <a:t>Lesson 2</a:t>
            </a:r>
          </a:p>
        </p:txBody>
      </p:sp>
      <p:sp>
        <p:nvSpPr>
          <p:cNvPr id="5" name="Text Placeholder 4">
            <a:extLst>
              <a:ext uri="{FF2B5EF4-FFF2-40B4-BE49-F238E27FC236}">
                <a16:creationId xmlns:a16="http://schemas.microsoft.com/office/drawing/2014/main" id="{FF31A6A1-BA64-4B51-B6AA-C3BD3CF90F99}"/>
              </a:ext>
            </a:extLst>
          </p:cNvPr>
          <p:cNvSpPr>
            <a:spLocks noGrp="1"/>
          </p:cNvSpPr>
          <p:nvPr>
            <p:ph type="body" idx="1"/>
          </p:nvPr>
        </p:nvSpPr>
        <p:spPr/>
        <p:txBody>
          <a:bodyPr>
            <a:normAutofit/>
          </a:bodyPr>
          <a:lstStyle/>
          <a:p>
            <a:r>
              <a:rPr lang="en-US" sz="3600" dirty="0"/>
              <a:t>Policy Updates</a:t>
            </a:r>
          </a:p>
        </p:txBody>
      </p:sp>
    </p:spTree>
    <p:custDataLst>
      <p:tags r:id="rId1"/>
    </p:custDataLst>
    <p:extLst>
      <p:ext uri="{BB962C8B-B14F-4D97-AF65-F5344CB8AC3E}">
        <p14:creationId xmlns:p14="http://schemas.microsoft.com/office/powerpoint/2010/main" val="35102604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4E1969-A9EA-42DF-A9F5-39B93361A383}"/>
              </a:ext>
            </a:extLst>
          </p:cNvPr>
          <p:cNvSpPr>
            <a:spLocks noGrp="1"/>
          </p:cNvSpPr>
          <p:nvPr>
            <p:ph type="title"/>
          </p:nvPr>
        </p:nvSpPr>
        <p:spPr/>
        <p:txBody>
          <a:bodyPr/>
          <a:lstStyle/>
          <a:p>
            <a:r>
              <a:rPr lang="en-US" dirty="0"/>
              <a:t>Policy Updates</a:t>
            </a:r>
          </a:p>
        </p:txBody>
      </p:sp>
      <p:sp>
        <p:nvSpPr>
          <p:cNvPr id="5" name="Content Placeholder 4">
            <a:extLst>
              <a:ext uri="{FF2B5EF4-FFF2-40B4-BE49-F238E27FC236}">
                <a16:creationId xmlns:a16="http://schemas.microsoft.com/office/drawing/2014/main" id="{3D2ACCF3-7FE9-4772-B46F-0A7D55AF651E}"/>
              </a:ext>
            </a:extLst>
          </p:cNvPr>
          <p:cNvSpPr>
            <a:spLocks noGrp="1"/>
          </p:cNvSpPr>
          <p:nvPr>
            <p:ph idx="1"/>
          </p:nvPr>
        </p:nvSpPr>
        <p:spPr/>
        <p:txBody>
          <a:bodyPr/>
          <a:lstStyle/>
          <a:p>
            <a:r>
              <a:rPr lang="en-US" sz="2800" dirty="0"/>
              <a:t>Value Based Insurance Design model updates for Contract Year 2023 </a:t>
            </a:r>
          </a:p>
          <a:p>
            <a:pPr lvl="1"/>
            <a:r>
              <a:rPr lang="en-US" sz="2400" dirty="0"/>
              <a:t>LIS, Part D Buydown </a:t>
            </a:r>
            <a:endParaRPr lang="en-US" sz="2800" dirty="0"/>
          </a:p>
          <a:p>
            <a:r>
              <a:rPr lang="en-US" sz="2800" dirty="0"/>
              <a:t>Race/Ethnicity collected during enrollment – Jan 2023</a:t>
            </a:r>
          </a:p>
          <a:p>
            <a:r>
              <a:rPr lang="en-US" sz="2800" dirty="0"/>
              <a:t>Inflation Reduction Act</a:t>
            </a:r>
          </a:p>
          <a:p>
            <a:endParaRPr lang="en-US" dirty="0"/>
          </a:p>
          <a:p>
            <a:endParaRPr lang="en-US" dirty="0"/>
          </a:p>
        </p:txBody>
      </p:sp>
      <p:sp>
        <p:nvSpPr>
          <p:cNvPr id="3" name="Footer Placeholder 2">
            <a:extLst>
              <a:ext uri="{FF2B5EF4-FFF2-40B4-BE49-F238E27FC236}">
                <a16:creationId xmlns:a16="http://schemas.microsoft.com/office/drawing/2014/main" id="{A1B03CEF-9F61-4FA5-BDDE-CEA3D2126B2F}"/>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6E67EBF0-D9A7-4E0C-AFC6-A2166AF8575B}"/>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8131528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D8EBA-BDF5-4FC2-9928-1B847A2313F1}"/>
              </a:ext>
            </a:extLst>
          </p:cNvPr>
          <p:cNvSpPr>
            <a:spLocks noGrp="1"/>
          </p:cNvSpPr>
          <p:nvPr>
            <p:ph type="title"/>
          </p:nvPr>
        </p:nvSpPr>
        <p:spPr/>
        <p:txBody>
          <a:bodyPr>
            <a:normAutofit/>
          </a:bodyPr>
          <a:lstStyle/>
          <a:p>
            <a:r>
              <a:rPr lang="en-US" dirty="0"/>
              <a:t>Lesson 3</a:t>
            </a:r>
          </a:p>
        </p:txBody>
      </p:sp>
      <p:sp>
        <p:nvSpPr>
          <p:cNvPr id="5" name="Text Placeholder 4">
            <a:extLst>
              <a:ext uri="{FF2B5EF4-FFF2-40B4-BE49-F238E27FC236}">
                <a16:creationId xmlns:a16="http://schemas.microsoft.com/office/drawing/2014/main" id="{7A8EE55C-54FC-49FA-BD47-D9094EA2DAAE}"/>
              </a:ext>
            </a:extLst>
          </p:cNvPr>
          <p:cNvSpPr>
            <a:spLocks noGrp="1"/>
          </p:cNvSpPr>
          <p:nvPr>
            <p:ph type="body" idx="1"/>
          </p:nvPr>
        </p:nvSpPr>
        <p:spPr/>
        <p:txBody>
          <a:bodyPr>
            <a:normAutofit/>
          </a:bodyPr>
          <a:lstStyle/>
          <a:p>
            <a:r>
              <a:rPr lang="en-US" sz="3600" dirty="0"/>
              <a:t>Back-End Enablers</a:t>
            </a:r>
          </a:p>
        </p:txBody>
      </p:sp>
    </p:spTree>
    <p:custDataLst>
      <p:tags r:id="rId1"/>
    </p:custDataLst>
    <p:extLst>
      <p:ext uri="{BB962C8B-B14F-4D97-AF65-F5344CB8AC3E}">
        <p14:creationId xmlns:p14="http://schemas.microsoft.com/office/powerpoint/2010/main" val="26744717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2ABF97-3B9D-4BF1-BD55-D8CCE76B52F1}"/>
              </a:ext>
            </a:extLst>
          </p:cNvPr>
          <p:cNvSpPr>
            <a:spLocks noGrp="1"/>
          </p:cNvSpPr>
          <p:nvPr>
            <p:ph type="title"/>
          </p:nvPr>
        </p:nvSpPr>
        <p:spPr/>
        <p:txBody>
          <a:bodyPr/>
          <a:lstStyle/>
          <a:p>
            <a:r>
              <a:rPr lang="en-US" dirty="0"/>
              <a:t>Back-End Enablers</a:t>
            </a:r>
          </a:p>
        </p:txBody>
      </p:sp>
      <p:sp>
        <p:nvSpPr>
          <p:cNvPr id="5" name="Content Placeholder 4">
            <a:extLst>
              <a:ext uri="{FF2B5EF4-FFF2-40B4-BE49-F238E27FC236}">
                <a16:creationId xmlns:a16="http://schemas.microsoft.com/office/drawing/2014/main" id="{224D2ECC-00E3-46A4-9C02-B91AA6FDD956}"/>
              </a:ext>
            </a:extLst>
          </p:cNvPr>
          <p:cNvSpPr>
            <a:spLocks noGrp="1"/>
          </p:cNvSpPr>
          <p:nvPr>
            <p:ph idx="1"/>
          </p:nvPr>
        </p:nvSpPr>
        <p:spPr/>
        <p:txBody>
          <a:bodyPr>
            <a:normAutofit/>
          </a:bodyPr>
          <a:lstStyle/>
          <a:p>
            <a:r>
              <a:rPr lang="en-US" dirty="0"/>
              <a:t>Migration to AWS Aurora</a:t>
            </a:r>
          </a:p>
          <a:p>
            <a:r>
              <a:rPr lang="en-US" dirty="0"/>
              <a:t>Geocoding: Medicare Plan Finder</a:t>
            </a:r>
          </a:p>
          <a:p>
            <a:r>
              <a:rPr lang="en-US" dirty="0"/>
              <a:t>Analytics and dashboard improvements</a:t>
            </a:r>
          </a:p>
          <a:p>
            <a:r>
              <a:rPr lang="en-US" dirty="0"/>
              <a:t>Continual performance testing and improvements</a:t>
            </a:r>
          </a:p>
        </p:txBody>
      </p:sp>
      <p:sp>
        <p:nvSpPr>
          <p:cNvPr id="3" name="Footer Placeholder 2">
            <a:extLst>
              <a:ext uri="{FF2B5EF4-FFF2-40B4-BE49-F238E27FC236}">
                <a16:creationId xmlns:a16="http://schemas.microsoft.com/office/drawing/2014/main" id="{D35062FD-C574-40D5-BD61-C8C4D7514F5E}"/>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88E3CB77-8C16-4881-BEF0-ABD76070415A}"/>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30377581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D8EBA-BDF5-4FC2-9928-1B847A2313F1}"/>
              </a:ext>
            </a:extLst>
          </p:cNvPr>
          <p:cNvSpPr>
            <a:spLocks noGrp="1"/>
          </p:cNvSpPr>
          <p:nvPr>
            <p:ph type="title"/>
          </p:nvPr>
        </p:nvSpPr>
        <p:spPr/>
        <p:txBody>
          <a:bodyPr>
            <a:normAutofit/>
          </a:bodyPr>
          <a:lstStyle/>
          <a:p>
            <a:r>
              <a:rPr lang="en-US" dirty="0"/>
              <a:t>Lesson 4</a:t>
            </a:r>
          </a:p>
        </p:txBody>
      </p:sp>
      <p:sp>
        <p:nvSpPr>
          <p:cNvPr id="5" name="Text Placeholder 4">
            <a:extLst>
              <a:ext uri="{FF2B5EF4-FFF2-40B4-BE49-F238E27FC236}">
                <a16:creationId xmlns:a16="http://schemas.microsoft.com/office/drawing/2014/main" id="{7A8EE55C-54FC-49FA-BD47-D9094EA2DAAE}"/>
              </a:ext>
            </a:extLst>
          </p:cNvPr>
          <p:cNvSpPr>
            <a:spLocks noGrp="1"/>
          </p:cNvSpPr>
          <p:nvPr>
            <p:ph type="body" idx="1"/>
          </p:nvPr>
        </p:nvSpPr>
        <p:spPr/>
        <p:txBody>
          <a:bodyPr>
            <a:normAutofit/>
          </a:bodyPr>
          <a:lstStyle/>
          <a:p>
            <a:r>
              <a:rPr lang="en-US" sz="3600" dirty="0"/>
              <a:t>Looking Ahead to 2023</a:t>
            </a:r>
          </a:p>
        </p:txBody>
      </p:sp>
    </p:spTree>
    <p:custDataLst>
      <p:tags r:id="rId1"/>
    </p:custDataLst>
    <p:extLst>
      <p:ext uri="{BB962C8B-B14F-4D97-AF65-F5344CB8AC3E}">
        <p14:creationId xmlns:p14="http://schemas.microsoft.com/office/powerpoint/2010/main" val="18574769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68F77-3035-44BE-A39E-4140C96BAEE7}"/>
              </a:ext>
            </a:extLst>
          </p:cNvPr>
          <p:cNvSpPr>
            <a:spLocks noGrp="1"/>
          </p:cNvSpPr>
          <p:nvPr>
            <p:ph type="title"/>
          </p:nvPr>
        </p:nvSpPr>
        <p:spPr/>
        <p:txBody>
          <a:bodyPr/>
          <a:lstStyle/>
          <a:p>
            <a:r>
              <a:rPr lang="en-US" dirty="0"/>
              <a:t>Plan Finder Improvements</a:t>
            </a:r>
          </a:p>
        </p:txBody>
      </p:sp>
      <p:sp>
        <p:nvSpPr>
          <p:cNvPr id="5" name="Content Placeholder 4">
            <a:extLst>
              <a:ext uri="{FF2B5EF4-FFF2-40B4-BE49-F238E27FC236}">
                <a16:creationId xmlns:a16="http://schemas.microsoft.com/office/drawing/2014/main" id="{5FDE1073-3BBA-41E8-8903-D40C8D644C3F}"/>
              </a:ext>
            </a:extLst>
          </p:cNvPr>
          <p:cNvSpPr>
            <a:spLocks noGrp="1"/>
          </p:cNvSpPr>
          <p:nvPr>
            <p:ph idx="1"/>
          </p:nvPr>
        </p:nvSpPr>
        <p:spPr/>
        <p:txBody>
          <a:bodyPr>
            <a:normAutofit lnSpcReduction="10000"/>
          </a:bodyPr>
          <a:lstStyle/>
          <a:p>
            <a:r>
              <a:rPr lang="en-US" dirty="0"/>
              <a:t>Print styling enhancements</a:t>
            </a:r>
          </a:p>
          <a:p>
            <a:r>
              <a:rPr lang="en-US" dirty="0"/>
              <a:t>Improvements to drug pricing engine</a:t>
            </a:r>
          </a:p>
          <a:p>
            <a:r>
              <a:rPr lang="en-US" dirty="0"/>
              <a:t>Resolve LIS pricing discrepancies</a:t>
            </a:r>
          </a:p>
          <a:p>
            <a:r>
              <a:rPr lang="en-US" dirty="0"/>
              <a:t>Account creation/password reset improvements</a:t>
            </a:r>
          </a:p>
          <a:p>
            <a:r>
              <a:rPr lang="en-US" dirty="0"/>
              <a:t>Better Plan Finder integration with PAP and SPAP programs</a:t>
            </a:r>
          </a:p>
          <a:p>
            <a:r>
              <a:rPr lang="en-US" dirty="0"/>
              <a:t>Medigap Improvements</a:t>
            </a:r>
          </a:p>
          <a:p>
            <a:r>
              <a:rPr lang="en-US" dirty="0"/>
              <a:t>Biologic drug enhancements</a:t>
            </a:r>
          </a:p>
          <a:p>
            <a:r>
              <a:rPr lang="en-US" dirty="0"/>
              <a:t>Inflation Reduction Act</a:t>
            </a:r>
          </a:p>
          <a:p>
            <a:pPr lvl="1"/>
            <a:endParaRPr lang="en-US" dirty="0"/>
          </a:p>
        </p:txBody>
      </p:sp>
      <p:sp>
        <p:nvSpPr>
          <p:cNvPr id="3" name="Footer Placeholder 2">
            <a:extLst>
              <a:ext uri="{FF2B5EF4-FFF2-40B4-BE49-F238E27FC236}">
                <a16:creationId xmlns:a16="http://schemas.microsoft.com/office/drawing/2014/main" id="{B6D9D092-2F8A-41AB-88B4-9ADBE02EA6BC}"/>
              </a:ext>
            </a:extLst>
          </p:cNvPr>
          <p:cNvSpPr>
            <a:spLocks noGrp="1"/>
          </p:cNvSpPr>
          <p:nvPr>
            <p:ph type="ftr" sz="quarter" idx="11"/>
          </p:nvPr>
        </p:nvSpPr>
        <p:spPr/>
        <p:txBody>
          <a:bodyPr/>
          <a:lstStyle/>
          <a:p>
            <a:pPr marR="0" lvl="0" indent="0" fontAlgn="auto">
              <a:lnSpc>
                <a:spcPct val="100000"/>
              </a:lnSpc>
              <a:spcBef>
                <a:spcPts val="0"/>
              </a:spcBef>
              <a:spcAft>
                <a:spcPts val="0"/>
              </a:spcAft>
              <a:buClrTx/>
              <a:buSzTx/>
              <a:buFontTx/>
              <a:buNone/>
              <a:tabLst/>
              <a:defRPr/>
            </a:pPr>
            <a:r>
              <a:rPr lang="en-US" dirty="0"/>
              <a:t>NTP Medicare OEP Bootcamp 2022</a:t>
            </a:r>
          </a:p>
        </p:txBody>
      </p:sp>
      <p:sp>
        <p:nvSpPr>
          <p:cNvPr id="2" name="Date Placeholder 1">
            <a:extLst>
              <a:ext uri="{FF2B5EF4-FFF2-40B4-BE49-F238E27FC236}">
                <a16:creationId xmlns:a16="http://schemas.microsoft.com/office/drawing/2014/main" id="{4945AAB1-31FD-4D06-B7D3-6D3818381737}"/>
              </a:ext>
            </a:extLst>
          </p:cNvPr>
          <p:cNvSpPr>
            <a:spLocks noGrp="1"/>
          </p:cNvSpPr>
          <p:nvPr>
            <p:ph type="dt" sz="half" idx="10"/>
          </p:nvPr>
        </p:nvSpPr>
        <p:spPr/>
        <p:txBody>
          <a:bodyPr/>
          <a:lstStyle/>
          <a:p>
            <a:pPr marR="0" lvl="0" indent="0" fontAlgn="auto">
              <a:lnSpc>
                <a:spcPct val="100000"/>
              </a:lnSpc>
              <a:spcBef>
                <a:spcPts val="0"/>
              </a:spcBef>
              <a:spcAft>
                <a:spcPts val="0"/>
              </a:spcAft>
              <a:buClrTx/>
              <a:buSzTx/>
              <a:buFontTx/>
              <a:buNone/>
              <a:tabLst/>
              <a:defRPr/>
            </a:pPr>
            <a:r>
              <a:rPr lang="en-US" dirty="0"/>
              <a:t>September 2022</a:t>
            </a:r>
          </a:p>
        </p:txBody>
      </p:sp>
    </p:spTree>
    <p:custDataLst>
      <p:tags r:id="rId1"/>
    </p:custDataLst>
    <p:extLst>
      <p:ext uri="{BB962C8B-B14F-4D97-AF65-F5344CB8AC3E}">
        <p14:creationId xmlns:p14="http://schemas.microsoft.com/office/powerpoint/2010/main" val="3619730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B0C27F4-B7CF-4AD5-8A41-4F9F077D248C}"/>
              </a:ext>
            </a:extLst>
          </p:cNvPr>
          <p:cNvSpPr>
            <a:spLocks noGrp="1"/>
          </p:cNvSpPr>
          <p:nvPr>
            <p:ph type="title"/>
          </p:nvPr>
        </p:nvSpPr>
        <p:spPr>
          <a:xfrm>
            <a:off x="401730" y="4632325"/>
            <a:ext cx="11388540" cy="930275"/>
          </a:xfrm>
        </p:spPr>
        <p:txBody>
          <a:bodyPr>
            <a:normAutofit fontScale="90000"/>
          </a:bodyPr>
          <a:lstStyle/>
          <a:p>
            <a:r>
              <a:rPr lang="en-US" dirty="0"/>
              <a:t>NTP Medicare Open Enrollment Period (OEP) Bootcamp 2022 (Day 1)</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4979B6E-18D1-4479-BB9D-6C352EED614D}"/>
              </a:ext>
            </a:extLst>
          </p:cNvPr>
          <p:cNvSpPr>
            <a:spLocks noGrp="1"/>
          </p:cNvSpPr>
          <p:nvPr>
            <p:ph type="title"/>
          </p:nvPr>
        </p:nvSpPr>
        <p:spPr/>
        <p:txBody>
          <a:bodyPr/>
          <a:lstStyle/>
          <a:p>
            <a:r>
              <a:rPr lang="en-US" dirty="0"/>
              <a:t>Question</a:t>
            </a:r>
          </a:p>
        </p:txBody>
      </p:sp>
      <p:sp>
        <p:nvSpPr>
          <p:cNvPr id="2" name="TextBox 1">
            <a:extLst>
              <a:ext uri="{FF2B5EF4-FFF2-40B4-BE49-F238E27FC236}">
                <a16:creationId xmlns:a16="http://schemas.microsoft.com/office/drawing/2014/main" id="{4C6A5BF0-6B1F-4BF6-8B9C-4A3E9D0AA6C9}"/>
              </a:ext>
            </a:extLst>
          </p:cNvPr>
          <p:cNvSpPr txBox="1"/>
          <p:nvPr/>
        </p:nvSpPr>
        <p:spPr>
          <a:xfrm>
            <a:off x="1209122" y="5718983"/>
            <a:ext cx="106795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To submit a question, select the Q&amp;A icon	from your Zoom control bar </a:t>
            </a:r>
          </a:p>
        </p:txBody>
      </p:sp>
      <p:pic>
        <p:nvPicPr>
          <p:cNvPr id="8" name="Picture 7" descr="Q&amp;A icon ">
            <a:extLst>
              <a:ext uri="{FF2B5EF4-FFF2-40B4-BE49-F238E27FC236}">
                <a16:creationId xmlns:a16="http://schemas.microsoft.com/office/drawing/2014/main" id="{01D38ACC-CD5A-4AC5-815E-3B163E1EA0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66199" y="5486397"/>
            <a:ext cx="666333" cy="842009"/>
          </a:xfrm>
          <a:prstGeom prst="roundRect">
            <a:avLst>
              <a:gd name="adj" fmla="val 8594"/>
            </a:avLst>
          </a:prstGeom>
          <a:solidFill>
            <a:srgbClr val="FFFFFF">
              <a:shade val="85000"/>
            </a:srgbClr>
          </a:solidFill>
          <a:ln>
            <a:noFill/>
          </a:ln>
          <a:effectLst/>
        </p:spPr>
      </p:pic>
      <p:pic>
        <p:nvPicPr>
          <p:cNvPr id="10" name="Picture 9">
            <a:extLst>
              <a:ext uri="{FF2B5EF4-FFF2-40B4-BE49-F238E27FC236}">
                <a16:creationId xmlns:a16="http://schemas.microsoft.com/office/drawing/2014/main" id="{B36FA735-3AF6-49B2-ABBC-8BB6CAE5EDD0}"/>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42891" y="1711235"/>
            <a:ext cx="9106218" cy="3859990"/>
          </a:xfrm>
          <a:prstGeom prst="rect">
            <a:avLst/>
          </a:prstGeom>
        </p:spPr>
      </p:pic>
      <p:sp>
        <p:nvSpPr>
          <p:cNvPr id="3" name="Slide Number Placeholder 2">
            <a:extLst>
              <a:ext uri="{FF2B5EF4-FFF2-40B4-BE49-F238E27FC236}">
                <a16:creationId xmlns:a16="http://schemas.microsoft.com/office/drawing/2014/main" id="{7DB79C40-54A6-4252-8B0C-48DF40D82A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1959ADB-0E3D-417F-B38B-F4F05B39C7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NTP Medicare OEP Bootcamp 2022</a:t>
            </a:r>
          </a:p>
        </p:txBody>
      </p:sp>
      <p:sp>
        <p:nvSpPr>
          <p:cNvPr id="4" name="Date Placeholder 3">
            <a:extLst>
              <a:ext uri="{FF2B5EF4-FFF2-40B4-BE49-F238E27FC236}">
                <a16:creationId xmlns:a16="http://schemas.microsoft.com/office/drawing/2014/main" id="{7454AC68-8BBA-449F-B7E6-CD6C07AE44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September 2022</a:t>
            </a:r>
          </a:p>
        </p:txBody>
      </p:sp>
    </p:spTree>
    <p:custDataLst>
      <p:tags r:id="rId1"/>
    </p:custDataLst>
    <p:extLst>
      <p:ext uri="{BB962C8B-B14F-4D97-AF65-F5344CB8AC3E}">
        <p14:creationId xmlns:p14="http://schemas.microsoft.com/office/powerpoint/2010/main" val="10637886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 A</a:t>
            </a:r>
            <a:br>
              <a:rPr lang="en-US" dirty="0"/>
            </a:br>
            <a:r>
              <a:rPr lang="en-US" dirty="0"/>
              <a:t>Medicare Resources</a:t>
            </a:r>
          </a:p>
        </p:txBody>
      </p:sp>
      <p:sp>
        <p:nvSpPr>
          <p:cNvPr id="5" name="Content Placeholder 2"/>
          <p:cNvSpPr txBox="1">
            <a:spLocks/>
          </p:cNvSpPr>
          <p:nvPr/>
        </p:nvSpPr>
        <p:spPr>
          <a:xfrm>
            <a:off x="838200" y="1349993"/>
            <a:ext cx="10341428" cy="5142247"/>
          </a:xfrm>
          <a:prstGeom prst="rect">
            <a:avLst/>
          </a:prstGeom>
        </p:spPr>
        <p:txBody>
          <a:bodyPr/>
          <a:lstStyle>
            <a:lvl1pPr marL="228600" indent="-228600" algn="l" defTabSz="914400" rtl="0" eaLnBrk="1" latinLnBrk="0" hangingPunct="1">
              <a:lnSpc>
                <a:spcPct val="100000"/>
              </a:lnSpc>
              <a:spcBef>
                <a:spcPts val="600"/>
              </a:spcBef>
              <a:buFont typeface="Wingdings" pitchFamily="2" charset="2"/>
              <a:buChar char="§"/>
              <a:defRPr lang="en-US" sz="3200" kern="1200" dirty="0">
                <a:solidFill>
                  <a:prstClr val="black"/>
                </a:solidFill>
                <a:latin typeface="+mn-lt"/>
                <a:ea typeface="+mn-ea"/>
                <a:cs typeface="+mn-cs"/>
              </a:defRPr>
            </a:lvl1pPr>
            <a:lvl2pPr marL="573088" indent="-342900" algn="l" defTabSz="914400" rtl="0" eaLnBrk="1" latinLnBrk="0" hangingPunct="1">
              <a:lnSpc>
                <a:spcPct val="100000"/>
              </a:lnSpc>
              <a:spcBef>
                <a:spcPts val="600"/>
              </a:spcBef>
              <a:buFont typeface="Arial" panose="020B0604020202020204" pitchFamily="34" charset="0"/>
              <a:buChar char="•"/>
              <a:defRPr lang="en-US" sz="2800" kern="1200" dirty="0">
                <a:solidFill>
                  <a:prstClr val="black"/>
                </a:solidFill>
                <a:latin typeface="+mn-lt"/>
                <a:ea typeface="+mn-ea"/>
                <a:cs typeface="+mn-cs"/>
              </a:defRPr>
            </a:lvl2pPr>
            <a:lvl3pPr marL="804863" indent="-342900" algn="l" defTabSz="914400" rtl="0" eaLnBrk="1" latinLnBrk="0" hangingPunct="1">
              <a:lnSpc>
                <a:spcPct val="100000"/>
              </a:lnSpc>
              <a:spcBef>
                <a:spcPts val="600"/>
              </a:spcBef>
              <a:buFont typeface="Arial" panose="020B0604020202020204" pitchFamily="34" charset="0"/>
              <a:buChar char="•"/>
              <a:defRPr lang="en-US" sz="2400" kern="1200" dirty="0">
                <a:solidFill>
                  <a:prstClr val="black"/>
                </a:solidFill>
                <a:latin typeface="+mn-lt"/>
                <a:ea typeface="+mn-ea"/>
                <a:cs typeface="+mn-cs"/>
              </a:defRPr>
            </a:lvl3pPr>
            <a:lvl4pPr marL="969962" indent="-285750" algn="l" defTabSz="914400" rtl="0" eaLnBrk="1" latinLnBrk="0" hangingPunct="1">
              <a:lnSpc>
                <a:spcPct val="100000"/>
              </a:lnSpc>
              <a:spcBef>
                <a:spcPts val="6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100000"/>
              </a:lnSpc>
              <a:spcBef>
                <a:spcPts val="6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000" dirty="0">
                <a:solidFill>
                  <a:srgbClr val="00539A"/>
                </a:solidFill>
                <a:latin typeface="Arial" panose="020B0604020202020204" pitchFamily="34" charset="0"/>
                <a:cs typeface="Arial" panose="020B0604020202020204" pitchFamily="34" charset="0"/>
              </a:rPr>
              <a:t>Regional Rates and Benchmarks </a:t>
            </a:r>
          </a:p>
          <a:p>
            <a:pPr marL="231775" lvl="1" indent="-231775">
              <a:buFont typeface="Wingdings" panose="05000000000000000000" pitchFamily="2" charset="2"/>
              <a:buChar char="§"/>
              <a:defRPr/>
            </a:pPr>
            <a:r>
              <a:rPr lang="en-US" sz="2000" dirty="0">
                <a:solidFill>
                  <a:srgbClr val="00539A"/>
                </a:solidFill>
                <a:latin typeface="Arial" panose="020B0604020202020204" pitchFamily="34" charset="0"/>
                <a:cs typeface="Arial" panose="020B0604020202020204" pitchFamily="34" charset="0"/>
              </a:rPr>
              <a:t>Plan Finder – </a:t>
            </a:r>
            <a:r>
              <a:rPr lang="en-US" sz="2000" dirty="0">
                <a:solidFill>
                  <a:srgbClr val="00539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sz="2000" dirty="0">
                <a:solidFill>
                  <a:srgbClr val="00539A"/>
                </a:solidFill>
                <a:latin typeface="Arial" panose="020B0604020202020204" pitchFamily="34" charset="0"/>
                <a:cs typeface="Arial" panose="020B0604020202020204" pitchFamily="34" charset="0"/>
              </a:rPr>
              <a:t> </a:t>
            </a:r>
          </a:p>
          <a:p>
            <a:pPr marL="233142" indent="-233142">
              <a:defRPr/>
            </a:pPr>
            <a:r>
              <a:rPr lang="en-US" sz="2000" dirty="0">
                <a:solidFill>
                  <a:srgbClr val="00539A"/>
                </a:solidFill>
                <a:latin typeface="Arial" panose="020B0604020202020204" pitchFamily="34" charset="0"/>
                <a:cs typeface="Arial" panose="020B0604020202020204" pitchFamily="34" charset="0"/>
              </a:rPr>
              <a:t>The “Medicare &amp; You” handbook – </a:t>
            </a:r>
            <a:r>
              <a:rPr lang="en-US" sz="2000" dirty="0">
                <a:solidFill>
                  <a:srgbClr val="00539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Medicare.gov/Publications/Pubs/pdf/10050.pdf</a:t>
            </a:r>
            <a:endParaRPr lang="en-US" sz="2000" dirty="0">
              <a:solidFill>
                <a:srgbClr val="00539A"/>
              </a:solidFill>
              <a:latin typeface="Arial" panose="020B0604020202020204" pitchFamily="34" charset="0"/>
              <a:cs typeface="Arial" panose="020B0604020202020204" pitchFamily="34" charset="0"/>
            </a:endParaRPr>
          </a:p>
          <a:p>
            <a:pPr marL="231775" indent="-231775">
              <a:defRPr/>
            </a:pPr>
            <a:r>
              <a:rPr lang="en-US" sz="2000" dirty="0">
                <a:solidFill>
                  <a:srgbClr val="00539A"/>
                </a:solidFill>
                <a:latin typeface="Arial" panose="020B0604020202020204" pitchFamily="34" charset="0"/>
                <a:cs typeface="Arial" panose="020B0604020202020204" pitchFamily="34" charset="0"/>
              </a:rPr>
              <a:t>SHIP – </a:t>
            </a:r>
            <a:r>
              <a:rPr lang="en-US" sz="2000" u="sng" dirty="0">
                <a:solidFill>
                  <a:srgbClr val="00539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shiptacenter.org</a:t>
            </a:r>
            <a:endParaRPr lang="en-US" sz="2000" dirty="0">
              <a:solidFill>
                <a:srgbClr val="00539A"/>
              </a:solidFill>
              <a:latin typeface="Arial" panose="020B0604020202020204" pitchFamily="34" charset="0"/>
              <a:cs typeface="Arial" panose="020B0604020202020204" pitchFamily="34" charset="0"/>
            </a:endParaRPr>
          </a:p>
          <a:p>
            <a:pPr marL="231775" indent="-231775">
              <a:defRPr/>
            </a:pPr>
            <a:r>
              <a:rPr lang="en-US" sz="2000" dirty="0">
                <a:solidFill>
                  <a:srgbClr val="00539A"/>
                </a:solidFill>
                <a:latin typeface="Arial" panose="020B0604020202020204" pitchFamily="34" charset="0"/>
                <a:cs typeface="Arial" panose="020B0604020202020204" pitchFamily="34" charset="0"/>
              </a:rPr>
              <a:t>1-800-MEDICARE (1-800-633-4227); TTY: 1‑887-486-2048 </a:t>
            </a:r>
          </a:p>
          <a:p>
            <a:endParaRPr lang="en-US" sz="2000" dirty="0">
              <a:solidFill>
                <a:srgbClr val="00539A"/>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5507E83-F41B-47CA-89D5-5A9CB48147F5}"/>
              </a:ext>
            </a:extLst>
          </p:cNvPr>
          <p:cNvSpPr>
            <a:spLocks noGrp="1"/>
          </p:cNvSpPr>
          <p:nvPr>
            <p:ph type="sldNum" sz="quarter" idx="12"/>
          </p:nvPr>
        </p:nvSpPr>
        <p:spPr/>
        <p:txBody>
          <a:bodyPr/>
          <a:lstStyle/>
          <a:p>
            <a:fld id="{48F63A3B-78C7-47BE-AE5E-E10140E04643}" type="slidenum">
              <a:rPr lang="en-US" smtClean="0"/>
              <a:pPr/>
              <a:t>111</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1983805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 B</a:t>
            </a:r>
            <a:br>
              <a:rPr lang="en-US" dirty="0"/>
            </a:br>
            <a:r>
              <a:rPr lang="en-US" dirty="0"/>
              <a:t>Medicare Resources (continued)</a:t>
            </a:r>
          </a:p>
        </p:txBody>
      </p:sp>
      <p:sp>
        <p:nvSpPr>
          <p:cNvPr id="5" name="Content Placeholder 2"/>
          <p:cNvSpPr txBox="1">
            <a:spLocks/>
          </p:cNvSpPr>
          <p:nvPr/>
        </p:nvSpPr>
        <p:spPr>
          <a:xfrm>
            <a:off x="1132115" y="1349993"/>
            <a:ext cx="10189028" cy="5142247"/>
          </a:xfrm>
          <a:prstGeom prst="rect">
            <a:avLst/>
          </a:prstGeom>
        </p:spPr>
        <p:txBody>
          <a:bodyPr/>
          <a:lstStyle>
            <a:lvl1pPr marL="228600" indent="-228600" algn="l" defTabSz="914400" rtl="0" eaLnBrk="1" latinLnBrk="0" hangingPunct="1">
              <a:lnSpc>
                <a:spcPct val="100000"/>
              </a:lnSpc>
              <a:spcBef>
                <a:spcPts val="600"/>
              </a:spcBef>
              <a:buFont typeface="Wingdings" pitchFamily="2" charset="2"/>
              <a:buChar char="§"/>
              <a:defRPr lang="en-US" sz="3200" kern="1200" dirty="0">
                <a:solidFill>
                  <a:prstClr val="black"/>
                </a:solidFill>
                <a:latin typeface="+mn-lt"/>
                <a:ea typeface="+mn-ea"/>
                <a:cs typeface="+mn-cs"/>
              </a:defRPr>
            </a:lvl1pPr>
            <a:lvl2pPr marL="573088" indent="-342900" algn="l" defTabSz="914400" rtl="0" eaLnBrk="1" latinLnBrk="0" hangingPunct="1">
              <a:lnSpc>
                <a:spcPct val="100000"/>
              </a:lnSpc>
              <a:spcBef>
                <a:spcPts val="600"/>
              </a:spcBef>
              <a:buFont typeface="Arial" panose="020B0604020202020204" pitchFamily="34" charset="0"/>
              <a:buChar char="•"/>
              <a:defRPr lang="en-US" sz="2800" kern="1200" dirty="0">
                <a:solidFill>
                  <a:prstClr val="black"/>
                </a:solidFill>
                <a:latin typeface="+mn-lt"/>
                <a:ea typeface="+mn-ea"/>
                <a:cs typeface="+mn-cs"/>
              </a:defRPr>
            </a:lvl2pPr>
            <a:lvl3pPr marL="804863" indent="-342900" algn="l" defTabSz="914400" rtl="0" eaLnBrk="1" latinLnBrk="0" hangingPunct="1">
              <a:lnSpc>
                <a:spcPct val="100000"/>
              </a:lnSpc>
              <a:spcBef>
                <a:spcPts val="600"/>
              </a:spcBef>
              <a:buFont typeface="Arial" panose="020B0604020202020204" pitchFamily="34" charset="0"/>
              <a:buChar char="•"/>
              <a:defRPr lang="en-US" sz="2400" kern="1200" dirty="0">
                <a:solidFill>
                  <a:prstClr val="black"/>
                </a:solidFill>
                <a:latin typeface="+mn-lt"/>
                <a:ea typeface="+mn-ea"/>
                <a:cs typeface="+mn-cs"/>
              </a:defRPr>
            </a:lvl3pPr>
            <a:lvl4pPr marL="969962" indent="-285750" algn="l" defTabSz="914400" rtl="0" eaLnBrk="1" latinLnBrk="0" hangingPunct="1">
              <a:lnSpc>
                <a:spcPct val="100000"/>
              </a:lnSpc>
              <a:spcBef>
                <a:spcPts val="6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100000"/>
              </a:lnSpc>
              <a:spcBef>
                <a:spcPts val="6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000" dirty="0">
                <a:solidFill>
                  <a:srgbClr val="00539A"/>
                </a:solidFill>
                <a:latin typeface="Arial" panose="020B0604020202020204" pitchFamily="34" charset="0"/>
                <a:cs typeface="Arial" panose="020B0604020202020204" pitchFamily="34" charset="0"/>
              </a:rPr>
              <a:t>Open Enrollment Center on </a:t>
            </a:r>
            <a:r>
              <a:rPr lang="en-US" sz="2000" dirty="0">
                <a:solidFill>
                  <a:srgbClr val="00539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CMS.gov</a:t>
            </a:r>
            <a:r>
              <a:rPr lang="en-US" sz="2000" dirty="0">
                <a:solidFill>
                  <a:srgbClr val="00539A"/>
                </a:solidFill>
                <a:latin typeface="Arial" panose="020B0604020202020204" pitchFamily="34" charset="0"/>
                <a:cs typeface="Arial" panose="020B0604020202020204" pitchFamily="34" charset="0"/>
              </a:rPr>
              <a:t> at </a:t>
            </a:r>
            <a:r>
              <a:rPr lang="en-US" sz="2000" u="sng" dirty="0">
                <a:solidFill>
                  <a:srgbClr val="00539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CMS.gov/Medicare-Open-Enrollment</a:t>
            </a:r>
            <a:endParaRPr lang="en-US" sz="2000" dirty="0">
              <a:solidFill>
                <a:srgbClr val="00539A"/>
              </a:solidFill>
              <a:latin typeface="Arial" panose="020B0604020202020204" pitchFamily="34" charset="0"/>
              <a:cs typeface="Arial" panose="020B0604020202020204" pitchFamily="34" charset="0"/>
            </a:endParaRPr>
          </a:p>
          <a:p>
            <a:pPr>
              <a:lnSpc>
                <a:spcPct val="110000"/>
              </a:lnSpc>
            </a:pPr>
            <a:r>
              <a:rPr lang="en-US" sz="2000" dirty="0">
                <a:solidFill>
                  <a:srgbClr val="00539A"/>
                </a:solidFill>
                <a:latin typeface="Arial" panose="020B0604020202020204" pitchFamily="34" charset="0"/>
                <a:cs typeface="Arial" panose="020B0604020202020204" pitchFamily="34" charset="0"/>
              </a:rPr>
              <a:t>Visit the product ordering website at </a:t>
            </a:r>
            <a:r>
              <a:rPr lang="en-US" sz="2000" u="sng" dirty="0">
                <a:solidFill>
                  <a:srgbClr val="00539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Productordering.cms.hhs.gov</a:t>
            </a:r>
            <a:endParaRPr lang="en-US" sz="2000" dirty="0">
              <a:solidFill>
                <a:srgbClr val="00539A"/>
              </a:solidFill>
              <a:latin typeface="Arial" panose="020B0604020202020204" pitchFamily="34" charset="0"/>
              <a:cs typeface="Arial" panose="020B0604020202020204" pitchFamily="34" charset="0"/>
            </a:endParaRPr>
          </a:p>
          <a:p>
            <a:pPr marL="463550" lvl="1" indent="-231775">
              <a:lnSpc>
                <a:spcPct val="110000"/>
              </a:lnSpc>
            </a:pPr>
            <a:r>
              <a:rPr lang="en-US" sz="2000" dirty="0">
                <a:solidFill>
                  <a:srgbClr val="00539A"/>
                </a:solidFill>
                <a:latin typeface="Arial" panose="020B0604020202020204" pitchFamily="34" charset="0"/>
                <a:cs typeface="Arial" panose="020B0604020202020204" pitchFamily="34" charset="0"/>
              </a:rPr>
              <a:t>Posters, conference cards, and publications</a:t>
            </a:r>
          </a:p>
          <a:p>
            <a:pPr marL="231775" lvl="1" indent="-231775">
              <a:lnSpc>
                <a:spcPct val="110000"/>
              </a:lnSpc>
              <a:buFont typeface="Wingdings" panose="05000000000000000000" pitchFamily="2" charset="2"/>
              <a:buChar char="§"/>
            </a:pPr>
            <a:r>
              <a:rPr lang="en-US" sz="2000" dirty="0">
                <a:solidFill>
                  <a:srgbClr val="00539A"/>
                </a:solidFill>
                <a:latin typeface="Arial" panose="020B0604020202020204" pitchFamily="34" charset="0"/>
                <a:cs typeface="Arial" panose="020B0604020202020204" pitchFamily="34" charset="0"/>
              </a:rPr>
              <a:t>View the Medicare Communications &amp; Marketing Guidance (MCMG) at </a:t>
            </a:r>
            <a:r>
              <a:rPr lang="en-US" sz="2000" u="sng" dirty="0">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CMS.gov/Medicare/Health-Plans/ManagedCareMarketing/ Final PartCMarketingGuidelines.html</a:t>
            </a:r>
            <a:endParaRPr lang="en-US" sz="2000" u="sng" dirty="0">
              <a:solidFill>
                <a:srgbClr val="00539A"/>
              </a:solidFill>
              <a:latin typeface="Arial" panose="020B0604020202020204" pitchFamily="34" charset="0"/>
              <a:cs typeface="Arial" panose="020B0604020202020204" pitchFamily="34" charset="0"/>
            </a:endParaRPr>
          </a:p>
          <a:p>
            <a:pPr marL="231775" lvl="0" indent="-231775" defTabSz="685800"/>
            <a:r>
              <a:rPr lang="en-US" sz="2000" dirty="0">
                <a:solidFill>
                  <a:srgbClr val="00539A"/>
                </a:solidFill>
                <a:latin typeface="Arial" panose="020B0604020202020204" pitchFamily="34" charset="0"/>
                <a:cs typeface="Arial" panose="020B0604020202020204" pitchFamily="34" charset="0"/>
              </a:rPr>
              <a:t>CMS Program Data ‒ </a:t>
            </a:r>
            <a:r>
              <a:rPr lang="en-US" sz="2000" dirty="0">
                <a:solidFill>
                  <a:srgbClr val="00539A"/>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data.CMS.gov</a:t>
            </a:r>
            <a:endParaRPr lang="en-US" sz="2000" dirty="0">
              <a:solidFill>
                <a:srgbClr val="00539A"/>
              </a:solidFill>
              <a:latin typeface="Arial" panose="020B0604020202020204" pitchFamily="34" charset="0"/>
              <a:cs typeface="Arial" panose="020B0604020202020204" pitchFamily="34" charset="0"/>
            </a:endParaRPr>
          </a:p>
          <a:p>
            <a:pPr marL="231775" lvl="0" indent="-231775" defTabSz="685800"/>
            <a:r>
              <a:rPr lang="en-US" sz="2000" dirty="0">
                <a:solidFill>
                  <a:srgbClr val="00539A"/>
                </a:solidFill>
                <a:latin typeface="Arial" panose="020B0604020202020204" pitchFamily="34" charset="0"/>
                <a:cs typeface="Arial" panose="020B0604020202020204" pitchFamily="34" charset="0"/>
              </a:rPr>
              <a:t>CMS Research ‒</a:t>
            </a:r>
            <a:r>
              <a:rPr lang="en-US" sz="2400" dirty="0">
                <a:solidFill>
                  <a:srgbClr val="00539A"/>
                </a:solidFill>
                <a:latin typeface="Arial" panose="020B0604020202020204" pitchFamily="34" charset="0"/>
                <a:cs typeface="Arial" panose="020B0604020202020204" pitchFamily="34" charset="0"/>
              </a:rPr>
              <a:t> </a:t>
            </a:r>
            <a:r>
              <a:rPr lang="en-US" sz="2000" u="sng" dirty="0">
                <a:solidFill>
                  <a:srgbClr val="00539A"/>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CMS.gov/Research-Statistics-Data-and-Systems/Research-Statistics-Data-and-Systems</a:t>
            </a:r>
            <a:endParaRPr lang="en-US" sz="2000" dirty="0">
              <a:solidFill>
                <a:srgbClr val="00539A"/>
              </a:solidFill>
              <a:latin typeface="Arial" panose="020B0604020202020204" pitchFamily="34" charset="0"/>
              <a:cs typeface="Arial" panose="020B0604020202020204" pitchFamily="34" charset="0"/>
            </a:endParaRPr>
          </a:p>
          <a:p>
            <a:pPr marL="231775" lvl="0" indent="-231775" defTabSz="685800"/>
            <a:r>
              <a:rPr lang="en-US" sz="2000" dirty="0">
                <a:solidFill>
                  <a:srgbClr val="00539A"/>
                </a:solidFill>
                <a:latin typeface="Arial" panose="020B0604020202020204" pitchFamily="34" charset="0"/>
                <a:cs typeface="Arial" panose="020B0604020202020204" pitchFamily="34" charset="0"/>
              </a:rPr>
              <a:t>CMS updates ‒ </a:t>
            </a:r>
            <a:r>
              <a:rPr lang="en-US" sz="2000" u="sng" dirty="0">
                <a:solidFill>
                  <a:srgbClr val="00539A"/>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CMS.gov/newsroom</a:t>
            </a:r>
            <a:endParaRPr lang="en-US" sz="2000" dirty="0">
              <a:solidFill>
                <a:srgbClr val="00539A"/>
              </a:solidFill>
              <a:latin typeface="Arial" panose="020B0604020202020204" pitchFamily="34" charset="0"/>
              <a:cs typeface="Arial" panose="020B0604020202020204" pitchFamily="34" charset="0"/>
            </a:endParaRPr>
          </a:p>
          <a:p>
            <a:pPr marL="346075" lvl="1" indent="-346075">
              <a:lnSpc>
                <a:spcPct val="110000"/>
              </a:lnSpc>
              <a:buFont typeface="Wingdings" panose="05000000000000000000" pitchFamily="2" charset="2"/>
              <a:buChar char="§"/>
            </a:pPr>
            <a:endParaRPr lang="en-US" sz="2000" dirty="0">
              <a:solidFill>
                <a:srgbClr val="00539A"/>
              </a:solidFill>
              <a:latin typeface="Arial" panose="020B0604020202020204" pitchFamily="34" charset="0"/>
              <a:cs typeface="Arial" panose="020B0604020202020204" pitchFamily="34" charset="0"/>
            </a:endParaRPr>
          </a:p>
          <a:p>
            <a:endParaRPr lang="en-US" sz="2400" dirty="0">
              <a:solidFill>
                <a:srgbClr val="00539A"/>
              </a:solidFill>
              <a:latin typeface="Arial" panose="020B0604020202020204" pitchFamily="34" charset="0"/>
              <a:cs typeface="Arial" panose="020B0604020202020204" pitchFamily="34" charset="0"/>
            </a:endParaRPr>
          </a:p>
          <a:p>
            <a:endParaRPr lang="en-US" sz="2400" dirty="0">
              <a:solidFill>
                <a:srgbClr val="00539A"/>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16D4A1A6-DAD1-4D4D-9AEE-5DD22E229DA9}"/>
              </a:ext>
            </a:extLst>
          </p:cNvPr>
          <p:cNvSpPr>
            <a:spLocks noGrp="1"/>
          </p:cNvSpPr>
          <p:nvPr>
            <p:ph type="sldNum" sz="quarter" idx="12"/>
          </p:nvPr>
        </p:nvSpPr>
        <p:spPr/>
        <p:txBody>
          <a:bodyPr/>
          <a:lstStyle/>
          <a:p>
            <a:fld id="{48F63A3B-78C7-47BE-AE5E-E10140E04643}" type="slidenum">
              <a:rPr lang="en-US" smtClean="0"/>
              <a:pPr/>
              <a:t>112</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7154782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 C</a:t>
            </a:r>
            <a:br>
              <a:rPr lang="en-US" dirty="0"/>
            </a:br>
            <a:r>
              <a:rPr lang="en-US" dirty="0"/>
              <a:t>Medicare Products</a:t>
            </a:r>
          </a:p>
        </p:txBody>
      </p:sp>
      <p:graphicFrame>
        <p:nvGraphicFramePr>
          <p:cNvPr id="5" name="Table 4" descr="Table showing Medicare products and the product number used to order them.  Details are included in the speakers' notes." title="Medicare Publications table"/>
          <p:cNvGraphicFramePr>
            <a:graphicFrameLocks noGrp="1"/>
          </p:cNvGraphicFramePr>
          <p:nvPr/>
        </p:nvGraphicFramePr>
        <p:xfrm>
          <a:off x="838200" y="1296616"/>
          <a:ext cx="10801851" cy="4484187"/>
        </p:xfrm>
        <a:graphic>
          <a:graphicData uri="http://schemas.openxmlformats.org/drawingml/2006/table">
            <a:tbl>
              <a:tblPr firstRow="1" bandRow="1">
                <a:tableStyleId>{5FD0F851-EC5A-4D38-B0AD-8093EC10F338}</a:tableStyleId>
              </a:tblPr>
              <a:tblGrid>
                <a:gridCol w="8882743">
                  <a:extLst>
                    <a:ext uri="{9D8B030D-6E8A-4147-A177-3AD203B41FA5}">
                      <a16:colId xmlns:a16="http://schemas.microsoft.com/office/drawing/2014/main" val="20000"/>
                    </a:ext>
                  </a:extLst>
                </a:gridCol>
                <a:gridCol w="1919108">
                  <a:extLst>
                    <a:ext uri="{9D8B030D-6E8A-4147-A177-3AD203B41FA5}">
                      <a16:colId xmlns:a16="http://schemas.microsoft.com/office/drawing/2014/main" val="20001"/>
                    </a:ext>
                  </a:extLst>
                </a:gridCol>
              </a:tblGrid>
              <a:tr h="835233">
                <a:tc>
                  <a:txBody>
                    <a:bodyPr/>
                    <a:lstStyle/>
                    <a:p>
                      <a:pPr algn="ctr"/>
                      <a:endParaRPr lang="en-US" sz="1000" dirty="0">
                        <a:solidFill>
                          <a:srgbClr val="00539A"/>
                        </a:solidFill>
                      </a:endParaRPr>
                    </a:p>
                    <a:p>
                      <a:pPr algn="ctr"/>
                      <a:r>
                        <a:rPr lang="en-US" sz="2300" dirty="0">
                          <a:solidFill>
                            <a:srgbClr val="00539A"/>
                          </a:solidFill>
                        </a:rPr>
                        <a:t>CMS Product Name</a:t>
                      </a:r>
                    </a:p>
                  </a:txBody>
                  <a:tcPr/>
                </a:tc>
                <a:tc>
                  <a:txBody>
                    <a:bodyPr/>
                    <a:lstStyle/>
                    <a:p>
                      <a:pPr algn="ctr"/>
                      <a:r>
                        <a:rPr lang="en-US" sz="2100" dirty="0">
                          <a:solidFill>
                            <a:srgbClr val="00539A"/>
                          </a:solidFill>
                        </a:rPr>
                        <a:t>CMS Product Number</a:t>
                      </a:r>
                    </a:p>
                  </a:txBody>
                  <a:tcPr/>
                </a:tc>
                <a:extLst>
                  <a:ext uri="{0D108BD9-81ED-4DB2-BD59-A6C34878D82A}">
                    <a16:rowId xmlns:a16="http://schemas.microsoft.com/office/drawing/2014/main" val="10000"/>
                  </a:ext>
                </a:extLst>
              </a:tr>
              <a:tr h="590726">
                <a:tc>
                  <a:txBody>
                    <a:bodyPr/>
                    <a:lstStyle/>
                    <a:p>
                      <a:r>
                        <a:rPr lang="en-US" sz="2400" spc="-50" dirty="0">
                          <a:solidFill>
                            <a:srgbClr val="00539A"/>
                          </a:solidFill>
                          <a:hlinkClick r:id="rId4" tooltip="Visit Medicare.gov to download this publication!">
                            <a:extLst>
                              <a:ext uri="{A12FA001-AC4F-418D-AE19-62706E023703}">
                                <ahyp:hlinkClr xmlns:ahyp="http://schemas.microsoft.com/office/drawing/2018/hyperlinkcolor" val="tx"/>
                              </a:ext>
                            </a:extLst>
                          </a:hlinkClick>
                        </a:rPr>
                        <a:t>Things to Think About When You Compare Medicare Drug Coverage </a:t>
                      </a:r>
                      <a:endParaRPr lang="en-US" sz="2400" dirty="0">
                        <a:solidFill>
                          <a:srgbClr val="00539A"/>
                        </a:solidFill>
                      </a:endParaRPr>
                    </a:p>
                  </a:txBody>
                  <a:tcPr/>
                </a:tc>
                <a:tc>
                  <a:txBody>
                    <a:bodyPr/>
                    <a:lstStyle/>
                    <a:p>
                      <a:pPr algn="ctr"/>
                      <a:r>
                        <a:rPr lang="en-US" sz="2400" dirty="0">
                          <a:solidFill>
                            <a:srgbClr val="00539A"/>
                          </a:solidFill>
                        </a:rPr>
                        <a:t>11163</a:t>
                      </a:r>
                    </a:p>
                  </a:txBody>
                  <a:tcPr/>
                </a:tc>
                <a:extLst>
                  <a:ext uri="{0D108BD9-81ED-4DB2-BD59-A6C34878D82A}">
                    <a16:rowId xmlns:a16="http://schemas.microsoft.com/office/drawing/2014/main" val="10001"/>
                  </a:ext>
                </a:extLst>
              </a:tr>
              <a:tr h="522021">
                <a:tc>
                  <a:txBody>
                    <a:bodyPr/>
                    <a:lstStyle/>
                    <a:p>
                      <a:r>
                        <a:rPr lang="en-US" sz="2400" spc="-50" dirty="0">
                          <a:solidFill>
                            <a:srgbClr val="00539A"/>
                          </a:solidFill>
                          <a:hlinkClick r:id="rId5" tooltip="Visit Medicare.gov to download this publication!">
                            <a:extLst>
                              <a:ext uri="{A12FA001-AC4F-418D-AE19-62706E023703}">
                                <ahyp:hlinkClr xmlns:ahyp="http://schemas.microsoft.com/office/drawing/2018/hyperlinkcolor" val="tx"/>
                              </a:ext>
                            </a:extLst>
                          </a:hlinkClick>
                        </a:rPr>
                        <a:t>Have You Done Your Yearly Medicare Plan Review? </a:t>
                      </a:r>
                      <a:endParaRPr lang="en-US" sz="2400" dirty="0">
                        <a:solidFill>
                          <a:srgbClr val="00539A"/>
                        </a:solidFill>
                      </a:endParaRPr>
                    </a:p>
                  </a:txBody>
                  <a:tcPr/>
                </a:tc>
                <a:tc>
                  <a:txBody>
                    <a:bodyPr/>
                    <a:lstStyle/>
                    <a:p>
                      <a:pPr algn="ctr"/>
                      <a:r>
                        <a:rPr lang="en-US" sz="2400" dirty="0">
                          <a:solidFill>
                            <a:srgbClr val="00539A"/>
                          </a:solidFill>
                        </a:rPr>
                        <a:t>11220</a:t>
                      </a:r>
                    </a:p>
                  </a:txBody>
                  <a:tcPr/>
                </a:tc>
                <a:extLst>
                  <a:ext uri="{0D108BD9-81ED-4DB2-BD59-A6C34878D82A}">
                    <a16:rowId xmlns:a16="http://schemas.microsoft.com/office/drawing/2014/main" val="10002"/>
                  </a:ext>
                </a:extLst>
              </a:tr>
              <a:tr h="522021">
                <a:tc>
                  <a:txBody>
                    <a:bodyPr/>
                    <a:lstStyle/>
                    <a:p>
                      <a:r>
                        <a:rPr lang="en-US" sz="2400" spc="-50" dirty="0">
                          <a:solidFill>
                            <a:srgbClr val="00539A"/>
                          </a:solidFill>
                          <a:hlinkClick r:id="rId6" tooltip="Visit Medicare.gov to download this publication!">
                            <a:extLst>
                              <a:ext uri="{A12FA001-AC4F-418D-AE19-62706E023703}">
                                <ahyp:hlinkClr xmlns:ahyp="http://schemas.microsoft.com/office/drawing/2018/hyperlinkcolor" val="tx"/>
                              </a:ext>
                            </a:extLst>
                          </a:hlinkClick>
                        </a:rPr>
                        <a:t>Understanding Medicare Part C &amp; D Enrollment Periods</a:t>
                      </a:r>
                      <a:endParaRPr lang="en-US" sz="2400" dirty="0">
                        <a:solidFill>
                          <a:srgbClr val="00539A"/>
                        </a:solidFill>
                      </a:endParaRPr>
                    </a:p>
                  </a:txBody>
                  <a:tcPr/>
                </a:tc>
                <a:tc>
                  <a:txBody>
                    <a:bodyPr/>
                    <a:lstStyle/>
                    <a:p>
                      <a:pPr algn="ctr"/>
                      <a:r>
                        <a:rPr lang="en-US" sz="2400" dirty="0">
                          <a:solidFill>
                            <a:srgbClr val="00539A"/>
                          </a:solidFill>
                        </a:rPr>
                        <a:t>11219</a:t>
                      </a:r>
                    </a:p>
                  </a:txBody>
                  <a:tcPr/>
                </a:tc>
                <a:extLst>
                  <a:ext uri="{0D108BD9-81ED-4DB2-BD59-A6C34878D82A}">
                    <a16:rowId xmlns:a16="http://schemas.microsoft.com/office/drawing/2014/main" val="10003"/>
                  </a:ext>
                </a:extLst>
              </a:tr>
              <a:tr h="637414">
                <a:tc>
                  <a:txBody>
                    <a:bodyPr/>
                    <a:lstStyle/>
                    <a:p>
                      <a:r>
                        <a:rPr lang="en-US" sz="2400" u="none" dirty="0">
                          <a:solidFill>
                            <a:srgbClr val="00539A"/>
                          </a:solidFill>
                          <a:hlinkClick r:id="rId7" tooltip="Visit Medicare.gov to download this publication!">
                            <a:extLst>
                              <a:ext uri="{A12FA001-AC4F-418D-AE19-62706E023703}">
                                <ahyp:hlinkClr xmlns:ahyp="http://schemas.microsoft.com/office/drawing/2018/hyperlinkcolor" val="tx"/>
                              </a:ext>
                            </a:extLst>
                          </a:hlinkClick>
                        </a:rPr>
                        <a:t>Withholding Medicare Rx Premiums from your Social Security Payment</a:t>
                      </a:r>
                      <a:endParaRPr lang="en-US" sz="2400" i="1" u="none" dirty="0">
                        <a:solidFill>
                          <a:srgbClr val="00539A"/>
                        </a:solidFill>
                      </a:endParaRPr>
                    </a:p>
                  </a:txBody>
                  <a:tcPr/>
                </a:tc>
                <a:tc>
                  <a:txBody>
                    <a:bodyPr/>
                    <a:lstStyle/>
                    <a:p>
                      <a:pPr algn="ctr"/>
                      <a:r>
                        <a:rPr lang="en-US" sz="2400" dirty="0">
                          <a:solidFill>
                            <a:srgbClr val="00539A"/>
                          </a:solidFill>
                        </a:rPr>
                        <a:t>11400</a:t>
                      </a:r>
                    </a:p>
                  </a:txBody>
                  <a:tcPr/>
                </a:tc>
                <a:extLst>
                  <a:ext uri="{0D108BD9-81ED-4DB2-BD59-A6C34878D82A}">
                    <a16:rowId xmlns:a16="http://schemas.microsoft.com/office/drawing/2014/main" val="10004"/>
                  </a:ext>
                </a:extLst>
              </a:tr>
              <a:tr h="609600">
                <a:tc>
                  <a:txBody>
                    <a:bodyPr/>
                    <a:lstStyle/>
                    <a:p>
                      <a:r>
                        <a:rPr lang="en-US" sz="2400" u="none" dirty="0">
                          <a:solidFill>
                            <a:srgbClr val="00539A"/>
                          </a:solidFill>
                          <a:hlinkClick r:id="rId8" tooltip="Visit Medicare.gov to download this publication!">
                            <a:extLst>
                              <a:ext uri="{A12FA001-AC4F-418D-AE19-62706E023703}">
                                <ahyp:hlinkClr xmlns:ahyp="http://schemas.microsoft.com/office/drawing/2018/hyperlinkcolor" val="tx"/>
                              </a:ext>
                            </a:extLst>
                          </a:hlinkClick>
                        </a:rPr>
                        <a:t>3 Ways to Help Lower Your Medicare Prescription Drug Costs</a:t>
                      </a:r>
                      <a:endParaRPr lang="en-US" sz="2400" i="1" u="none" dirty="0">
                        <a:solidFill>
                          <a:srgbClr val="00539A"/>
                        </a:solidFill>
                      </a:endParaRPr>
                    </a:p>
                  </a:txBody>
                  <a:tcPr/>
                </a:tc>
                <a:tc>
                  <a:txBody>
                    <a:bodyPr/>
                    <a:lstStyle/>
                    <a:p>
                      <a:pPr algn="ctr"/>
                      <a:r>
                        <a:rPr lang="en-US" sz="2400" dirty="0">
                          <a:solidFill>
                            <a:srgbClr val="00539A"/>
                          </a:solidFill>
                        </a:rPr>
                        <a:t>11417</a:t>
                      </a:r>
                    </a:p>
                  </a:txBody>
                  <a:tcPr/>
                </a:tc>
                <a:extLst>
                  <a:ext uri="{0D108BD9-81ED-4DB2-BD59-A6C34878D82A}">
                    <a16:rowId xmlns:a16="http://schemas.microsoft.com/office/drawing/2014/main" val="10005"/>
                  </a:ext>
                </a:extLst>
              </a:tr>
              <a:tr h="581626">
                <a:tc>
                  <a:txBody>
                    <a:bodyPr/>
                    <a:lstStyle/>
                    <a:p>
                      <a:r>
                        <a:rPr lang="en-US" sz="2400" u="none" dirty="0">
                          <a:solidFill>
                            <a:srgbClr val="00539A"/>
                          </a:solidFill>
                          <a:hlinkClick r:id="rId9" tooltip="Select to access publication.">
                            <a:extLst>
                              <a:ext uri="{A12FA001-AC4F-418D-AE19-62706E023703}">
                                <ahyp:hlinkClr xmlns:ahyp="http://schemas.microsoft.com/office/drawing/2018/hyperlinkcolor" val="tx"/>
                              </a:ext>
                            </a:extLst>
                          </a:hlinkClick>
                        </a:rPr>
                        <a:t>Understanding Medicare Advantage Plans</a:t>
                      </a:r>
                      <a:endParaRPr lang="en-US" sz="2400" i="1" u="none" dirty="0">
                        <a:solidFill>
                          <a:srgbClr val="00539A"/>
                        </a:solidFill>
                      </a:endParaRPr>
                    </a:p>
                  </a:txBody>
                  <a:tcPr/>
                </a:tc>
                <a:tc>
                  <a:txBody>
                    <a:bodyPr/>
                    <a:lstStyle/>
                    <a:p>
                      <a:pPr algn="ctr"/>
                      <a:r>
                        <a:rPr lang="en-US" sz="2400" dirty="0">
                          <a:solidFill>
                            <a:srgbClr val="00539A"/>
                          </a:solidFill>
                        </a:rPr>
                        <a:t>12026</a:t>
                      </a:r>
                    </a:p>
                  </a:txBody>
                  <a:tcPr/>
                </a:tc>
                <a:extLst>
                  <a:ext uri="{0D108BD9-81ED-4DB2-BD59-A6C34878D82A}">
                    <a16:rowId xmlns:a16="http://schemas.microsoft.com/office/drawing/2014/main" val="3464608793"/>
                  </a:ext>
                </a:extLst>
              </a:tr>
            </a:tbl>
          </a:graphicData>
        </a:graphic>
      </p:graphicFrame>
      <p:sp>
        <p:nvSpPr>
          <p:cNvPr id="7" name="Slide Number Placeholder 6">
            <a:extLst>
              <a:ext uri="{FF2B5EF4-FFF2-40B4-BE49-F238E27FC236}">
                <a16:creationId xmlns:a16="http://schemas.microsoft.com/office/drawing/2014/main" id="{D24981F3-BB31-4F9D-9B44-9CE1A1A37379}"/>
              </a:ext>
            </a:extLst>
          </p:cNvPr>
          <p:cNvSpPr>
            <a:spLocks noGrp="1"/>
          </p:cNvSpPr>
          <p:nvPr>
            <p:ph type="sldNum" sz="quarter" idx="12"/>
          </p:nvPr>
        </p:nvSpPr>
        <p:spPr/>
        <p:txBody>
          <a:bodyPr/>
          <a:lstStyle/>
          <a:p>
            <a:fld id="{48F63A3B-78C7-47BE-AE5E-E10140E04643}" type="slidenum">
              <a:rPr lang="en-US" smtClean="0"/>
              <a:pPr/>
              <a:t>113</a:t>
            </a:fld>
            <a:endParaRPr lang="en-US"/>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7377973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3F2646-5134-4D1A-A114-2848DBC93E1E}"/>
              </a:ext>
            </a:extLst>
          </p:cNvPr>
          <p:cNvSpPr>
            <a:spLocks noGrp="1"/>
          </p:cNvSpPr>
          <p:nvPr>
            <p:ph type="title"/>
          </p:nvPr>
        </p:nvSpPr>
        <p:spPr>
          <a:xfrm>
            <a:off x="0" y="0"/>
            <a:ext cx="12192000" cy="928688"/>
          </a:xfrm>
        </p:spPr>
        <p:txBody>
          <a:bodyPr/>
          <a:lstStyle/>
          <a:p>
            <a:r>
              <a:rPr lang="en-US" dirty="0"/>
              <a:t>Appendix D</a:t>
            </a:r>
            <a:br>
              <a:rPr lang="en-US" dirty="0"/>
            </a:br>
            <a:r>
              <a:rPr lang="en-US" dirty="0"/>
              <a:t>NTP Workshop Recordings</a:t>
            </a:r>
          </a:p>
        </p:txBody>
      </p:sp>
      <p:sp>
        <p:nvSpPr>
          <p:cNvPr id="11" name="Content Placeholder 1">
            <a:extLst>
              <a:ext uri="{FF2B5EF4-FFF2-40B4-BE49-F238E27FC236}">
                <a16:creationId xmlns:a16="http://schemas.microsoft.com/office/drawing/2014/main" id="{5761FF0F-6F65-43E0-B08C-B3B811B2C900}"/>
              </a:ext>
            </a:extLst>
          </p:cNvPr>
          <p:cNvSpPr>
            <a:spLocks noGrp="1"/>
          </p:cNvSpPr>
          <p:nvPr>
            <p:ph sz="half" idx="1"/>
          </p:nvPr>
        </p:nvSpPr>
        <p:spPr>
          <a:xfrm>
            <a:off x="280330" y="1011026"/>
            <a:ext cx="5716433" cy="4757195"/>
          </a:xfrm>
        </p:spPr>
        <p:txBody>
          <a:bodyPr>
            <a:noAutofit/>
          </a:bodyPr>
          <a:lstStyle/>
          <a:p>
            <a:r>
              <a:rPr lang="en-US" sz="2000" u="sng" dirty="0">
                <a:hlinkClick r:id="rId4"/>
              </a:rPr>
              <a:t>Social Security</a:t>
            </a:r>
            <a:endParaRPr lang="en-US" sz="2000" dirty="0"/>
          </a:p>
          <a:p>
            <a:r>
              <a:rPr lang="en-US" sz="2000" u="sng" dirty="0">
                <a:hlinkClick r:id="rId5"/>
              </a:rPr>
              <a:t>Medicare Enrollment, Eligibility, Part A and Part B</a:t>
            </a:r>
            <a:endParaRPr lang="en-US" sz="2000" dirty="0"/>
          </a:p>
          <a:p>
            <a:r>
              <a:rPr lang="en-US" sz="2000" u="sng" dirty="0">
                <a:hlinkClick r:id="rId6"/>
              </a:rPr>
              <a:t>Medicare Supplement Insurance (Medigap)</a:t>
            </a:r>
            <a:endParaRPr lang="en-US" sz="2000" dirty="0"/>
          </a:p>
          <a:p>
            <a:r>
              <a:rPr lang="en-US" sz="2000" u="sng" dirty="0">
                <a:hlinkClick r:id="rId7"/>
              </a:rPr>
              <a:t>Medicare Drug Coverage </a:t>
            </a:r>
            <a:endParaRPr lang="en-US" sz="2000" dirty="0"/>
          </a:p>
          <a:p>
            <a:r>
              <a:rPr lang="en-US" sz="2000" u="sng" dirty="0">
                <a:hlinkClick r:id="rId8"/>
              </a:rPr>
              <a:t>Medicare Advantage</a:t>
            </a:r>
            <a:endParaRPr lang="en-US" sz="2000" dirty="0"/>
          </a:p>
          <a:p>
            <a:r>
              <a:rPr lang="en-US" sz="2000" u="sng" dirty="0">
                <a:hlinkClick r:id="rId9"/>
              </a:rPr>
              <a:t>Preventing Medicare &amp; Medicaid Fraud, Waste, &amp; Abuse</a:t>
            </a:r>
            <a:endParaRPr lang="en-US" sz="2000" dirty="0"/>
          </a:p>
          <a:p>
            <a:r>
              <a:rPr lang="en-US" sz="2000" u="sng" dirty="0">
                <a:hlinkClick r:id="rId10"/>
              </a:rPr>
              <a:t>Coordination of Benefits</a:t>
            </a:r>
            <a:endParaRPr lang="en-US" sz="2000" dirty="0"/>
          </a:p>
          <a:p>
            <a:r>
              <a:rPr lang="en-US" sz="2000" u="sng" dirty="0">
                <a:hlinkClick r:id="rId11"/>
              </a:rPr>
              <a:t>Where Do I Find? (Online Resources)</a:t>
            </a:r>
            <a:endParaRPr lang="en-US" sz="2000" dirty="0"/>
          </a:p>
        </p:txBody>
      </p:sp>
      <p:sp>
        <p:nvSpPr>
          <p:cNvPr id="8" name="Content Placeholder 1">
            <a:extLst>
              <a:ext uri="{FF2B5EF4-FFF2-40B4-BE49-F238E27FC236}">
                <a16:creationId xmlns:a16="http://schemas.microsoft.com/office/drawing/2014/main" id="{81473AB9-C025-472C-86D5-A64F1BE376B5}"/>
              </a:ext>
            </a:extLst>
          </p:cNvPr>
          <p:cNvSpPr txBox="1">
            <a:spLocks/>
          </p:cNvSpPr>
          <p:nvPr/>
        </p:nvSpPr>
        <p:spPr>
          <a:xfrm>
            <a:off x="5897886" y="1042924"/>
            <a:ext cx="6013784" cy="4757195"/>
          </a:xfrm>
          <a:prstGeom prst="rect">
            <a:avLst/>
          </a:prstGeom>
        </p:spPr>
        <p:txBody>
          <a:bodyPr vert="horz" lIns="91440" tIns="45720" rIns="91440" bIns="45720" rtlCol="0">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457200" indent="-227013"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914400" indent="-231775" algn="l" defTabSz="914400" rtl="0" eaLnBrk="1" latinLnBrk="0" hangingPunct="1">
              <a:lnSpc>
                <a:spcPct val="100000"/>
              </a:lnSpc>
              <a:spcBef>
                <a:spcPts val="0"/>
              </a:spcBef>
              <a:spcAft>
                <a:spcPts val="600"/>
              </a:spcAft>
              <a:buFont typeface="Calibri" panose="020F0502020204030204" pitchFamily="34" charset="0"/>
              <a:buChar char="–"/>
              <a:defRPr sz="1800" kern="1200">
                <a:solidFill>
                  <a:srgbClr val="00529B"/>
                </a:solidFill>
                <a:latin typeface="+mn-lt"/>
                <a:ea typeface="+mn-ea"/>
                <a:cs typeface="+mn-cs"/>
              </a:defRPr>
            </a:lvl4pPr>
            <a:lvl5pPr marL="1143000" indent="-22860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u="sng" dirty="0">
                <a:hlinkClick r:id="rId12"/>
              </a:rPr>
              <a:t>Medicaid &amp; the Children's Health Insurance Program (CHIP)</a:t>
            </a:r>
            <a:endParaRPr lang="en-US" sz="2000" dirty="0"/>
          </a:p>
          <a:p>
            <a:r>
              <a:rPr lang="en-US" sz="2000" dirty="0">
                <a:hlinkClick r:id="rId13"/>
              </a:rPr>
              <a:t>Medicare Scenarios </a:t>
            </a:r>
            <a:endParaRPr lang="en-US" sz="2000" dirty="0"/>
          </a:p>
          <a:p>
            <a:r>
              <a:rPr lang="en-US" sz="2000" u="sng" dirty="0">
                <a:hlinkClick r:id="rId14"/>
              </a:rPr>
              <a:t>CMS and SAMHSA: Federal Partners addressing Behavioral Health</a:t>
            </a:r>
            <a:endParaRPr lang="en-US" sz="2000" dirty="0"/>
          </a:p>
          <a:p>
            <a:r>
              <a:rPr lang="en-US" sz="2000" u="sng" dirty="0">
                <a:hlinkClick r:id="rId15"/>
              </a:rPr>
              <a:t>Medicare Plan Finder </a:t>
            </a:r>
            <a:endParaRPr lang="en-US" sz="2000" u="sng" dirty="0"/>
          </a:p>
          <a:p>
            <a:r>
              <a:rPr lang="en-US" sz="2000" u="sng" dirty="0">
                <a:hlinkClick r:id="rId16"/>
              </a:rPr>
              <a:t>Current Topics</a:t>
            </a:r>
            <a:endParaRPr lang="en-US" sz="2000" dirty="0"/>
          </a:p>
          <a:p>
            <a:r>
              <a:rPr lang="en-US" sz="2000" u="sng" dirty="0">
                <a:hlinkClick r:id="rId17"/>
              </a:rPr>
              <a:t>The Public Health Emergency (PHE) and CMS Programs</a:t>
            </a:r>
            <a:endParaRPr lang="en-US" sz="2000" dirty="0"/>
          </a:p>
          <a:p>
            <a:r>
              <a:rPr lang="en-US" sz="2000" u="sng" dirty="0">
                <a:hlinkClick r:id="rId18"/>
              </a:rPr>
              <a:t>Marketplace to Medicare: What You Can Expect </a:t>
            </a:r>
            <a:endParaRPr lang="en-US" sz="2000" dirty="0"/>
          </a:p>
        </p:txBody>
      </p:sp>
      <p:sp>
        <p:nvSpPr>
          <p:cNvPr id="6" name="Slide Number Placeholder 5">
            <a:extLst>
              <a:ext uri="{FF2B5EF4-FFF2-40B4-BE49-F238E27FC236}">
                <a16:creationId xmlns:a16="http://schemas.microsoft.com/office/drawing/2014/main" id="{431A6BD0-414D-4945-B446-981A5DE5AFCA}"/>
              </a:ext>
            </a:extLst>
          </p:cNvPr>
          <p:cNvSpPr>
            <a:spLocks noGrp="1"/>
          </p:cNvSpPr>
          <p:nvPr>
            <p:ph type="sldNum" sz="quarter" idx="12"/>
          </p:nvPr>
        </p:nvSpPr>
        <p:spPr/>
        <p:txBody>
          <a:bodyPr/>
          <a:lstStyle/>
          <a:p>
            <a:pPr>
              <a:defRPr/>
            </a:pPr>
            <a:fld id="{11E79EF6-0C0E-43E6-8FB3-918BC522CC5A}" type="slidenum">
              <a:rPr lang="en-US" smtClean="0"/>
              <a:pPr>
                <a:defRPr/>
              </a:pPr>
              <a:t>114</a:t>
            </a:fld>
            <a:endParaRPr lang="en-US" dirty="0"/>
          </a:p>
        </p:txBody>
      </p:sp>
      <p:sp>
        <p:nvSpPr>
          <p:cNvPr id="5" name="Footer Placeholder 4">
            <a:extLst>
              <a:ext uri="{FF2B5EF4-FFF2-40B4-BE49-F238E27FC236}">
                <a16:creationId xmlns:a16="http://schemas.microsoft.com/office/drawing/2014/main" id="{73632BEC-465D-4C39-A93D-ADB667F4101F}"/>
              </a:ext>
            </a:extLst>
          </p:cNvPr>
          <p:cNvSpPr>
            <a:spLocks noGrp="1"/>
          </p:cNvSpPr>
          <p:nvPr>
            <p:ph type="ftr" sz="quarter" idx="11"/>
          </p:nvPr>
        </p:nvSpPr>
        <p:spPr/>
        <p:txBody>
          <a:bodyPr/>
          <a:lstStyle/>
          <a:p>
            <a:r>
              <a:rPr lang="en-US" dirty="0"/>
              <a:t>NTP Medicare OEP Bootcamp 2022</a:t>
            </a:r>
          </a:p>
        </p:txBody>
      </p:sp>
      <p:sp>
        <p:nvSpPr>
          <p:cNvPr id="4" name="Date Placeholder 3">
            <a:extLst>
              <a:ext uri="{FF2B5EF4-FFF2-40B4-BE49-F238E27FC236}">
                <a16:creationId xmlns:a16="http://schemas.microsoft.com/office/drawing/2014/main" id="{723A81F3-E54B-4388-89BC-0169A49D3CC6}"/>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5522325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A3EDD1-64B2-4354-8035-CA370EC2D318}"/>
              </a:ext>
            </a:extLst>
          </p:cNvPr>
          <p:cNvSpPr>
            <a:spLocks noGrp="1"/>
          </p:cNvSpPr>
          <p:nvPr>
            <p:ph type="title"/>
          </p:nvPr>
        </p:nvSpPr>
        <p:spPr/>
        <p:txBody>
          <a:bodyPr/>
          <a:lstStyle/>
          <a:p>
            <a:r>
              <a:rPr lang="en-US" dirty="0"/>
              <a:t>Stay Connected</a:t>
            </a:r>
          </a:p>
        </p:txBody>
      </p:sp>
      <p:sp>
        <p:nvSpPr>
          <p:cNvPr id="3" name="Slide Number Placeholder 2">
            <a:extLst>
              <a:ext uri="{FF2B5EF4-FFF2-40B4-BE49-F238E27FC236}">
                <a16:creationId xmlns:a16="http://schemas.microsoft.com/office/drawing/2014/main" id="{BB19D2E9-7458-4FA8-9818-B5541AB83090}"/>
              </a:ext>
            </a:extLst>
          </p:cNvPr>
          <p:cNvSpPr>
            <a:spLocks noGrp="1"/>
          </p:cNvSpPr>
          <p:nvPr>
            <p:ph type="sldNum" sz="quarter" idx="12"/>
          </p:nvPr>
        </p:nvSpPr>
        <p:spPr/>
        <p:txBody>
          <a:bodyPr/>
          <a:lstStyle/>
          <a:p>
            <a:fld id="{0B2D781D-8844-5940-92D1-06EF0A7F581E}" type="slidenum">
              <a:rPr lang="en-US" smtClean="0"/>
              <a:t>115</a:t>
            </a:fld>
            <a:endParaRPr lang="en-US"/>
          </a:p>
        </p:txBody>
      </p:sp>
      <p:sp>
        <p:nvSpPr>
          <p:cNvPr id="4" name="Footer Placeholder 3">
            <a:extLst>
              <a:ext uri="{FF2B5EF4-FFF2-40B4-BE49-F238E27FC236}">
                <a16:creationId xmlns:a16="http://schemas.microsoft.com/office/drawing/2014/main" id="{69DBE8EE-89B2-4DCE-AB1C-BE873540AFF2}"/>
              </a:ext>
            </a:extLst>
          </p:cNvPr>
          <p:cNvSpPr>
            <a:spLocks noGrp="1"/>
          </p:cNvSpPr>
          <p:nvPr>
            <p:ph type="ftr" sz="quarter" idx="11"/>
          </p:nvPr>
        </p:nvSpPr>
        <p:spPr/>
        <p:txBody>
          <a:bodyPr/>
          <a:lstStyle/>
          <a:p>
            <a:r>
              <a:rPr lang="en-US" dirty="0"/>
              <a:t>NTP Medicare OEP Bootcamp 2022</a:t>
            </a:r>
          </a:p>
        </p:txBody>
      </p:sp>
      <p:sp>
        <p:nvSpPr>
          <p:cNvPr id="5" name="Date Placeholder 4">
            <a:extLst>
              <a:ext uri="{FF2B5EF4-FFF2-40B4-BE49-F238E27FC236}">
                <a16:creationId xmlns:a16="http://schemas.microsoft.com/office/drawing/2014/main" id="{8A974D24-3402-431E-A4B3-401BF3A4687D}"/>
              </a:ext>
            </a:extLst>
          </p:cNvPr>
          <p:cNvSpPr>
            <a:spLocks noGrp="1"/>
          </p:cNvSpPr>
          <p:nvPr>
            <p:ph type="dt" sz="half" idx="10"/>
          </p:nvPr>
        </p:nvSpPr>
        <p:spPr/>
        <p:txBody>
          <a:bodyPr/>
          <a:lstStyle/>
          <a:p>
            <a:r>
              <a:rPr lang="en-US"/>
              <a:t>September 2022</a:t>
            </a:r>
          </a:p>
        </p:txBody>
      </p:sp>
    </p:spTree>
    <p:custDataLst>
      <p:tags r:id="rId1"/>
    </p:custDataLst>
    <p:extLst>
      <p:ext uri="{BB962C8B-B14F-4D97-AF65-F5344CB8AC3E}">
        <p14:creationId xmlns:p14="http://schemas.microsoft.com/office/powerpoint/2010/main" val="72230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3C950-01CB-4769-9231-0350C54B0603}"/>
              </a:ext>
            </a:extLst>
          </p:cNvPr>
          <p:cNvSpPr>
            <a:spLocks noGrp="1"/>
          </p:cNvSpPr>
          <p:nvPr>
            <p:ph type="title"/>
          </p:nvPr>
        </p:nvSpPr>
        <p:spPr>
          <a:xfrm>
            <a:off x="573156" y="4532076"/>
            <a:ext cx="10515600" cy="1160385"/>
          </a:xfrm>
        </p:spPr>
        <p:txBody>
          <a:bodyPr>
            <a:noAutofit/>
          </a:bodyPr>
          <a:lstStyle/>
          <a:p>
            <a:pPr>
              <a:lnSpc>
                <a:spcPct val="100000"/>
              </a:lnSpc>
              <a:spcBef>
                <a:spcPts val="0"/>
              </a:spcBef>
              <a:spcAft>
                <a:spcPts val="1200"/>
              </a:spcAft>
            </a:pPr>
            <a:r>
              <a:rPr lang="en-US" dirty="0"/>
              <a:t>The Inflation Reduction Act (IRA), Insulin, &amp; Medicare Plan Finder</a:t>
            </a:r>
          </a:p>
        </p:txBody>
      </p:sp>
    </p:spTree>
    <p:custDataLst>
      <p:tags r:id="rId1"/>
    </p:custDataLst>
    <p:extLst>
      <p:ext uri="{BB962C8B-B14F-4D97-AF65-F5344CB8AC3E}">
        <p14:creationId xmlns:p14="http://schemas.microsoft.com/office/powerpoint/2010/main" val="3776835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F3329-4C9A-47E4-B489-BA6A7E47AC66}"/>
              </a:ext>
            </a:extLst>
          </p:cNvPr>
          <p:cNvSpPr>
            <a:spLocks noGrp="1"/>
          </p:cNvSpPr>
          <p:nvPr>
            <p:ph type="title"/>
          </p:nvPr>
        </p:nvSpPr>
        <p:spPr>
          <a:xfrm>
            <a:off x="1671145" y="403762"/>
            <a:ext cx="5027023" cy="719643"/>
          </a:xfrm>
        </p:spPr>
        <p:txBody>
          <a:bodyPr/>
          <a:lstStyle/>
          <a:p>
            <a:r>
              <a:rPr lang="en-US" dirty="0"/>
              <a:t>Table of Contents</a:t>
            </a:r>
          </a:p>
        </p:txBody>
      </p:sp>
      <p:sp>
        <p:nvSpPr>
          <p:cNvPr id="3" name="Text Placeholder 2">
            <a:extLst>
              <a:ext uri="{FF2B5EF4-FFF2-40B4-BE49-F238E27FC236}">
                <a16:creationId xmlns:a16="http://schemas.microsoft.com/office/drawing/2014/main" id="{D8425F77-4FBA-4BA4-B011-9F72915C7605}"/>
              </a:ext>
            </a:extLst>
          </p:cNvPr>
          <p:cNvSpPr>
            <a:spLocks noGrp="1"/>
          </p:cNvSpPr>
          <p:nvPr>
            <p:ph type="body" sz="quarter" idx="13"/>
          </p:nvPr>
        </p:nvSpPr>
        <p:spPr>
          <a:xfrm>
            <a:off x="1671145" y="2045838"/>
            <a:ext cx="9976945" cy="3810569"/>
          </a:xfrm>
        </p:spPr>
        <p:txBody>
          <a:bodyPr>
            <a:normAutofit fontScale="92500"/>
          </a:bodyPr>
          <a:lstStyle/>
          <a:p>
            <a:pPr>
              <a:spcBef>
                <a:spcPts val="0"/>
              </a:spcBef>
            </a:pPr>
            <a:r>
              <a:rPr lang="en-US" sz="2600" b="1" dirty="0">
                <a:solidFill>
                  <a:srgbClr val="00529B"/>
                </a:solidFill>
              </a:rPr>
              <a:t>Lesson 1:</a:t>
            </a:r>
            <a:r>
              <a:rPr lang="en-US" sz="2600" dirty="0">
                <a:solidFill>
                  <a:prstClr val="black"/>
                </a:solidFill>
              </a:rPr>
              <a:t> </a:t>
            </a:r>
            <a:r>
              <a:rPr lang="en-US" sz="2600" dirty="0"/>
              <a:t>Overview…………………………………………………...14-19 </a:t>
            </a:r>
          </a:p>
          <a:p>
            <a:pPr marL="1481138" indent="-1481138">
              <a:spcBef>
                <a:spcPts val="0"/>
              </a:spcBef>
            </a:pPr>
            <a:r>
              <a:rPr lang="en-US" sz="2600" b="1" dirty="0">
                <a:solidFill>
                  <a:srgbClr val="00529B"/>
                </a:solidFill>
              </a:rPr>
              <a:t>Lesson 2:</a:t>
            </a:r>
            <a:r>
              <a:rPr lang="en-US" sz="2600" dirty="0">
                <a:solidFill>
                  <a:prstClr val="black"/>
                </a:solidFill>
              </a:rPr>
              <a:t> </a:t>
            </a:r>
            <a:r>
              <a:rPr lang="en-US" sz="2600" dirty="0"/>
              <a:t>Using the Medicare Plan Finder for Drug Coverage            this Open Enrollment Period (OEP)……………….…….20-66</a:t>
            </a:r>
          </a:p>
          <a:p>
            <a:pPr>
              <a:spcBef>
                <a:spcPts val="0"/>
              </a:spcBef>
            </a:pPr>
            <a:r>
              <a:rPr lang="en-US" sz="2600" b="1" dirty="0"/>
              <a:t>Lesson 3: </a:t>
            </a:r>
            <a:r>
              <a:rPr lang="en-US" sz="2600" dirty="0"/>
              <a:t>Medicare Advantage Plans on Medicare Plan Finder…67-77</a:t>
            </a:r>
          </a:p>
          <a:p>
            <a:pPr>
              <a:spcBef>
                <a:spcPts val="0"/>
              </a:spcBef>
            </a:pPr>
            <a:r>
              <a:rPr lang="en-US" sz="2600" b="1" dirty="0"/>
              <a:t>Lesson 4: </a:t>
            </a:r>
            <a:r>
              <a:rPr lang="en-US" sz="2600" dirty="0"/>
              <a:t>After the Open Enrollment Period (OEP)……………….78-82</a:t>
            </a:r>
          </a:p>
          <a:p>
            <a:endParaRPr lang="en-US" dirty="0"/>
          </a:p>
        </p:txBody>
      </p:sp>
      <p:sp>
        <p:nvSpPr>
          <p:cNvPr id="6" name="Slide Number Placeholder 5">
            <a:extLst>
              <a:ext uri="{FF2B5EF4-FFF2-40B4-BE49-F238E27FC236}">
                <a16:creationId xmlns:a16="http://schemas.microsoft.com/office/drawing/2014/main" id="{0276E666-AE53-4870-9600-2A90198FC20E}"/>
              </a:ext>
            </a:extLst>
          </p:cNvPr>
          <p:cNvSpPr>
            <a:spLocks noGrp="1"/>
          </p:cNvSpPr>
          <p:nvPr>
            <p:ph type="sldNum" sz="quarter" idx="12"/>
          </p:nvPr>
        </p:nvSpPr>
        <p:spPr/>
        <p:txBody>
          <a:bodyPr/>
          <a:lstStyle/>
          <a:p>
            <a:fld id="{0B2D781D-8844-5940-92D1-06EF0A7F581E}" type="slidenum">
              <a:rPr lang="en-US" smtClean="0"/>
              <a:pPr/>
              <a:t>13</a:t>
            </a:fld>
            <a:endParaRPr lang="en-US" dirty="0"/>
          </a:p>
        </p:txBody>
      </p:sp>
      <p:sp>
        <p:nvSpPr>
          <p:cNvPr id="5" name="Footer Placeholder 4">
            <a:extLst>
              <a:ext uri="{FF2B5EF4-FFF2-40B4-BE49-F238E27FC236}">
                <a16:creationId xmlns:a16="http://schemas.microsoft.com/office/drawing/2014/main" id="{FC6B9955-5112-4A8D-B870-0A5172B7FE18}"/>
              </a:ext>
            </a:extLst>
          </p:cNvPr>
          <p:cNvSpPr>
            <a:spLocks noGrp="1"/>
          </p:cNvSpPr>
          <p:nvPr>
            <p:ph type="ftr" sz="quarter" idx="11"/>
          </p:nvPr>
        </p:nvSpPr>
        <p:spPr/>
        <p:txBody>
          <a:bodyPr/>
          <a:lstStyle/>
          <a:p>
            <a:r>
              <a:rPr lang="en-US" dirty="0"/>
              <a:t>NTP Medicare OEP Bootcamp 2022</a:t>
            </a:r>
          </a:p>
        </p:txBody>
      </p:sp>
      <p:sp>
        <p:nvSpPr>
          <p:cNvPr id="4" name="Date Placeholder 3">
            <a:extLst>
              <a:ext uri="{FF2B5EF4-FFF2-40B4-BE49-F238E27FC236}">
                <a16:creationId xmlns:a16="http://schemas.microsoft.com/office/drawing/2014/main" id="{D0E49A34-18BB-48D9-9E82-784053783D22}"/>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574272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E3D77-E6B4-4653-963B-84C2202FC937}"/>
              </a:ext>
            </a:extLst>
          </p:cNvPr>
          <p:cNvSpPr>
            <a:spLocks noGrp="1"/>
          </p:cNvSpPr>
          <p:nvPr>
            <p:ph type="title"/>
          </p:nvPr>
        </p:nvSpPr>
        <p:spPr/>
        <p:txBody>
          <a:bodyPr/>
          <a:lstStyle/>
          <a:p>
            <a:r>
              <a:rPr lang="en-US" dirty="0"/>
              <a:t>Lesson 1</a:t>
            </a:r>
          </a:p>
        </p:txBody>
      </p:sp>
      <p:sp>
        <p:nvSpPr>
          <p:cNvPr id="3" name="Text Placeholder 2">
            <a:extLst>
              <a:ext uri="{FF2B5EF4-FFF2-40B4-BE49-F238E27FC236}">
                <a16:creationId xmlns:a16="http://schemas.microsoft.com/office/drawing/2014/main" id="{856A0902-69DF-4918-A627-F98D668AA866}"/>
              </a:ext>
            </a:extLst>
          </p:cNvPr>
          <p:cNvSpPr>
            <a:spLocks noGrp="1"/>
          </p:cNvSpPr>
          <p:nvPr>
            <p:ph type="body" idx="1"/>
          </p:nvPr>
        </p:nvSpPr>
        <p:spPr/>
        <p:txBody>
          <a:bodyPr/>
          <a:lstStyle/>
          <a:p>
            <a:r>
              <a:rPr lang="en-US" dirty="0"/>
              <a:t>Overview</a:t>
            </a:r>
          </a:p>
        </p:txBody>
      </p:sp>
    </p:spTree>
    <p:custDataLst>
      <p:tags r:id="rId1"/>
    </p:custDataLst>
    <p:extLst>
      <p:ext uri="{BB962C8B-B14F-4D97-AF65-F5344CB8AC3E}">
        <p14:creationId xmlns:p14="http://schemas.microsoft.com/office/powerpoint/2010/main" val="1380445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3782-7535-4975-85BB-CF33045B005E}"/>
              </a:ext>
            </a:extLst>
          </p:cNvPr>
          <p:cNvSpPr>
            <a:spLocks noGrp="1"/>
          </p:cNvSpPr>
          <p:nvPr>
            <p:ph type="title"/>
          </p:nvPr>
        </p:nvSpPr>
        <p:spPr/>
        <p:txBody>
          <a:bodyPr/>
          <a:lstStyle/>
          <a:p>
            <a:r>
              <a:rPr lang="en-US" dirty="0"/>
              <a:t>Learning Objectives</a:t>
            </a:r>
          </a:p>
        </p:txBody>
      </p:sp>
      <p:sp>
        <p:nvSpPr>
          <p:cNvPr id="6" name="Content Placeholder 5">
            <a:extLst>
              <a:ext uri="{FF2B5EF4-FFF2-40B4-BE49-F238E27FC236}">
                <a16:creationId xmlns:a16="http://schemas.microsoft.com/office/drawing/2014/main" id="{630D0B79-D4CF-46F1-A4F1-27355A55D67F}"/>
              </a:ext>
            </a:extLst>
          </p:cNvPr>
          <p:cNvSpPr>
            <a:spLocks noGrp="1"/>
          </p:cNvSpPr>
          <p:nvPr>
            <p:ph sz="quarter" idx="13"/>
          </p:nvPr>
        </p:nvSpPr>
        <p:spPr>
          <a:xfrm>
            <a:off x="914399" y="1216264"/>
            <a:ext cx="10439401" cy="4935538"/>
          </a:xfrm>
        </p:spPr>
        <p:txBody>
          <a:bodyPr>
            <a:normAutofit fontScale="92500"/>
          </a:bodyPr>
          <a:lstStyle/>
          <a:p>
            <a:pPr marL="1270" lvl="2" indent="0">
              <a:buSzTx/>
              <a:buNone/>
            </a:pPr>
            <a:r>
              <a:rPr lang="en-US" sz="2800" b="1" dirty="0">
                <a:latin typeface="Arial"/>
                <a:cs typeface="Arial"/>
              </a:rPr>
              <a:t>At the end of this session, you’ll be able to:</a:t>
            </a:r>
            <a:endParaRPr lang="en-US" sz="2800" dirty="0">
              <a:solidFill>
                <a:srgbClr val="00539A"/>
              </a:solidFill>
              <a:latin typeface="Arial" panose="020B0604020202020204" pitchFamily="34" charset="0"/>
              <a:cs typeface="Arial" panose="020B0604020202020204" pitchFamily="34" charset="0"/>
            </a:endParaRPr>
          </a:p>
          <a:p>
            <a:pPr marL="548640" lvl="2" indent="-273050">
              <a:buSzTx/>
              <a:buFont typeface="Wingdings" panose="05000000000000000000" pitchFamily="2" charset="2"/>
              <a:buChar char="§"/>
            </a:pPr>
            <a:r>
              <a:rPr lang="en-US" sz="2400" dirty="0">
                <a:solidFill>
                  <a:srgbClr val="00539A"/>
                </a:solidFill>
                <a:latin typeface="Arial" panose="020B0604020202020204" pitchFamily="34" charset="0"/>
                <a:cs typeface="Arial" panose="020B0604020202020204" pitchFamily="34" charset="0"/>
              </a:rPr>
              <a:t>Understand the changes to insulin cost sharing from the Inflation Reduction Act (IRA)</a:t>
            </a:r>
          </a:p>
          <a:p>
            <a:pPr marL="548640" lvl="2" indent="-273050">
              <a:buSzTx/>
              <a:buFont typeface="Wingdings" panose="05000000000000000000" pitchFamily="2" charset="2"/>
              <a:buChar char="§"/>
            </a:pPr>
            <a:r>
              <a:rPr lang="en-US" sz="2400" dirty="0">
                <a:solidFill>
                  <a:srgbClr val="00539A"/>
                </a:solidFill>
                <a:latin typeface="Arial" panose="020B0604020202020204" pitchFamily="34" charset="0"/>
                <a:cs typeface="Arial" panose="020B0604020202020204" pitchFamily="34" charset="0"/>
              </a:rPr>
              <a:t>Create awareness of the new insulin savings and the process to help insulin users when comparing plans during the Open Enrollment Period (OEP) </a:t>
            </a:r>
          </a:p>
          <a:p>
            <a:pPr marL="548640" lvl="2" indent="-273050">
              <a:buSzTx/>
              <a:buFont typeface="Wingdings" panose="05000000000000000000" pitchFamily="2" charset="2"/>
              <a:buChar char="§"/>
            </a:pPr>
            <a:r>
              <a:rPr lang="en-US" sz="2400" dirty="0">
                <a:solidFill>
                  <a:srgbClr val="00539A"/>
                </a:solidFill>
                <a:latin typeface="Arial" panose="020B0604020202020204" pitchFamily="34" charset="0"/>
                <a:cs typeface="Arial" panose="020B0604020202020204" pitchFamily="34" charset="0"/>
              </a:rPr>
              <a:t>Explore Medicare coverage options using the Medicare Plan Finder and specific steps recommended when helping those who take insulin </a:t>
            </a:r>
          </a:p>
          <a:p>
            <a:pPr marL="548640" lvl="2" indent="-273050">
              <a:buSzTx/>
              <a:buFont typeface="Wingdings" panose="05000000000000000000" pitchFamily="2" charset="2"/>
              <a:buChar char="§"/>
            </a:pPr>
            <a:r>
              <a:rPr lang="en-US" sz="2400" dirty="0">
                <a:solidFill>
                  <a:srgbClr val="00539A"/>
                </a:solidFill>
                <a:latin typeface="Arial" panose="020B0604020202020204" pitchFamily="34" charset="0"/>
                <a:cs typeface="Arial" panose="020B0604020202020204" pitchFamily="34" charset="0"/>
              </a:rPr>
              <a:t>Discuss the importance of reviewing and comparing plan options </a:t>
            </a:r>
          </a:p>
          <a:p>
            <a:pPr marL="548640" lvl="2" indent="-273050">
              <a:buSzTx/>
              <a:buFont typeface="Wingdings" panose="05000000000000000000" pitchFamily="2" charset="2"/>
              <a:buChar char="§"/>
            </a:pPr>
            <a:r>
              <a:rPr lang="en-US" sz="2400" dirty="0">
                <a:solidFill>
                  <a:srgbClr val="00539A"/>
                </a:solidFill>
                <a:latin typeface="Arial" panose="020B0604020202020204" pitchFamily="34" charset="0"/>
                <a:cs typeface="Arial" panose="020B0604020202020204" pitchFamily="34" charset="0"/>
              </a:rPr>
              <a:t>Understand the Part D Senior Savings (PDSS) model and how users in those plans may be affected by insulin changes</a:t>
            </a:r>
          </a:p>
          <a:p>
            <a:pPr marL="548640" lvl="2" indent="-273050">
              <a:buSzTx/>
              <a:buFont typeface="Wingdings" panose="05000000000000000000" pitchFamily="2" charset="2"/>
              <a:buChar char="§"/>
            </a:pPr>
            <a:r>
              <a:rPr lang="en-US" sz="2400" dirty="0">
                <a:solidFill>
                  <a:srgbClr val="00539A"/>
                </a:solidFill>
                <a:latin typeface="Arial" panose="020B0604020202020204" pitchFamily="34" charset="0"/>
                <a:cs typeface="Arial" panose="020B0604020202020204" pitchFamily="34" charset="0"/>
              </a:rPr>
              <a:t>Understand what to expect after OEP</a:t>
            </a:r>
          </a:p>
          <a:p>
            <a:pPr marL="549910" lvl="2" indent="0">
              <a:lnSpc>
                <a:spcPct val="110000"/>
              </a:lnSpc>
              <a:buSzTx/>
              <a:buNone/>
            </a:pPr>
            <a:endParaRPr lang="en-US" dirty="0">
              <a:solidFill>
                <a:srgbClr val="00539A"/>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0A303E8-BFD2-4BFE-A94F-8544347EBBA6}"/>
              </a:ext>
            </a:extLst>
          </p:cNvPr>
          <p:cNvSpPr>
            <a:spLocks noGrp="1"/>
          </p:cNvSpPr>
          <p:nvPr>
            <p:ph type="sldNum" sz="quarter" idx="12"/>
          </p:nvPr>
        </p:nvSpPr>
        <p:spPr/>
        <p:txBody>
          <a:bodyPr/>
          <a:lstStyle/>
          <a:p>
            <a:fld id="{0B2D781D-8844-5940-92D1-06EF0A7F581E}" type="slidenum">
              <a:rPr lang="en-US" smtClean="0"/>
              <a:t>15</a:t>
            </a:fld>
            <a:endParaRPr lang="en-US" dirty="0"/>
          </a:p>
        </p:txBody>
      </p:sp>
      <p:sp>
        <p:nvSpPr>
          <p:cNvPr id="4" name="Footer Placeholder 3">
            <a:extLst>
              <a:ext uri="{FF2B5EF4-FFF2-40B4-BE49-F238E27FC236}">
                <a16:creationId xmlns:a16="http://schemas.microsoft.com/office/drawing/2014/main" id="{E1A7D32C-D390-4802-AD92-E00A701DA93E}"/>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E504A86B-1CF8-4D6A-BDA2-05A7C058BCFF}"/>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58273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3782-7535-4975-85BB-CF33045B005E}"/>
              </a:ext>
            </a:extLst>
          </p:cNvPr>
          <p:cNvSpPr>
            <a:spLocks noGrp="1"/>
          </p:cNvSpPr>
          <p:nvPr>
            <p:ph type="title"/>
          </p:nvPr>
        </p:nvSpPr>
        <p:spPr/>
        <p:txBody>
          <a:bodyPr/>
          <a:lstStyle/>
          <a:p>
            <a:r>
              <a:rPr lang="en-US" dirty="0"/>
              <a:t>Background</a:t>
            </a:r>
          </a:p>
        </p:txBody>
      </p:sp>
      <p:sp>
        <p:nvSpPr>
          <p:cNvPr id="6" name="Content Placeholder 5">
            <a:extLst>
              <a:ext uri="{FF2B5EF4-FFF2-40B4-BE49-F238E27FC236}">
                <a16:creationId xmlns:a16="http://schemas.microsoft.com/office/drawing/2014/main" id="{630D0B79-D4CF-46F1-A4F1-27355A55D67F}"/>
              </a:ext>
            </a:extLst>
          </p:cNvPr>
          <p:cNvSpPr>
            <a:spLocks noGrp="1"/>
          </p:cNvSpPr>
          <p:nvPr>
            <p:ph sz="quarter" idx="13"/>
          </p:nvPr>
        </p:nvSpPr>
        <p:spPr>
          <a:xfrm>
            <a:off x="914399" y="1371600"/>
            <a:ext cx="10045522" cy="4537075"/>
          </a:xfrm>
        </p:spPr>
        <p:txBody>
          <a:bodyPr>
            <a:normAutofit/>
          </a:bodyPr>
          <a:lstStyle/>
          <a:p>
            <a:r>
              <a:rPr lang="en-US" sz="2400" dirty="0">
                <a:solidFill>
                  <a:srgbClr val="00539A"/>
                </a:solidFill>
              </a:rPr>
              <a:t>The IRA became public law on August 16, 2022</a:t>
            </a:r>
          </a:p>
          <a:p>
            <a:r>
              <a:rPr lang="en-US" sz="2400" dirty="0">
                <a:solidFill>
                  <a:srgbClr val="00539A"/>
                </a:solidFill>
              </a:rPr>
              <a:t>It has implications for climate change, prescription drug costs, health care costs, and taxes</a:t>
            </a:r>
          </a:p>
          <a:p>
            <a:r>
              <a:rPr lang="en-US" sz="2400" dirty="0">
                <a:solidFill>
                  <a:srgbClr val="00539A"/>
                </a:solidFill>
              </a:rPr>
              <a:t>The Centers for Medicare &amp; Medicaid Services (CMS) is implementing parts of the law related to prescription drug and health care costs</a:t>
            </a:r>
          </a:p>
          <a:p>
            <a:endParaRPr lang="en-US" sz="2400" dirty="0"/>
          </a:p>
        </p:txBody>
      </p:sp>
      <p:sp>
        <p:nvSpPr>
          <p:cNvPr id="5" name="Slide Number Placeholder 4">
            <a:extLst>
              <a:ext uri="{FF2B5EF4-FFF2-40B4-BE49-F238E27FC236}">
                <a16:creationId xmlns:a16="http://schemas.microsoft.com/office/drawing/2014/main" id="{70A303E8-BFD2-4BFE-A94F-8544347EBBA6}"/>
              </a:ext>
            </a:extLst>
          </p:cNvPr>
          <p:cNvSpPr>
            <a:spLocks noGrp="1"/>
          </p:cNvSpPr>
          <p:nvPr>
            <p:ph type="sldNum" sz="quarter" idx="12"/>
          </p:nvPr>
        </p:nvSpPr>
        <p:spPr/>
        <p:txBody>
          <a:bodyPr/>
          <a:lstStyle/>
          <a:p>
            <a:fld id="{0B2D781D-8844-5940-92D1-06EF0A7F581E}" type="slidenum">
              <a:rPr lang="en-US" smtClean="0"/>
              <a:t>16</a:t>
            </a:fld>
            <a:endParaRPr lang="en-US" dirty="0"/>
          </a:p>
        </p:txBody>
      </p:sp>
      <p:sp>
        <p:nvSpPr>
          <p:cNvPr id="4" name="Footer Placeholder 3">
            <a:extLst>
              <a:ext uri="{FF2B5EF4-FFF2-40B4-BE49-F238E27FC236}">
                <a16:creationId xmlns:a16="http://schemas.microsoft.com/office/drawing/2014/main" id="{E1A7D32C-D390-4802-AD92-E00A701DA93E}"/>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E504A86B-1CF8-4D6A-BDA2-05A7C058BCFF}"/>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135402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3782-7535-4975-85BB-CF33045B005E}"/>
              </a:ext>
            </a:extLst>
          </p:cNvPr>
          <p:cNvSpPr>
            <a:spLocks noGrp="1"/>
          </p:cNvSpPr>
          <p:nvPr>
            <p:ph type="title"/>
          </p:nvPr>
        </p:nvSpPr>
        <p:spPr/>
        <p:txBody>
          <a:bodyPr/>
          <a:lstStyle/>
          <a:p>
            <a:r>
              <a:rPr lang="en-US" dirty="0"/>
              <a:t>Open Enrollment Period (OEP)</a:t>
            </a:r>
          </a:p>
        </p:txBody>
      </p:sp>
      <p:sp>
        <p:nvSpPr>
          <p:cNvPr id="6" name="Content Placeholder 5">
            <a:extLst>
              <a:ext uri="{FF2B5EF4-FFF2-40B4-BE49-F238E27FC236}">
                <a16:creationId xmlns:a16="http://schemas.microsoft.com/office/drawing/2014/main" id="{630D0B79-D4CF-46F1-A4F1-27355A55D67F}"/>
              </a:ext>
            </a:extLst>
          </p:cNvPr>
          <p:cNvSpPr>
            <a:spLocks noGrp="1"/>
          </p:cNvSpPr>
          <p:nvPr>
            <p:ph sz="quarter" idx="13"/>
          </p:nvPr>
        </p:nvSpPr>
        <p:spPr>
          <a:xfrm>
            <a:off x="914399" y="1371600"/>
            <a:ext cx="10562897" cy="4537075"/>
          </a:xfrm>
        </p:spPr>
        <p:txBody>
          <a:bodyPr>
            <a:normAutofit fontScale="92500" lnSpcReduction="10000"/>
          </a:bodyPr>
          <a:lstStyle/>
          <a:p>
            <a:pPr>
              <a:lnSpc>
                <a:spcPct val="110000"/>
              </a:lnSpc>
            </a:pPr>
            <a:r>
              <a:rPr lang="en-US" dirty="0"/>
              <a:t>The time to review and compare plans is October 15–December 7</a:t>
            </a:r>
          </a:p>
          <a:p>
            <a:pPr>
              <a:lnSpc>
                <a:spcPct val="110000"/>
              </a:lnSpc>
            </a:pPr>
            <a:r>
              <a:rPr lang="en-US" dirty="0"/>
              <a:t>During this time, you should:</a:t>
            </a:r>
          </a:p>
          <a:p>
            <a:pPr lvl="1">
              <a:lnSpc>
                <a:spcPct val="110000"/>
              </a:lnSpc>
            </a:pPr>
            <a:r>
              <a:rPr lang="en-US" dirty="0"/>
              <a:t>Consider costs, coverage, and provider choice</a:t>
            </a:r>
          </a:p>
          <a:p>
            <a:pPr lvl="1">
              <a:lnSpc>
                <a:spcPct val="110000"/>
              </a:lnSpc>
            </a:pPr>
            <a:r>
              <a:rPr lang="en-US" dirty="0"/>
              <a:t>Find the best plan for you</a:t>
            </a:r>
          </a:p>
          <a:p>
            <a:pPr>
              <a:lnSpc>
                <a:spcPct val="110000"/>
              </a:lnSpc>
            </a:pPr>
            <a:r>
              <a:rPr lang="en-US" dirty="0"/>
              <a:t>To explore more information, visit or call:</a:t>
            </a:r>
          </a:p>
          <a:p>
            <a:pPr lvl="1">
              <a:lnSpc>
                <a:spcPct val="110000"/>
              </a:lnSpc>
            </a:pPr>
            <a:r>
              <a:rPr lang="en-US" dirty="0">
                <a:hlinkClick r:id="rId4"/>
              </a:rPr>
              <a:t>Medicare.gov</a:t>
            </a:r>
            <a:endParaRPr lang="en-US" dirty="0"/>
          </a:p>
          <a:p>
            <a:pPr lvl="1">
              <a:lnSpc>
                <a:spcPct val="110000"/>
              </a:lnSpc>
            </a:pPr>
            <a:r>
              <a:rPr lang="en-US" dirty="0"/>
              <a:t>Medicare Plan Finder at </a:t>
            </a:r>
            <a:r>
              <a:rPr lang="en-US" dirty="0">
                <a:hlinkClick r:id="rId5"/>
              </a:rPr>
              <a:t>Medicare.gov/plan-compare</a:t>
            </a:r>
            <a:endParaRPr lang="en-US" dirty="0"/>
          </a:p>
          <a:p>
            <a:pPr lvl="1">
              <a:lnSpc>
                <a:spcPct val="110000"/>
              </a:lnSpc>
            </a:pPr>
            <a:r>
              <a:rPr lang="en-US" dirty="0"/>
              <a:t>1</a:t>
            </a:r>
            <a:r>
              <a:rPr lang="en-US" sz="2400" dirty="0">
                <a:ea typeface="Calibri"/>
                <a:cs typeface="Times New Roman"/>
              </a:rPr>
              <a:t>-800-MEDICARE (1-800-633-4227);TTY: 1-877-486-2048</a:t>
            </a:r>
            <a:endParaRPr lang="en-US" dirty="0"/>
          </a:p>
          <a:p>
            <a:pPr lvl="1">
              <a:lnSpc>
                <a:spcPct val="110000"/>
              </a:lnSpc>
            </a:pPr>
            <a:r>
              <a:rPr lang="en-US" dirty="0"/>
              <a:t>Medicare health or drug plans directly</a:t>
            </a:r>
          </a:p>
          <a:p>
            <a:pPr lvl="1"/>
            <a:endParaRPr lang="en-US" dirty="0"/>
          </a:p>
        </p:txBody>
      </p:sp>
      <p:sp>
        <p:nvSpPr>
          <p:cNvPr id="7" name="TextBox 6">
            <a:extLst>
              <a:ext uri="{FF2B5EF4-FFF2-40B4-BE49-F238E27FC236}">
                <a16:creationId xmlns:a16="http://schemas.microsoft.com/office/drawing/2014/main" id="{E63EC83B-D6DD-4B62-AAF9-56A4BB8A2B39}"/>
              </a:ext>
            </a:extLst>
          </p:cNvPr>
          <p:cNvSpPr txBox="1"/>
          <p:nvPr/>
        </p:nvSpPr>
        <p:spPr>
          <a:xfrm>
            <a:off x="914400" y="5715051"/>
            <a:ext cx="10644188" cy="400110"/>
          </a:xfrm>
          <a:prstGeom prst="rect">
            <a:avLst/>
          </a:prstGeom>
          <a:noFill/>
          <a:ln>
            <a:noFill/>
          </a:ln>
        </p:spPr>
        <p:txBody>
          <a:bodyPr wrap="square" lIns="91440" tIns="45720" rIns="91440" bIns="45720" anchor="t">
            <a:spAutoFit/>
          </a:bodyPr>
          <a:lstStyle/>
          <a:p>
            <a:pPr defTabSz="685800">
              <a:spcBef>
                <a:spcPts val="600"/>
              </a:spcBef>
            </a:pPr>
            <a:r>
              <a:rPr lang="en-US" sz="2000" b="1" dirty="0">
                <a:solidFill>
                  <a:srgbClr val="00529B"/>
                </a:solidFill>
                <a:latin typeface="Arial"/>
                <a:cs typeface="Arial"/>
              </a:rPr>
              <a:t>NOTE</a:t>
            </a:r>
            <a:r>
              <a:rPr lang="en-US" sz="2000" dirty="0">
                <a:solidFill>
                  <a:srgbClr val="00529B"/>
                </a:solidFill>
                <a:latin typeface="Arial"/>
                <a:cs typeface="Arial"/>
              </a:rPr>
              <a:t>: Changes made during OEP are effective January 1 </a:t>
            </a:r>
            <a:endParaRPr lang="en-US" sz="2000" dirty="0">
              <a:solidFill>
                <a:srgbClr val="00529B"/>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B7B0792-ABD5-4AED-836E-ED02EAB63D7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8782" y="5782212"/>
            <a:ext cx="274320" cy="274320"/>
          </a:xfrm>
          <a:prstGeom prst="rect">
            <a:avLst/>
          </a:prstGeom>
        </p:spPr>
      </p:pic>
      <p:sp>
        <p:nvSpPr>
          <p:cNvPr id="5" name="Slide Number Placeholder 4">
            <a:extLst>
              <a:ext uri="{FF2B5EF4-FFF2-40B4-BE49-F238E27FC236}">
                <a16:creationId xmlns:a16="http://schemas.microsoft.com/office/drawing/2014/main" id="{70A303E8-BFD2-4BFE-A94F-8544347EBBA6}"/>
              </a:ext>
            </a:extLst>
          </p:cNvPr>
          <p:cNvSpPr>
            <a:spLocks noGrp="1"/>
          </p:cNvSpPr>
          <p:nvPr>
            <p:ph type="sldNum" sz="quarter" idx="12"/>
          </p:nvPr>
        </p:nvSpPr>
        <p:spPr/>
        <p:txBody>
          <a:bodyPr/>
          <a:lstStyle/>
          <a:p>
            <a:fld id="{0B2D781D-8844-5940-92D1-06EF0A7F581E}" type="slidenum">
              <a:rPr lang="en-US" smtClean="0"/>
              <a:t>17</a:t>
            </a:fld>
            <a:endParaRPr lang="en-US" dirty="0"/>
          </a:p>
        </p:txBody>
      </p:sp>
      <p:sp>
        <p:nvSpPr>
          <p:cNvPr id="4" name="Footer Placeholder 3">
            <a:extLst>
              <a:ext uri="{FF2B5EF4-FFF2-40B4-BE49-F238E27FC236}">
                <a16:creationId xmlns:a16="http://schemas.microsoft.com/office/drawing/2014/main" id="{E1A7D32C-D390-4802-AD92-E00A701DA93E}"/>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E504A86B-1CF8-4D6A-BDA2-05A7C058BCFF}"/>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16262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3782-7535-4975-85BB-CF33045B005E}"/>
              </a:ext>
            </a:extLst>
          </p:cNvPr>
          <p:cNvSpPr>
            <a:spLocks noGrp="1"/>
          </p:cNvSpPr>
          <p:nvPr>
            <p:ph type="title"/>
          </p:nvPr>
        </p:nvSpPr>
        <p:spPr/>
        <p:txBody>
          <a:bodyPr/>
          <a:lstStyle/>
          <a:p>
            <a:r>
              <a:rPr lang="en-US" dirty="0"/>
              <a:t>Inflation Reduction Act (IRA) &amp; Insulin</a:t>
            </a:r>
          </a:p>
        </p:txBody>
      </p:sp>
      <p:sp>
        <p:nvSpPr>
          <p:cNvPr id="6" name="Content Placeholder 5">
            <a:extLst>
              <a:ext uri="{FF2B5EF4-FFF2-40B4-BE49-F238E27FC236}">
                <a16:creationId xmlns:a16="http://schemas.microsoft.com/office/drawing/2014/main" id="{630D0B79-D4CF-46F1-A4F1-27355A55D67F}"/>
              </a:ext>
            </a:extLst>
          </p:cNvPr>
          <p:cNvSpPr>
            <a:spLocks noGrp="1"/>
          </p:cNvSpPr>
          <p:nvPr>
            <p:ph sz="quarter" idx="13"/>
          </p:nvPr>
        </p:nvSpPr>
        <p:spPr>
          <a:xfrm>
            <a:off x="914399" y="1371600"/>
            <a:ext cx="10439401" cy="4629955"/>
          </a:xfrm>
        </p:spPr>
        <p:txBody>
          <a:bodyPr>
            <a:normAutofit/>
          </a:bodyPr>
          <a:lstStyle/>
          <a:p>
            <a:pPr marL="0" indent="0">
              <a:buNone/>
            </a:pPr>
            <a:r>
              <a:rPr lang="en-US" b="1" dirty="0"/>
              <a:t>If you have Medicare and take insulin (about 3 million people):</a:t>
            </a:r>
          </a:p>
          <a:p>
            <a:pPr marL="548640"/>
            <a:r>
              <a:rPr lang="en-US" sz="2200" dirty="0"/>
              <a:t>You will pay no more than $35 for a one-month supply of each covered insulin</a:t>
            </a:r>
          </a:p>
          <a:p>
            <a:pPr lvl="1"/>
            <a:r>
              <a:rPr lang="en-US" sz="1800" dirty="0"/>
              <a:t>For Medicare drug plans (Medicare Part D), the change is effective January 1, 2023</a:t>
            </a:r>
          </a:p>
          <a:p>
            <a:pPr lvl="1"/>
            <a:r>
              <a:rPr lang="en-US" sz="1800" dirty="0"/>
              <a:t>For Medicare Part B (if you’re medically required to take insulin through a pump that’s considered durable medical equipment (DME)), the change is effective July 1, 2023</a:t>
            </a:r>
          </a:p>
          <a:p>
            <a:pPr marL="548640"/>
            <a:r>
              <a:rPr lang="en-US" sz="2200" dirty="0"/>
              <a:t>You won’t have to pay a deductible (if your plan has one) with respect to the covered insulin</a:t>
            </a:r>
          </a:p>
          <a:p>
            <a:pPr marL="548640"/>
            <a:r>
              <a:rPr lang="en-US" sz="2200" dirty="0"/>
              <a:t>People with Medicare who take insulin are encouraged to get help when comparing plans this OEP</a:t>
            </a:r>
          </a:p>
        </p:txBody>
      </p:sp>
      <p:sp>
        <p:nvSpPr>
          <p:cNvPr id="5" name="Slide Number Placeholder 4">
            <a:extLst>
              <a:ext uri="{FF2B5EF4-FFF2-40B4-BE49-F238E27FC236}">
                <a16:creationId xmlns:a16="http://schemas.microsoft.com/office/drawing/2014/main" id="{70A303E8-BFD2-4BFE-A94F-8544347EBBA6}"/>
              </a:ext>
            </a:extLst>
          </p:cNvPr>
          <p:cNvSpPr>
            <a:spLocks noGrp="1"/>
          </p:cNvSpPr>
          <p:nvPr>
            <p:ph type="sldNum" sz="quarter" idx="12"/>
          </p:nvPr>
        </p:nvSpPr>
        <p:spPr/>
        <p:txBody>
          <a:bodyPr/>
          <a:lstStyle/>
          <a:p>
            <a:fld id="{0B2D781D-8844-5940-92D1-06EF0A7F581E}" type="slidenum">
              <a:rPr lang="en-US" smtClean="0"/>
              <a:t>18</a:t>
            </a:fld>
            <a:endParaRPr lang="en-US" dirty="0"/>
          </a:p>
        </p:txBody>
      </p:sp>
      <p:sp>
        <p:nvSpPr>
          <p:cNvPr id="4" name="Footer Placeholder 3">
            <a:extLst>
              <a:ext uri="{FF2B5EF4-FFF2-40B4-BE49-F238E27FC236}">
                <a16:creationId xmlns:a16="http://schemas.microsoft.com/office/drawing/2014/main" id="{E1A7D32C-D390-4802-AD92-E00A701DA93E}"/>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E504A86B-1CF8-4D6A-BDA2-05A7C058BCFF}"/>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224638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3782-7535-4975-85BB-CF33045B005E}"/>
              </a:ext>
            </a:extLst>
          </p:cNvPr>
          <p:cNvSpPr>
            <a:spLocks noGrp="1"/>
          </p:cNvSpPr>
          <p:nvPr>
            <p:ph type="title"/>
          </p:nvPr>
        </p:nvSpPr>
        <p:spPr/>
        <p:txBody>
          <a:bodyPr/>
          <a:lstStyle/>
          <a:p>
            <a:r>
              <a:rPr lang="en-US" dirty="0"/>
              <a:t>Outreach &amp; Education</a:t>
            </a:r>
          </a:p>
        </p:txBody>
      </p:sp>
      <p:sp>
        <p:nvSpPr>
          <p:cNvPr id="6" name="Content Placeholder 5">
            <a:extLst>
              <a:ext uri="{FF2B5EF4-FFF2-40B4-BE49-F238E27FC236}">
                <a16:creationId xmlns:a16="http://schemas.microsoft.com/office/drawing/2014/main" id="{630D0B79-D4CF-46F1-A4F1-27355A55D67F}"/>
              </a:ext>
            </a:extLst>
          </p:cNvPr>
          <p:cNvSpPr>
            <a:spLocks noGrp="1"/>
          </p:cNvSpPr>
          <p:nvPr>
            <p:ph sz="quarter" idx="13"/>
          </p:nvPr>
        </p:nvSpPr>
        <p:spPr>
          <a:xfrm>
            <a:off x="352021" y="1223493"/>
            <a:ext cx="11513713" cy="4816700"/>
          </a:xfrm>
        </p:spPr>
        <p:txBody>
          <a:bodyPr>
            <a:normAutofit fontScale="55000" lnSpcReduction="20000"/>
          </a:bodyPr>
          <a:lstStyle/>
          <a:p>
            <a:pPr>
              <a:lnSpc>
                <a:spcPct val="120000"/>
              </a:lnSpc>
              <a:spcBef>
                <a:spcPts val="600"/>
              </a:spcBef>
            </a:pPr>
            <a:r>
              <a:rPr lang="en-US" sz="3300" dirty="0"/>
              <a:t>Because the IRA passed in August 2022, after plans submitted their annual Plan Bid Packages, the plan data displayed in the Medicare Plan Finder won’t reflect the IRA insulin cost-sharing cap. Plan Finder only displays the costs included in the annual plan bids, and those bids can’t be updated outside of the annual process. </a:t>
            </a:r>
          </a:p>
          <a:p>
            <a:pPr>
              <a:lnSpc>
                <a:spcPct val="120000"/>
              </a:lnSpc>
              <a:spcBef>
                <a:spcPts val="600"/>
              </a:spcBef>
            </a:pPr>
            <a:r>
              <a:rPr lang="en-US" sz="3300" dirty="0"/>
              <a:t>However, at the point of sale or at a pharmacy, people with Medicare won’t pay more than the $35 cost-sharing cap and deductibles won’t be applied with respect to the covered insulin products.</a:t>
            </a:r>
          </a:p>
          <a:p>
            <a:pPr>
              <a:lnSpc>
                <a:spcPct val="120000"/>
              </a:lnSpc>
              <a:spcBef>
                <a:spcPts val="600"/>
              </a:spcBef>
            </a:pPr>
            <a:r>
              <a:rPr lang="en-US" sz="3300" dirty="0"/>
              <a:t>Outreach plans include:</a:t>
            </a:r>
          </a:p>
          <a:p>
            <a:pPr lvl="1">
              <a:lnSpc>
                <a:spcPct val="120000"/>
              </a:lnSpc>
            </a:pPr>
            <a:r>
              <a:rPr lang="en-US" sz="2600" dirty="0">
                <a:hlinkClick r:id="rId4"/>
              </a:rPr>
              <a:t>Medicare.gov </a:t>
            </a:r>
            <a:r>
              <a:rPr lang="en-US" sz="2600" dirty="0"/>
              <a:t>will describe the new insulin benefit</a:t>
            </a:r>
          </a:p>
          <a:p>
            <a:pPr lvl="1">
              <a:lnSpc>
                <a:spcPct val="120000"/>
              </a:lnSpc>
            </a:pPr>
            <a:r>
              <a:rPr lang="en-US" sz="2600" dirty="0"/>
              <a:t>Medicare Plan Finder will use targeted notes (coach marks and footnotes) to alert insulin users as they compare that insulin costs might be different than what is displayed</a:t>
            </a:r>
          </a:p>
          <a:p>
            <a:pPr lvl="1">
              <a:lnSpc>
                <a:spcPct val="120000"/>
              </a:lnSpc>
            </a:pPr>
            <a:r>
              <a:rPr lang="en-US" sz="2600" dirty="0"/>
              <a:t>Health plans must update their materials (Evidence of Coverage (EOC), Annual Notice of Change (ANOC), website language, etc.)</a:t>
            </a:r>
          </a:p>
          <a:p>
            <a:pPr lvl="1">
              <a:lnSpc>
                <a:spcPct val="120000"/>
              </a:lnSpc>
            </a:pPr>
            <a:r>
              <a:rPr lang="en-US" sz="2600" dirty="0"/>
              <a:t>Use emails, social media, and local events to promote new benefits</a:t>
            </a:r>
          </a:p>
          <a:p>
            <a:pPr lvl="1">
              <a:lnSpc>
                <a:spcPct val="120000"/>
              </a:lnSpc>
            </a:pPr>
            <a:r>
              <a:rPr lang="en-US" sz="2600" dirty="0"/>
              <a:t>Encourage people with Medicare who take insulin to get help comparing plans this year through 1-800-MEDICARE or a SHIP counselor</a:t>
            </a:r>
          </a:p>
          <a:p>
            <a:pPr marL="0" indent="0">
              <a:buNone/>
            </a:pPr>
            <a:endParaRPr lang="en-US" sz="2000" dirty="0"/>
          </a:p>
        </p:txBody>
      </p:sp>
      <p:sp>
        <p:nvSpPr>
          <p:cNvPr id="5" name="Slide Number Placeholder 4">
            <a:extLst>
              <a:ext uri="{FF2B5EF4-FFF2-40B4-BE49-F238E27FC236}">
                <a16:creationId xmlns:a16="http://schemas.microsoft.com/office/drawing/2014/main" id="{70A303E8-BFD2-4BFE-A94F-8544347EBBA6}"/>
              </a:ext>
            </a:extLst>
          </p:cNvPr>
          <p:cNvSpPr>
            <a:spLocks noGrp="1"/>
          </p:cNvSpPr>
          <p:nvPr>
            <p:ph type="sldNum" sz="quarter" idx="12"/>
          </p:nvPr>
        </p:nvSpPr>
        <p:spPr/>
        <p:txBody>
          <a:bodyPr/>
          <a:lstStyle/>
          <a:p>
            <a:fld id="{0B2D781D-8844-5940-92D1-06EF0A7F581E}" type="slidenum">
              <a:rPr lang="en-US" smtClean="0"/>
              <a:t>19</a:t>
            </a:fld>
            <a:endParaRPr lang="en-US" dirty="0"/>
          </a:p>
        </p:txBody>
      </p:sp>
      <p:sp>
        <p:nvSpPr>
          <p:cNvPr id="4" name="Footer Placeholder 3">
            <a:extLst>
              <a:ext uri="{FF2B5EF4-FFF2-40B4-BE49-F238E27FC236}">
                <a16:creationId xmlns:a16="http://schemas.microsoft.com/office/drawing/2014/main" id="{E1A7D32C-D390-4802-AD92-E00A701DA93E}"/>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E504A86B-1CF8-4D6A-BDA2-05A7C058BCFF}"/>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1336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176B-FEC3-472C-B1AD-D053A8D336AF}"/>
              </a:ext>
            </a:extLst>
          </p:cNvPr>
          <p:cNvSpPr>
            <a:spLocks noGrp="1"/>
          </p:cNvSpPr>
          <p:nvPr>
            <p:ph type="title"/>
          </p:nvPr>
        </p:nvSpPr>
        <p:spPr/>
        <p:txBody>
          <a:bodyPr/>
          <a:lstStyle/>
          <a:p>
            <a:r>
              <a:rPr lang="en-US" dirty="0"/>
              <a:t>CMS National Training Program</a:t>
            </a:r>
          </a:p>
        </p:txBody>
      </p:sp>
      <p:sp>
        <p:nvSpPr>
          <p:cNvPr id="6" name="Content Placeholder 5">
            <a:extLst>
              <a:ext uri="{FF2B5EF4-FFF2-40B4-BE49-F238E27FC236}">
                <a16:creationId xmlns:a16="http://schemas.microsoft.com/office/drawing/2014/main" id="{BFE3E374-3D38-4E60-9DD1-4EDA7F8BB881}"/>
              </a:ext>
            </a:extLst>
          </p:cNvPr>
          <p:cNvSpPr>
            <a:spLocks noGrp="1"/>
          </p:cNvSpPr>
          <p:nvPr>
            <p:ph idx="1"/>
          </p:nvPr>
        </p:nvSpPr>
        <p:spPr/>
        <p:txBody>
          <a:bodyPr/>
          <a:lstStyle/>
          <a:p>
            <a:r>
              <a:rPr lang="en-US" dirty="0"/>
              <a:t>Official source</a:t>
            </a:r>
          </a:p>
          <a:p>
            <a:pPr lvl="1"/>
            <a:r>
              <a:rPr lang="en-US" dirty="0"/>
              <a:t>Medicare</a:t>
            </a:r>
          </a:p>
          <a:p>
            <a:pPr lvl="1"/>
            <a:r>
              <a:rPr lang="en-US" dirty="0"/>
              <a:t>Medicaid</a:t>
            </a:r>
          </a:p>
          <a:p>
            <a:pPr lvl="1"/>
            <a:r>
              <a:rPr lang="en-US" dirty="0"/>
              <a:t>Children’s Health Insurance Program (CHIP)</a:t>
            </a:r>
          </a:p>
          <a:p>
            <a:pPr lvl="1"/>
            <a:r>
              <a:rPr lang="en-US" dirty="0"/>
              <a:t>Health Insurance Marketplace</a:t>
            </a:r>
            <a:r>
              <a:rPr lang="en-US" sz="1400" dirty="0"/>
              <a:t>®</a:t>
            </a:r>
          </a:p>
          <a:p>
            <a:r>
              <a:rPr lang="en-US" dirty="0"/>
              <a:t>Resources designed for you!</a:t>
            </a:r>
          </a:p>
        </p:txBody>
      </p:sp>
      <p:sp>
        <p:nvSpPr>
          <p:cNvPr id="5" name="Slide Number Placeholder 4">
            <a:extLst>
              <a:ext uri="{FF2B5EF4-FFF2-40B4-BE49-F238E27FC236}">
                <a16:creationId xmlns:a16="http://schemas.microsoft.com/office/drawing/2014/main" id="{204D2D19-8B1E-4A18-AF6B-556DF34C5CFD}"/>
              </a:ext>
            </a:extLst>
          </p:cNvPr>
          <p:cNvSpPr>
            <a:spLocks noGrp="1"/>
          </p:cNvSpPr>
          <p:nvPr>
            <p:ph type="sldNum" sz="quarter" idx="12"/>
          </p:nvPr>
        </p:nvSpPr>
        <p:spPr/>
        <p:txBody>
          <a:bodyPr/>
          <a:lstStyle/>
          <a:p>
            <a:fld id="{0B2D781D-8844-5940-92D1-06EF0A7F581E}" type="slidenum">
              <a:rPr lang="en-US" smtClean="0"/>
              <a:t>2</a:t>
            </a:fld>
            <a:endParaRPr lang="en-US"/>
          </a:p>
        </p:txBody>
      </p:sp>
      <p:sp>
        <p:nvSpPr>
          <p:cNvPr id="4" name="Footer Placeholder 3">
            <a:extLst>
              <a:ext uri="{FF2B5EF4-FFF2-40B4-BE49-F238E27FC236}">
                <a16:creationId xmlns:a16="http://schemas.microsoft.com/office/drawing/2014/main" id="{4A345E6E-F223-463D-8848-D89EEB856C18}"/>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D38CDC1B-BDBB-42E1-A126-F52564B02E25}"/>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1166851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C92F-4286-466B-A3A8-14E6549DB04E}"/>
              </a:ext>
            </a:extLst>
          </p:cNvPr>
          <p:cNvSpPr>
            <a:spLocks noGrp="1"/>
          </p:cNvSpPr>
          <p:nvPr>
            <p:ph type="title"/>
          </p:nvPr>
        </p:nvSpPr>
        <p:spPr/>
        <p:txBody>
          <a:bodyPr/>
          <a:lstStyle/>
          <a:p>
            <a:r>
              <a:rPr lang="en-US" dirty="0"/>
              <a:t>Lesson 2	</a:t>
            </a:r>
          </a:p>
        </p:txBody>
      </p:sp>
      <p:sp>
        <p:nvSpPr>
          <p:cNvPr id="3" name="Text Placeholder 2">
            <a:extLst>
              <a:ext uri="{FF2B5EF4-FFF2-40B4-BE49-F238E27FC236}">
                <a16:creationId xmlns:a16="http://schemas.microsoft.com/office/drawing/2014/main" id="{BD8087F5-9F15-43E7-BF42-A6F22B06DBBD}"/>
              </a:ext>
            </a:extLst>
          </p:cNvPr>
          <p:cNvSpPr>
            <a:spLocks noGrp="1"/>
          </p:cNvSpPr>
          <p:nvPr>
            <p:ph type="body" idx="1"/>
          </p:nvPr>
        </p:nvSpPr>
        <p:spPr/>
        <p:txBody>
          <a:bodyPr/>
          <a:lstStyle/>
          <a:p>
            <a:r>
              <a:rPr lang="en-US" dirty="0"/>
              <a:t>Using the Medicare Plan Finder for Drug Coverage this Open Enrollment Period (OEP)</a:t>
            </a:r>
          </a:p>
        </p:txBody>
      </p:sp>
    </p:spTree>
    <p:custDataLst>
      <p:tags r:id="rId1"/>
    </p:custDataLst>
    <p:extLst>
      <p:ext uri="{BB962C8B-B14F-4D97-AF65-F5344CB8AC3E}">
        <p14:creationId xmlns:p14="http://schemas.microsoft.com/office/powerpoint/2010/main" val="665285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E610D-34AC-4411-BEED-44926623BC1D}"/>
              </a:ext>
            </a:extLst>
          </p:cNvPr>
          <p:cNvSpPr>
            <a:spLocks noGrp="1"/>
          </p:cNvSpPr>
          <p:nvPr>
            <p:ph type="title"/>
          </p:nvPr>
        </p:nvSpPr>
        <p:spPr/>
        <p:txBody>
          <a:bodyPr/>
          <a:lstStyle/>
          <a:p>
            <a:r>
              <a:rPr lang="en-US" dirty="0"/>
              <a:t>Information &amp; Help in the Open Enrollment Period (OEP)</a:t>
            </a:r>
          </a:p>
        </p:txBody>
      </p:sp>
      <p:sp>
        <p:nvSpPr>
          <p:cNvPr id="6" name="Content Placeholder 5">
            <a:extLst>
              <a:ext uri="{FF2B5EF4-FFF2-40B4-BE49-F238E27FC236}">
                <a16:creationId xmlns:a16="http://schemas.microsoft.com/office/drawing/2014/main" id="{B3300988-1D43-4C23-BF23-B062E8FD51E6}"/>
              </a:ext>
            </a:extLst>
          </p:cNvPr>
          <p:cNvSpPr>
            <a:spLocks noGrp="1"/>
          </p:cNvSpPr>
          <p:nvPr>
            <p:ph idx="1"/>
          </p:nvPr>
        </p:nvSpPr>
        <p:spPr/>
        <p:txBody>
          <a:bodyPr/>
          <a:lstStyle/>
          <a:p>
            <a:r>
              <a:rPr lang="en-US" dirty="0">
                <a:hlinkClick r:id="rId4"/>
              </a:rPr>
              <a:t>Medicare.gov</a:t>
            </a:r>
            <a:r>
              <a:rPr lang="en-US" dirty="0"/>
              <a:t>  </a:t>
            </a:r>
          </a:p>
          <a:p>
            <a:r>
              <a:rPr lang="en-US" dirty="0"/>
              <a:t>Medicare Plan Finder at </a:t>
            </a:r>
            <a:r>
              <a:rPr lang="en-US" dirty="0">
                <a:hlinkClick r:id="rId5"/>
              </a:rPr>
              <a:t>Medicare.gov/plan-compare</a:t>
            </a:r>
            <a:r>
              <a:rPr lang="en-US" dirty="0"/>
              <a:t> </a:t>
            </a:r>
          </a:p>
          <a:p>
            <a:r>
              <a:rPr lang="en-US" dirty="0"/>
              <a:t>1</a:t>
            </a:r>
            <a:r>
              <a:rPr lang="en-US" sz="2800" dirty="0">
                <a:ea typeface="Calibri"/>
                <a:cs typeface="Times New Roman"/>
              </a:rPr>
              <a:t>-800-MEDICARE (1-800-633-4227); TTY: 1-877-486-2048</a:t>
            </a:r>
            <a:endParaRPr lang="en-US" dirty="0"/>
          </a:p>
          <a:p>
            <a:pPr lvl="1"/>
            <a:r>
              <a:rPr lang="en-US" sz="2400" dirty="0"/>
              <a:t>Customer service assistance for choosing a plan &amp; enrolling</a:t>
            </a:r>
          </a:p>
          <a:p>
            <a:pPr lvl="1"/>
            <a:r>
              <a:rPr lang="en-US" sz="2400" dirty="0"/>
              <a:t>Available 24 hours a day, 7 days a week (closed Thanksgiving Day)</a:t>
            </a:r>
          </a:p>
          <a:p>
            <a:pPr lvl="1"/>
            <a:r>
              <a:rPr lang="en-US" sz="2400" dirty="0"/>
              <a:t>Language line interpreters for more than 200 languages</a:t>
            </a:r>
          </a:p>
          <a:p>
            <a:endParaRPr lang="en-US" dirty="0"/>
          </a:p>
        </p:txBody>
      </p:sp>
      <p:sp>
        <p:nvSpPr>
          <p:cNvPr id="18" name="Freeform: Shape 17">
            <a:extLst>
              <a:ext uri="{FF2B5EF4-FFF2-40B4-BE49-F238E27FC236}">
                <a16:creationId xmlns:a16="http://schemas.microsoft.com/office/drawing/2014/main" id="{A657247B-F7C8-4F28-977D-D3D0EDF175BB}"/>
              </a:ext>
              <a:ext uri="{C183D7F6-B498-43B3-948B-1728B52AA6E4}">
                <adec:decorative xmlns:adec="http://schemas.microsoft.com/office/drawing/2017/decorative" val="1"/>
              </a:ext>
            </a:extLst>
          </p:cNvPr>
          <p:cNvSpPr>
            <a:spLocks noChangeAspect="1"/>
          </p:cNvSpPr>
          <p:nvPr/>
        </p:nvSpPr>
        <p:spPr>
          <a:xfrm>
            <a:off x="9982200" y="4306818"/>
            <a:ext cx="1016037" cy="1179582"/>
          </a:xfrm>
          <a:custGeom>
            <a:avLst/>
            <a:gdLst>
              <a:gd name="connsiteX0" fmla="*/ 1161496 w 1641119"/>
              <a:gd name="connsiteY0" fmla="*/ 725065 h 1905279"/>
              <a:gd name="connsiteX1" fmla="*/ 1057651 w 1641119"/>
              <a:gd name="connsiteY1" fmla="*/ 836707 h 1905279"/>
              <a:gd name="connsiteX2" fmla="*/ 1161496 w 1641119"/>
              <a:gd name="connsiteY2" fmla="*/ 948349 h 1905279"/>
              <a:gd name="connsiteX3" fmla="*/ 1265341 w 1641119"/>
              <a:gd name="connsiteY3" fmla="*/ 836707 h 1905279"/>
              <a:gd name="connsiteX4" fmla="*/ 1161496 w 1641119"/>
              <a:gd name="connsiteY4" fmla="*/ 725065 h 1905279"/>
              <a:gd name="connsiteX5" fmla="*/ 452660 w 1641119"/>
              <a:gd name="connsiteY5" fmla="*/ 725065 h 1905279"/>
              <a:gd name="connsiteX6" fmla="*/ 348815 w 1641119"/>
              <a:gd name="connsiteY6" fmla="*/ 836707 h 1905279"/>
              <a:gd name="connsiteX7" fmla="*/ 452660 w 1641119"/>
              <a:gd name="connsiteY7" fmla="*/ 948349 h 1905279"/>
              <a:gd name="connsiteX8" fmla="*/ 556505 w 1641119"/>
              <a:gd name="connsiteY8" fmla="*/ 836707 h 1905279"/>
              <a:gd name="connsiteX9" fmla="*/ 452660 w 1641119"/>
              <a:gd name="connsiteY9" fmla="*/ 725065 h 1905279"/>
              <a:gd name="connsiteX10" fmla="*/ 806634 w 1641119"/>
              <a:gd name="connsiteY10" fmla="*/ 211847 h 1905279"/>
              <a:gd name="connsiteX11" fmla="*/ 594225 w 1641119"/>
              <a:gd name="connsiteY11" fmla="*/ 352116 h 1905279"/>
              <a:gd name="connsiteX12" fmla="*/ 572547 w 1641119"/>
              <a:gd name="connsiteY12" fmla="*/ 401719 h 1905279"/>
              <a:gd name="connsiteX13" fmla="*/ 572547 w 1641119"/>
              <a:gd name="connsiteY13" fmla="*/ 597833 h 1905279"/>
              <a:gd name="connsiteX14" fmla="*/ 1046037 w 1641119"/>
              <a:gd name="connsiteY14" fmla="*/ 597833 h 1905279"/>
              <a:gd name="connsiteX15" fmla="*/ 1046037 w 1641119"/>
              <a:gd name="connsiteY15" fmla="*/ 419666 h 1905279"/>
              <a:gd name="connsiteX16" fmla="*/ 1042661 w 1641119"/>
              <a:gd name="connsiteY16" fmla="*/ 406158 h 1905279"/>
              <a:gd name="connsiteX17" fmla="*/ 806634 w 1641119"/>
              <a:gd name="connsiteY17" fmla="*/ 211847 h 1905279"/>
              <a:gd name="connsiteX18" fmla="*/ 806634 w 1641119"/>
              <a:gd name="connsiteY18" fmla="*/ 0 h 1905279"/>
              <a:gd name="connsiteX19" fmla="*/ 1237859 w 1641119"/>
              <a:gd name="connsiteY19" fmla="*/ 323698 h 1905279"/>
              <a:gd name="connsiteX20" fmla="*/ 1253157 w 1641119"/>
              <a:gd name="connsiteY20" fmla="*/ 379507 h 1905279"/>
              <a:gd name="connsiteX21" fmla="*/ 1258689 w 1641119"/>
              <a:gd name="connsiteY21" fmla="*/ 379507 h 1905279"/>
              <a:gd name="connsiteX22" fmla="*/ 1258689 w 1641119"/>
              <a:gd name="connsiteY22" fmla="*/ 399689 h 1905279"/>
              <a:gd name="connsiteX23" fmla="*/ 1265129 w 1641119"/>
              <a:gd name="connsiteY23" fmla="*/ 423183 h 1905279"/>
              <a:gd name="connsiteX24" fmla="*/ 1274637 w 1641119"/>
              <a:gd name="connsiteY24" fmla="*/ 529996 h 1905279"/>
              <a:gd name="connsiteX25" fmla="*/ 1268599 w 1641119"/>
              <a:gd name="connsiteY25" fmla="*/ 597833 h 1905279"/>
              <a:gd name="connsiteX26" fmla="*/ 1641119 w 1641119"/>
              <a:gd name="connsiteY26" fmla="*/ 597833 h 1905279"/>
              <a:gd name="connsiteX27" fmla="*/ 1641119 w 1641119"/>
              <a:gd name="connsiteY27" fmla="*/ 1687367 h 1905279"/>
              <a:gd name="connsiteX28" fmla="*/ 1423207 w 1641119"/>
              <a:gd name="connsiteY28" fmla="*/ 1905279 h 1905279"/>
              <a:gd name="connsiteX29" fmla="*/ 217912 w 1641119"/>
              <a:gd name="connsiteY29" fmla="*/ 1905279 h 1905279"/>
              <a:gd name="connsiteX30" fmla="*/ 0 w 1641119"/>
              <a:gd name="connsiteY30" fmla="*/ 1687367 h 1905279"/>
              <a:gd name="connsiteX31" fmla="*/ 0 w 1641119"/>
              <a:gd name="connsiteY31" fmla="*/ 597833 h 1905279"/>
              <a:gd name="connsiteX32" fmla="*/ 344670 w 1641119"/>
              <a:gd name="connsiteY32" fmla="*/ 597833 h 1905279"/>
              <a:gd name="connsiteX33" fmla="*/ 338631 w 1641119"/>
              <a:gd name="connsiteY33" fmla="*/ 529996 h 1905279"/>
              <a:gd name="connsiteX34" fmla="*/ 348139 w 1641119"/>
              <a:gd name="connsiteY34" fmla="*/ 423183 h 1905279"/>
              <a:gd name="connsiteX35" fmla="*/ 359895 w 1641119"/>
              <a:gd name="connsiteY35" fmla="*/ 380296 h 1905279"/>
              <a:gd name="connsiteX36" fmla="*/ 359895 w 1641119"/>
              <a:gd name="connsiteY36" fmla="*/ 379507 h 1905279"/>
              <a:gd name="connsiteX37" fmla="*/ 360111 w 1641119"/>
              <a:gd name="connsiteY37" fmla="*/ 379507 h 1905279"/>
              <a:gd name="connsiteX38" fmla="*/ 375409 w 1641119"/>
              <a:gd name="connsiteY38" fmla="*/ 323698 h 1905279"/>
              <a:gd name="connsiteX39" fmla="*/ 806634 w 1641119"/>
              <a:gd name="connsiteY39" fmla="*/ 0 h 190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41119" h="1905279">
                <a:moveTo>
                  <a:pt x="1161496" y="725065"/>
                </a:moveTo>
                <a:cubicBezTo>
                  <a:pt x="1104144" y="725065"/>
                  <a:pt x="1057651" y="775049"/>
                  <a:pt x="1057651" y="836707"/>
                </a:cubicBezTo>
                <a:cubicBezTo>
                  <a:pt x="1057651" y="898365"/>
                  <a:pt x="1104144" y="948349"/>
                  <a:pt x="1161496" y="948349"/>
                </a:cubicBezTo>
                <a:cubicBezTo>
                  <a:pt x="1218848" y="948349"/>
                  <a:pt x="1265341" y="898365"/>
                  <a:pt x="1265341" y="836707"/>
                </a:cubicBezTo>
                <a:cubicBezTo>
                  <a:pt x="1265341" y="775049"/>
                  <a:pt x="1218848" y="725065"/>
                  <a:pt x="1161496" y="725065"/>
                </a:cubicBezTo>
                <a:close/>
                <a:moveTo>
                  <a:pt x="452660" y="725065"/>
                </a:moveTo>
                <a:cubicBezTo>
                  <a:pt x="395308" y="725065"/>
                  <a:pt x="348815" y="775049"/>
                  <a:pt x="348815" y="836707"/>
                </a:cubicBezTo>
                <a:cubicBezTo>
                  <a:pt x="348815" y="898365"/>
                  <a:pt x="395308" y="948349"/>
                  <a:pt x="452660" y="948349"/>
                </a:cubicBezTo>
                <a:cubicBezTo>
                  <a:pt x="510012" y="948349"/>
                  <a:pt x="556505" y="898365"/>
                  <a:pt x="556505" y="836707"/>
                </a:cubicBezTo>
                <a:cubicBezTo>
                  <a:pt x="556505" y="775049"/>
                  <a:pt x="510012" y="725065"/>
                  <a:pt x="452660" y="725065"/>
                </a:cubicBezTo>
                <a:close/>
                <a:moveTo>
                  <a:pt x="806634" y="211847"/>
                </a:moveTo>
                <a:cubicBezTo>
                  <a:pt x="718214" y="211847"/>
                  <a:pt x="640258" y="267488"/>
                  <a:pt x="594225" y="352116"/>
                </a:cubicBezTo>
                <a:lnTo>
                  <a:pt x="572547" y="401719"/>
                </a:lnTo>
                <a:lnTo>
                  <a:pt x="572547" y="597833"/>
                </a:lnTo>
                <a:lnTo>
                  <a:pt x="1046037" y="597833"/>
                </a:lnTo>
                <a:lnTo>
                  <a:pt x="1046037" y="419666"/>
                </a:lnTo>
                <a:lnTo>
                  <a:pt x="1042661" y="406158"/>
                </a:lnTo>
                <a:cubicBezTo>
                  <a:pt x="1003775" y="291970"/>
                  <a:pt x="912738" y="211847"/>
                  <a:pt x="806634" y="211847"/>
                </a:cubicBezTo>
                <a:close/>
                <a:moveTo>
                  <a:pt x="806634" y="0"/>
                </a:moveTo>
                <a:cubicBezTo>
                  <a:pt x="1000487" y="0"/>
                  <a:pt x="1166813" y="133474"/>
                  <a:pt x="1237859" y="323698"/>
                </a:cubicBezTo>
                <a:lnTo>
                  <a:pt x="1253157" y="379507"/>
                </a:lnTo>
                <a:lnTo>
                  <a:pt x="1258689" y="379507"/>
                </a:lnTo>
                <a:lnTo>
                  <a:pt x="1258689" y="399689"/>
                </a:lnTo>
                <a:lnTo>
                  <a:pt x="1265129" y="423183"/>
                </a:lnTo>
                <a:cubicBezTo>
                  <a:pt x="1271363" y="457685"/>
                  <a:pt x="1274637" y="493407"/>
                  <a:pt x="1274637" y="529996"/>
                </a:cubicBezTo>
                <a:lnTo>
                  <a:pt x="1268599" y="597833"/>
                </a:lnTo>
                <a:lnTo>
                  <a:pt x="1641119" y="597833"/>
                </a:lnTo>
                <a:lnTo>
                  <a:pt x="1641119" y="1687367"/>
                </a:lnTo>
                <a:cubicBezTo>
                  <a:pt x="1641119" y="1807716"/>
                  <a:pt x="1543556" y="1905279"/>
                  <a:pt x="1423207" y="1905279"/>
                </a:cubicBezTo>
                <a:lnTo>
                  <a:pt x="217912" y="1905279"/>
                </a:lnTo>
                <a:cubicBezTo>
                  <a:pt x="97563" y="1905279"/>
                  <a:pt x="0" y="1807716"/>
                  <a:pt x="0" y="1687367"/>
                </a:cubicBezTo>
                <a:lnTo>
                  <a:pt x="0" y="597833"/>
                </a:lnTo>
                <a:lnTo>
                  <a:pt x="344670" y="597833"/>
                </a:lnTo>
                <a:lnTo>
                  <a:pt x="338631" y="529996"/>
                </a:lnTo>
                <a:cubicBezTo>
                  <a:pt x="338631" y="493407"/>
                  <a:pt x="341905" y="457685"/>
                  <a:pt x="348139" y="423183"/>
                </a:cubicBezTo>
                <a:lnTo>
                  <a:pt x="359895" y="380296"/>
                </a:lnTo>
                <a:lnTo>
                  <a:pt x="359895" y="379507"/>
                </a:lnTo>
                <a:lnTo>
                  <a:pt x="360111" y="379507"/>
                </a:lnTo>
                <a:lnTo>
                  <a:pt x="375409" y="323698"/>
                </a:lnTo>
                <a:cubicBezTo>
                  <a:pt x="446456" y="133474"/>
                  <a:pt x="612781" y="0"/>
                  <a:pt x="806634" y="0"/>
                </a:cubicBezTo>
                <a:close/>
              </a:path>
            </a:pathLst>
          </a:custGeom>
          <a:solidFill>
            <a:srgbClr val="146A5D"/>
          </a:soli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2C768EB-1FE7-4228-AB2B-C5B109B72EE6}"/>
              </a:ext>
            </a:extLst>
          </p:cNvPr>
          <p:cNvSpPr>
            <a:spLocks noGrp="1"/>
          </p:cNvSpPr>
          <p:nvPr>
            <p:ph type="sldNum" sz="quarter" idx="12"/>
          </p:nvPr>
        </p:nvSpPr>
        <p:spPr/>
        <p:txBody>
          <a:bodyPr/>
          <a:lstStyle/>
          <a:p>
            <a:fld id="{0B2D781D-8844-5940-92D1-06EF0A7F581E}" type="slidenum">
              <a:rPr lang="en-US" smtClean="0"/>
              <a:t>21</a:t>
            </a:fld>
            <a:endParaRPr lang="en-US" dirty="0"/>
          </a:p>
        </p:txBody>
      </p:sp>
      <p:sp>
        <p:nvSpPr>
          <p:cNvPr id="4" name="Footer Placeholder 3">
            <a:extLst>
              <a:ext uri="{FF2B5EF4-FFF2-40B4-BE49-F238E27FC236}">
                <a16:creationId xmlns:a16="http://schemas.microsoft.com/office/drawing/2014/main" id="{EEDF45C6-B9EA-4542-AB40-61C1E28CE6FD}"/>
              </a:ext>
            </a:extLst>
          </p:cNvPr>
          <p:cNvSpPr>
            <a:spLocks noGrp="1"/>
          </p:cNvSpPr>
          <p:nvPr>
            <p:ph type="ftr" sz="quarter" idx="11"/>
          </p:nvPr>
        </p:nvSpPr>
        <p:spPr/>
        <p:txBody>
          <a:bodyPr/>
          <a:lstStyle/>
          <a:p>
            <a:r>
              <a:rPr lang="en-US" dirty="0"/>
              <a:t>NTP Medicare OEP Bootcamp 2022</a:t>
            </a:r>
          </a:p>
        </p:txBody>
      </p:sp>
      <p:sp>
        <p:nvSpPr>
          <p:cNvPr id="8" name="Date Placeholder 7"/>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724791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CCCE-BC9D-4485-A5A4-01DE63CB5BCE}"/>
              </a:ext>
            </a:extLst>
          </p:cNvPr>
          <p:cNvSpPr>
            <a:spLocks noGrp="1"/>
          </p:cNvSpPr>
          <p:nvPr>
            <p:ph type="title"/>
          </p:nvPr>
        </p:nvSpPr>
        <p:spPr/>
        <p:txBody>
          <a:bodyPr/>
          <a:lstStyle/>
          <a:p>
            <a:r>
              <a:rPr lang="en-US" dirty="0"/>
              <a:t>Medicare.gov Homepage</a:t>
            </a:r>
          </a:p>
        </p:txBody>
      </p:sp>
      <p:pic>
        <p:nvPicPr>
          <p:cNvPr id="7" name="Picture 6" descr="Screenshot of Medicare.gov home page">
            <a:extLst>
              <a:ext uri="{FF2B5EF4-FFF2-40B4-BE49-F238E27FC236}">
                <a16:creationId xmlns:a16="http://schemas.microsoft.com/office/drawing/2014/main" id="{F5654320-13E5-4EE2-AFFD-DC10C5540F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0885"/>
          <a:stretch/>
        </p:blipFill>
        <p:spPr>
          <a:xfrm>
            <a:off x="2449002" y="1105629"/>
            <a:ext cx="6997557" cy="5233089"/>
          </a:xfrm>
          <a:prstGeom prst="rect">
            <a:avLst/>
          </a:prstGeom>
          <a:ln>
            <a:solidFill>
              <a:schemeClr val="accent1"/>
            </a:solidFill>
          </a:ln>
        </p:spPr>
      </p:pic>
      <p:sp>
        <p:nvSpPr>
          <p:cNvPr id="11" name="Rectangle: Rounded Corners 10" descr="Yellow box to call attention to section of screen (Find health &amp; drug plans)">
            <a:extLst>
              <a:ext uri="{FF2B5EF4-FFF2-40B4-BE49-F238E27FC236}">
                <a16:creationId xmlns:a16="http://schemas.microsoft.com/office/drawing/2014/main" id="{EECC5349-F331-4CD3-8057-4C39833DA5ED}"/>
              </a:ext>
            </a:extLst>
          </p:cNvPr>
          <p:cNvSpPr/>
          <p:nvPr/>
        </p:nvSpPr>
        <p:spPr>
          <a:xfrm>
            <a:off x="4196861" y="4564829"/>
            <a:ext cx="1629507" cy="1519448"/>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5FD101CF-DE03-4B3D-9AC6-7D30BE58F200}"/>
              </a:ext>
            </a:extLst>
          </p:cNvPr>
          <p:cNvSpPr>
            <a:spLocks noGrp="1"/>
          </p:cNvSpPr>
          <p:nvPr>
            <p:ph type="sldNum" sz="quarter" idx="12"/>
          </p:nvPr>
        </p:nvSpPr>
        <p:spPr/>
        <p:txBody>
          <a:bodyPr/>
          <a:lstStyle/>
          <a:p>
            <a:fld id="{0B2D781D-8844-5940-92D1-06EF0A7F581E}" type="slidenum">
              <a:rPr lang="en-US" smtClean="0"/>
              <a:t>22</a:t>
            </a:fld>
            <a:endParaRPr lang="en-US" dirty="0"/>
          </a:p>
        </p:txBody>
      </p:sp>
      <p:sp>
        <p:nvSpPr>
          <p:cNvPr id="4" name="Footer Placeholder 3">
            <a:extLst>
              <a:ext uri="{FF2B5EF4-FFF2-40B4-BE49-F238E27FC236}">
                <a16:creationId xmlns:a16="http://schemas.microsoft.com/office/drawing/2014/main" id="{EBC17416-C832-4FA7-B527-5F90F96F082A}"/>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53781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Medicare Plan Finder?</a:t>
            </a:r>
          </a:p>
        </p:txBody>
      </p:sp>
      <p:sp>
        <p:nvSpPr>
          <p:cNvPr id="6" name="Content Placeholder 5"/>
          <p:cNvSpPr>
            <a:spLocks noGrp="1"/>
          </p:cNvSpPr>
          <p:nvPr>
            <p:ph idx="1"/>
          </p:nvPr>
        </p:nvSpPr>
        <p:spPr>
          <a:xfrm>
            <a:off x="914400" y="1371599"/>
            <a:ext cx="10515600" cy="4769893"/>
          </a:xfrm>
        </p:spPr>
        <p:txBody>
          <a:bodyPr>
            <a:normAutofit fontScale="85000" lnSpcReduction="20000"/>
          </a:bodyPr>
          <a:lstStyle/>
          <a:p>
            <a:pPr>
              <a:lnSpc>
                <a:spcPct val="120000"/>
              </a:lnSpc>
            </a:pPr>
            <a:r>
              <a:rPr lang="en-US" dirty="0"/>
              <a:t>An online searchable tool on the official government </a:t>
            </a:r>
            <a:r>
              <a:rPr lang="en-US" dirty="0">
                <a:hlinkClick r:id="rId4"/>
              </a:rPr>
              <a:t>Medicare.gov </a:t>
            </a:r>
            <a:r>
              <a:rPr lang="en-US" dirty="0"/>
              <a:t>website</a:t>
            </a:r>
          </a:p>
          <a:p>
            <a:pPr marL="273050" indent="-273050">
              <a:lnSpc>
                <a:spcPct val="120000"/>
              </a:lnSpc>
              <a:tabLst>
                <a:tab pos="115888" algn="l"/>
              </a:tabLst>
            </a:pPr>
            <a:r>
              <a:rPr lang="en-US" dirty="0"/>
              <a:t>Available for users logged in to their Medicare Account (best experience)   and for guest users</a:t>
            </a:r>
          </a:p>
          <a:p>
            <a:pPr marL="0">
              <a:lnSpc>
                <a:spcPct val="120000"/>
              </a:lnSpc>
            </a:pPr>
            <a:r>
              <a:rPr lang="en-US" dirty="0"/>
              <a:t>Allows users to compare Medicare health and drug plan options</a:t>
            </a:r>
          </a:p>
          <a:p>
            <a:pPr lvl="1">
              <a:lnSpc>
                <a:spcPct val="120000"/>
              </a:lnSpc>
            </a:pPr>
            <a:r>
              <a:rPr lang="en-US" dirty="0"/>
              <a:t>Medicare Advantage Plans</a:t>
            </a:r>
          </a:p>
          <a:p>
            <a:pPr lvl="1">
              <a:lnSpc>
                <a:spcPct val="120000"/>
              </a:lnSpc>
            </a:pPr>
            <a:r>
              <a:rPr lang="en-US" dirty="0"/>
              <a:t>Medicare drug plans</a:t>
            </a:r>
          </a:p>
          <a:p>
            <a:pPr lvl="1">
              <a:lnSpc>
                <a:spcPct val="120000"/>
              </a:lnSpc>
            </a:pPr>
            <a:r>
              <a:rPr lang="en-US" dirty="0"/>
              <a:t>Medicare Supplement Insurance (Medigap) policies</a:t>
            </a:r>
          </a:p>
          <a:p>
            <a:pPr>
              <a:lnSpc>
                <a:spcPct val="120000"/>
              </a:lnSpc>
            </a:pPr>
            <a:r>
              <a:rPr lang="en-US" dirty="0"/>
              <a:t>Provides detailed information on coverage, costs, and benefits of different plan options in your area based on your prescriptions </a:t>
            </a:r>
          </a:p>
          <a:p>
            <a:pPr>
              <a:lnSpc>
                <a:spcPct val="120000"/>
              </a:lnSpc>
            </a:pPr>
            <a:r>
              <a:rPr lang="en-US" dirty="0"/>
              <a:t>Visit </a:t>
            </a:r>
            <a:r>
              <a:rPr lang="en-US" dirty="0">
                <a:hlinkClick r:id="rId5"/>
              </a:rPr>
              <a:t>Medicare.gov/plan-compare</a:t>
            </a:r>
            <a:r>
              <a:rPr lang="en-US" dirty="0"/>
              <a:t> to find plans in your area</a:t>
            </a:r>
          </a:p>
          <a:p>
            <a:pPr marL="0" indent="0">
              <a:lnSpc>
                <a:spcPct val="120000"/>
              </a:lnSpc>
              <a:buNone/>
            </a:pPr>
            <a:endParaRPr lang="en-US" dirty="0"/>
          </a:p>
        </p:txBody>
      </p:sp>
      <p:sp>
        <p:nvSpPr>
          <p:cNvPr id="5" name="Slide Number Placeholder 4"/>
          <p:cNvSpPr>
            <a:spLocks noGrp="1"/>
          </p:cNvSpPr>
          <p:nvPr>
            <p:ph type="sldNum" sz="quarter" idx="12"/>
          </p:nvPr>
        </p:nvSpPr>
        <p:spPr/>
        <p:txBody>
          <a:bodyPr/>
          <a:lstStyle/>
          <a:p>
            <a:fld id="{0B2D781D-8844-5940-92D1-06EF0A7F581E}" type="slidenum">
              <a:rPr lang="en-US" smtClean="0"/>
              <a:t>23</a:t>
            </a:fld>
            <a:endParaRPr lang="en-US" dirty="0"/>
          </a:p>
        </p:txBody>
      </p:sp>
      <p:sp>
        <p:nvSpPr>
          <p:cNvPr id="4" name="Footer Placeholder 3"/>
          <p:cNvSpPr>
            <a:spLocks noGrp="1"/>
          </p:cNvSpPr>
          <p:nvPr>
            <p:ph type="ftr" sz="quarter" idx="11"/>
          </p:nvPr>
        </p:nvSpPr>
        <p:spPr/>
        <p:txBody>
          <a:bodyPr/>
          <a:lstStyle/>
          <a:p>
            <a:r>
              <a:rPr lang="en-US" dirty="0"/>
              <a:t>NTP Medicare OEP Bootcamp 2022</a:t>
            </a:r>
          </a:p>
        </p:txBody>
      </p:sp>
      <p:sp>
        <p:nvSpPr>
          <p:cNvPr id="7" name="Date Placeholder 6"/>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066380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E21CC-CF6B-45FD-B47F-2E14BA62B03E}"/>
              </a:ext>
            </a:extLst>
          </p:cNvPr>
          <p:cNvSpPr>
            <a:spLocks noGrp="1"/>
          </p:cNvSpPr>
          <p:nvPr>
            <p:ph type="title"/>
          </p:nvPr>
        </p:nvSpPr>
        <p:spPr/>
        <p:txBody>
          <a:bodyPr/>
          <a:lstStyle/>
          <a:p>
            <a:r>
              <a:rPr lang="en-US" dirty="0"/>
              <a:t>What You Need Before You Get Started</a:t>
            </a:r>
          </a:p>
        </p:txBody>
      </p:sp>
      <p:sp>
        <p:nvSpPr>
          <p:cNvPr id="6" name="Content Placeholder 5">
            <a:extLst>
              <a:ext uri="{FF2B5EF4-FFF2-40B4-BE49-F238E27FC236}">
                <a16:creationId xmlns:a16="http://schemas.microsoft.com/office/drawing/2014/main" id="{7F40C3FD-6D4D-4164-8390-079F490FE2F9}"/>
              </a:ext>
            </a:extLst>
          </p:cNvPr>
          <p:cNvSpPr>
            <a:spLocks noGrp="1"/>
          </p:cNvSpPr>
          <p:nvPr>
            <p:ph idx="1"/>
          </p:nvPr>
        </p:nvSpPr>
        <p:spPr>
          <a:xfrm>
            <a:off x="914400" y="1371599"/>
            <a:ext cx="10515600" cy="4933508"/>
          </a:xfrm>
        </p:spPr>
        <p:txBody>
          <a:bodyPr>
            <a:normAutofit lnSpcReduction="10000"/>
          </a:bodyPr>
          <a:lstStyle/>
          <a:p>
            <a:pPr>
              <a:lnSpc>
                <a:spcPct val="120000"/>
              </a:lnSpc>
              <a:buSzPct val="100000"/>
            </a:pPr>
            <a:r>
              <a:rPr lang="en-US" sz="2400" dirty="0"/>
              <a:t>ZIP code</a:t>
            </a:r>
          </a:p>
          <a:p>
            <a:pPr>
              <a:lnSpc>
                <a:spcPct val="120000"/>
              </a:lnSpc>
              <a:buSzPct val="100000"/>
            </a:pPr>
            <a:r>
              <a:rPr lang="en-US" sz="2400" dirty="0"/>
              <a:t>List of prescription drugs with dose</a:t>
            </a:r>
          </a:p>
          <a:p>
            <a:pPr>
              <a:lnSpc>
                <a:spcPct val="120000"/>
              </a:lnSpc>
              <a:buSzPct val="100000"/>
            </a:pPr>
            <a:r>
              <a:rPr lang="en-US" sz="2400" dirty="0"/>
              <a:t>Pharmacy preferences</a:t>
            </a:r>
          </a:p>
          <a:p>
            <a:pPr>
              <a:lnSpc>
                <a:spcPct val="120000"/>
              </a:lnSpc>
              <a:buSzPct val="100000"/>
            </a:pPr>
            <a:r>
              <a:rPr lang="en-US" sz="2400" dirty="0"/>
              <a:t>Medicare account login information</a:t>
            </a:r>
          </a:p>
          <a:p>
            <a:pPr>
              <a:lnSpc>
                <a:spcPct val="120000"/>
              </a:lnSpc>
              <a:buSzPct val="100000"/>
            </a:pPr>
            <a:r>
              <a:rPr lang="en-US" sz="2400" dirty="0"/>
              <a:t>Other helpful information</a:t>
            </a:r>
          </a:p>
          <a:p>
            <a:pPr lvl="1">
              <a:lnSpc>
                <a:spcPct val="120000"/>
              </a:lnSpc>
              <a:buSzPct val="100000"/>
            </a:pPr>
            <a:r>
              <a:rPr lang="en-US" sz="2000" dirty="0"/>
              <a:t>Medicare card (Medicare Number)</a:t>
            </a:r>
          </a:p>
          <a:p>
            <a:pPr lvl="1">
              <a:lnSpc>
                <a:spcPct val="120000"/>
              </a:lnSpc>
              <a:buSzPct val="100000"/>
            </a:pPr>
            <a:r>
              <a:rPr lang="en-US" sz="2000" dirty="0"/>
              <a:t>Other health or drug insurance cards</a:t>
            </a:r>
          </a:p>
          <a:p>
            <a:pPr lvl="1">
              <a:lnSpc>
                <a:spcPct val="120000"/>
              </a:lnSpc>
              <a:buSzPct val="100000"/>
            </a:pPr>
            <a:r>
              <a:rPr lang="en-US" sz="2000" dirty="0"/>
              <a:t>Information about any assistance programs you use (Medicaid, Extra Help (also known as Low Income Subsidy (LIS)), State Pharmacy Assistance Program)</a:t>
            </a:r>
          </a:p>
          <a:p>
            <a:pPr>
              <a:lnSpc>
                <a:spcPct val="120000"/>
              </a:lnSpc>
            </a:pPr>
            <a:endParaRPr lang="en-US" sz="2400" dirty="0"/>
          </a:p>
        </p:txBody>
      </p:sp>
      <p:sp>
        <p:nvSpPr>
          <p:cNvPr id="5" name="Slide Number Placeholder 4">
            <a:extLst>
              <a:ext uri="{FF2B5EF4-FFF2-40B4-BE49-F238E27FC236}">
                <a16:creationId xmlns:a16="http://schemas.microsoft.com/office/drawing/2014/main" id="{6C26C6ED-ED9A-4980-9E9F-292707CCFE30}"/>
              </a:ext>
            </a:extLst>
          </p:cNvPr>
          <p:cNvSpPr>
            <a:spLocks noGrp="1"/>
          </p:cNvSpPr>
          <p:nvPr>
            <p:ph type="sldNum" sz="quarter" idx="12"/>
          </p:nvPr>
        </p:nvSpPr>
        <p:spPr/>
        <p:txBody>
          <a:bodyPr/>
          <a:lstStyle/>
          <a:p>
            <a:fld id="{0B2D781D-8844-5940-92D1-06EF0A7F581E}" type="slidenum">
              <a:rPr lang="en-US" smtClean="0"/>
              <a:t>24</a:t>
            </a:fld>
            <a:endParaRPr lang="en-US" dirty="0"/>
          </a:p>
        </p:txBody>
      </p:sp>
      <p:sp>
        <p:nvSpPr>
          <p:cNvPr id="4" name="Footer Placeholder 3">
            <a:extLst>
              <a:ext uri="{FF2B5EF4-FFF2-40B4-BE49-F238E27FC236}">
                <a16:creationId xmlns:a16="http://schemas.microsoft.com/office/drawing/2014/main" id="{A876EC14-BB2D-4D9A-AAB9-AD5736E9D348}"/>
              </a:ext>
            </a:extLst>
          </p:cNvPr>
          <p:cNvSpPr>
            <a:spLocks noGrp="1"/>
          </p:cNvSpPr>
          <p:nvPr>
            <p:ph type="ftr" sz="quarter" idx="11"/>
          </p:nvPr>
        </p:nvSpPr>
        <p:spPr/>
        <p:txBody>
          <a:bodyPr/>
          <a:lstStyle/>
          <a:p>
            <a:r>
              <a:rPr lang="en-US" dirty="0"/>
              <a:t>NTP Medicare OEP Bootcamp 2022</a:t>
            </a:r>
          </a:p>
        </p:txBody>
      </p:sp>
      <p:sp>
        <p:nvSpPr>
          <p:cNvPr id="7" name="Date Placeholder 6"/>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28012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89DCB-B961-48D2-9B2F-52ADDE7B210E}"/>
              </a:ext>
            </a:extLst>
          </p:cNvPr>
          <p:cNvSpPr>
            <a:spLocks noGrp="1"/>
          </p:cNvSpPr>
          <p:nvPr>
            <p:ph type="title"/>
          </p:nvPr>
        </p:nvSpPr>
        <p:spPr/>
        <p:txBody>
          <a:bodyPr/>
          <a:lstStyle/>
          <a:p>
            <a:r>
              <a:rPr lang="en-US" dirty="0"/>
              <a:t>Plan Finder Steps</a:t>
            </a:r>
          </a:p>
        </p:txBody>
      </p:sp>
      <p:grpSp>
        <p:nvGrpSpPr>
          <p:cNvPr id="18" name="Group 17" descr="Yellow box highlighting step 3 of the list as a step that applies to people who take insulin ">
            <a:extLst>
              <a:ext uri="{FF2B5EF4-FFF2-40B4-BE49-F238E27FC236}">
                <a16:creationId xmlns:a16="http://schemas.microsoft.com/office/drawing/2014/main" id="{26449207-CE50-4455-A21C-938409EE093E}"/>
              </a:ext>
            </a:extLst>
          </p:cNvPr>
          <p:cNvGrpSpPr/>
          <p:nvPr/>
        </p:nvGrpSpPr>
        <p:grpSpPr>
          <a:xfrm>
            <a:off x="620082" y="2560801"/>
            <a:ext cx="10648949" cy="523127"/>
            <a:chOff x="620082" y="2560801"/>
            <a:chExt cx="10648949" cy="523127"/>
          </a:xfrm>
        </p:grpSpPr>
        <p:sp>
          <p:nvSpPr>
            <p:cNvPr id="12" name="Rectangle 11">
              <a:extLst>
                <a:ext uri="{FF2B5EF4-FFF2-40B4-BE49-F238E27FC236}">
                  <a16:creationId xmlns:a16="http://schemas.microsoft.com/office/drawing/2014/main" id="{4AD1CC24-CB0C-4112-A946-07654A2C04BE}"/>
                </a:ext>
              </a:extLst>
            </p:cNvPr>
            <p:cNvSpPr/>
            <p:nvPr/>
          </p:nvSpPr>
          <p:spPr>
            <a:xfrm>
              <a:off x="620082" y="2560801"/>
              <a:ext cx="10648949" cy="523127"/>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25A7308-BE2B-4F74-A09E-BC41B139BDE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256" y="2636151"/>
              <a:ext cx="518974" cy="369129"/>
            </a:xfrm>
            <a:prstGeom prst="rect">
              <a:avLst/>
            </a:prstGeom>
          </p:spPr>
        </p:pic>
      </p:grpSp>
      <p:sp>
        <p:nvSpPr>
          <p:cNvPr id="6" name="Content Placeholder 5">
            <a:extLst>
              <a:ext uri="{FF2B5EF4-FFF2-40B4-BE49-F238E27FC236}">
                <a16:creationId xmlns:a16="http://schemas.microsoft.com/office/drawing/2014/main" id="{44BB805E-75CE-4D7C-9DAF-032F38F8C027}"/>
              </a:ext>
            </a:extLst>
          </p:cNvPr>
          <p:cNvSpPr>
            <a:spLocks noGrp="1"/>
          </p:cNvSpPr>
          <p:nvPr>
            <p:ph idx="4294967295"/>
          </p:nvPr>
        </p:nvSpPr>
        <p:spPr>
          <a:xfrm>
            <a:off x="1280160" y="1371600"/>
            <a:ext cx="10648950" cy="4670425"/>
          </a:xfrm>
        </p:spPr>
        <p:txBody>
          <a:bodyPr>
            <a:noAutofit/>
          </a:bodyPr>
          <a:lstStyle/>
          <a:p>
            <a:pPr marL="365760" indent="-365760">
              <a:buFont typeface="+mj-lt"/>
              <a:buAutoNum type="arabicPeriod"/>
            </a:pPr>
            <a:r>
              <a:rPr lang="en-US" sz="2800" dirty="0"/>
              <a:t>Enter personal information</a:t>
            </a:r>
          </a:p>
          <a:p>
            <a:pPr marL="365760" indent="-365760">
              <a:buFont typeface="+mj-lt"/>
              <a:buAutoNum type="arabicPeriod"/>
            </a:pPr>
            <a:r>
              <a:rPr lang="en-US" sz="2800" dirty="0"/>
              <a:t>Enter/review drugs by name, dose, and quantity</a:t>
            </a:r>
          </a:p>
          <a:p>
            <a:pPr marL="365760" indent="-365760">
              <a:buFont typeface="+mj-lt"/>
              <a:buAutoNum type="arabicPeriod"/>
            </a:pPr>
            <a:r>
              <a:rPr lang="en-US" sz="2800" dirty="0"/>
              <a:t>Remove or don’t enter any insulin drugs </a:t>
            </a:r>
          </a:p>
          <a:p>
            <a:pPr marL="365760" indent="-365760">
              <a:buFont typeface="+mj-lt"/>
              <a:buAutoNum type="arabicPeriod"/>
            </a:pPr>
            <a:r>
              <a:rPr lang="en-US" sz="2800" dirty="0"/>
              <a:t>Select pharmacies</a:t>
            </a:r>
          </a:p>
          <a:p>
            <a:pPr marL="365760" indent="-365760">
              <a:buFont typeface="+mj-lt"/>
              <a:buAutoNum type="arabicPeriod"/>
            </a:pPr>
            <a:r>
              <a:rPr lang="en-US" sz="2800" dirty="0"/>
              <a:t>Review search results </a:t>
            </a:r>
          </a:p>
          <a:p>
            <a:pPr marL="365760" indent="-365760">
              <a:buFont typeface="+mj-lt"/>
              <a:buAutoNum type="arabicPeriod"/>
            </a:pPr>
            <a:r>
              <a:rPr lang="en-US" sz="2800" dirty="0"/>
              <a:t>Compare plans using default sort (total cost)</a:t>
            </a:r>
          </a:p>
          <a:p>
            <a:pPr marL="365760" indent="-365760">
              <a:buFont typeface="+mj-lt"/>
              <a:buAutoNum type="arabicPeriod"/>
            </a:pPr>
            <a:r>
              <a:rPr lang="en-US" sz="2800" dirty="0"/>
              <a:t>Review plan details</a:t>
            </a:r>
          </a:p>
          <a:p>
            <a:pPr marL="365760" indent="-365760">
              <a:buFont typeface="+mj-lt"/>
              <a:buAutoNum type="arabicPeriod"/>
            </a:pPr>
            <a:endParaRPr lang="en-US" sz="2800" dirty="0"/>
          </a:p>
          <a:p>
            <a:pPr marL="0" indent="0">
              <a:buNone/>
            </a:pPr>
            <a:endParaRPr lang="en-US" sz="2400" dirty="0"/>
          </a:p>
          <a:p>
            <a:endParaRPr lang="en-US" sz="2400" dirty="0"/>
          </a:p>
          <a:p>
            <a:endParaRPr lang="en-US" sz="2400" dirty="0"/>
          </a:p>
          <a:p>
            <a:endParaRPr lang="en-US" sz="2400" dirty="0"/>
          </a:p>
        </p:txBody>
      </p:sp>
      <p:sp>
        <p:nvSpPr>
          <p:cNvPr id="14" name="Content Placeholder 7">
            <a:extLst>
              <a:ext uri="{FF2B5EF4-FFF2-40B4-BE49-F238E27FC236}">
                <a16:creationId xmlns:a16="http://schemas.microsoft.com/office/drawing/2014/main" id="{86611501-4151-4A8F-BF46-294FF90FEBC6}"/>
              </a:ext>
            </a:extLst>
          </p:cNvPr>
          <p:cNvSpPr txBox="1">
            <a:spLocks/>
          </p:cNvSpPr>
          <p:nvPr/>
        </p:nvSpPr>
        <p:spPr>
          <a:xfrm>
            <a:off x="1746247" y="6063547"/>
            <a:ext cx="9569702" cy="10593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n-US" sz="16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r>
              <a:rPr lang="en-US" sz="1600" noProof="0" dirty="0">
                <a:solidFill>
                  <a:srgbClr val="00529B"/>
                </a:solidFill>
                <a:latin typeface="Arial" panose="020B0604020202020204" pitchFamily="34" charset="0"/>
                <a:cs typeface="Arial" panose="020B0604020202020204" pitchFamily="34" charset="0"/>
              </a:rPr>
              <a:t>Step applies to people who take insulin</a:t>
            </a:r>
            <a:endParaRPr kumimoji="0" lang="en-US" sz="16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2A776D7-E9E2-4A59-94F5-D6E3101570F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4591" y="6057386"/>
            <a:ext cx="518974" cy="369129"/>
          </a:xfrm>
          <a:prstGeom prst="rect">
            <a:avLst/>
          </a:prstGeom>
        </p:spPr>
      </p:pic>
      <p:sp>
        <p:nvSpPr>
          <p:cNvPr id="5" name="Slide Number Placeholder 4">
            <a:extLst>
              <a:ext uri="{FF2B5EF4-FFF2-40B4-BE49-F238E27FC236}">
                <a16:creationId xmlns:a16="http://schemas.microsoft.com/office/drawing/2014/main" id="{4106A275-DF31-4C4C-AC15-40D9A1E5996C}"/>
              </a:ext>
            </a:extLst>
          </p:cNvPr>
          <p:cNvSpPr>
            <a:spLocks noGrp="1"/>
          </p:cNvSpPr>
          <p:nvPr>
            <p:ph type="sldNum" sz="quarter" idx="12"/>
          </p:nvPr>
        </p:nvSpPr>
        <p:spPr/>
        <p:txBody>
          <a:bodyPr/>
          <a:lstStyle/>
          <a:p>
            <a:fld id="{0B2D781D-8844-5940-92D1-06EF0A7F581E}" type="slidenum">
              <a:rPr lang="en-US" smtClean="0"/>
              <a:t>25</a:t>
            </a:fld>
            <a:endParaRPr lang="en-US" dirty="0"/>
          </a:p>
        </p:txBody>
      </p:sp>
      <p:sp>
        <p:nvSpPr>
          <p:cNvPr id="4" name="Footer Placeholder 3">
            <a:extLst>
              <a:ext uri="{FF2B5EF4-FFF2-40B4-BE49-F238E27FC236}">
                <a16:creationId xmlns:a16="http://schemas.microsoft.com/office/drawing/2014/main" id="{EF63BE57-BFE3-4037-8E04-2521886B89CD}"/>
              </a:ext>
            </a:extLst>
          </p:cNvPr>
          <p:cNvSpPr>
            <a:spLocks noGrp="1"/>
          </p:cNvSpPr>
          <p:nvPr>
            <p:ph type="ftr" sz="quarter" idx="11"/>
          </p:nvPr>
        </p:nvSpPr>
        <p:spPr/>
        <p:txBody>
          <a:bodyPr/>
          <a:lstStyle/>
          <a:p>
            <a:r>
              <a:rPr lang="en-US" dirty="0"/>
              <a:t>NTP Medicare OEP Bootcamp 2022</a:t>
            </a:r>
          </a:p>
        </p:txBody>
      </p:sp>
      <p:sp>
        <p:nvSpPr>
          <p:cNvPr id="7" name="Date Placeholder 6"/>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95258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5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250"/>
                                        <p:tgtEl>
                                          <p:spTgt spid="14">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89DCB-B961-48D2-9B2F-52ADDE7B210E}"/>
              </a:ext>
            </a:extLst>
          </p:cNvPr>
          <p:cNvSpPr>
            <a:spLocks noGrp="1"/>
          </p:cNvSpPr>
          <p:nvPr>
            <p:ph type="title"/>
          </p:nvPr>
        </p:nvSpPr>
        <p:spPr/>
        <p:txBody>
          <a:bodyPr/>
          <a:lstStyle/>
          <a:p>
            <a:r>
              <a:rPr lang="en-US" dirty="0"/>
              <a:t>Plan Finder Steps (continued)</a:t>
            </a:r>
          </a:p>
        </p:txBody>
      </p:sp>
      <p:sp>
        <p:nvSpPr>
          <p:cNvPr id="29" name="Rectangle 28" descr="Yellow box highlighting step 10 of the list as a step that only applies or applies differently to people who take insulin ">
            <a:extLst>
              <a:ext uri="{FF2B5EF4-FFF2-40B4-BE49-F238E27FC236}">
                <a16:creationId xmlns:a16="http://schemas.microsoft.com/office/drawing/2014/main" id="{29C1B709-6695-4DE4-9DEE-9B80C1E7191C}"/>
              </a:ext>
            </a:extLst>
          </p:cNvPr>
          <p:cNvSpPr/>
          <p:nvPr/>
        </p:nvSpPr>
        <p:spPr>
          <a:xfrm>
            <a:off x="571908" y="1906288"/>
            <a:ext cx="10881538" cy="851948"/>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descr="Yellow box highlighting step 10 of the list as a step that only applies or applies differently to people who take insulin ">
            <a:extLst>
              <a:ext uri="{FF2B5EF4-FFF2-40B4-BE49-F238E27FC236}">
                <a16:creationId xmlns:a16="http://schemas.microsoft.com/office/drawing/2014/main" id="{FFE808BA-6FBD-424B-840A-BCAE28E528FA}"/>
              </a:ext>
            </a:extLst>
          </p:cNvPr>
          <p:cNvGrpSpPr/>
          <p:nvPr/>
        </p:nvGrpSpPr>
        <p:grpSpPr>
          <a:xfrm>
            <a:off x="571908" y="2874330"/>
            <a:ext cx="10881538" cy="826519"/>
            <a:chOff x="571908" y="2439521"/>
            <a:chExt cx="10648949" cy="826519"/>
          </a:xfrm>
        </p:grpSpPr>
        <p:sp>
          <p:nvSpPr>
            <p:cNvPr id="31" name="Rectangle 30">
              <a:extLst>
                <a:ext uri="{FF2B5EF4-FFF2-40B4-BE49-F238E27FC236}">
                  <a16:creationId xmlns:a16="http://schemas.microsoft.com/office/drawing/2014/main" id="{9AF77952-7A2E-41C1-977F-27B68789C2DA}"/>
                </a:ext>
              </a:extLst>
            </p:cNvPr>
            <p:cNvSpPr/>
            <p:nvPr/>
          </p:nvSpPr>
          <p:spPr>
            <a:xfrm>
              <a:off x="571908" y="2439521"/>
              <a:ext cx="10648949" cy="826519"/>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16CEFE3-1C76-41EE-9C09-ED3E058DB07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616" y="2477741"/>
              <a:ext cx="518974" cy="369129"/>
            </a:xfrm>
            <a:prstGeom prst="rect">
              <a:avLst/>
            </a:prstGeom>
          </p:spPr>
        </p:pic>
      </p:grpSp>
      <p:grpSp>
        <p:nvGrpSpPr>
          <p:cNvPr id="38" name="Group 37" descr="Yellow box highlighting step 12 of the list as a step that only applies or applies differently to people who take insulin ">
            <a:extLst>
              <a:ext uri="{FF2B5EF4-FFF2-40B4-BE49-F238E27FC236}">
                <a16:creationId xmlns:a16="http://schemas.microsoft.com/office/drawing/2014/main" id="{08A65D88-51B8-48DA-9A41-9AC3785C1632}"/>
              </a:ext>
            </a:extLst>
          </p:cNvPr>
          <p:cNvGrpSpPr/>
          <p:nvPr/>
        </p:nvGrpSpPr>
        <p:grpSpPr>
          <a:xfrm>
            <a:off x="571908" y="4303830"/>
            <a:ext cx="10881538" cy="523127"/>
            <a:chOff x="571908" y="3928518"/>
            <a:chExt cx="10648949" cy="523127"/>
          </a:xfrm>
        </p:grpSpPr>
        <p:sp>
          <p:nvSpPr>
            <p:cNvPr id="33" name="Rectangle 32">
              <a:extLst>
                <a:ext uri="{FF2B5EF4-FFF2-40B4-BE49-F238E27FC236}">
                  <a16:creationId xmlns:a16="http://schemas.microsoft.com/office/drawing/2014/main" id="{816EB54C-5767-4852-B9CD-B4B89F2E82C4}"/>
                </a:ext>
              </a:extLst>
            </p:cNvPr>
            <p:cNvSpPr/>
            <p:nvPr/>
          </p:nvSpPr>
          <p:spPr>
            <a:xfrm>
              <a:off x="571908" y="3928518"/>
              <a:ext cx="10648949" cy="523127"/>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5DC3F8D9-AAD3-4281-BCF8-F553049C8F0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082" y="3994243"/>
              <a:ext cx="518974" cy="369129"/>
            </a:xfrm>
            <a:prstGeom prst="rect">
              <a:avLst/>
            </a:prstGeom>
          </p:spPr>
        </p:pic>
      </p:grpSp>
      <p:sp>
        <p:nvSpPr>
          <p:cNvPr id="6" name="Content Placeholder 5">
            <a:extLst>
              <a:ext uri="{FF2B5EF4-FFF2-40B4-BE49-F238E27FC236}">
                <a16:creationId xmlns:a16="http://schemas.microsoft.com/office/drawing/2014/main" id="{44BB805E-75CE-4D7C-9DAF-032F38F8C027}"/>
              </a:ext>
            </a:extLst>
          </p:cNvPr>
          <p:cNvSpPr>
            <a:spLocks noGrp="1"/>
          </p:cNvSpPr>
          <p:nvPr>
            <p:ph idx="4294967295"/>
          </p:nvPr>
        </p:nvSpPr>
        <p:spPr>
          <a:xfrm>
            <a:off x="1280160" y="1371600"/>
            <a:ext cx="10648950" cy="4670425"/>
          </a:xfrm>
        </p:spPr>
        <p:txBody>
          <a:bodyPr>
            <a:noAutofit/>
          </a:bodyPr>
          <a:lstStyle/>
          <a:p>
            <a:pPr marL="514350" indent="-514350">
              <a:buFont typeface="+mj-lt"/>
              <a:buAutoNum type="arabicPeriod" startAt="8"/>
            </a:pPr>
            <a:r>
              <a:rPr lang="en-US" dirty="0"/>
              <a:t>Identify the lowest-cost plan options (not including insulin)</a:t>
            </a:r>
          </a:p>
          <a:p>
            <a:pPr marL="514350" indent="-514350">
              <a:buFont typeface="+mj-lt"/>
              <a:buAutoNum type="arabicPeriod" startAt="8"/>
            </a:pPr>
            <a:r>
              <a:rPr lang="en-US" dirty="0"/>
              <a:t>To estimate max cost including insulin, add $420 ($35 max per month) per insulin product to the total annual out-of-pocket costs</a:t>
            </a:r>
          </a:p>
          <a:p>
            <a:pPr marL="514350" indent="-514350">
              <a:buFont typeface="+mj-lt"/>
              <a:buAutoNum type="arabicPeriod" startAt="8"/>
            </a:pPr>
            <a:r>
              <a:rPr lang="en-US" dirty="0"/>
              <a:t>Update the drug list with the insulin products and dosage you     take to see if the product is covered by the plan		</a:t>
            </a:r>
          </a:p>
          <a:p>
            <a:pPr marL="514350" indent="-514350">
              <a:buFont typeface="+mj-lt"/>
              <a:buAutoNum type="arabicPeriod" startAt="8"/>
            </a:pPr>
            <a:r>
              <a:rPr lang="en-US" dirty="0"/>
              <a:t>Save or print plan details</a:t>
            </a:r>
          </a:p>
          <a:p>
            <a:pPr marL="514350" indent="-514350">
              <a:buFont typeface="+mj-lt"/>
              <a:buAutoNum type="arabicPeriod" startAt="8"/>
            </a:pPr>
            <a:r>
              <a:rPr lang="en-US" dirty="0"/>
              <a:t>Contact the plan (confirm insulin pricing and pharmacy choice)</a:t>
            </a:r>
          </a:p>
          <a:p>
            <a:pPr marL="514350" indent="-514350">
              <a:buFont typeface="+mj-lt"/>
              <a:buAutoNum type="arabicPeriod" startAt="8"/>
            </a:pPr>
            <a:r>
              <a:rPr lang="en-US" dirty="0"/>
              <a:t>Enroll</a:t>
            </a:r>
          </a:p>
          <a:p>
            <a:pPr marL="0" indent="0">
              <a:buNone/>
            </a:pPr>
            <a:endParaRPr lang="en-US" sz="2400" dirty="0"/>
          </a:p>
          <a:p>
            <a:endParaRPr lang="en-US" sz="2400" dirty="0"/>
          </a:p>
          <a:p>
            <a:endParaRPr lang="en-US" sz="2400" dirty="0"/>
          </a:p>
          <a:p>
            <a:endParaRPr lang="en-US" sz="2400" dirty="0"/>
          </a:p>
        </p:txBody>
      </p:sp>
      <p:sp>
        <p:nvSpPr>
          <p:cNvPr id="9" name="Content Placeholder 7">
            <a:extLst>
              <a:ext uri="{FF2B5EF4-FFF2-40B4-BE49-F238E27FC236}">
                <a16:creationId xmlns:a16="http://schemas.microsoft.com/office/drawing/2014/main" id="{9AF11F3E-9E6E-44CC-93F8-06209E14ADF1}"/>
              </a:ext>
            </a:extLst>
          </p:cNvPr>
          <p:cNvSpPr txBox="1">
            <a:spLocks/>
          </p:cNvSpPr>
          <p:nvPr/>
        </p:nvSpPr>
        <p:spPr>
          <a:xfrm>
            <a:off x="1746247" y="6063547"/>
            <a:ext cx="9569702" cy="10593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n-US" sz="16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r>
              <a:rPr lang="en-US" sz="1600" noProof="0" dirty="0">
                <a:solidFill>
                  <a:srgbClr val="00529B"/>
                </a:solidFill>
                <a:latin typeface="Arial" panose="020B0604020202020204" pitchFamily="34" charset="0"/>
                <a:cs typeface="Arial" panose="020B0604020202020204" pitchFamily="34" charset="0"/>
              </a:rPr>
              <a:t>Step only applies or applies differently to people who take insulin</a:t>
            </a:r>
            <a:endParaRPr kumimoji="0" lang="en-US" sz="16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97BBFAC6-C9D1-4E36-A25B-1F8ED4DFB28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4591" y="6057386"/>
            <a:ext cx="518974" cy="369129"/>
          </a:xfrm>
          <a:prstGeom prst="rect">
            <a:avLst/>
          </a:prstGeom>
        </p:spPr>
      </p:pic>
      <p:pic>
        <p:nvPicPr>
          <p:cNvPr id="18" name="Picture 17">
            <a:extLst>
              <a:ext uri="{FF2B5EF4-FFF2-40B4-BE49-F238E27FC236}">
                <a16:creationId xmlns:a16="http://schemas.microsoft.com/office/drawing/2014/main" id="{46768A83-FDAA-4BFF-87A5-3FC6F0C8037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3842" y="1934672"/>
            <a:ext cx="518974" cy="369129"/>
          </a:xfrm>
          <a:prstGeom prst="rect">
            <a:avLst/>
          </a:prstGeom>
        </p:spPr>
      </p:pic>
      <p:sp>
        <p:nvSpPr>
          <p:cNvPr id="5" name="Slide Number Placeholder 4">
            <a:extLst>
              <a:ext uri="{FF2B5EF4-FFF2-40B4-BE49-F238E27FC236}">
                <a16:creationId xmlns:a16="http://schemas.microsoft.com/office/drawing/2014/main" id="{4106A275-DF31-4C4C-AC15-40D9A1E5996C}"/>
              </a:ext>
            </a:extLst>
          </p:cNvPr>
          <p:cNvSpPr>
            <a:spLocks noGrp="1"/>
          </p:cNvSpPr>
          <p:nvPr>
            <p:ph type="sldNum" sz="quarter" idx="12"/>
          </p:nvPr>
        </p:nvSpPr>
        <p:spPr/>
        <p:txBody>
          <a:bodyPr/>
          <a:lstStyle/>
          <a:p>
            <a:fld id="{0B2D781D-8844-5940-92D1-06EF0A7F581E}" type="slidenum">
              <a:rPr lang="en-US" smtClean="0"/>
              <a:t>26</a:t>
            </a:fld>
            <a:endParaRPr lang="en-US" dirty="0"/>
          </a:p>
        </p:txBody>
      </p:sp>
      <p:sp>
        <p:nvSpPr>
          <p:cNvPr id="4" name="Footer Placeholder 3">
            <a:extLst>
              <a:ext uri="{FF2B5EF4-FFF2-40B4-BE49-F238E27FC236}">
                <a16:creationId xmlns:a16="http://schemas.microsoft.com/office/drawing/2014/main" id="{EF63BE57-BFE3-4037-8E04-2521886B89CD}"/>
              </a:ext>
            </a:extLst>
          </p:cNvPr>
          <p:cNvSpPr>
            <a:spLocks noGrp="1"/>
          </p:cNvSpPr>
          <p:nvPr>
            <p:ph type="ftr" sz="quarter" idx="11"/>
          </p:nvPr>
        </p:nvSpPr>
        <p:spPr/>
        <p:txBody>
          <a:bodyPr/>
          <a:lstStyle/>
          <a:p>
            <a:r>
              <a:rPr lang="en-US" dirty="0"/>
              <a:t>NTP Medicare OEP Bootcamp 2022</a:t>
            </a:r>
          </a:p>
        </p:txBody>
      </p:sp>
      <p:sp>
        <p:nvSpPr>
          <p:cNvPr id="7" name="Date Placeholder 6"/>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71704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22" presetClass="entr" presetSubtype="8"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par>
                                <p:cTn id="41" presetID="22" presetClass="entr" presetSubtype="8"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Redesigned Medicare Plan Finder Home Page</a:t>
            </a:r>
          </a:p>
        </p:txBody>
      </p:sp>
      <p:pic>
        <p:nvPicPr>
          <p:cNvPr id="3" name="Picture 2" descr="Screen shot of the Medicare Plan Finder landing page with an image of a man and title that says &quot;Explore your Medicare coverage options&quot;">
            <a:extLst>
              <a:ext uri="{FF2B5EF4-FFF2-40B4-BE49-F238E27FC236}">
                <a16:creationId xmlns:a16="http://schemas.microsoft.com/office/drawing/2014/main" id="{DE09329B-0544-4653-B9D7-8FB5CCEA3E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625" b="6928"/>
          <a:stretch/>
        </p:blipFill>
        <p:spPr>
          <a:xfrm>
            <a:off x="1221658" y="988872"/>
            <a:ext cx="9509760" cy="5503368"/>
          </a:xfrm>
          <a:prstGeom prst="rect">
            <a:avLst/>
          </a:prstGeom>
          <a:ln>
            <a:noFill/>
          </a:ln>
          <a:effectLst>
            <a:outerShdw blurRad="292100" dist="139700" dir="2700000" algn="tl" rotWithShape="0">
              <a:srgbClr val="333333">
                <a:alpha val="65000"/>
              </a:srgbClr>
            </a:outerShdw>
          </a:effectLst>
        </p:spPr>
      </p:pic>
      <p:sp>
        <p:nvSpPr>
          <p:cNvPr id="22" name="Oval 21">
            <a:extLst>
              <a:ext uri="{FF2B5EF4-FFF2-40B4-BE49-F238E27FC236}">
                <a16:creationId xmlns:a16="http://schemas.microsoft.com/office/drawing/2014/main" id="{D2DBD2A0-53F0-409D-B249-8103135B169E}"/>
              </a:ext>
            </a:extLst>
          </p:cNvPr>
          <p:cNvSpPr/>
          <p:nvPr/>
        </p:nvSpPr>
        <p:spPr>
          <a:xfrm>
            <a:off x="880552" y="4050669"/>
            <a:ext cx="580030" cy="586348"/>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539A"/>
                </a:solidFill>
              </a:rPr>
              <a:t>1</a:t>
            </a:r>
          </a:p>
        </p:txBody>
      </p:sp>
      <p:sp>
        <p:nvSpPr>
          <p:cNvPr id="8" name="Rectangle 7" descr="Yellow box showing the log in section on the Plan finder home page">
            <a:extLst>
              <a:ext uri="{FF2B5EF4-FFF2-40B4-BE49-F238E27FC236}">
                <a16:creationId xmlns:a16="http://schemas.microsoft.com/office/drawing/2014/main" id="{AD872F9E-7EEF-43F5-A0D7-A64D147FBBCE}"/>
              </a:ext>
            </a:extLst>
          </p:cNvPr>
          <p:cNvSpPr/>
          <p:nvPr/>
        </p:nvSpPr>
        <p:spPr>
          <a:xfrm>
            <a:off x="1767106" y="4050669"/>
            <a:ext cx="4255172" cy="2380706"/>
          </a:xfrm>
          <a:prstGeom prst="rect">
            <a:avLst/>
          </a:prstGeom>
          <a:noFill/>
          <a:ln w="571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7795269E-2E69-4615-8AC7-2DF68A202C04}"/>
              </a:ext>
            </a:extLst>
          </p:cNvPr>
          <p:cNvSpPr/>
          <p:nvPr/>
        </p:nvSpPr>
        <p:spPr>
          <a:xfrm>
            <a:off x="792683" y="3369847"/>
            <a:ext cx="2743200" cy="704653"/>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539A"/>
                </a:solidFill>
              </a:rPr>
              <a:t>Log into Medicare account </a:t>
            </a:r>
            <a:br>
              <a:rPr lang="en-US" dirty="0">
                <a:solidFill>
                  <a:srgbClr val="00539A"/>
                </a:solidFill>
              </a:rPr>
            </a:br>
            <a:r>
              <a:rPr lang="en-US" dirty="0">
                <a:solidFill>
                  <a:srgbClr val="00539A"/>
                </a:solidFill>
              </a:rPr>
              <a:t>or create an account</a:t>
            </a:r>
          </a:p>
        </p:txBody>
      </p:sp>
      <p:sp>
        <p:nvSpPr>
          <p:cNvPr id="29" name="Oval 28">
            <a:extLst>
              <a:ext uri="{FF2B5EF4-FFF2-40B4-BE49-F238E27FC236}">
                <a16:creationId xmlns:a16="http://schemas.microsoft.com/office/drawing/2014/main" id="{6E7333F9-FCB8-47BC-B28B-D6B06234772A}"/>
              </a:ext>
            </a:extLst>
          </p:cNvPr>
          <p:cNvSpPr/>
          <p:nvPr/>
        </p:nvSpPr>
        <p:spPr>
          <a:xfrm>
            <a:off x="8860238" y="3898494"/>
            <a:ext cx="580030" cy="586348"/>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539A"/>
                </a:solidFill>
              </a:rPr>
              <a:t>2</a:t>
            </a:r>
          </a:p>
        </p:txBody>
      </p:sp>
      <p:sp>
        <p:nvSpPr>
          <p:cNvPr id="24" name="Rectangle 23" descr="Yellow box showing the Continue without logging in section on the Plan finder home page">
            <a:extLst>
              <a:ext uri="{FF2B5EF4-FFF2-40B4-BE49-F238E27FC236}">
                <a16:creationId xmlns:a16="http://schemas.microsoft.com/office/drawing/2014/main" id="{BEB083F6-24C5-435B-A008-A96839978890}"/>
              </a:ext>
            </a:extLst>
          </p:cNvPr>
          <p:cNvSpPr/>
          <p:nvPr/>
        </p:nvSpPr>
        <p:spPr>
          <a:xfrm>
            <a:off x="6237862" y="4126869"/>
            <a:ext cx="2445068" cy="582284"/>
          </a:xfrm>
          <a:prstGeom prst="rect">
            <a:avLst/>
          </a:prstGeom>
          <a:noFill/>
          <a:ln w="571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CC232803-8BAC-4E6A-997F-3F33B2121C43}"/>
              </a:ext>
            </a:extLst>
          </p:cNvPr>
          <p:cNvSpPr/>
          <p:nvPr/>
        </p:nvSpPr>
        <p:spPr>
          <a:xfrm>
            <a:off x="7782875" y="3310229"/>
            <a:ext cx="2445068" cy="740440"/>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539A"/>
                </a:solidFill>
              </a:rPr>
              <a:t>Or continue without logging in</a:t>
            </a:r>
          </a:p>
        </p:txBody>
      </p:sp>
      <p:sp>
        <p:nvSpPr>
          <p:cNvPr id="25" name="Rectangle 24" descr="Yellow box showing the Choose a plan section on the Plan finder home page">
            <a:extLst>
              <a:ext uri="{FF2B5EF4-FFF2-40B4-BE49-F238E27FC236}">
                <a16:creationId xmlns:a16="http://schemas.microsoft.com/office/drawing/2014/main" id="{8563A4C2-1B07-4175-96AC-185A73348C46}"/>
              </a:ext>
            </a:extLst>
          </p:cNvPr>
          <p:cNvSpPr/>
          <p:nvPr/>
        </p:nvSpPr>
        <p:spPr>
          <a:xfrm>
            <a:off x="7460395" y="4784282"/>
            <a:ext cx="2825541" cy="686740"/>
          </a:xfrm>
          <a:prstGeom prst="rect">
            <a:avLst/>
          </a:prstGeom>
          <a:noFill/>
          <a:ln w="571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E9884EEB-A848-4D0D-AABE-DC29DD6FBDF1}"/>
              </a:ext>
            </a:extLst>
          </p:cNvPr>
          <p:cNvSpPr/>
          <p:nvPr/>
        </p:nvSpPr>
        <p:spPr>
          <a:xfrm>
            <a:off x="9982200" y="5067237"/>
            <a:ext cx="580030" cy="586348"/>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539A"/>
                </a:solidFill>
              </a:rPr>
              <a:t>3</a:t>
            </a:r>
          </a:p>
        </p:txBody>
      </p:sp>
      <p:sp>
        <p:nvSpPr>
          <p:cNvPr id="31" name="Rectangle: Rounded Corners 30">
            <a:extLst>
              <a:ext uri="{FF2B5EF4-FFF2-40B4-BE49-F238E27FC236}">
                <a16:creationId xmlns:a16="http://schemas.microsoft.com/office/drawing/2014/main" id="{7962EA63-5848-4773-A3FA-246BDEAACC81}"/>
              </a:ext>
            </a:extLst>
          </p:cNvPr>
          <p:cNvSpPr/>
          <p:nvPr/>
        </p:nvSpPr>
        <p:spPr>
          <a:xfrm>
            <a:off x="8323385" y="5575954"/>
            <a:ext cx="1976804" cy="586348"/>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539A"/>
                </a:solidFill>
              </a:rPr>
              <a:t>Choose type of plan to review</a:t>
            </a:r>
          </a:p>
        </p:txBody>
      </p:sp>
      <p:sp>
        <p:nvSpPr>
          <p:cNvPr id="5" name="Slide Number Placeholder 4"/>
          <p:cNvSpPr>
            <a:spLocks noGrp="1"/>
          </p:cNvSpPr>
          <p:nvPr>
            <p:ph type="sldNum" sz="quarter" idx="12"/>
          </p:nvPr>
        </p:nvSpPr>
        <p:spPr/>
        <p:txBody>
          <a:bodyPr/>
          <a:lstStyle/>
          <a:p>
            <a:fld id="{0B2D781D-8844-5940-92D1-06EF0A7F581E}" type="slidenum">
              <a:rPr lang="en-US" smtClean="0"/>
              <a:t>27</a:t>
            </a:fld>
            <a:endParaRPr lang="en-US" dirty="0"/>
          </a:p>
        </p:txBody>
      </p:sp>
      <p:sp>
        <p:nvSpPr>
          <p:cNvPr id="4" name="Footer Placeholder 3"/>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36063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22" presetClass="entr" presetSubtype="2"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right)">
                                      <p:cBhvr>
                                        <p:cTn id="19" dur="500"/>
                                        <p:tgtEl>
                                          <p:spTgt spid="24"/>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22" presetClass="entr" presetSubtype="2"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right)">
                                      <p:cBhvr>
                                        <p:cTn id="29" dur="500"/>
                                        <p:tgtEl>
                                          <p:spTgt spid="25"/>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animBg="1"/>
      <p:bldP spid="23" grpId="0" animBg="1"/>
      <p:bldP spid="29" grpId="0" animBg="1"/>
      <p:bldP spid="24" grpId="0" animBg="1"/>
      <p:bldP spid="28" grpId="0" animBg="1"/>
      <p:bldP spid="25" grpId="0" animBg="1"/>
      <p:bldP spid="32"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7DDF5-032E-4F64-9983-286FED9B5733}"/>
              </a:ext>
            </a:extLst>
          </p:cNvPr>
          <p:cNvSpPr>
            <a:spLocks noGrp="1"/>
          </p:cNvSpPr>
          <p:nvPr>
            <p:ph type="title"/>
          </p:nvPr>
        </p:nvSpPr>
        <p:spPr/>
        <p:txBody>
          <a:bodyPr/>
          <a:lstStyle/>
          <a:p>
            <a:r>
              <a:rPr lang="en-US" dirty="0"/>
              <a:t>Things to Consider</a:t>
            </a:r>
          </a:p>
        </p:txBody>
      </p:sp>
      <p:sp>
        <p:nvSpPr>
          <p:cNvPr id="7" name="Content Placeholder 4">
            <a:extLst>
              <a:ext uri="{FF2B5EF4-FFF2-40B4-BE49-F238E27FC236}">
                <a16:creationId xmlns:a16="http://schemas.microsoft.com/office/drawing/2014/main" id="{339EB246-6683-9B4F-9391-FD55C385A13C}"/>
              </a:ext>
            </a:extLst>
          </p:cNvPr>
          <p:cNvSpPr>
            <a:spLocks noGrp="1"/>
          </p:cNvSpPr>
          <p:nvPr>
            <p:ph idx="1"/>
          </p:nvPr>
        </p:nvSpPr>
        <p:spPr>
          <a:xfrm>
            <a:off x="914400" y="1575449"/>
            <a:ext cx="10515600" cy="4351338"/>
          </a:xfrm>
        </p:spPr>
        <p:txBody>
          <a:bodyPr>
            <a:noAutofit/>
          </a:bodyPr>
          <a:lstStyle/>
          <a:p>
            <a:pPr marL="0" indent="0">
              <a:buNone/>
            </a:pPr>
            <a:r>
              <a:rPr lang="en-US" b="1" dirty="0"/>
              <a:t>Can’t </a:t>
            </a:r>
            <a:r>
              <a:rPr lang="en-US" b="1" u="sng" dirty="0"/>
              <a:t>save</a:t>
            </a:r>
            <a:r>
              <a:rPr lang="en-US" b="1" dirty="0"/>
              <a:t> drug list if you “</a:t>
            </a:r>
            <a:r>
              <a:rPr lang="en-US" b="1" i="1" dirty="0"/>
              <a:t>continue without logging in” </a:t>
            </a:r>
          </a:p>
          <a:p>
            <a:pPr marL="548640" lvl="1" indent="0">
              <a:buNone/>
            </a:pPr>
            <a:r>
              <a:rPr lang="en-US" dirty="0"/>
              <a:t>Will be able to see plan and coverage information to make an enrollment choice</a:t>
            </a:r>
          </a:p>
          <a:p>
            <a:r>
              <a:rPr lang="en-US" dirty="0"/>
              <a:t>In order to save the drug list, you must login or create a Medicare Account</a:t>
            </a:r>
          </a:p>
          <a:p>
            <a:pPr lvl="1"/>
            <a:r>
              <a:rPr lang="en-US" dirty="0"/>
              <a:t>Doing this will show your drug list from prior year’s claims</a:t>
            </a:r>
          </a:p>
          <a:p>
            <a:pPr lvl="1"/>
            <a:r>
              <a:rPr lang="en-US" dirty="0"/>
              <a:t>You need to update it with any new drugs/dosages</a:t>
            </a:r>
          </a:p>
          <a:p>
            <a:pPr lvl="1"/>
            <a:r>
              <a:rPr lang="en-US" dirty="0"/>
              <a:t>Remove any insulin products and vaccines before the initial OEP search*</a:t>
            </a:r>
          </a:p>
          <a:p>
            <a:pPr lvl="1"/>
            <a:endParaRPr lang="en-US" dirty="0"/>
          </a:p>
          <a:p>
            <a:pPr marL="548640" lvl="1" indent="0">
              <a:buNone/>
            </a:pPr>
            <a:endParaRPr lang="en-US" dirty="0"/>
          </a:p>
        </p:txBody>
      </p:sp>
      <p:sp>
        <p:nvSpPr>
          <p:cNvPr id="3" name="Rectangle: Rounded Corners 2" descr="Yellow box indicating that the last bullet was a revised step this year">
            <a:extLst>
              <a:ext uri="{FF2B5EF4-FFF2-40B4-BE49-F238E27FC236}">
                <a16:creationId xmlns:a16="http://schemas.microsoft.com/office/drawing/2014/main" id="{1D41B3D9-4A2F-40EA-ACAC-31EFF9F39152}"/>
              </a:ext>
            </a:extLst>
          </p:cNvPr>
          <p:cNvSpPr/>
          <p:nvPr/>
        </p:nvSpPr>
        <p:spPr>
          <a:xfrm>
            <a:off x="1438656" y="4828032"/>
            <a:ext cx="9592759" cy="54864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1A9FF65D-75A3-4CAE-9A63-14CC78F04011}"/>
              </a:ext>
              <a:ext uri="{C183D7F6-B498-43B3-948B-1728B52AA6E4}">
                <adec:decorative xmlns:adec="http://schemas.microsoft.com/office/drawing/2017/decorative" val="1"/>
              </a:ext>
            </a:extLst>
          </p:cNvPr>
          <p:cNvCxnSpPr/>
          <p:nvPr/>
        </p:nvCxnSpPr>
        <p:spPr>
          <a:xfrm>
            <a:off x="1292236" y="5705856"/>
            <a:ext cx="9509760"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99B00A2-5B2F-4DC8-877D-537830838A21}"/>
              </a:ext>
            </a:extLst>
          </p:cNvPr>
          <p:cNvSpPr txBox="1"/>
          <p:nvPr/>
        </p:nvSpPr>
        <p:spPr>
          <a:xfrm>
            <a:off x="1314831" y="5693566"/>
            <a:ext cx="4279392" cy="338554"/>
          </a:xfrm>
          <a:prstGeom prst="rect">
            <a:avLst/>
          </a:prstGeom>
          <a:noFill/>
        </p:spPr>
        <p:txBody>
          <a:bodyPr wrap="square" rtlCol="0">
            <a:spAutoFit/>
          </a:bodyPr>
          <a:lstStyle/>
          <a:p>
            <a:r>
              <a:rPr lang="en-US" sz="1600" dirty="0">
                <a:solidFill>
                  <a:srgbClr val="00539A"/>
                </a:solidFill>
                <a:latin typeface="Arial" panose="020B0604020202020204" pitchFamily="34" charset="0"/>
                <a:cs typeface="Arial" panose="020B0604020202020204" pitchFamily="34" charset="0"/>
              </a:rPr>
              <a:t>* Revised step for this year</a:t>
            </a:r>
          </a:p>
        </p:txBody>
      </p:sp>
      <p:sp>
        <p:nvSpPr>
          <p:cNvPr id="5" name="Slide Number Placeholder 4">
            <a:extLst>
              <a:ext uri="{FF2B5EF4-FFF2-40B4-BE49-F238E27FC236}">
                <a16:creationId xmlns:a16="http://schemas.microsoft.com/office/drawing/2014/main" id="{A14CFD12-1AC9-4BE0-8910-1C67DAFF8880}"/>
              </a:ext>
            </a:extLst>
          </p:cNvPr>
          <p:cNvSpPr>
            <a:spLocks noGrp="1"/>
          </p:cNvSpPr>
          <p:nvPr>
            <p:ph type="sldNum" sz="quarter" idx="12"/>
          </p:nvPr>
        </p:nvSpPr>
        <p:spPr/>
        <p:txBody>
          <a:bodyPr/>
          <a:lstStyle/>
          <a:p>
            <a:fld id="{0B2D781D-8844-5940-92D1-06EF0A7F581E}" type="slidenum">
              <a:rPr lang="en-US" smtClean="0"/>
              <a:t>28</a:t>
            </a:fld>
            <a:endParaRPr lang="en-US" dirty="0"/>
          </a:p>
        </p:txBody>
      </p:sp>
      <p:sp>
        <p:nvSpPr>
          <p:cNvPr id="4" name="Footer Placeholder 3">
            <a:extLst>
              <a:ext uri="{FF2B5EF4-FFF2-40B4-BE49-F238E27FC236}">
                <a16:creationId xmlns:a16="http://schemas.microsoft.com/office/drawing/2014/main" id="{B7B462AE-82F3-401A-98DF-05C6AD12C822}"/>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205746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0E5-056A-46E5-B182-DED28AB7FFEB}"/>
              </a:ext>
            </a:extLst>
          </p:cNvPr>
          <p:cNvSpPr>
            <a:spLocks noGrp="1"/>
          </p:cNvSpPr>
          <p:nvPr>
            <p:ph type="title"/>
          </p:nvPr>
        </p:nvSpPr>
        <p:spPr/>
        <p:txBody>
          <a:bodyPr>
            <a:normAutofit/>
          </a:bodyPr>
          <a:lstStyle/>
          <a:p>
            <a:r>
              <a:rPr lang="en-US" dirty="0"/>
              <a:t>Question on “Extra Help”</a:t>
            </a:r>
          </a:p>
        </p:txBody>
      </p:sp>
      <p:pic>
        <p:nvPicPr>
          <p:cNvPr id="7" name="Content Placeholder 6" descr="Screen shot for Medicare.gov that says &quot;Help with your costs&quot;"/>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2590800" y="1258632"/>
            <a:ext cx="6425626" cy="460290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747C2A1-FCAD-4B67-9FDB-21A91FAF3168}"/>
              </a:ext>
            </a:extLst>
          </p:cNvPr>
          <p:cNvSpPr>
            <a:spLocks noGrp="1"/>
          </p:cNvSpPr>
          <p:nvPr>
            <p:ph type="sldNum" sz="quarter" idx="12"/>
          </p:nvPr>
        </p:nvSpPr>
        <p:spPr/>
        <p:txBody>
          <a:bodyPr/>
          <a:lstStyle/>
          <a:p>
            <a:fld id="{0B2D781D-8844-5940-92D1-06EF0A7F581E}" type="slidenum">
              <a:rPr lang="en-US" smtClean="0"/>
              <a:t>29</a:t>
            </a:fld>
            <a:endParaRPr lang="en-US" dirty="0"/>
          </a:p>
        </p:txBody>
      </p:sp>
      <p:sp>
        <p:nvSpPr>
          <p:cNvPr id="4" name="Footer Placeholder 3">
            <a:extLst>
              <a:ext uri="{FF2B5EF4-FFF2-40B4-BE49-F238E27FC236}">
                <a16:creationId xmlns:a16="http://schemas.microsoft.com/office/drawing/2014/main" id="{D336F31B-B13F-4350-9082-1DE767C495FF}"/>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848377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4E9F-757A-4D40-B296-D9AF85A18091}"/>
              </a:ext>
            </a:extLst>
          </p:cNvPr>
          <p:cNvSpPr>
            <a:spLocks noGrp="1"/>
          </p:cNvSpPr>
          <p:nvPr>
            <p:ph type="title"/>
          </p:nvPr>
        </p:nvSpPr>
        <p:spPr/>
        <p:txBody>
          <a:bodyPr/>
          <a:lstStyle/>
          <a:p>
            <a:r>
              <a:rPr lang="en-US" dirty="0"/>
              <a:t>Resources Available on NTP Website</a:t>
            </a:r>
          </a:p>
        </p:txBody>
      </p:sp>
      <p:pic>
        <p:nvPicPr>
          <p:cNvPr id="7" name="Picture 6" descr="Screen shot from CMSnationaltrainingprogram.cms.gov. It displays a keyboard, coffee mug, note pad, and phone. The course title is &quot;Medicare Advantage Mini-Course and Podcast Series&quot;.">
            <a:extLst>
              <a:ext uri="{FF2B5EF4-FFF2-40B4-BE49-F238E27FC236}">
                <a16:creationId xmlns:a16="http://schemas.microsoft.com/office/drawing/2014/main" id="{FB918C5F-46E7-4ED1-AF82-E832D371BF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197" b="4809"/>
          <a:stretch/>
        </p:blipFill>
        <p:spPr>
          <a:xfrm>
            <a:off x="1429659" y="1122744"/>
            <a:ext cx="8843012" cy="5243332"/>
          </a:xfrm>
          <a:prstGeom prst="rect">
            <a:avLst/>
          </a:prstGeom>
        </p:spPr>
      </p:pic>
      <p:sp>
        <p:nvSpPr>
          <p:cNvPr id="5" name="Slide Number Placeholder 4">
            <a:extLst>
              <a:ext uri="{FF2B5EF4-FFF2-40B4-BE49-F238E27FC236}">
                <a16:creationId xmlns:a16="http://schemas.microsoft.com/office/drawing/2014/main" id="{4F0F07E0-A0F6-4FC5-8241-AFE8AB781D48}"/>
              </a:ext>
            </a:extLst>
          </p:cNvPr>
          <p:cNvSpPr>
            <a:spLocks noGrp="1"/>
          </p:cNvSpPr>
          <p:nvPr>
            <p:ph type="sldNum" sz="quarter" idx="12"/>
          </p:nvPr>
        </p:nvSpPr>
        <p:spPr/>
        <p:txBody>
          <a:bodyPr/>
          <a:lstStyle/>
          <a:p>
            <a:fld id="{0B2D781D-8844-5940-92D1-06EF0A7F581E}" type="slidenum">
              <a:rPr lang="en-US" smtClean="0"/>
              <a:t>3</a:t>
            </a:fld>
            <a:endParaRPr lang="en-US"/>
          </a:p>
        </p:txBody>
      </p:sp>
      <p:sp>
        <p:nvSpPr>
          <p:cNvPr id="4" name="Footer Placeholder 3">
            <a:extLst>
              <a:ext uri="{FF2B5EF4-FFF2-40B4-BE49-F238E27FC236}">
                <a16:creationId xmlns:a16="http://schemas.microsoft.com/office/drawing/2014/main" id="{E088108F-F1BD-4527-B96F-D4DE79A97F14}"/>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D1B07D0F-FC16-44A6-8A03-FEED590E7103}"/>
              </a:ext>
            </a:extLst>
          </p:cNvPr>
          <p:cNvSpPr>
            <a:spLocks noGrp="1"/>
          </p:cNvSpPr>
          <p:nvPr>
            <p:ph type="dt" sz="half" idx="10"/>
          </p:nvPr>
        </p:nvSpPr>
        <p:spPr/>
        <p:txBody>
          <a:bodyPr/>
          <a:lstStyle/>
          <a:p>
            <a:r>
              <a:rPr lang="en-US"/>
              <a:t>September 2022</a:t>
            </a:r>
          </a:p>
        </p:txBody>
      </p:sp>
    </p:spTree>
    <p:custDataLst>
      <p:tags r:id="rId1"/>
    </p:custDataLst>
    <p:extLst>
      <p:ext uri="{BB962C8B-B14F-4D97-AF65-F5344CB8AC3E}">
        <p14:creationId xmlns:p14="http://schemas.microsoft.com/office/powerpoint/2010/main" val="617168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E2100-5A8F-4C70-9875-AF07F375BA99}"/>
              </a:ext>
            </a:extLst>
          </p:cNvPr>
          <p:cNvSpPr>
            <a:spLocks noGrp="1"/>
          </p:cNvSpPr>
          <p:nvPr>
            <p:ph type="title"/>
          </p:nvPr>
        </p:nvSpPr>
        <p:spPr/>
        <p:txBody>
          <a:bodyPr>
            <a:normAutofit/>
          </a:bodyPr>
          <a:lstStyle/>
          <a:p>
            <a:r>
              <a:rPr lang="en-US" dirty="0"/>
              <a:t>Search Preferences: Drug Costs</a:t>
            </a:r>
          </a:p>
        </p:txBody>
      </p:sp>
      <p:sp>
        <p:nvSpPr>
          <p:cNvPr id="8" name="TextBox 7"/>
          <p:cNvSpPr txBox="1"/>
          <p:nvPr/>
        </p:nvSpPr>
        <p:spPr>
          <a:xfrm>
            <a:off x="2837410" y="1371298"/>
            <a:ext cx="6523760" cy="553998"/>
          </a:xfrm>
          <a:prstGeom prst="rect">
            <a:avLst/>
          </a:prstGeom>
          <a:noFill/>
        </p:spPr>
        <p:txBody>
          <a:bodyPr wrap="square" rtlCol="0">
            <a:spAutoFit/>
          </a:bodyPr>
          <a:lstStyle/>
          <a:p>
            <a:r>
              <a:rPr lang="en-US" sz="3000" dirty="0">
                <a:solidFill>
                  <a:srgbClr val="00529B"/>
                </a:solidFill>
                <a:latin typeface="Arial" panose="020B0604020202020204" pitchFamily="34" charset="0"/>
                <a:cs typeface="Arial" panose="020B0604020202020204" pitchFamily="34" charset="0"/>
              </a:rPr>
              <a:t>Always select “Yes” if entering drugs</a:t>
            </a:r>
          </a:p>
        </p:txBody>
      </p:sp>
      <p:pic>
        <p:nvPicPr>
          <p:cNvPr id="7" name="Content Placeholder 3" descr="Screen shot from Medicare.gov that says &quot;Tell us your search preferences&quot;"/>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453182" y="2367251"/>
            <a:ext cx="9600873" cy="3129037"/>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387BB16-6E48-4921-8087-3B49BEC3E0DD}"/>
              </a:ext>
            </a:extLst>
          </p:cNvPr>
          <p:cNvSpPr>
            <a:spLocks noGrp="1"/>
          </p:cNvSpPr>
          <p:nvPr>
            <p:ph type="sldNum" sz="quarter" idx="12"/>
          </p:nvPr>
        </p:nvSpPr>
        <p:spPr/>
        <p:txBody>
          <a:bodyPr/>
          <a:lstStyle/>
          <a:p>
            <a:fld id="{0B2D781D-8844-5940-92D1-06EF0A7F581E}" type="slidenum">
              <a:rPr lang="en-US" smtClean="0"/>
              <a:t>30</a:t>
            </a:fld>
            <a:endParaRPr lang="en-US" dirty="0"/>
          </a:p>
        </p:txBody>
      </p:sp>
      <p:sp>
        <p:nvSpPr>
          <p:cNvPr id="4" name="Footer Placeholder 3">
            <a:extLst>
              <a:ext uri="{FF2B5EF4-FFF2-40B4-BE49-F238E27FC236}">
                <a16:creationId xmlns:a16="http://schemas.microsoft.com/office/drawing/2014/main" id="{AE2586EC-9745-4216-928A-39B549CAE2DD}"/>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318233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Edit Drug List</a:t>
            </a:r>
          </a:p>
        </p:txBody>
      </p:sp>
      <p:pic>
        <p:nvPicPr>
          <p:cNvPr id="6" name="Picture 5" descr="Screenshot of the drug list interface on the Plan finder website">
            <a:extLst>
              <a:ext uri="{FF2B5EF4-FFF2-40B4-BE49-F238E27FC236}">
                <a16:creationId xmlns:a16="http://schemas.microsoft.com/office/drawing/2014/main" id="{35B4CF72-2D96-44B5-AD56-C9C51030FD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1583775"/>
            <a:ext cx="10515600" cy="3846449"/>
          </a:xfrm>
          <a:prstGeom prst="rect">
            <a:avLst/>
          </a:prstGeom>
          <a:ln>
            <a:noFill/>
          </a:ln>
          <a:effectLst>
            <a:outerShdw blurRad="292100" dist="139700" dir="2700000" algn="tl" rotWithShape="0">
              <a:srgbClr val="333333">
                <a:alpha val="65000"/>
              </a:srgbClr>
            </a:outerShdw>
          </a:effectLst>
        </p:spPr>
      </p:pic>
      <p:sp>
        <p:nvSpPr>
          <p:cNvPr id="13" name="Right Arrow 10" descr="Yellow Arrow pointing out (Use your account button)">
            <a:extLst>
              <a:ext uri="{FF2B5EF4-FFF2-40B4-BE49-F238E27FC236}">
                <a16:creationId xmlns:a16="http://schemas.microsoft.com/office/drawing/2014/main" id="{1756C823-5227-4E7F-BEDD-E93D3F9A1E93}"/>
              </a:ext>
            </a:extLst>
          </p:cNvPr>
          <p:cNvSpPr/>
          <p:nvPr/>
        </p:nvSpPr>
        <p:spPr>
          <a:xfrm rot="10800000">
            <a:off x="5411853" y="4750763"/>
            <a:ext cx="1050093" cy="594160"/>
          </a:xfrm>
          <a:prstGeom prst="rightArrow">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9" name="Right Arrow 10" descr="Yellow Arrow pointing out (Use your account button)">
            <a:extLst>
              <a:ext uri="{FF2B5EF4-FFF2-40B4-BE49-F238E27FC236}">
                <a16:creationId xmlns:a16="http://schemas.microsoft.com/office/drawing/2014/main" id="{193CDAD0-4252-457F-B9E2-E0E4720B2243}"/>
              </a:ext>
            </a:extLst>
          </p:cNvPr>
          <p:cNvSpPr/>
          <p:nvPr/>
        </p:nvSpPr>
        <p:spPr>
          <a:xfrm>
            <a:off x="313153" y="4767417"/>
            <a:ext cx="1050093" cy="594160"/>
          </a:xfrm>
          <a:prstGeom prst="rightArrow">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 name="Slide Number Placeholder 4">
            <a:extLst>
              <a:ext uri="{FF2B5EF4-FFF2-40B4-BE49-F238E27FC236}">
                <a16:creationId xmlns:a16="http://schemas.microsoft.com/office/drawing/2014/main" id="{1AED7B36-9289-48A7-AD7A-6BC74F43F1EA}"/>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31</a:t>
            </a:fld>
            <a:endParaRPr lang="en-US" dirty="0"/>
          </a:p>
        </p:txBody>
      </p:sp>
      <p:sp>
        <p:nvSpPr>
          <p:cNvPr id="4" name="Footer Placeholder 3"/>
          <p:cNvSpPr>
            <a:spLocks noGrp="1"/>
          </p:cNvSpPr>
          <p:nvPr>
            <p:ph type="ftr" sz="quarter" idx="11"/>
          </p:nvPr>
        </p:nvSpPr>
        <p:spPr/>
        <p:txBody>
          <a:bodyPr/>
          <a:lstStyle/>
          <a:p>
            <a:r>
              <a:rPr lang="en-US" dirty="0"/>
              <a:t>NTP Medicare OEP Bootcamp 2022</a:t>
            </a:r>
          </a:p>
        </p:txBody>
      </p:sp>
      <p:sp>
        <p:nvSpPr>
          <p:cNvPr id="5" name="Date Placeholder 4"/>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33316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2DED-A18B-45C3-AEDA-F03CA5A2F878}"/>
              </a:ext>
            </a:extLst>
          </p:cNvPr>
          <p:cNvSpPr>
            <a:spLocks noGrp="1"/>
          </p:cNvSpPr>
          <p:nvPr>
            <p:ph type="title"/>
          </p:nvPr>
        </p:nvSpPr>
        <p:spPr/>
        <p:txBody>
          <a:bodyPr/>
          <a:lstStyle/>
          <a:p>
            <a:r>
              <a:rPr lang="en-US" dirty="0"/>
              <a:t>Adding Drugs from Claims Data</a:t>
            </a:r>
          </a:p>
        </p:txBody>
      </p:sp>
      <p:pic>
        <p:nvPicPr>
          <p:cNvPr id="6" name="Picture 5" descr="Screenshot of the Add recently filled drugs user interface window ">
            <a:extLst>
              <a:ext uri="{FF2B5EF4-FFF2-40B4-BE49-F238E27FC236}">
                <a16:creationId xmlns:a16="http://schemas.microsoft.com/office/drawing/2014/main" id="{0BB1E87A-6069-4452-816F-DDC594709BFB}"/>
              </a:ext>
            </a:extLst>
          </p:cNvPr>
          <p:cNvPicPr>
            <a:picLocks noChangeAspect="1"/>
          </p:cNvPicPr>
          <p:nvPr/>
        </p:nvPicPr>
        <p:blipFill>
          <a:blip r:embed="rId4"/>
          <a:stretch>
            <a:fillRect/>
          </a:stretch>
        </p:blipFill>
        <p:spPr>
          <a:xfrm>
            <a:off x="762000" y="980542"/>
            <a:ext cx="10957560" cy="5417221"/>
          </a:xfrm>
          <a:prstGeom prst="rect">
            <a:avLst/>
          </a:prstGeom>
        </p:spPr>
      </p:pic>
      <p:pic>
        <p:nvPicPr>
          <p:cNvPr id="7" name="Picture 6">
            <a:extLst>
              <a:ext uri="{FF2B5EF4-FFF2-40B4-BE49-F238E27FC236}">
                <a16:creationId xmlns:a16="http://schemas.microsoft.com/office/drawing/2014/main" id="{45B9D71C-9A33-4B66-BEAF-AAD0191B2F0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66198" y="5230369"/>
            <a:ext cx="411480" cy="399011"/>
          </a:xfrm>
          <a:prstGeom prst="rect">
            <a:avLst/>
          </a:prstGeom>
        </p:spPr>
      </p:pic>
      <p:sp>
        <p:nvSpPr>
          <p:cNvPr id="8" name="TextBox 7">
            <a:extLst>
              <a:ext uri="{FF2B5EF4-FFF2-40B4-BE49-F238E27FC236}">
                <a16:creationId xmlns:a16="http://schemas.microsoft.com/office/drawing/2014/main" id="{E3DA79D8-3C2D-48B0-919C-25F297BB1F5F}"/>
              </a:ext>
            </a:extLst>
          </p:cNvPr>
          <p:cNvSpPr txBox="1"/>
          <p:nvPr/>
        </p:nvSpPr>
        <p:spPr>
          <a:xfrm>
            <a:off x="4156091" y="5249094"/>
            <a:ext cx="3275841" cy="292388"/>
          </a:xfrm>
          <a:prstGeom prst="rect">
            <a:avLst/>
          </a:prstGeom>
          <a:noFill/>
        </p:spPr>
        <p:txBody>
          <a:bodyPr wrap="square" rtlCol="0">
            <a:spAutoFit/>
          </a:bodyPr>
          <a:lstStyle/>
          <a:p>
            <a:r>
              <a:rPr lang="en-US" sz="1300" dirty="0">
                <a:solidFill>
                  <a:srgbClr val="666D75"/>
                </a:solidFill>
                <a:latin typeface="Arial" panose="020B0604020202020204" pitchFamily="34" charset="0"/>
                <a:cs typeface="Arial" panose="020B0604020202020204" pitchFamily="34" charset="0"/>
              </a:rPr>
              <a:t>Insulin Glargine 100 units/mL</a:t>
            </a:r>
          </a:p>
        </p:txBody>
      </p:sp>
      <p:sp>
        <p:nvSpPr>
          <p:cNvPr id="9" name="Right Arrow 10" descr="Yellow Arrow pointing out (Use your account button)">
            <a:extLst>
              <a:ext uri="{FF2B5EF4-FFF2-40B4-BE49-F238E27FC236}">
                <a16:creationId xmlns:a16="http://schemas.microsoft.com/office/drawing/2014/main" id="{FBA6DCA7-06E4-4A51-9CFD-7E73FE385704}"/>
              </a:ext>
            </a:extLst>
          </p:cNvPr>
          <p:cNvSpPr/>
          <p:nvPr/>
        </p:nvSpPr>
        <p:spPr>
          <a:xfrm rot="10800000" flipV="1">
            <a:off x="6454850" y="5126225"/>
            <a:ext cx="1325780" cy="607297"/>
          </a:xfrm>
          <a:prstGeom prst="rightArrow">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539A"/>
                </a:solidFill>
              </a:rPr>
              <a:t>Don’t add</a:t>
            </a:r>
          </a:p>
        </p:txBody>
      </p:sp>
      <p:sp>
        <p:nvSpPr>
          <p:cNvPr id="3" name="Slide Number Placeholder 2">
            <a:extLst>
              <a:ext uri="{FF2B5EF4-FFF2-40B4-BE49-F238E27FC236}">
                <a16:creationId xmlns:a16="http://schemas.microsoft.com/office/drawing/2014/main" id="{2CB1C079-44E4-493D-8927-7772B44672D5}"/>
              </a:ext>
            </a:extLst>
          </p:cNvPr>
          <p:cNvSpPr>
            <a:spLocks noGrp="1"/>
          </p:cNvSpPr>
          <p:nvPr>
            <p:ph type="sldNum" sz="quarter" idx="12"/>
          </p:nvPr>
        </p:nvSpPr>
        <p:spPr/>
        <p:txBody>
          <a:bodyPr/>
          <a:lstStyle/>
          <a:p>
            <a:fld id="{48F63A3B-78C7-47BE-AE5E-E10140E04643}" type="slidenum">
              <a:rPr lang="en-US" smtClean="0"/>
              <a:pPr/>
              <a:t>32</a:t>
            </a:fld>
            <a:endParaRPr lang="en-US" dirty="0"/>
          </a:p>
        </p:txBody>
      </p:sp>
      <p:sp>
        <p:nvSpPr>
          <p:cNvPr id="5" name="Footer Placeholder 4">
            <a:extLst>
              <a:ext uri="{FF2B5EF4-FFF2-40B4-BE49-F238E27FC236}">
                <a16:creationId xmlns:a16="http://schemas.microsoft.com/office/drawing/2014/main" id="{1D63971E-F2F0-462A-A525-9C698DDEEE64}"/>
              </a:ext>
            </a:extLst>
          </p:cNvPr>
          <p:cNvSpPr>
            <a:spLocks noGrp="1"/>
          </p:cNvSpPr>
          <p:nvPr>
            <p:ph type="ftr" sz="quarter" idx="11"/>
          </p:nvPr>
        </p:nvSpPr>
        <p:spPr/>
        <p:txBody>
          <a:bodyPr/>
          <a:lstStyle/>
          <a:p>
            <a:r>
              <a:rPr lang="en-US" dirty="0"/>
              <a:t>NTP Medicare OEP Bootcamp 2022</a:t>
            </a:r>
          </a:p>
        </p:txBody>
      </p:sp>
      <p:sp>
        <p:nvSpPr>
          <p:cNvPr id="4" name="Date Placeholder 3">
            <a:extLst>
              <a:ext uri="{FF2B5EF4-FFF2-40B4-BE49-F238E27FC236}">
                <a16:creationId xmlns:a16="http://schemas.microsoft.com/office/drawing/2014/main" id="{E30886CF-93A6-46BE-B963-7F3543D214A8}"/>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2799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3782-7535-4975-85BB-CF33045B005E}"/>
              </a:ext>
            </a:extLst>
          </p:cNvPr>
          <p:cNvSpPr>
            <a:spLocks noGrp="1"/>
          </p:cNvSpPr>
          <p:nvPr>
            <p:ph type="title"/>
          </p:nvPr>
        </p:nvSpPr>
        <p:spPr/>
        <p:txBody>
          <a:bodyPr/>
          <a:lstStyle/>
          <a:p>
            <a:r>
              <a:rPr lang="en-US" dirty="0"/>
              <a:t>Insulin Pop-Up Sample on Plan Finder (drug list)</a:t>
            </a:r>
          </a:p>
        </p:txBody>
      </p:sp>
      <p:pic>
        <p:nvPicPr>
          <p:cNvPr id="6" name="Picture 5" descr="Screenshot of the Drug list interface on the plan finder website">
            <a:extLst>
              <a:ext uri="{FF2B5EF4-FFF2-40B4-BE49-F238E27FC236}">
                <a16:creationId xmlns:a16="http://schemas.microsoft.com/office/drawing/2014/main" id="{69BA9B39-85A9-40EC-A81A-C0E78251A542}"/>
              </a:ext>
            </a:extLst>
          </p:cNvPr>
          <p:cNvPicPr>
            <a:picLocks noChangeAspect="1"/>
          </p:cNvPicPr>
          <p:nvPr/>
        </p:nvPicPr>
        <p:blipFill>
          <a:blip r:embed="rId4"/>
          <a:stretch>
            <a:fillRect/>
          </a:stretch>
        </p:blipFill>
        <p:spPr>
          <a:xfrm>
            <a:off x="93394" y="1021080"/>
            <a:ext cx="12005212" cy="5334000"/>
          </a:xfrm>
          <a:prstGeom prst="rect">
            <a:avLst/>
          </a:prstGeom>
        </p:spPr>
      </p:pic>
      <p:sp>
        <p:nvSpPr>
          <p:cNvPr id="5" name="Slide Number Placeholder 4">
            <a:extLst>
              <a:ext uri="{FF2B5EF4-FFF2-40B4-BE49-F238E27FC236}">
                <a16:creationId xmlns:a16="http://schemas.microsoft.com/office/drawing/2014/main" id="{70A303E8-BFD2-4BFE-A94F-8544347EBBA6}"/>
              </a:ext>
            </a:extLst>
          </p:cNvPr>
          <p:cNvSpPr>
            <a:spLocks noGrp="1"/>
          </p:cNvSpPr>
          <p:nvPr>
            <p:ph type="sldNum" sz="quarter" idx="12"/>
          </p:nvPr>
        </p:nvSpPr>
        <p:spPr/>
        <p:txBody>
          <a:bodyPr/>
          <a:lstStyle/>
          <a:p>
            <a:fld id="{0B2D781D-8844-5940-92D1-06EF0A7F581E}" type="slidenum">
              <a:rPr lang="en-US" smtClean="0"/>
              <a:t>33</a:t>
            </a:fld>
            <a:endParaRPr lang="en-US" dirty="0"/>
          </a:p>
        </p:txBody>
      </p:sp>
      <p:sp>
        <p:nvSpPr>
          <p:cNvPr id="3" name="Date Placeholder 2">
            <a:extLst>
              <a:ext uri="{FF2B5EF4-FFF2-40B4-BE49-F238E27FC236}">
                <a16:creationId xmlns:a16="http://schemas.microsoft.com/office/drawing/2014/main" id="{E504A86B-1CF8-4D6A-BDA2-05A7C058BCFF}"/>
              </a:ext>
            </a:extLst>
          </p:cNvPr>
          <p:cNvSpPr>
            <a:spLocks noGrp="1"/>
          </p:cNvSpPr>
          <p:nvPr>
            <p:ph type="dt" sz="half" idx="10"/>
          </p:nvPr>
        </p:nvSpPr>
        <p:spPr/>
        <p:txBody>
          <a:bodyPr/>
          <a:lstStyle/>
          <a:p>
            <a:r>
              <a:rPr lang="en-US"/>
              <a:t>September 2022</a:t>
            </a:r>
            <a:endParaRPr lang="en-US" dirty="0"/>
          </a:p>
        </p:txBody>
      </p:sp>
      <p:sp>
        <p:nvSpPr>
          <p:cNvPr id="4" name="Footer Placeholder 3">
            <a:extLst>
              <a:ext uri="{FF2B5EF4-FFF2-40B4-BE49-F238E27FC236}">
                <a16:creationId xmlns:a16="http://schemas.microsoft.com/office/drawing/2014/main" id="{E1A7D32C-D390-4802-AD92-E00A701DA93E}"/>
              </a:ext>
            </a:extLst>
          </p:cNvPr>
          <p:cNvSpPr>
            <a:spLocks noGrp="1"/>
          </p:cNvSpPr>
          <p:nvPr>
            <p:ph type="ftr" sz="quarter" idx="11"/>
          </p:nvPr>
        </p:nvSpPr>
        <p:spPr/>
        <p:txBody>
          <a:bodyPr/>
          <a:lstStyle/>
          <a:p>
            <a:r>
              <a:rPr lang="en-US" dirty="0"/>
              <a:t>NTP Medicare OEP Bootcamp 2022</a:t>
            </a:r>
          </a:p>
        </p:txBody>
      </p:sp>
    </p:spTree>
    <p:custDataLst>
      <p:tags r:id="rId1"/>
    </p:custDataLst>
    <p:extLst>
      <p:ext uri="{BB962C8B-B14F-4D97-AF65-F5344CB8AC3E}">
        <p14:creationId xmlns:p14="http://schemas.microsoft.com/office/powerpoint/2010/main" val="246572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Entering Drugs</a:t>
            </a:r>
          </a:p>
        </p:txBody>
      </p:sp>
      <p:sp>
        <p:nvSpPr>
          <p:cNvPr id="6" name="TextBox 5">
            <a:extLst>
              <a:ext uri="{FF2B5EF4-FFF2-40B4-BE49-F238E27FC236}">
                <a16:creationId xmlns:a16="http://schemas.microsoft.com/office/drawing/2014/main" id="{1F1D8464-3B73-44C2-87D6-E6EBA08B6DD5}"/>
              </a:ext>
            </a:extLst>
          </p:cNvPr>
          <p:cNvSpPr txBox="1"/>
          <p:nvPr/>
        </p:nvSpPr>
        <p:spPr>
          <a:xfrm>
            <a:off x="430837" y="1758809"/>
            <a:ext cx="3607763" cy="2616101"/>
          </a:xfrm>
          <a:prstGeom prst="rect">
            <a:avLst/>
          </a:prstGeom>
          <a:noFill/>
        </p:spPr>
        <p:txBody>
          <a:bodyPr wrap="square" rtlCol="0">
            <a:spAutoFit/>
          </a:bodyPr>
          <a:lstStyle/>
          <a:p>
            <a:pPr marL="457200" indent="-457200">
              <a:spcAft>
                <a:spcPts val="1200"/>
              </a:spcAft>
              <a:buFont typeface="+mj-lt"/>
              <a:buAutoNum type="alphaUcPeriod"/>
            </a:pPr>
            <a:r>
              <a:rPr lang="en-US" sz="2400" dirty="0">
                <a:solidFill>
                  <a:srgbClr val="00539A"/>
                </a:solidFill>
                <a:latin typeface="Arial" panose="020B0604020202020204" pitchFamily="34" charset="0"/>
                <a:cs typeface="Arial" panose="020B0604020202020204" pitchFamily="34" charset="0"/>
              </a:rPr>
              <a:t>Type in the drug name in the box</a:t>
            </a:r>
          </a:p>
          <a:p>
            <a:pPr marL="457200" indent="-457200">
              <a:spcAft>
                <a:spcPts val="1200"/>
              </a:spcAft>
              <a:buFont typeface="+mj-lt"/>
              <a:buAutoNum type="alphaUcPeriod"/>
            </a:pPr>
            <a:r>
              <a:rPr lang="en-US" sz="2400" dirty="0">
                <a:solidFill>
                  <a:srgbClr val="00539A"/>
                </a:solidFill>
                <a:latin typeface="Arial" panose="020B0604020202020204" pitchFamily="34" charset="0"/>
                <a:cs typeface="Arial" panose="020B0604020202020204" pitchFamily="34" charset="0"/>
              </a:rPr>
              <a:t>Or you can search for the name of drug by first letter</a:t>
            </a:r>
          </a:p>
          <a:p>
            <a:pPr>
              <a:spcAft>
                <a:spcPts val="1200"/>
              </a:spcAft>
            </a:pPr>
            <a:endParaRPr lang="en-US" sz="2400" dirty="0">
              <a:solidFill>
                <a:srgbClr val="00539A"/>
              </a:solidFill>
              <a:latin typeface="Arial" panose="020B0604020202020204" pitchFamily="34" charset="0"/>
              <a:cs typeface="Arial" panose="020B0604020202020204" pitchFamily="34" charset="0"/>
            </a:endParaRPr>
          </a:p>
        </p:txBody>
      </p:sp>
      <p:pic>
        <p:nvPicPr>
          <p:cNvPr id="9" name="Picture 8" descr="Screen shot from Medicare.gov that says &quot;Add prescription drug&quot;">
            <a:extLst>
              <a:ext uri="{FF2B5EF4-FFF2-40B4-BE49-F238E27FC236}">
                <a16:creationId xmlns:a16="http://schemas.microsoft.com/office/drawing/2014/main" id="{F9096F80-288B-40E3-A87A-B54DD5A6E0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6058" y="1238907"/>
            <a:ext cx="7246874" cy="3938312"/>
          </a:xfrm>
          <a:prstGeom prst="rect">
            <a:avLst/>
          </a:prstGeom>
          <a:ln>
            <a:noFill/>
          </a:ln>
          <a:effectLst>
            <a:outerShdw blurRad="292100" dist="139700" dir="2700000" algn="tl" rotWithShape="0">
              <a:srgbClr val="333333">
                <a:alpha val="65000"/>
              </a:srgbClr>
            </a:outerShdw>
          </a:effectLst>
        </p:spPr>
      </p:pic>
      <p:sp>
        <p:nvSpPr>
          <p:cNvPr id="14" name="Right Arrow 10" descr="Yellow Arrow pointing out (Use your account button)">
            <a:extLst>
              <a:ext uri="{FF2B5EF4-FFF2-40B4-BE49-F238E27FC236}">
                <a16:creationId xmlns:a16="http://schemas.microsoft.com/office/drawing/2014/main" id="{8F7033A2-6F74-4A24-868D-D25F55CA7A01}"/>
              </a:ext>
            </a:extLst>
          </p:cNvPr>
          <p:cNvSpPr/>
          <p:nvPr/>
        </p:nvSpPr>
        <p:spPr>
          <a:xfrm>
            <a:off x="3997656" y="2292826"/>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A</a:t>
            </a:r>
          </a:p>
        </p:txBody>
      </p:sp>
      <p:sp>
        <p:nvSpPr>
          <p:cNvPr id="17" name="Right Arrow 10" descr="Yellow Arrow pointing out (Use your account button)">
            <a:extLst>
              <a:ext uri="{FF2B5EF4-FFF2-40B4-BE49-F238E27FC236}">
                <a16:creationId xmlns:a16="http://schemas.microsoft.com/office/drawing/2014/main" id="{EAFADDF8-66AD-43E6-9CF9-86441CDDF93C}"/>
              </a:ext>
            </a:extLst>
          </p:cNvPr>
          <p:cNvSpPr/>
          <p:nvPr/>
        </p:nvSpPr>
        <p:spPr>
          <a:xfrm>
            <a:off x="3987438" y="2947916"/>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B</a:t>
            </a:r>
          </a:p>
        </p:txBody>
      </p:sp>
      <p:grpSp>
        <p:nvGrpSpPr>
          <p:cNvPr id="19" name="Group 18" descr="Yellow arrow shape indicating a tip, it reads:  Don’t enter over-the-counter&#10;drugs or drugs covered Medicare Part B (Medical Insurance)&#10;">
            <a:extLst>
              <a:ext uri="{FF2B5EF4-FFF2-40B4-BE49-F238E27FC236}">
                <a16:creationId xmlns:a16="http://schemas.microsoft.com/office/drawing/2014/main" id="{F27B022F-90C4-4F81-BD06-C9E78FE22BAF}"/>
              </a:ext>
            </a:extLst>
          </p:cNvPr>
          <p:cNvGrpSpPr/>
          <p:nvPr/>
        </p:nvGrpSpPr>
        <p:grpSpPr>
          <a:xfrm>
            <a:off x="4934" y="5200317"/>
            <a:ext cx="5444396" cy="1142430"/>
            <a:chOff x="4934" y="5200317"/>
            <a:chExt cx="5444396" cy="1142430"/>
          </a:xfrm>
        </p:grpSpPr>
        <p:sp>
          <p:nvSpPr>
            <p:cNvPr id="18" name="Arrow: Pentagon 17">
              <a:extLst>
                <a:ext uri="{FF2B5EF4-FFF2-40B4-BE49-F238E27FC236}">
                  <a16:creationId xmlns:a16="http://schemas.microsoft.com/office/drawing/2014/main" id="{66F8BF5C-5226-4EED-B6CE-A2EB762FF4F8}"/>
                </a:ext>
              </a:extLst>
            </p:cNvPr>
            <p:cNvSpPr/>
            <p:nvPr/>
          </p:nvSpPr>
          <p:spPr>
            <a:xfrm>
              <a:off x="4934" y="5326711"/>
              <a:ext cx="5444396"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75EDC8D-7838-4542-A138-98B425CEB7AC}"/>
                </a:ext>
              </a:extLst>
            </p:cNvPr>
            <p:cNvSpPr txBox="1"/>
            <p:nvPr/>
          </p:nvSpPr>
          <p:spPr>
            <a:xfrm>
              <a:off x="119136" y="5393940"/>
              <a:ext cx="4060601" cy="923330"/>
            </a:xfrm>
            <a:prstGeom prst="rect">
              <a:avLst/>
            </a:prstGeom>
            <a:noFill/>
          </p:spPr>
          <p:txBody>
            <a:bodyPr wrap="square" rtlCol="0">
              <a:spAutoFit/>
            </a:bodyPr>
            <a:lstStyle/>
            <a:p>
              <a:r>
                <a:rPr lang="en-US" dirty="0">
                  <a:solidFill>
                    <a:srgbClr val="00539A"/>
                  </a:solidFill>
                  <a:latin typeface="Arial" panose="020B0604020202020204" pitchFamily="34" charset="0"/>
                  <a:cs typeface="Arial" panose="020B0604020202020204" pitchFamily="34" charset="0"/>
                </a:rPr>
                <a:t>Don’t enter over-the-counter</a:t>
              </a:r>
              <a:br>
                <a:rPr lang="en-US" dirty="0">
                  <a:solidFill>
                    <a:srgbClr val="00539A"/>
                  </a:solidFill>
                  <a:latin typeface="Arial" panose="020B0604020202020204" pitchFamily="34" charset="0"/>
                  <a:cs typeface="Arial" panose="020B0604020202020204" pitchFamily="34" charset="0"/>
                </a:rPr>
              </a:br>
              <a:r>
                <a:rPr lang="en-US" dirty="0">
                  <a:solidFill>
                    <a:srgbClr val="00539A"/>
                  </a:solidFill>
                  <a:latin typeface="Arial" panose="020B0604020202020204" pitchFamily="34" charset="0"/>
                  <a:cs typeface="Arial" panose="020B0604020202020204" pitchFamily="34" charset="0"/>
                </a:rPr>
                <a:t>drugs or drugs covered Medicare Part B (Medical Insurance)</a:t>
              </a:r>
              <a:endParaRPr lang="en-US" sz="1400" dirty="0"/>
            </a:p>
          </p:txBody>
        </p:sp>
        <p:pic>
          <p:nvPicPr>
            <p:cNvPr id="33" name="Picture 32">
              <a:extLst>
                <a:ext uri="{FF2B5EF4-FFF2-40B4-BE49-F238E27FC236}">
                  <a16:creationId xmlns:a16="http://schemas.microsoft.com/office/drawing/2014/main" id="{9DB5D2F2-1742-41E5-86DD-39019F90FFF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1753" y="5200317"/>
              <a:ext cx="1051257" cy="1136940"/>
            </a:xfrm>
            <a:prstGeom prst="rect">
              <a:avLst/>
            </a:prstGeom>
          </p:spPr>
        </p:pic>
      </p:grpSp>
      <p:sp>
        <p:nvSpPr>
          <p:cNvPr id="12" name="Slide Number Placeholder 4">
            <a:extLst>
              <a:ext uri="{FF2B5EF4-FFF2-40B4-BE49-F238E27FC236}">
                <a16:creationId xmlns:a16="http://schemas.microsoft.com/office/drawing/2014/main" id="{1AED7B36-9289-48A7-AD7A-6BC74F43F1EA}"/>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34</a:t>
            </a:fld>
            <a:endParaRPr lang="en-US" dirty="0"/>
          </a:p>
        </p:txBody>
      </p:sp>
      <p:sp>
        <p:nvSpPr>
          <p:cNvPr id="4" name="Footer Placeholder 3"/>
          <p:cNvSpPr>
            <a:spLocks noGrp="1"/>
          </p:cNvSpPr>
          <p:nvPr>
            <p:ph type="ftr" sz="quarter" idx="11"/>
          </p:nvPr>
        </p:nvSpPr>
        <p:spPr/>
        <p:txBody>
          <a:bodyPr/>
          <a:lstStyle/>
          <a:p>
            <a:r>
              <a:rPr lang="en-US" dirty="0"/>
              <a:t>NTP Medicare OEP Bootcamp 2022</a:t>
            </a:r>
          </a:p>
        </p:txBody>
      </p:sp>
      <p:sp>
        <p:nvSpPr>
          <p:cNvPr id="5" name="Date Placeholder 4"/>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64394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73A3-7FAC-4941-8964-6BE682209351}"/>
              </a:ext>
            </a:extLst>
          </p:cNvPr>
          <p:cNvSpPr>
            <a:spLocks noGrp="1"/>
          </p:cNvSpPr>
          <p:nvPr>
            <p:ph type="title"/>
          </p:nvPr>
        </p:nvSpPr>
        <p:spPr/>
        <p:txBody>
          <a:bodyPr/>
          <a:lstStyle/>
          <a:p>
            <a:r>
              <a:rPr lang="en-US" dirty="0"/>
              <a:t>Pop Up: Generic or Brand Name Drug Used?</a:t>
            </a:r>
          </a:p>
        </p:txBody>
      </p:sp>
      <p:pic>
        <p:nvPicPr>
          <p:cNvPr id="7" name="Content Placeholder 6" descr="Screen shot from Medicare.gov that says &quot;Add prescription drug&quot; and a smaller box that says &quot;A generic is available&quot;"/>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925967" y="1371600"/>
            <a:ext cx="9109585" cy="4351338"/>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0C575D3F-DB29-4754-A332-0003700ECDF4}"/>
              </a:ext>
            </a:extLst>
          </p:cNvPr>
          <p:cNvSpPr>
            <a:spLocks noGrp="1"/>
          </p:cNvSpPr>
          <p:nvPr>
            <p:ph type="sldNum" sz="quarter" idx="12"/>
          </p:nvPr>
        </p:nvSpPr>
        <p:spPr/>
        <p:txBody>
          <a:bodyPr/>
          <a:lstStyle/>
          <a:p>
            <a:fld id="{0B2D781D-8844-5940-92D1-06EF0A7F581E}" type="slidenum">
              <a:rPr lang="en-US" smtClean="0"/>
              <a:t>35</a:t>
            </a:fld>
            <a:endParaRPr lang="en-US" dirty="0"/>
          </a:p>
        </p:txBody>
      </p:sp>
      <p:sp>
        <p:nvSpPr>
          <p:cNvPr id="4" name="Footer Placeholder 3">
            <a:extLst>
              <a:ext uri="{FF2B5EF4-FFF2-40B4-BE49-F238E27FC236}">
                <a16:creationId xmlns:a16="http://schemas.microsoft.com/office/drawing/2014/main" id="{5BF7559D-BF16-4226-8A1B-608C1CCBBEBE}"/>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597376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7B57-4A84-4840-8AAD-8A55A1FAB386}"/>
              </a:ext>
            </a:extLst>
          </p:cNvPr>
          <p:cNvSpPr>
            <a:spLocks noGrp="1"/>
          </p:cNvSpPr>
          <p:nvPr>
            <p:ph type="title"/>
          </p:nvPr>
        </p:nvSpPr>
        <p:spPr/>
        <p:txBody>
          <a:bodyPr/>
          <a:lstStyle/>
          <a:p>
            <a:r>
              <a:rPr lang="en-US" dirty="0"/>
              <a:t>Enter the Drug Dosage</a:t>
            </a:r>
          </a:p>
        </p:txBody>
      </p:sp>
      <p:sp>
        <p:nvSpPr>
          <p:cNvPr id="13" name="TextBox 12">
            <a:extLst>
              <a:ext uri="{FF2B5EF4-FFF2-40B4-BE49-F238E27FC236}">
                <a16:creationId xmlns:a16="http://schemas.microsoft.com/office/drawing/2014/main" id="{B250168C-8B20-4B3B-A7DF-F29CC99E4E16}"/>
              </a:ext>
            </a:extLst>
          </p:cNvPr>
          <p:cNvSpPr txBox="1"/>
          <p:nvPr/>
        </p:nvSpPr>
        <p:spPr>
          <a:xfrm>
            <a:off x="430837" y="1758809"/>
            <a:ext cx="3607763" cy="1354217"/>
          </a:xfrm>
          <a:prstGeom prst="rect">
            <a:avLst/>
          </a:prstGeom>
          <a:noFill/>
        </p:spPr>
        <p:txBody>
          <a:bodyPr wrap="square" rtlCol="0">
            <a:spAutoFit/>
          </a:bodyPr>
          <a:lstStyle/>
          <a:p>
            <a:pPr marL="457200" indent="-457200">
              <a:spcAft>
                <a:spcPts val="1200"/>
              </a:spcAft>
              <a:buFont typeface="+mj-lt"/>
              <a:buAutoNum type="arabicPeriod"/>
            </a:pPr>
            <a:r>
              <a:rPr lang="en-US" sz="2400" dirty="0">
                <a:solidFill>
                  <a:srgbClr val="00539A"/>
                </a:solidFill>
                <a:latin typeface="Arial" panose="020B0604020202020204" pitchFamily="34" charset="0"/>
                <a:cs typeface="Arial" panose="020B0604020202020204" pitchFamily="34" charset="0"/>
              </a:rPr>
              <a:t>Adjust Dosage</a:t>
            </a:r>
          </a:p>
          <a:p>
            <a:pPr marL="457200" indent="-457200">
              <a:spcAft>
                <a:spcPts val="1200"/>
              </a:spcAft>
              <a:buFont typeface="+mj-lt"/>
              <a:buAutoNum type="arabicPeriod"/>
            </a:pPr>
            <a:r>
              <a:rPr lang="en-US" sz="2400" dirty="0">
                <a:solidFill>
                  <a:srgbClr val="00539A"/>
                </a:solidFill>
                <a:latin typeface="Arial" panose="020B0604020202020204" pitchFamily="34" charset="0"/>
                <a:cs typeface="Arial" panose="020B0604020202020204" pitchFamily="34" charset="0"/>
              </a:rPr>
              <a:t>Then select “Add to My Drug List”</a:t>
            </a:r>
          </a:p>
        </p:txBody>
      </p:sp>
      <p:pic>
        <p:nvPicPr>
          <p:cNvPr id="7" name="Content Placeholder 6" descr="Screen shot from Medicare.gov that says &quot;Tell us about this drug&quot;"/>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4379794" y="1597438"/>
            <a:ext cx="6018576" cy="3616856"/>
          </a:xfrm>
          <a:prstGeom prst="rect">
            <a:avLst/>
          </a:prstGeom>
          <a:ln>
            <a:noFill/>
          </a:ln>
          <a:effectLst>
            <a:outerShdw blurRad="292100" dist="139700" dir="2700000" algn="tl" rotWithShape="0">
              <a:srgbClr val="333333">
                <a:alpha val="65000"/>
              </a:srgbClr>
            </a:outerShdw>
          </a:effectLst>
        </p:spPr>
      </p:pic>
      <p:sp>
        <p:nvSpPr>
          <p:cNvPr id="10" name="Right Arrow 10" descr="Yellow Arrow pointing out (Use your account button)">
            <a:extLst>
              <a:ext uri="{FF2B5EF4-FFF2-40B4-BE49-F238E27FC236}">
                <a16:creationId xmlns:a16="http://schemas.microsoft.com/office/drawing/2014/main" id="{E1546408-2A09-4859-BAB7-0F535F594F98}"/>
              </a:ext>
            </a:extLst>
          </p:cNvPr>
          <p:cNvSpPr/>
          <p:nvPr/>
        </p:nvSpPr>
        <p:spPr>
          <a:xfrm>
            <a:off x="3512971" y="3012793"/>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1</a:t>
            </a:r>
          </a:p>
        </p:txBody>
      </p:sp>
      <p:sp>
        <p:nvSpPr>
          <p:cNvPr id="14" name="Right Arrow 10" descr="Yellow Arrow pointing out (Use your account button)">
            <a:extLst>
              <a:ext uri="{FF2B5EF4-FFF2-40B4-BE49-F238E27FC236}">
                <a16:creationId xmlns:a16="http://schemas.microsoft.com/office/drawing/2014/main" id="{6FDBF790-02F2-435C-A904-24D02B479057}"/>
              </a:ext>
            </a:extLst>
          </p:cNvPr>
          <p:cNvSpPr/>
          <p:nvPr/>
        </p:nvSpPr>
        <p:spPr>
          <a:xfrm>
            <a:off x="3581400" y="4390972"/>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2</a:t>
            </a:r>
          </a:p>
        </p:txBody>
      </p:sp>
      <p:sp>
        <p:nvSpPr>
          <p:cNvPr id="5" name="Slide Number Placeholder 4">
            <a:extLst>
              <a:ext uri="{FF2B5EF4-FFF2-40B4-BE49-F238E27FC236}">
                <a16:creationId xmlns:a16="http://schemas.microsoft.com/office/drawing/2014/main" id="{7AC7BEF4-62D5-4675-A540-622EAF8C2B0A}"/>
              </a:ext>
            </a:extLst>
          </p:cNvPr>
          <p:cNvSpPr>
            <a:spLocks noGrp="1"/>
          </p:cNvSpPr>
          <p:nvPr>
            <p:ph type="sldNum" sz="quarter" idx="12"/>
          </p:nvPr>
        </p:nvSpPr>
        <p:spPr/>
        <p:txBody>
          <a:bodyPr/>
          <a:lstStyle/>
          <a:p>
            <a:fld id="{0B2D781D-8844-5940-92D1-06EF0A7F581E}" type="slidenum">
              <a:rPr lang="en-US" smtClean="0"/>
              <a:t>36</a:t>
            </a:fld>
            <a:endParaRPr lang="en-US" dirty="0"/>
          </a:p>
        </p:txBody>
      </p:sp>
      <p:sp>
        <p:nvSpPr>
          <p:cNvPr id="4" name="Footer Placeholder 3">
            <a:extLst>
              <a:ext uri="{FF2B5EF4-FFF2-40B4-BE49-F238E27FC236}">
                <a16:creationId xmlns:a16="http://schemas.microsoft.com/office/drawing/2014/main" id="{802AC592-CFBE-470F-8B46-FA33C4EEE439}"/>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63368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F52C-90C2-4E8E-BEAC-53DA3131D52F}"/>
              </a:ext>
            </a:extLst>
          </p:cNvPr>
          <p:cNvSpPr>
            <a:spLocks noGrp="1"/>
          </p:cNvSpPr>
          <p:nvPr>
            <p:ph type="title"/>
          </p:nvPr>
        </p:nvSpPr>
        <p:spPr/>
        <p:txBody>
          <a:bodyPr/>
          <a:lstStyle/>
          <a:p>
            <a:r>
              <a:rPr lang="en-US" dirty="0"/>
              <a:t>Tip: Letters Included with Drug Dose are Important</a:t>
            </a:r>
          </a:p>
        </p:txBody>
      </p:sp>
      <p:sp>
        <p:nvSpPr>
          <p:cNvPr id="3" name="TextBox 2">
            <a:extLst>
              <a:ext uri="{FF2B5EF4-FFF2-40B4-BE49-F238E27FC236}">
                <a16:creationId xmlns:a16="http://schemas.microsoft.com/office/drawing/2014/main" id="{40506259-737F-43E1-AA5E-C8EC2CAF7D5F}"/>
              </a:ext>
            </a:extLst>
          </p:cNvPr>
          <p:cNvSpPr txBox="1"/>
          <p:nvPr/>
        </p:nvSpPr>
        <p:spPr>
          <a:xfrm>
            <a:off x="1038666" y="3756558"/>
            <a:ext cx="2483893" cy="1200329"/>
          </a:xfrm>
          <a:prstGeom prst="rect">
            <a:avLst/>
          </a:prstGeom>
          <a:noFill/>
          <a:ln w="38100">
            <a:solidFill>
              <a:srgbClr val="FFD966"/>
            </a:solidFill>
          </a:ln>
        </p:spPr>
        <p:txBody>
          <a:bodyPr wrap="square" rtlCol="0">
            <a:spAutoFit/>
          </a:bodyPr>
          <a:lstStyle/>
          <a:p>
            <a:r>
              <a:rPr lang="en-US" sz="2400" dirty="0">
                <a:solidFill>
                  <a:srgbClr val="00539A"/>
                </a:solidFill>
                <a:latin typeface="Arial" panose="020B0604020202020204" pitchFamily="34" charset="0"/>
                <a:cs typeface="Arial" panose="020B0604020202020204" pitchFamily="34" charset="0"/>
              </a:rPr>
              <a:t>Shown on medicine bottle as 100mg ER</a:t>
            </a:r>
          </a:p>
        </p:txBody>
      </p:sp>
      <p:pic>
        <p:nvPicPr>
          <p:cNvPr id="12" name="Picture 11" descr="Screen shot from Medicare.gov that says &quot;Tell us about this drug&quot; and shows several dosage options.">
            <a:extLst>
              <a:ext uri="{FF2B5EF4-FFF2-40B4-BE49-F238E27FC236}">
                <a16:creationId xmlns:a16="http://schemas.microsoft.com/office/drawing/2014/main" id="{F44FAA96-78E7-4AAE-B2FF-89E824655A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57342" y="1221303"/>
            <a:ext cx="6796458" cy="5271039"/>
          </a:xfrm>
          <a:prstGeom prst="rect">
            <a:avLst/>
          </a:prstGeom>
          <a:ln>
            <a:noFill/>
          </a:ln>
          <a:effectLst>
            <a:outerShdw blurRad="292100" dist="139700" dir="2700000" algn="tl" rotWithShape="0">
              <a:srgbClr val="333333">
                <a:alpha val="65000"/>
              </a:srgbClr>
            </a:outerShdw>
          </a:effectLst>
        </p:spPr>
      </p:pic>
      <p:cxnSp>
        <p:nvCxnSpPr>
          <p:cNvPr id="9" name="Straight Arrow Connector 8" descr="Yellow arrow pointing to 100 mg tablet and 100 mg tablet extended 12 hour release. This shows on the medicine bottle as &quot;100mg ER&quot;"/>
          <p:cNvCxnSpPr>
            <a:cxnSpLocks/>
          </p:cNvCxnSpPr>
          <p:nvPr/>
        </p:nvCxnSpPr>
        <p:spPr>
          <a:xfrm>
            <a:off x="3522559" y="4393916"/>
            <a:ext cx="1623599" cy="355505"/>
          </a:xfrm>
          <a:prstGeom prst="straightConnector1">
            <a:avLst/>
          </a:prstGeom>
          <a:ln w="444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descr="Yellow arrow pointing to 100 mg tablet and 100 mg tablet extended 12 hour release. This shows on the medicine bottle as &quot;100mg ER&quot;"/>
          <p:cNvCxnSpPr>
            <a:cxnSpLocks/>
            <a:stCxn id="3" idx="3"/>
          </p:cNvCxnSpPr>
          <p:nvPr/>
        </p:nvCxnSpPr>
        <p:spPr>
          <a:xfrm>
            <a:off x="3522559" y="4356723"/>
            <a:ext cx="1623599" cy="214945"/>
          </a:xfrm>
          <a:prstGeom prst="straightConnector1">
            <a:avLst/>
          </a:prstGeom>
          <a:ln w="444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A5D5658-33A1-47AF-BAC1-91865937BEFC}"/>
              </a:ext>
            </a:extLst>
          </p:cNvPr>
          <p:cNvSpPr>
            <a:spLocks noGrp="1"/>
          </p:cNvSpPr>
          <p:nvPr>
            <p:ph type="sldNum" sz="quarter" idx="12"/>
          </p:nvPr>
        </p:nvSpPr>
        <p:spPr/>
        <p:txBody>
          <a:bodyPr/>
          <a:lstStyle/>
          <a:p>
            <a:fld id="{0B2D781D-8844-5940-92D1-06EF0A7F581E}" type="slidenum">
              <a:rPr lang="en-US" smtClean="0"/>
              <a:t>37</a:t>
            </a:fld>
            <a:endParaRPr lang="en-US" dirty="0"/>
          </a:p>
        </p:txBody>
      </p:sp>
      <p:sp>
        <p:nvSpPr>
          <p:cNvPr id="4" name="Footer Placeholder 3">
            <a:extLst>
              <a:ext uri="{FF2B5EF4-FFF2-40B4-BE49-F238E27FC236}">
                <a16:creationId xmlns:a16="http://schemas.microsoft.com/office/drawing/2014/main" id="{B8FF2297-6E14-47A5-9EAE-965F64E327E7}"/>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857551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CD7C9-7EC0-4968-BDCB-0C52BD14C8C5}"/>
              </a:ext>
            </a:extLst>
          </p:cNvPr>
          <p:cNvSpPr>
            <a:spLocks noGrp="1"/>
          </p:cNvSpPr>
          <p:nvPr>
            <p:ph type="title"/>
          </p:nvPr>
        </p:nvSpPr>
        <p:spPr/>
        <p:txBody>
          <a:bodyPr/>
          <a:lstStyle/>
          <a:p>
            <a:r>
              <a:rPr lang="en-US" dirty="0"/>
              <a:t>Remove Insulin from Drug List</a:t>
            </a:r>
          </a:p>
        </p:txBody>
      </p:sp>
      <p:pic>
        <p:nvPicPr>
          <p:cNvPr id="9" name="Picture 8" descr="Screenshot of the user interface to remove a drug from the drug list on the plan finder website">
            <a:extLst>
              <a:ext uri="{FF2B5EF4-FFF2-40B4-BE49-F238E27FC236}">
                <a16:creationId xmlns:a16="http://schemas.microsoft.com/office/drawing/2014/main" id="{3A556D76-549D-4733-95C0-94846230ADC5}"/>
              </a:ext>
            </a:extLst>
          </p:cNvPr>
          <p:cNvPicPr>
            <a:picLocks noChangeAspect="1"/>
          </p:cNvPicPr>
          <p:nvPr/>
        </p:nvPicPr>
        <p:blipFill>
          <a:blip r:embed="rId4"/>
          <a:stretch>
            <a:fillRect/>
          </a:stretch>
        </p:blipFill>
        <p:spPr>
          <a:xfrm>
            <a:off x="752169" y="2033954"/>
            <a:ext cx="10500346" cy="2790092"/>
          </a:xfrm>
          <a:prstGeom prst="rect">
            <a:avLst/>
          </a:prstGeom>
          <a:ln>
            <a:solidFill>
              <a:schemeClr val="tx1"/>
            </a:solidFill>
          </a:ln>
        </p:spPr>
      </p:pic>
      <p:sp>
        <p:nvSpPr>
          <p:cNvPr id="7" name="Right Arrow 10" descr="Yellow Arrow pointing out (Use your account button)">
            <a:extLst>
              <a:ext uri="{FF2B5EF4-FFF2-40B4-BE49-F238E27FC236}">
                <a16:creationId xmlns:a16="http://schemas.microsoft.com/office/drawing/2014/main" id="{91652EEF-1A7C-4087-975A-51A33999CBB5}"/>
              </a:ext>
            </a:extLst>
          </p:cNvPr>
          <p:cNvSpPr/>
          <p:nvPr/>
        </p:nvSpPr>
        <p:spPr>
          <a:xfrm rot="10800000">
            <a:off x="2490082" y="3827365"/>
            <a:ext cx="1325780" cy="772451"/>
          </a:xfrm>
          <a:prstGeom prst="rightArrow">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 name="Slide Number Placeholder 2">
            <a:extLst>
              <a:ext uri="{FF2B5EF4-FFF2-40B4-BE49-F238E27FC236}">
                <a16:creationId xmlns:a16="http://schemas.microsoft.com/office/drawing/2014/main" id="{8912A1AA-AE5A-4484-8001-6884D3CEB345}"/>
              </a:ext>
            </a:extLst>
          </p:cNvPr>
          <p:cNvSpPr>
            <a:spLocks noGrp="1"/>
          </p:cNvSpPr>
          <p:nvPr>
            <p:ph type="sldNum" sz="quarter" idx="12"/>
          </p:nvPr>
        </p:nvSpPr>
        <p:spPr/>
        <p:txBody>
          <a:bodyPr/>
          <a:lstStyle/>
          <a:p>
            <a:fld id="{48F63A3B-78C7-47BE-AE5E-E10140E04643}" type="slidenum">
              <a:rPr lang="en-US" smtClean="0"/>
              <a:pPr/>
              <a:t>38</a:t>
            </a:fld>
            <a:endParaRPr lang="en-US" dirty="0"/>
          </a:p>
        </p:txBody>
      </p:sp>
      <p:sp>
        <p:nvSpPr>
          <p:cNvPr id="5" name="Footer Placeholder 4">
            <a:extLst>
              <a:ext uri="{FF2B5EF4-FFF2-40B4-BE49-F238E27FC236}">
                <a16:creationId xmlns:a16="http://schemas.microsoft.com/office/drawing/2014/main" id="{FA8D981F-52B9-40F0-9EAF-5AC6D976BF46}"/>
              </a:ext>
            </a:extLst>
          </p:cNvPr>
          <p:cNvSpPr>
            <a:spLocks noGrp="1"/>
          </p:cNvSpPr>
          <p:nvPr>
            <p:ph type="ftr" sz="quarter" idx="11"/>
          </p:nvPr>
        </p:nvSpPr>
        <p:spPr/>
        <p:txBody>
          <a:bodyPr/>
          <a:lstStyle/>
          <a:p>
            <a:r>
              <a:rPr lang="en-US" dirty="0"/>
              <a:t>NTP Medicare OEP Bootcamp 2022</a:t>
            </a:r>
          </a:p>
        </p:txBody>
      </p:sp>
      <p:sp>
        <p:nvSpPr>
          <p:cNvPr id="4" name="Date Placeholder 3">
            <a:extLst>
              <a:ext uri="{FF2B5EF4-FFF2-40B4-BE49-F238E27FC236}">
                <a16:creationId xmlns:a16="http://schemas.microsoft.com/office/drawing/2014/main" id="{ECAADFE1-E6BE-4B31-A874-5496395DCAF7}"/>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84265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Additional Medications</a:t>
            </a:r>
          </a:p>
        </p:txBody>
      </p:sp>
      <p:sp>
        <p:nvSpPr>
          <p:cNvPr id="17" name="TextBox 16">
            <a:extLst>
              <a:ext uri="{FF2B5EF4-FFF2-40B4-BE49-F238E27FC236}">
                <a16:creationId xmlns:a16="http://schemas.microsoft.com/office/drawing/2014/main" id="{AC035333-1A97-41B1-B078-9D7B98FA6BFE}"/>
              </a:ext>
            </a:extLst>
          </p:cNvPr>
          <p:cNvSpPr txBox="1"/>
          <p:nvPr/>
        </p:nvSpPr>
        <p:spPr>
          <a:xfrm>
            <a:off x="286398" y="1317721"/>
            <a:ext cx="3752202" cy="2554545"/>
          </a:xfrm>
          <a:prstGeom prst="rect">
            <a:avLst/>
          </a:prstGeom>
          <a:noFill/>
        </p:spPr>
        <p:txBody>
          <a:bodyPr wrap="square" rtlCol="0">
            <a:spAutoFit/>
          </a:bodyPr>
          <a:lstStyle/>
          <a:p>
            <a:pPr marL="457200" indent="-457200">
              <a:spcAft>
                <a:spcPts val="1200"/>
              </a:spcAft>
              <a:buFont typeface="+mj-lt"/>
              <a:buAutoNum type="alphaUcPeriod"/>
            </a:pPr>
            <a:r>
              <a:rPr lang="en-US" sz="2000" dirty="0">
                <a:solidFill>
                  <a:srgbClr val="00539A"/>
                </a:solidFill>
                <a:latin typeface="Arial" panose="020B0604020202020204" pitchFamily="34" charset="0"/>
                <a:cs typeface="Arial" panose="020B0604020202020204" pitchFamily="34" charset="0"/>
              </a:rPr>
              <a:t>Select “Find and Add Drug” to add any additional medications</a:t>
            </a:r>
          </a:p>
          <a:p>
            <a:pPr marL="457200" indent="-457200">
              <a:spcAft>
                <a:spcPts val="1200"/>
              </a:spcAft>
              <a:buFont typeface="+mj-lt"/>
              <a:buAutoNum type="alphaUcPeriod"/>
            </a:pPr>
            <a:r>
              <a:rPr lang="en-US" sz="2000" dirty="0">
                <a:solidFill>
                  <a:srgbClr val="00539A"/>
                </a:solidFill>
                <a:latin typeface="Arial" panose="020B0604020202020204" pitchFamily="34" charset="0"/>
                <a:cs typeface="Arial" panose="020B0604020202020204" pitchFamily="34" charset="0"/>
              </a:rPr>
              <a:t>Select “Done Adding Drugs” after all medications have been entered.</a:t>
            </a:r>
          </a:p>
          <a:p>
            <a:pPr>
              <a:spcAft>
                <a:spcPts val="1200"/>
              </a:spcAft>
            </a:pPr>
            <a:endParaRPr lang="en-US" sz="2000" dirty="0">
              <a:solidFill>
                <a:srgbClr val="00539A"/>
              </a:solidFill>
              <a:latin typeface="Arial" panose="020B0604020202020204" pitchFamily="34" charset="0"/>
              <a:cs typeface="Arial" panose="020B0604020202020204" pitchFamily="34" charset="0"/>
            </a:endParaRPr>
          </a:p>
        </p:txBody>
      </p:sp>
      <p:pic>
        <p:nvPicPr>
          <p:cNvPr id="8" name="Content Placeholder 7" descr="Screen shot from Medicare.gov that says, &quot;Confirm your drug list.&quot;"/>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rcRect/>
          <a:stretch/>
        </p:blipFill>
        <p:spPr>
          <a:xfrm>
            <a:off x="4208921" y="1230606"/>
            <a:ext cx="7632034" cy="3564649"/>
          </a:xfrm>
          <a:prstGeom prst="rect">
            <a:avLst/>
          </a:prstGeom>
          <a:ln>
            <a:noFill/>
          </a:ln>
          <a:effectLst>
            <a:outerShdw blurRad="292100" dist="139700" dir="2700000" algn="tl" rotWithShape="0">
              <a:srgbClr val="333333">
                <a:alpha val="65000"/>
              </a:srgbClr>
            </a:outerShdw>
          </a:effectLst>
        </p:spPr>
      </p:pic>
      <p:sp>
        <p:nvSpPr>
          <p:cNvPr id="15" name="Right Arrow 10" descr="Yellow Arrow pointing out (Use your account button)">
            <a:extLst>
              <a:ext uri="{FF2B5EF4-FFF2-40B4-BE49-F238E27FC236}">
                <a16:creationId xmlns:a16="http://schemas.microsoft.com/office/drawing/2014/main" id="{18E436B6-4D18-4361-9934-0521E5E33997}"/>
              </a:ext>
            </a:extLst>
          </p:cNvPr>
          <p:cNvSpPr/>
          <p:nvPr/>
        </p:nvSpPr>
        <p:spPr>
          <a:xfrm>
            <a:off x="3512971" y="3146320"/>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A</a:t>
            </a:r>
          </a:p>
        </p:txBody>
      </p:sp>
      <p:sp>
        <p:nvSpPr>
          <p:cNvPr id="18" name="Right Arrow 10" descr="Yellow Arrow pointing out (Use your account button)">
            <a:extLst>
              <a:ext uri="{FF2B5EF4-FFF2-40B4-BE49-F238E27FC236}">
                <a16:creationId xmlns:a16="http://schemas.microsoft.com/office/drawing/2014/main" id="{05C06A10-D44D-421F-96EA-69AAB8BB8621}"/>
              </a:ext>
            </a:extLst>
          </p:cNvPr>
          <p:cNvSpPr/>
          <p:nvPr/>
        </p:nvSpPr>
        <p:spPr>
          <a:xfrm>
            <a:off x="3473938" y="3911302"/>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B</a:t>
            </a:r>
          </a:p>
        </p:txBody>
      </p:sp>
      <p:grpSp>
        <p:nvGrpSpPr>
          <p:cNvPr id="3" name="Group 2" descr="Yellow arrow shape indicating a tip, it reads: Enter all drugs with same refill  frequency (monthly or every 3 months) for best results&#10;">
            <a:extLst>
              <a:ext uri="{FF2B5EF4-FFF2-40B4-BE49-F238E27FC236}">
                <a16:creationId xmlns:a16="http://schemas.microsoft.com/office/drawing/2014/main" id="{E265EF0A-DACC-40B6-AC48-889A7CB0EDF4}"/>
              </a:ext>
            </a:extLst>
          </p:cNvPr>
          <p:cNvGrpSpPr/>
          <p:nvPr/>
        </p:nvGrpSpPr>
        <p:grpSpPr>
          <a:xfrm>
            <a:off x="7313888" y="4829619"/>
            <a:ext cx="5602304" cy="1179159"/>
            <a:chOff x="7313888" y="4829619"/>
            <a:chExt cx="5602304" cy="1179159"/>
          </a:xfrm>
        </p:grpSpPr>
        <p:sp>
          <p:nvSpPr>
            <p:cNvPr id="19" name="Arrow: Pentagon 18">
              <a:extLst>
                <a:ext uri="{FF2B5EF4-FFF2-40B4-BE49-F238E27FC236}">
                  <a16:creationId xmlns:a16="http://schemas.microsoft.com/office/drawing/2014/main" id="{B26ECAAF-1DF5-4C29-AD0B-AD032FF0863F}"/>
                </a:ext>
              </a:extLst>
            </p:cNvPr>
            <p:cNvSpPr/>
            <p:nvPr/>
          </p:nvSpPr>
          <p:spPr>
            <a:xfrm rot="10800000">
              <a:off x="7313888" y="4992742"/>
              <a:ext cx="4885899"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D2137E99-0CEC-4E7D-AA99-6074A7DC877B}"/>
                </a:ext>
              </a:extLst>
            </p:cNvPr>
            <p:cNvSpPr txBox="1"/>
            <p:nvPr/>
          </p:nvSpPr>
          <p:spPr>
            <a:xfrm>
              <a:off x="8855591" y="5025010"/>
              <a:ext cx="4060601" cy="923330"/>
            </a:xfrm>
            <a:prstGeom prst="rect">
              <a:avLst/>
            </a:prstGeom>
            <a:noFill/>
          </p:spPr>
          <p:txBody>
            <a:bodyPr wrap="square" rtlCol="0">
              <a:spAutoFit/>
            </a:bodyPr>
            <a:lstStyle/>
            <a:p>
              <a:r>
                <a:rPr lang="en-US" dirty="0">
                  <a:solidFill>
                    <a:srgbClr val="00539A"/>
                  </a:solidFill>
                  <a:latin typeface="Arial" panose="020B0604020202020204" pitchFamily="34" charset="0"/>
                  <a:cs typeface="Arial" panose="020B0604020202020204" pitchFamily="34" charset="0"/>
                </a:rPr>
                <a:t>Enter all drugs with same refill  frequency (monthly or every 3 months) for best results</a:t>
              </a:r>
              <a:endParaRPr lang="en-US" sz="1400" dirty="0"/>
            </a:p>
          </p:txBody>
        </p:sp>
        <p:pic>
          <p:nvPicPr>
            <p:cNvPr id="21" name="Picture 20">
              <a:extLst>
                <a:ext uri="{FF2B5EF4-FFF2-40B4-BE49-F238E27FC236}">
                  <a16:creationId xmlns:a16="http://schemas.microsoft.com/office/drawing/2014/main" id="{AAC6E1B9-B4BD-4AD9-AA07-4213DF6B607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8134" y="4829619"/>
              <a:ext cx="1051257" cy="1136940"/>
            </a:xfrm>
            <a:prstGeom prst="rect">
              <a:avLst/>
            </a:prstGeom>
          </p:spPr>
        </p:pic>
      </p:grpSp>
      <p:sp>
        <p:nvSpPr>
          <p:cNvPr id="12" name="Slide Number Placeholder 4">
            <a:extLst>
              <a:ext uri="{FF2B5EF4-FFF2-40B4-BE49-F238E27FC236}">
                <a16:creationId xmlns:a16="http://schemas.microsoft.com/office/drawing/2014/main" id="{651084BC-4F8C-4D03-A67C-ADCD17F2BD5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39</a:t>
            </a:fld>
            <a:endParaRPr lang="en-US" dirty="0"/>
          </a:p>
        </p:txBody>
      </p:sp>
      <p:sp>
        <p:nvSpPr>
          <p:cNvPr id="4" name="Footer Placeholder 3"/>
          <p:cNvSpPr>
            <a:spLocks noGrp="1"/>
          </p:cNvSpPr>
          <p:nvPr>
            <p:ph type="ftr" sz="quarter" idx="11"/>
          </p:nvPr>
        </p:nvSpPr>
        <p:spPr/>
        <p:txBody>
          <a:bodyPr/>
          <a:lstStyle/>
          <a:p>
            <a:r>
              <a:rPr lang="en-US" dirty="0"/>
              <a:t>NTP Medicare OEP Bootcamp 2022</a:t>
            </a:r>
          </a:p>
        </p:txBody>
      </p:sp>
      <p:sp>
        <p:nvSpPr>
          <p:cNvPr id="5" name="Date Placeholder 4"/>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6021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Webinar Audio</a:t>
            </a:r>
            <a:endParaRPr lang="en-US" sz="3000" strike="sngStrike" dirty="0"/>
          </a:p>
        </p:txBody>
      </p:sp>
      <p:sp>
        <p:nvSpPr>
          <p:cNvPr id="4" name="Text Placeholder 3">
            <a:extLst>
              <a:ext uri="{FF2B5EF4-FFF2-40B4-BE49-F238E27FC236}">
                <a16:creationId xmlns:a16="http://schemas.microsoft.com/office/drawing/2014/main" id="{21ECBD55-F2A2-45CE-B509-4D68F072CEB8}"/>
              </a:ext>
            </a:extLst>
          </p:cNvPr>
          <p:cNvSpPr>
            <a:spLocks noGrp="1"/>
          </p:cNvSpPr>
          <p:nvPr>
            <p:ph type="body" sz="quarter" idx="13"/>
          </p:nvPr>
        </p:nvSpPr>
        <p:spPr>
          <a:xfrm>
            <a:off x="1371600" y="1371600"/>
            <a:ext cx="5586046" cy="4167187"/>
          </a:xfrm>
        </p:spPr>
        <p:txBody>
          <a:bodyPr>
            <a:normAutofit/>
          </a:bodyPr>
          <a:lstStyle/>
          <a:p>
            <a:pPr marL="548640">
              <a:spcAft>
                <a:spcPts val="1200"/>
              </a:spcAft>
            </a:pPr>
            <a:r>
              <a:rPr lang="en-US" sz="2800" dirty="0"/>
              <a:t>Lines have been muted</a:t>
            </a:r>
          </a:p>
          <a:p>
            <a:pPr marL="548640">
              <a:spcAft>
                <a:spcPts val="1200"/>
              </a:spcAft>
            </a:pPr>
            <a:r>
              <a:rPr lang="en-US" sz="2800" dirty="0"/>
              <a:t>Audio depends on what option you chose</a:t>
            </a:r>
          </a:p>
          <a:p>
            <a:pPr marL="1097280" lvl="1">
              <a:spcAft>
                <a:spcPts val="1200"/>
              </a:spcAft>
            </a:pPr>
            <a:r>
              <a:rPr lang="en-US" sz="2400" dirty="0"/>
              <a:t>Use your computer speakers to adjust your volume level</a:t>
            </a:r>
          </a:p>
          <a:p>
            <a:pPr marL="1097280" lvl="1">
              <a:spcAft>
                <a:spcPts val="1200"/>
              </a:spcAft>
            </a:pPr>
            <a:r>
              <a:rPr lang="en-US" sz="2400" dirty="0"/>
              <a:t>You can switch your audio choice</a:t>
            </a:r>
          </a:p>
          <a:p>
            <a:pPr marL="350838" lvl="1"/>
            <a:endParaRPr lang="en-US" dirty="0"/>
          </a:p>
          <a:p>
            <a:endParaRPr lang="en-US" dirty="0"/>
          </a:p>
        </p:txBody>
      </p:sp>
      <p:pic>
        <p:nvPicPr>
          <p:cNvPr id="13" name="Picture 12" descr="Image of &quot;Switch to Phone Audio&quot; option on Zoom control settings." title="Zoom Screen shot">
            <a:extLst>
              <a:ext uri="{FF2B5EF4-FFF2-40B4-BE49-F238E27FC236}">
                <a16:creationId xmlns:a16="http://schemas.microsoft.com/office/drawing/2014/main" id="{B905FA53-9A8A-4955-86DC-E25D7D1C92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68121" y="1256392"/>
            <a:ext cx="4385325" cy="4548330"/>
          </a:xfrm>
          <a:prstGeom prst="rect">
            <a:avLst/>
          </a:prstGeom>
        </p:spPr>
      </p:pic>
      <p:cxnSp>
        <p:nvCxnSpPr>
          <p:cNvPr id="15" name="Straight Arrow Connector 14" descr="Pointing to Closed Captions box with &quot;Show Subtitles&quot; menu." title="Blue arrow">
            <a:extLst>
              <a:ext uri="{FF2B5EF4-FFF2-40B4-BE49-F238E27FC236}">
                <a16:creationId xmlns:a16="http://schemas.microsoft.com/office/drawing/2014/main" id="{7218B172-4D9D-4E77-9D8B-1340B89BF5DA}"/>
              </a:ext>
            </a:extLst>
          </p:cNvPr>
          <p:cNvCxnSpPr>
            <a:cxnSpLocks/>
          </p:cNvCxnSpPr>
          <p:nvPr/>
        </p:nvCxnSpPr>
        <p:spPr>
          <a:xfrm flipV="1">
            <a:off x="6260123" y="4243755"/>
            <a:ext cx="1538194" cy="10248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67B803-7E3F-42F5-9889-ACDBBCB4E73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2789" y="5246949"/>
            <a:ext cx="1144470" cy="557774"/>
          </a:xfrm>
          <a:prstGeom prst="rect">
            <a:avLst/>
          </a:prstGeom>
        </p:spPr>
      </p:pic>
      <p:sp>
        <p:nvSpPr>
          <p:cNvPr id="5" name="Slide Number Placeholder 4">
            <a:extLst>
              <a:ext uri="{FF2B5EF4-FFF2-40B4-BE49-F238E27FC236}">
                <a16:creationId xmlns:a16="http://schemas.microsoft.com/office/drawing/2014/main" id="{4FE7923D-5F69-4CF9-A2E4-3FFF90BBE0FA}"/>
              </a:ext>
            </a:extLst>
          </p:cNvPr>
          <p:cNvSpPr>
            <a:spLocks noGrp="1"/>
          </p:cNvSpPr>
          <p:nvPr>
            <p:ph type="sldNum" sz="quarter" idx="12"/>
          </p:nvPr>
        </p:nvSpPr>
        <p:spPr/>
        <p:txBody>
          <a:bodyPr/>
          <a:lstStyle/>
          <a:p>
            <a:fld id="{0B2D781D-8844-5940-92D1-06EF0A7F581E}" type="slidenum">
              <a:rPr lang="en-US">
                <a:solidFill>
                  <a:srgbClr val="8FAADC"/>
                </a:solidFill>
              </a:rPr>
              <a:pPr/>
              <a:t>4</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dirty="0">
                <a:solidFill>
                  <a:srgbClr val="8FAADC"/>
                </a:solidFill>
              </a:rPr>
              <a:t>NTP Medicare OEP Bootcamp 2022</a:t>
            </a:r>
          </a:p>
        </p:txBody>
      </p:sp>
      <p:sp>
        <p:nvSpPr>
          <p:cNvPr id="2" name="Date Placeholder 1"/>
          <p:cNvSpPr>
            <a:spLocks noGrp="1"/>
          </p:cNvSpPr>
          <p:nvPr>
            <p:ph type="dt" sz="half" idx="10"/>
          </p:nvPr>
        </p:nvSpPr>
        <p:spPr/>
        <p:txBody>
          <a:bodyPr/>
          <a:lstStyle/>
          <a:p>
            <a:r>
              <a:rPr lang="en-US" dirty="0">
                <a:solidFill>
                  <a:srgbClr val="8FAADC"/>
                </a:solidFill>
              </a:rPr>
              <a:t>September 2022</a:t>
            </a:r>
          </a:p>
        </p:txBody>
      </p:sp>
    </p:spTree>
    <p:custDataLst>
      <p:tags r:id="rId1"/>
    </p:custDataLst>
    <p:extLst>
      <p:ext uri="{BB962C8B-B14F-4D97-AF65-F5344CB8AC3E}">
        <p14:creationId xmlns:p14="http://schemas.microsoft.com/office/powerpoint/2010/main" val="248284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5D1C-6F7E-400E-A75D-D1F2B9D77D60}"/>
              </a:ext>
            </a:extLst>
          </p:cNvPr>
          <p:cNvSpPr>
            <a:spLocks noGrp="1"/>
          </p:cNvSpPr>
          <p:nvPr>
            <p:ph type="title"/>
          </p:nvPr>
        </p:nvSpPr>
        <p:spPr/>
        <p:txBody>
          <a:bodyPr/>
          <a:lstStyle/>
          <a:p>
            <a:r>
              <a:rPr lang="en-US" dirty="0"/>
              <a:t>Select Pharmacies</a:t>
            </a:r>
          </a:p>
        </p:txBody>
      </p:sp>
      <p:pic>
        <p:nvPicPr>
          <p:cNvPr id="7" name="Content Placeholder 6" descr="Screen shot from Medicare.gov that says, &quot;Choose up to 5 pharmacies.&quot;"/>
          <p:cNvPicPr>
            <a:picLocks noGrp="1" noChangeAspect="1"/>
          </p:cNvPicPr>
          <p:nvPr>
            <p:ph idx="1"/>
          </p:nvPr>
        </p:nvPicPr>
        <p:blipFill>
          <a:blip r:embed="rId4"/>
          <a:stretch>
            <a:fillRect/>
          </a:stretch>
        </p:blipFill>
        <p:spPr>
          <a:xfrm>
            <a:off x="1612238" y="2104883"/>
            <a:ext cx="9273653" cy="4017222"/>
          </a:xfrm>
          <a:prstGeom prst="rect">
            <a:avLst/>
          </a:prstGeom>
          <a:ln>
            <a:noFill/>
          </a:ln>
          <a:effectLst>
            <a:outerShdw blurRad="292100" dist="139700" dir="2700000" algn="tl" rotWithShape="0">
              <a:srgbClr val="333333">
                <a:alpha val="65000"/>
              </a:srgbClr>
            </a:outerShdw>
          </a:effectLst>
        </p:spPr>
      </p:pic>
      <p:grpSp>
        <p:nvGrpSpPr>
          <p:cNvPr id="3" name="Group 2" descr="Yellow arrow shape indicating a tip, it reads: Include some retail chains to see preferred pharmacy pricing&#10;">
            <a:extLst>
              <a:ext uri="{FF2B5EF4-FFF2-40B4-BE49-F238E27FC236}">
                <a16:creationId xmlns:a16="http://schemas.microsoft.com/office/drawing/2014/main" id="{4A0ED9D3-B80B-4068-B622-AEA95A88629B}"/>
              </a:ext>
            </a:extLst>
          </p:cNvPr>
          <p:cNvGrpSpPr/>
          <p:nvPr/>
        </p:nvGrpSpPr>
        <p:grpSpPr>
          <a:xfrm>
            <a:off x="7313888" y="935675"/>
            <a:ext cx="4942764" cy="1136940"/>
            <a:chOff x="7313888" y="935675"/>
            <a:chExt cx="4942764" cy="1136940"/>
          </a:xfrm>
        </p:grpSpPr>
        <p:sp>
          <p:nvSpPr>
            <p:cNvPr id="8" name="Arrow: Pentagon 7">
              <a:extLst>
                <a:ext uri="{FF2B5EF4-FFF2-40B4-BE49-F238E27FC236}">
                  <a16:creationId xmlns:a16="http://schemas.microsoft.com/office/drawing/2014/main" id="{7B8A6B7F-3C62-437A-A955-79E9DEFE6DA0}"/>
                </a:ext>
              </a:extLst>
            </p:cNvPr>
            <p:cNvSpPr/>
            <p:nvPr/>
          </p:nvSpPr>
          <p:spPr>
            <a:xfrm rot="10800000">
              <a:off x="7313888" y="1056578"/>
              <a:ext cx="4885899"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DAD1283-4043-4428-87C1-771AAE476714}"/>
                </a:ext>
              </a:extLst>
            </p:cNvPr>
            <p:cNvSpPr txBox="1"/>
            <p:nvPr/>
          </p:nvSpPr>
          <p:spPr>
            <a:xfrm>
              <a:off x="9033974" y="1122097"/>
              <a:ext cx="3222678" cy="923330"/>
            </a:xfrm>
            <a:prstGeom prst="rect">
              <a:avLst/>
            </a:prstGeom>
            <a:noFill/>
          </p:spPr>
          <p:txBody>
            <a:bodyPr wrap="square" rtlCol="0">
              <a:spAutoFit/>
            </a:bodyPr>
            <a:lstStyle/>
            <a:p>
              <a:r>
                <a:rPr lang="en-US" dirty="0">
                  <a:solidFill>
                    <a:srgbClr val="00539A"/>
                  </a:solidFill>
                  <a:latin typeface="Arial" panose="020B0604020202020204" pitchFamily="34" charset="0"/>
                  <a:cs typeface="Arial" panose="020B0604020202020204" pitchFamily="34" charset="0"/>
                </a:rPr>
                <a:t>Include some retail chains to see preferred pharmacy pricing</a:t>
              </a:r>
              <a:endParaRPr lang="en-US" sz="1400" dirty="0"/>
            </a:p>
          </p:txBody>
        </p:sp>
        <p:pic>
          <p:nvPicPr>
            <p:cNvPr id="11" name="Picture 10">
              <a:extLst>
                <a:ext uri="{FF2B5EF4-FFF2-40B4-BE49-F238E27FC236}">
                  <a16:creationId xmlns:a16="http://schemas.microsoft.com/office/drawing/2014/main" id="{5EAAB083-EBE6-4E5E-ACF9-41C61397FF8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4334" y="935675"/>
              <a:ext cx="1051257" cy="1136940"/>
            </a:xfrm>
            <a:prstGeom prst="rect">
              <a:avLst/>
            </a:prstGeom>
          </p:spPr>
        </p:pic>
      </p:grpSp>
      <p:sp>
        <p:nvSpPr>
          <p:cNvPr id="5" name="Slide Number Placeholder 4">
            <a:extLst>
              <a:ext uri="{FF2B5EF4-FFF2-40B4-BE49-F238E27FC236}">
                <a16:creationId xmlns:a16="http://schemas.microsoft.com/office/drawing/2014/main" id="{25EC80D9-D0B1-423E-A433-3A189274C9D0}"/>
              </a:ext>
            </a:extLst>
          </p:cNvPr>
          <p:cNvSpPr>
            <a:spLocks noGrp="1"/>
          </p:cNvSpPr>
          <p:nvPr>
            <p:ph type="sldNum" sz="quarter" idx="12"/>
          </p:nvPr>
        </p:nvSpPr>
        <p:spPr/>
        <p:txBody>
          <a:bodyPr/>
          <a:lstStyle/>
          <a:p>
            <a:fld id="{0B2D781D-8844-5940-92D1-06EF0A7F581E}" type="slidenum">
              <a:rPr lang="en-US" smtClean="0"/>
              <a:t>40</a:t>
            </a:fld>
            <a:endParaRPr lang="en-US" dirty="0"/>
          </a:p>
        </p:txBody>
      </p:sp>
      <p:sp>
        <p:nvSpPr>
          <p:cNvPr id="4" name="Footer Placeholder 3">
            <a:extLst>
              <a:ext uri="{FF2B5EF4-FFF2-40B4-BE49-F238E27FC236}">
                <a16:creationId xmlns:a16="http://schemas.microsoft.com/office/drawing/2014/main" id="{8867FF29-FA7E-44B6-882E-8C5EE2AF0E7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40301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View Results</a:t>
            </a:r>
          </a:p>
        </p:txBody>
      </p:sp>
      <p:pic>
        <p:nvPicPr>
          <p:cNvPr id="15" name="Content Placeholder 14" descr="Screen shot from Medicare.gov that shows results and costs of various plans."/>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914400" y="1090881"/>
            <a:ext cx="10676678" cy="42426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3086629" y="7712801"/>
            <a:ext cx="5066771" cy="923330"/>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During OEP Plan Finder will show costs for a full year. If comparing after January, the costs shown will be calculated for the remaining month. </a:t>
            </a:r>
          </a:p>
        </p:txBody>
      </p:sp>
      <p:sp>
        <p:nvSpPr>
          <p:cNvPr id="12" name="Rectangle: Rounded Corners 11" descr="Yellow box to call attention to section of screen where user can find the Yearly drug and premium cost">
            <a:extLst>
              <a:ext uri="{FF2B5EF4-FFF2-40B4-BE49-F238E27FC236}">
                <a16:creationId xmlns:a16="http://schemas.microsoft.com/office/drawing/2014/main" id="{C896147F-0CC5-4956-B09E-30DF00C6AFF4}"/>
              </a:ext>
            </a:extLst>
          </p:cNvPr>
          <p:cNvSpPr/>
          <p:nvPr/>
        </p:nvSpPr>
        <p:spPr>
          <a:xfrm>
            <a:off x="914400" y="3363658"/>
            <a:ext cx="4034458" cy="49149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descr="Yellow box to call attention to section of screen where user can sort plans by specific criteria">
            <a:extLst>
              <a:ext uri="{FF2B5EF4-FFF2-40B4-BE49-F238E27FC236}">
                <a16:creationId xmlns:a16="http://schemas.microsoft.com/office/drawing/2014/main" id="{ED31E794-0D43-4C55-B354-618B7EC74575}"/>
              </a:ext>
            </a:extLst>
          </p:cNvPr>
          <p:cNvSpPr/>
          <p:nvPr/>
        </p:nvSpPr>
        <p:spPr>
          <a:xfrm>
            <a:off x="9178825" y="1092782"/>
            <a:ext cx="2403575" cy="54494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F1B6D68-7CFD-480E-A67E-81EF59C3CC70}"/>
              </a:ext>
            </a:extLst>
          </p:cNvPr>
          <p:cNvSpPr txBox="1"/>
          <p:nvPr/>
        </p:nvSpPr>
        <p:spPr>
          <a:xfrm>
            <a:off x="887101" y="5548751"/>
            <a:ext cx="10504227" cy="646331"/>
          </a:xfrm>
          <a:prstGeom prst="rect">
            <a:avLst/>
          </a:prstGeom>
          <a:noFill/>
        </p:spPr>
        <p:txBody>
          <a:bodyPr wrap="square" rtlCol="0">
            <a:spAutoFit/>
          </a:bodyPr>
          <a:lstStyle/>
          <a:p>
            <a:r>
              <a:rPr lang="en-US" b="1" dirty="0">
                <a:solidFill>
                  <a:srgbClr val="00539A"/>
                </a:solidFill>
                <a:latin typeface="Arial" panose="020B0604020202020204" pitchFamily="34" charset="0"/>
                <a:cs typeface="Arial" panose="020B0604020202020204" pitchFamily="34" charset="0"/>
              </a:rPr>
              <a:t>NOTE</a:t>
            </a:r>
            <a:r>
              <a:rPr lang="en-US" dirty="0">
                <a:solidFill>
                  <a:srgbClr val="00539A"/>
                </a:solidFill>
                <a:latin typeface="Arial" panose="020B0604020202020204" pitchFamily="34" charset="0"/>
                <a:cs typeface="Arial" panose="020B0604020202020204" pitchFamily="34" charset="0"/>
              </a:rPr>
              <a:t>:  During OEP Plan Finder will show costs for a full year. If comparing after January, the costs shown will be calculated for the remaining months. </a:t>
            </a:r>
          </a:p>
        </p:txBody>
      </p:sp>
      <p:sp>
        <p:nvSpPr>
          <p:cNvPr id="11" name="Freeform: Shape 10">
            <a:extLst>
              <a:ext uri="{FF2B5EF4-FFF2-40B4-BE49-F238E27FC236}">
                <a16:creationId xmlns:a16="http://schemas.microsoft.com/office/drawing/2014/main" id="{8E577CCF-4FF4-4E54-BFB1-D0F98791C9A4}"/>
              </a:ext>
              <a:ext uri="{C183D7F6-B498-43B3-948B-1728B52AA6E4}">
                <adec:decorative xmlns:adec="http://schemas.microsoft.com/office/drawing/2017/decorative" val="1"/>
              </a:ext>
            </a:extLst>
          </p:cNvPr>
          <p:cNvSpPr>
            <a:spLocks noChangeAspect="1"/>
          </p:cNvSpPr>
          <p:nvPr/>
        </p:nvSpPr>
        <p:spPr>
          <a:xfrm>
            <a:off x="640080" y="559759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41</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96652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Filter Plan List if Desired</a:t>
            </a:r>
          </a:p>
        </p:txBody>
      </p:sp>
      <p:pic>
        <p:nvPicPr>
          <p:cNvPr id="8" name="Picture 7" descr="Screen shot from Medicare.gov that shows filter options like, &quot;Insurance carrier.&quot;"/>
          <p:cNvPicPr>
            <a:picLocks noChangeAspect="1"/>
          </p:cNvPicPr>
          <p:nvPr/>
        </p:nvPicPr>
        <p:blipFill>
          <a:blip r:embed="rId4"/>
          <a:stretch>
            <a:fillRect/>
          </a:stretch>
        </p:blipFill>
        <p:spPr>
          <a:xfrm>
            <a:off x="440792" y="1289841"/>
            <a:ext cx="6702958" cy="4969466"/>
          </a:xfrm>
          <a:prstGeom prst="rect">
            <a:avLst/>
          </a:prstGeom>
          <a:ln>
            <a:noFill/>
          </a:ln>
          <a:effectLst>
            <a:outerShdw blurRad="292100" dist="139700" dir="2700000" algn="tl" rotWithShape="0">
              <a:srgbClr val="333333">
                <a:alpha val="65000"/>
              </a:srgbClr>
            </a:outerShdw>
          </a:effectLst>
        </p:spPr>
      </p:pic>
      <p:pic>
        <p:nvPicPr>
          <p:cNvPr id="11" name="Picture 10" descr="A close-up view of the Insurance Carrier filter showing a variety of health care companies.">
            <a:extLst>
              <a:ext uri="{FF2B5EF4-FFF2-40B4-BE49-F238E27FC236}">
                <a16:creationId xmlns:a16="http://schemas.microsoft.com/office/drawing/2014/main" id="{4D1B0D81-9109-4A58-96F7-CAE2F9722E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66050" y="1091164"/>
            <a:ext cx="4114800" cy="4171950"/>
          </a:xfrm>
          <a:prstGeom prst="rect">
            <a:avLst/>
          </a:prstGeom>
          <a:ln>
            <a:noFill/>
          </a:ln>
          <a:effectLst>
            <a:outerShdw blurRad="292100" dist="139700" dir="2700000" algn="tl" rotWithShape="0">
              <a:srgbClr val="333333">
                <a:alpha val="65000"/>
              </a:srgbClr>
            </a:outerShdw>
          </a:effectLst>
        </p:spPr>
      </p:pic>
      <p:sp>
        <p:nvSpPr>
          <p:cNvPr id="16" name="Arrow: Left 15" descr="Yellow arrow pointing the option to add to compare on the screen">
            <a:extLst>
              <a:ext uri="{FF2B5EF4-FFF2-40B4-BE49-F238E27FC236}">
                <a16:creationId xmlns:a16="http://schemas.microsoft.com/office/drawing/2014/main" id="{01BB56DA-025C-4796-87A0-1EBC38D02084}"/>
              </a:ext>
            </a:extLst>
          </p:cNvPr>
          <p:cNvSpPr/>
          <p:nvPr/>
        </p:nvSpPr>
        <p:spPr>
          <a:xfrm>
            <a:off x="6842760" y="5698766"/>
            <a:ext cx="2868930" cy="608557"/>
          </a:xfrm>
          <a:prstGeom prst="leftArrow">
            <a:avLst/>
          </a:prstGeom>
          <a:solidFill>
            <a:srgbClr val="FFD96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39A"/>
                </a:solidFill>
              </a:rPr>
              <a:t>Select “add to compare”</a:t>
            </a:r>
          </a:p>
        </p:txBody>
      </p:sp>
      <p:sp>
        <p:nvSpPr>
          <p:cNvPr id="3" name="Rectangle: Rounded Corners 2" descr="Yellow box highlight the Insurance Carrier filter on the Drug plan list">
            <a:extLst>
              <a:ext uri="{FF2B5EF4-FFF2-40B4-BE49-F238E27FC236}">
                <a16:creationId xmlns:a16="http://schemas.microsoft.com/office/drawing/2014/main" id="{1E77BCE6-5DF7-4413-B1F6-18586082FBCE}"/>
              </a:ext>
            </a:extLst>
          </p:cNvPr>
          <p:cNvSpPr/>
          <p:nvPr/>
        </p:nvSpPr>
        <p:spPr>
          <a:xfrm>
            <a:off x="1209675" y="1308891"/>
            <a:ext cx="1590675" cy="36576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Connector: Elbow 56">
            <a:extLst>
              <a:ext uri="{FF2B5EF4-FFF2-40B4-BE49-F238E27FC236}">
                <a16:creationId xmlns:a16="http://schemas.microsoft.com/office/drawing/2014/main" id="{94A70BB1-D7B2-4B5B-B6BB-28B1943C42D5}"/>
              </a:ext>
              <a:ext uri="{C183D7F6-B498-43B3-948B-1728B52AA6E4}">
                <adec:decorative xmlns:adec="http://schemas.microsoft.com/office/drawing/2017/decorative" val="1"/>
              </a:ext>
            </a:extLst>
          </p:cNvPr>
          <p:cNvCxnSpPr>
            <a:cxnSpLocks/>
            <a:endCxn id="3" idx="2"/>
          </p:cNvCxnSpPr>
          <p:nvPr/>
        </p:nvCxnSpPr>
        <p:spPr>
          <a:xfrm rot="10800000" flipV="1">
            <a:off x="2005013" y="1613935"/>
            <a:ext cx="6272212" cy="60715"/>
          </a:xfrm>
          <a:prstGeom prst="bentConnector4">
            <a:avLst>
              <a:gd name="adj1" fmla="val 76"/>
              <a:gd name="adj2" fmla="val 774586"/>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42</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08597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left)">
                                      <p:cBhvr>
                                        <p:cTn id="11" dur="500"/>
                                        <p:tgtEl>
                                          <p:spTgt spid="57"/>
                                        </p:tgtEl>
                                      </p:cBhvr>
                                    </p:animEffect>
                                  </p:childTnLst>
                                </p:cTn>
                              </p:par>
                              <p:par>
                                <p:cTn id="12" presetID="53" presetClass="entr" presetSubtype="16"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Compare Plans Side-by-Side</a:t>
            </a:r>
          </a:p>
        </p:txBody>
      </p:sp>
      <p:pic>
        <p:nvPicPr>
          <p:cNvPr id="16" name="Content Placeholder 15" descr="Screen shot from Medicare.gov that show the comparison of 3 plans side by side."/>
          <p:cNvPicPr>
            <a:picLocks noGrp="1" noChangeAspect="1"/>
          </p:cNvPicPr>
          <p:nvPr>
            <p:ph idx="1"/>
          </p:nvPr>
        </p:nvPicPr>
        <p:blipFill>
          <a:blip r:embed="rId4"/>
          <a:stretch>
            <a:fillRect/>
          </a:stretch>
        </p:blipFill>
        <p:spPr>
          <a:xfrm>
            <a:off x="412376" y="1160342"/>
            <a:ext cx="11510683" cy="4669084"/>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628953" y="4743205"/>
            <a:ext cx="1810147" cy="923330"/>
          </a:xfrm>
          <a:prstGeom prst="rect">
            <a:avLst/>
          </a:prstGeom>
          <a:solidFill>
            <a:srgbClr val="00B050">
              <a:alpha val="90000"/>
            </a:srgb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Review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total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cost at different pharmacies</a:t>
            </a:r>
          </a:p>
        </p:txBody>
      </p:sp>
      <p:cxnSp>
        <p:nvCxnSpPr>
          <p:cNvPr id="7" name="Straight Connector 6" descr="Red line highlighting Estimated total drug and premium cost shown on the screen."/>
          <p:cNvCxnSpPr/>
          <p:nvPr/>
        </p:nvCxnSpPr>
        <p:spPr>
          <a:xfrm>
            <a:off x="510650" y="4580313"/>
            <a:ext cx="1698812"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descr="Yellow box to call attention to section of screen (Insurance Carrier)">
            <a:extLst>
              <a:ext uri="{FF2B5EF4-FFF2-40B4-BE49-F238E27FC236}">
                <a16:creationId xmlns:a16="http://schemas.microsoft.com/office/drawing/2014/main" id="{70778DD2-A37E-4E31-8FB9-26A44261C867}"/>
              </a:ext>
            </a:extLst>
          </p:cNvPr>
          <p:cNvSpPr/>
          <p:nvPr/>
        </p:nvSpPr>
        <p:spPr>
          <a:xfrm>
            <a:off x="3473822" y="3781168"/>
            <a:ext cx="2230881" cy="56103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descr="Yellow box to call attention to section of screen (Insurance Carrier)">
            <a:extLst>
              <a:ext uri="{FF2B5EF4-FFF2-40B4-BE49-F238E27FC236}">
                <a16:creationId xmlns:a16="http://schemas.microsoft.com/office/drawing/2014/main" id="{4EAD3EC0-83AB-4307-85CB-C3B3A274AEA7}"/>
              </a:ext>
            </a:extLst>
          </p:cNvPr>
          <p:cNvSpPr/>
          <p:nvPr/>
        </p:nvSpPr>
        <p:spPr>
          <a:xfrm>
            <a:off x="3473822" y="4342204"/>
            <a:ext cx="8305802" cy="1419062"/>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Green box highlighting the section of the results where the total plan costs is shown ">
            <a:extLst>
              <a:ext uri="{FF2B5EF4-FFF2-40B4-BE49-F238E27FC236}">
                <a16:creationId xmlns:a16="http://schemas.microsoft.com/office/drawing/2014/main" id="{4E2BFDDC-27E8-42A7-B6A7-D3FAC46C0B53}"/>
              </a:ext>
            </a:extLst>
          </p:cNvPr>
          <p:cNvSpPr/>
          <p:nvPr/>
        </p:nvSpPr>
        <p:spPr>
          <a:xfrm>
            <a:off x="3581400" y="5223641"/>
            <a:ext cx="8085083" cy="444589"/>
          </a:xfrm>
          <a:prstGeom prst="rect">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43</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0662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17"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DC14C-59A5-4379-BBFE-EB2E531E4E24}"/>
              </a:ext>
            </a:extLst>
          </p:cNvPr>
          <p:cNvSpPr>
            <a:spLocks noGrp="1"/>
          </p:cNvSpPr>
          <p:nvPr>
            <p:ph type="title"/>
          </p:nvPr>
        </p:nvSpPr>
        <p:spPr/>
        <p:txBody>
          <a:bodyPr>
            <a:normAutofit/>
          </a:bodyPr>
          <a:lstStyle/>
          <a:p>
            <a:r>
              <a:rPr lang="en-US" sz="2800" dirty="0"/>
              <a:t>Estimate Total Costs by </a:t>
            </a:r>
            <a:br>
              <a:rPr lang="en-US" sz="2800" dirty="0"/>
            </a:br>
            <a:r>
              <a:rPr lang="en-US" sz="2800" dirty="0"/>
              <a:t>Manually Adding Insulin Max Cost</a:t>
            </a:r>
          </a:p>
        </p:txBody>
      </p:sp>
      <p:sp>
        <p:nvSpPr>
          <p:cNvPr id="6" name="Content Placeholder 5">
            <a:extLst>
              <a:ext uri="{FF2B5EF4-FFF2-40B4-BE49-F238E27FC236}">
                <a16:creationId xmlns:a16="http://schemas.microsoft.com/office/drawing/2014/main" id="{700C1DF7-0A45-4376-A2F7-80AB2F3DACA4}"/>
              </a:ext>
            </a:extLst>
          </p:cNvPr>
          <p:cNvSpPr>
            <a:spLocks noGrp="1"/>
          </p:cNvSpPr>
          <p:nvPr>
            <p:ph idx="1"/>
          </p:nvPr>
        </p:nvSpPr>
        <p:spPr/>
        <p:txBody>
          <a:bodyPr>
            <a:normAutofit fontScale="92500"/>
          </a:bodyPr>
          <a:lstStyle/>
          <a:p>
            <a:r>
              <a:rPr lang="en-US" dirty="0"/>
              <a:t>Determine the lowest cost plans without considering insulin</a:t>
            </a:r>
          </a:p>
          <a:p>
            <a:r>
              <a:rPr lang="en-US" dirty="0"/>
              <a:t>Estimate your maximum yearly cost when adding insulin back in</a:t>
            </a:r>
          </a:p>
          <a:p>
            <a:pPr lvl="1"/>
            <a:r>
              <a:rPr lang="en-US" dirty="0"/>
              <a:t>Max cost for a one-month supply of each insulin product is $35/month</a:t>
            </a:r>
          </a:p>
          <a:p>
            <a:pPr lvl="1"/>
            <a:r>
              <a:rPr lang="en-US" dirty="0"/>
              <a:t>$420 is the max cost per year (if filled in one-month supply) per insulin product</a:t>
            </a:r>
          </a:p>
          <a:p>
            <a:r>
              <a:rPr lang="en-US" dirty="0"/>
              <a:t>Estimated total costs from previous plan compare sample become (if only one insulin):</a:t>
            </a:r>
          </a:p>
          <a:p>
            <a:pPr lvl="1"/>
            <a:r>
              <a:rPr lang="en-US" dirty="0"/>
              <a:t>$715.50 + $420 = $1,135.50</a:t>
            </a:r>
          </a:p>
          <a:p>
            <a:pPr lvl="1"/>
            <a:r>
              <a:rPr lang="en-US" dirty="0"/>
              <a:t>$727.20 + $420 = $1,147.20</a:t>
            </a:r>
          </a:p>
          <a:p>
            <a:pPr lvl="1"/>
            <a:r>
              <a:rPr lang="en-US" dirty="0"/>
              <a:t>$971.24 + $420 = $1,391.24</a:t>
            </a:r>
          </a:p>
          <a:p>
            <a:pPr lvl="1"/>
            <a:endParaRPr lang="en-US" dirty="0"/>
          </a:p>
        </p:txBody>
      </p:sp>
      <p:sp>
        <p:nvSpPr>
          <p:cNvPr id="5" name="Slide Number Placeholder 4">
            <a:extLst>
              <a:ext uri="{FF2B5EF4-FFF2-40B4-BE49-F238E27FC236}">
                <a16:creationId xmlns:a16="http://schemas.microsoft.com/office/drawing/2014/main" id="{B0BEA7B2-9671-4A2F-BC60-70A2F785FA7D}"/>
              </a:ext>
            </a:extLst>
          </p:cNvPr>
          <p:cNvSpPr>
            <a:spLocks noGrp="1"/>
          </p:cNvSpPr>
          <p:nvPr>
            <p:ph type="sldNum" sz="quarter" idx="12"/>
          </p:nvPr>
        </p:nvSpPr>
        <p:spPr/>
        <p:txBody>
          <a:bodyPr/>
          <a:lstStyle/>
          <a:p>
            <a:fld id="{0B2D781D-8844-5940-92D1-06EF0A7F581E}" type="slidenum">
              <a:rPr lang="en-US" smtClean="0"/>
              <a:t>44</a:t>
            </a:fld>
            <a:endParaRPr lang="en-US" dirty="0"/>
          </a:p>
        </p:txBody>
      </p:sp>
      <p:sp>
        <p:nvSpPr>
          <p:cNvPr id="4" name="Footer Placeholder 3">
            <a:extLst>
              <a:ext uri="{FF2B5EF4-FFF2-40B4-BE49-F238E27FC236}">
                <a16:creationId xmlns:a16="http://schemas.microsoft.com/office/drawing/2014/main" id="{A4D4FE0F-3497-4F50-BE29-25235FBA7724}"/>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5A3A8F9D-E0C6-45AF-8643-81C708E39329}"/>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449940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View Plan Details Page </a:t>
            </a:r>
          </a:p>
        </p:txBody>
      </p:sp>
      <p:pic>
        <p:nvPicPr>
          <p:cNvPr id="11" name="Content Placeholder 15" descr="Screen shot from Medicare.gov that show the comparison of 3 plans side by side.">
            <a:extLst>
              <a:ext uri="{FF2B5EF4-FFF2-40B4-BE49-F238E27FC236}">
                <a16:creationId xmlns:a16="http://schemas.microsoft.com/office/drawing/2014/main" id="{EA6D4706-7A9C-491D-A88B-DE136BBFA61E}"/>
              </a:ext>
            </a:extLst>
          </p:cNvPr>
          <p:cNvPicPr>
            <a:picLocks noChangeAspect="1"/>
          </p:cNvPicPr>
          <p:nvPr/>
        </p:nvPicPr>
        <p:blipFill>
          <a:blip r:embed="rId4"/>
          <a:stretch>
            <a:fillRect/>
          </a:stretch>
        </p:blipFill>
        <p:spPr>
          <a:xfrm>
            <a:off x="412376" y="1094458"/>
            <a:ext cx="11510683" cy="4669084"/>
          </a:xfrm>
          <a:prstGeom prst="rect">
            <a:avLst/>
          </a:prstGeom>
          <a:ln w="3175">
            <a:solidFill>
              <a:schemeClr val="tx1"/>
            </a:solidFill>
          </a:ln>
          <a:effectLst>
            <a:outerShdw blurRad="50800" dist="38100" dir="2700000" algn="tl" rotWithShape="0">
              <a:prstClr val="black">
                <a:alpha val="40000"/>
              </a:prstClr>
            </a:outerShdw>
          </a:effectLst>
        </p:spPr>
      </p:pic>
      <p:sp>
        <p:nvSpPr>
          <p:cNvPr id="12" name="Rectangle: Rounded Corners 11" descr="Yellow box highlighting the three available tabs for the user: Overview, Drug coverage and start ratings">
            <a:extLst>
              <a:ext uri="{FF2B5EF4-FFF2-40B4-BE49-F238E27FC236}">
                <a16:creationId xmlns:a16="http://schemas.microsoft.com/office/drawing/2014/main" id="{555368D1-BD35-43C1-BCB7-231175F4C238}"/>
              </a:ext>
            </a:extLst>
          </p:cNvPr>
          <p:cNvSpPr/>
          <p:nvPr/>
        </p:nvSpPr>
        <p:spPr>
          <a:xfrm>
            <a:off x="4209723" y="1608807"/>
            <a:ext cx="894945" cy="25103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lurrbox">
            <a:extLst>
              <a:ext uri="{FF2B5EF4-FFF2-40B4-BE49-F238E27FC236}">
                <a16:creationId xmlns:a16="http://schemas.microsoft.com/office/drawing/2014/main" id="{980E38E8-74D7-4367-8F4F-36D441508C3B}"/>
              </a:ext>
              <a:ext uri="{C183D7F6-B498-43B3-948B-1728B52AA6E4}">
                <adec:decorative xmlns:adec="http://schemas.microsoft.com/office/drawing/2017/decorative" val="1"/>
              </a:ext>
            </a:extLst>
          </p:cNvPr>
          <p:cNvSpPr/>
          <p:nvPr/>
        </p:nvSpPr>
        <p:spPr>
          <a:xfrm>
            <a:off x="412376" y="1075010"/>
            <a:ext cx="11510683" cy="4688532"/>
          </a:xfrm>
          <a:prstGeom prst="rect">
            <a:avLst/>
          </a:prstGeom>
          <a:solidFill>
            <a:srgbClr val="595959">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Content Placeholder 13" descr="Screen shot of a plan detail page showing what you'll pay."/>
          <p:cNvPicPr>
            <a:picLocks noGrp="1" noChangeAspect="1"/>
          </p:cNvPicPr>
          <p:nvPr>
            <p:ph idx="4294967295"/>
          </p:nvPr>
        </p:nvPicPr>
        <p:blipFill>
          <a:blip r:embed="rId5" cstate="screen">
            <a:extLst>
              <a:ext uri="{28A0092B-C50C-407E-A947-70E740481C1C}">
                <a14:useLocalDpi xmlns:a14="http://schemas.microsoft.com/office/drawing/2010/main"/>
              </a:ext>
            </a:extLst>
          </a:blip>
          <a:stretch>
            <a:fillRect/>
          </a:stretch>
        </p:blipFill>
        <p:spPr>
          <a:xfrm>
            <a:off x="3052119" y="1859842"/>
            <a:ext cx="6702425" cy="4273550"/>
          </a:xfrm>
          <a:prstGeom prst="rect">
            <a:avLst/>
          </a:prstGeom>
          <a:ln>
            <a:noFill/>
          </a:ln>
          <a:effectLst>
            <a:outerShdw blurRad="292100" dist="139700" dir="2700000" algn="tl" rotWithShape="0">
              <a:srgbClr val="333333">
                <a:alpha val="65000"/>
              </a:srgbClr>
            </a:outerShdw>
          </a:effectLst>
        </p:spPr>
      </p:pic>
      <p:cxnSp>
        <p:nvCxnSpPr>
          <p:cNvPr id="9" name="Straight Connector 8" descr="Red line highlighting the retail pharmacy 2022 estimated drug costs section of the screen."/>
          <p:cNvCxnSpPr>
            <a:cxnSpLocks/>
          </p:cNvCxnSpPr>
          <p:nvPr/>
        </p:nvCxnSpPr>
        <p:spPr>
          <a:xfrm>
            <a:off x="5390733" y="3698980"/>
            <a:ext cx="16719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descr="Yellow box highlighting the three available tabs for the user: Overview, Drug coverage and start ratings">
            <a:extLst>
              <a:ext uri="{FF2B5EF4-FFF2-40B4-BE49-F238E27FC236}">
                <a16:creationId xmlns:a16="http://schemas.microsoft.com/office/drawing/2014/main" id="{9D529F09-FFA6-4D5C-8083-E18B6EF49A83}"/>
              </a:ext>
            </a:extLst>
          </p:cNvPr>
          <p:cNvSpPr/>
          <p:nvPr/>
        </p:nvSpPr>
        <p:spPr>
          <a:xfrm>
            <a:off x="3196180" y="4424905"/>
            <a:ext cx="1962615" cy="25103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45</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5222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par>
                          <p:cTn id="15" fill="hold">
                            <p:stCondLst>
                              <p:cond delay="250"/>
                            </p:stCondLst>
                            <p:childTnLst>
                              <p:par>
                                <p:cTn id="16" presetID="1"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3782-7535-4975-85BB-CF33045B005E}"/>
              </a:ext>
            </a:extLst>
          </p:cNvPr>
          <p:cNvSpPr>
            <a:spLocks noGrp="1"/>
          </p:cNvSpPr>
          <p:nvPr>
            <p:ph type="title"/>
          </p:nvPr>
        </p:nvSpPr>
        <p:spPr/>
        <p:txBody>
          <a:bodyPr/>
          <a:lstStyle/>
          <a:p>
            <a:r>
              <a:rPr lang="en-US" dirty="0"/>
              <a:t>Insulin Pop-Up Sample on Plan Finder (Plan Details)</a:t>
            </a:r>
          </a:p>
        </p:txBody>
      </p:sp>
      <p:pic>
        <p:nvPicPr>
          <p:cNvPr id="9" name="Picture 8" descr="Screenshot showing Drug Coverage and cost reuslts">
            <a:extLst>
              <a:ext uri="{FF2B5EF4-FFF2-40B4-BE49-F238E27FC236}">
                <a16:creationId xmlns:a16="http://schemas.microsoft.com/office/drawing/2014/main" id="{CD3CD07D-3DE6-4CAC-AE7A-F05DD806F8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7290" y="1244940"/>
            <a:ext cx="11040454" cy="2787914"/>
          </a:xfrm>
          <a:prstGeom prst="rect">
            <a:avLst/>
          </a:prstGeom>
          <a:ln>
            <a:noFill/>
          </a:ln>
          <a:effectLst>
            <a:outerShdw blurRad="292100" dist="139700" dir="2700000" algn="tl" rotWithShape="0">
              <a:srgbClr val="333333">
                <a:alpha val="65000"/>
              </a:srgbClr>
            </a:outerShdw>
          </a:effectLst>
        </p:spPr>
      </p:pic>
      <p:pic>
        <p:nvPicPr>
          <p:cNvPr id="8" name="Picture 7" descr="Screenshot of a reminder labeled important that  starting January 1, 2023 insulin is capped to $35 for people with Part D">
            <a:extLst>
              <a:ext uri="{FF2B5EF4-FFF2-40B4-BE49-F238E27FC236}">
                <a16:creationId xmlns:a16="http://schemas.microsoft.com/office/drawing/2014/main" id="{B125E10E-DED1-4DF0-9265-49A47A4A52DC}"/>
              </a:ext>
            </a:extLst>
          </p:cNvPr>
          <p:cNvPicPr>
            <a:picLocks noChangeAspect="1"/>
          </p:cNvPicPr>
          <p:nvPr/>
        </p:nvPicPr>
        <p:blipFill>
          <a:blip r:embed="rId5"/>
          <a:stretch>
            <a:fillRect/>
          </a:stretch>
        </p:blipFill>
        <p:spPr>
          <a:xfrm>
            <a:off x="554255" y="4219103"/>
            <a:ext cx="11083489" cy="167044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70A303E8-BFD2-4BFE-A94F-8544347EBBA6}"/>
              </a:ext>
            </a:extLst>
          </p:cNvPr>
          <p:cNvSpPr>
            <a:spLocks noGrp="1"/>
          </p:cNvSpPr>
          <p:nvPr>
            <p:ph type="sldNum" sz="quarter" idx="12"/>
          </p:nvPr>
        </p:nvSpPr>
        <p:spPr/>
        <p:txBody>
          <a:bodyPr/>
          <a:lstStyle/>
          <a:p>
            <a:fld id="{0B2D781D-8844-5940-92D1-06EF0A7F581E}" type="slidenum">
              <a:rPr lang="en-US" smtClean="0"/>
              <a:t>46</a:t>
            </a:fld>
            <a:endParaRPr lang="en-US" dirty="0"/>
          </a:p>
        </p:txBody>
      </p:sp>
      <p:sp>
        <p:nvSpPr>
          <p:cNvPr id="4" name="Footer Placeholder 3">
            <a:extLst>
              <a:ext uri="{FF2B5EF4-FFF2-40B4-BE49-F238E27FC236}">
                <a16:creationId xmlns:a16="http://schemas.microsoft.com/office/drawing/2014/main" id="{E1A7D32C-D390-4802-AD92-E00A701DA93E}"/>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E504A86B-1CF8-4D6A-BDA2-05A7C058BCFF}"/>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633549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4F11-60C9-48EF-A39C-9A8943735E1B}"/>
              </a:ext>
            </a:extLst>
          </p:cNvPr>
          <p:cNvSpPr>
            <a:spLocks noGrp="1"/>
          </p:cNvSpPr>
          <p:nvPr>
            <p:ph type="title"/>
          </p:nvPr>
        </p:nvSpPr>
        <p:spPr/>
        <p:txBody>
          <a:bodyPr/>
          <a:lstStyle/>
          <a:p>
            <a:r>
              <a:rPr lang="en-US" dirty="0"/>
              <a:t>Using the Pop-Up to Find Help</a:t>
            </a:r>
          </a:p>
        </p:txBody>
      </p:sp>
      <p:pic>
        <p:nvPicPr>
          <p:cNvPr id="7" name="Picture 6" descr="Screenshot from the plan finder website showing the Medicare contact information">
            <a:extLst>
              <a:ext uri="{FF2B5EF4-FFF2-40B4-BE49-F238E27FC236}">
                <a16:creationId xmlns:a16="http://schemas.microsoft.com/office/drawing/2014/main" id="{E50A1BE7-BE35-4CD8-9FAE-3284F61D49BE}"/>
              </a:ext>
            </a:extLst>
          </p:cNvPr>
          <p:cNvPicPr>
            <a:picLocks noChangeAspect="1"/>
          </p:cNvPicPr>
          <p:nvPr/>
        </p:nvPicPr>
        <p:blipFill>
          <a:blip r:embed="rId4"/>
          <a:stretch>
            <a:fillRect/>
          </a:stretch>
        </p:blipFill>
        <p:spPr>
          <a:xfrm>
            <a:off x="1476375" y="1213485"/>
            <a:ext cx="9239250" cy="4705350"/>
          </a:xfrm>
          <a:prstGeom prst="rect">
            <a:avLst/>
          </a:prstGeom>
        </p:spPr>
      </p:pic>
      <p:sp>
        <p:nvSpPr>
          <p:cNvPr id="5" name="Slide Number Placeholder 4">
            <a:extLst>
              <a:ext uri="{FF2B5EF4-FFF2-40B4-BE49-F238E27FC236}">
                <a16:creationId xmlns:a16="http://schemas.microsoft.com/office/drawing/2014/main" id="{EECC94A4-AF40-4C10-8928-1E61FDA4BB8F}"/>
              </a:ext>
            </a:extLst>
          </p:cNvPr>
          <p:cNvSpPr>
            <a:spLocks noGrp="1"/>
          </p:cNvSpPr>
          <p:nvPr>
            <p:ph type="sldNum" sz="quarter" idx="12"/>
          </p:nvPr>
        </p:nvSpPr>
        <p:spPr/>
        <p:txBody>
          <a:bodyPr/>
          <a:lstStyle/>
          <a:p>
            <a:fld id="{48F63A3B-78C7-47BE-AE5E-E10140E04643}" type="slidenum">
              <a:rPr lang="en-US" smtClean="0"/>
              <a:pPr/>
              <a:t>47</a:t>
            </a:fld>
            <a:endParaRPr lang="en-US" dirty="0"/>
          </a:p>
        </p:txBody>
      </p:sp>
      <p:sp>
        <p:nvSpPr>
          <p:cNvPr id="4" name="Footer Placeholder 3">
            <a:extLst>
              <a:ext uri="{FF2B5EF4-FFF2-40B4-BE49-F238E27FC236}">
                <a16:creationId xmlns:a16="http://schemas.microsoft.com/office/drawing/2014/main" id="{ECE71E58-4B32-461F-93D4-57464F7CA557}"/>
              </a:ext>
            </a:extLst>
          </p:cNvPr>
          <p:cNvSpPr>
            <a:spLocks noGrp="1"/>
          </p:cNvSpPr>
          <p:nvPr>
            <p:ph type="ftr" sz="quarter" idx="11"/>
          </p:nvPr>
        </p:nvSpPr>
        <p:spPr/>
        <p:txBody>
          <a:bodyPr/>
          <a:lstStyle/>
          <a:p>
            <a:r>
              <a:rPr lang="en-US" dirty="0"/>
              <a:t>NTP Medicare OEP Bootcamp 2022</a:t>
            </a:r>
          </a:p>
        </p:txBody>
      </p:sp>
      <p:sp>
        <p:nvSpPr>
          <p:cNvPr id="6" name="Date Placeholder 5">
            <a:extLst>
              <a:ext uri="{FF2B5EF4-FFF2-40B4-BE49-F238E27FC236}">
                <a16:creationId xmlns:a16="http://schemas.microsoft.com/office/drawing/2014/main" id="{8EB817F7-7AEB-4DF5-8491-ABAC8B2E0170}"/>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4015971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a:ln>
            <a:solidFill>
              <a:schemeClr val="tx1"/>
            </a:solidFill>
          </a:ln>
        </p:spPr>
        <p:txBody>
          <a:bodyPr/>
          <a:lstStyle/>
          <a:p>
            <a:r>
              <a:rPr lang="en-US" dirty="0"/>
              <a:t>Plan Details: Yearly Costs</a:t>
            </a:r>
          </a:p>
        </p:txBody>
      </p:sp>
      <p:pic>
        <p:nvPicPr>
          <p:cNvPr id="14" name="Content Placeholder 7" descr="Screenshot form the plan finder website showing the total yearly drug and premium costs ">
            <a:extLst>
              <a:ext uri="{FF2B5EF4-FFF2-40B4-BE49-F238E27FC236}">
                <a16:creationId xmlns:a16="http://schemas.microsoft.com/office/drawing/2014/main" id="{A09DAC80-6B59-420E-91C5-D8FA347E0014}"/>
              </a:ext>
            </a:extLst>
          </p:cNvPr>
          <p:cNvPicPr>
            <a:picLocks noGrp="1" noChangeAspect="1"/>
          </p:cNvPicPr>
          <p:nvPr>
            <p:ph idx="1"/>
          </p:nvPr>
        </p:nvPicPr>
        <p:blipFill>
          <a:blip r:embed="rId4"/>
          <a:stretch>
            <a:fillRect/>
          </a:stretch>
        </p:blipFill>
        <p:spPr>
          <a:xfrm>
            <a:off x="726141" y="1240896"/>
            <a:ext cx="10515600" cy="4599268"/>
          </a:xfrm>
          <a:prstGeom prst="rect">
            <a:avLst/>
          </a:prstGeom>
          <a:ln>
            <a:solidFill>
              <a:schemeClr val="accent1"/>
            </a:solidFill>
          </a:ln>
        </p:spPr>
      </p:pic>
      <p:sp>
        <p:nvSpPr>
          <p:cNvPr id="13" name="Rectangle: Rounded Corners 12" descr="Yellow box highlighting the section header of the page labeled: Yearly drug costs by pharmacy ">
            <a:extLst>
              <a:ext uri="{FF2B5EF4-FFF2-40B4-BE49-F238E27FC236}">
                <a16:creationId xmlns:a16="http://schemas.microsoft.com/office/drawing/2014/main" id="{6F9EC7E4-6BA9-4CEB-A32E-B3A0EB2E21D0}"/>
              </a:ext>
            </a:extLst>
          </p:cNvPr>
          <p:cNvSpPr/>
          <p:nvPr/>
        </p:nvSpPr>
        <p:spPr>
          <a:xfrm>
            <a:off x="726141" y="1213659"/>
            <a:ext cx="2074209" cy="27197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descr="Yellow box highlighting the section header of the page labeled: Estimated total drug + premium cost">
            <a:extLst>
              <a:ext uri="{FF2B5EF4-FFF2-40B4-BE49-F238E27FC236}">
                <a16:creationId xmlns:a16="http://schemas.microsoft.com/office/drawing/2014/main" id="{4EB219BE-74B0-4F85-BD5F-527337B13C0F}"/>
              </a:ext>
            </a:extLst>
          </p:cNvPr>
          <p:cNvSpPr/>
          <p:nvPr/>
        </p:nvSpPr>
        <p:spPr>
          <a:xfrm>
            <a:off x="773165" y="4163971"/>
            <a:ext cx="2384612" cy="428454"/>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85495" y="5217499"/>
            <a:ext cx="490840" cy="830997"/>
          </a:xfrm>
          <a:prstGeom prst="rect">
            <a:avLst/>
          </a:prstGeom>
          <a:noFill/>
        </p:spPr>
        <p:txBody>
          <a:bodyPr wrap="none" rtlCol="0">
            <a:spAutoFit/>
          </a:bodyPr>
          <a:lstStyle/>
          <a:p>
            <a:r>
              <a:rPr lang="en-US" sz="4800" dirty="0">
                <a:solidFill>
                  <a:srgbClr val="FF0000"/>
                </a:solidFill>
              </a:rPr>
              <a:t>*</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48</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55668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 Look for Months When Costs Change</a:t>
            </a:r>
          </a:p>
        </p:txBody>
      </p:sp>
      <p:pic>
        <p:nvPicPr>
          <p:cNvPr id="3" name="Picture 2" descr="Screenshot showing estimated total + premium costs for a preferred plan and a in-network plan">
            <a:extLst>
              <a:ext uri="{FF2B5EF4-FFF2-40B4-BE49-F238E27FC236}">
                <a16:creationId xmlns:a16="http://schemas.microsoft.com/office/drawing/2014/main" id="{11F8A1B3-706C-44A1-91DC-DB13429EB73A}"/>
              </a:ext>
            </a:extLst>
          </p:cNvPr>
          <p:cNvPicPr>
            <a:picLocks noChangeAspect="1"/>
          </p:cNvPicPr>
          <p:nvPr/>
        </p:nvPicPr>
        <p:blipFill>
          <a:blip r:embed="rId4"/>
          <a:stretch>
            <a:fillRect/>
          </a:stretch>
        </p:blipFill>
        <p:spPr>
          <a:xfrm>
            <a:off x="1035881" y="1417145"/>
            <a:ext cx="10120237" cy="4023709"/>
          </a:xfrm>
          <a:prstGeom prst="rect">
            <a:avLst/>
          </a:prstGeom>
        </p:spPr>
      </p:pic>
      <p:sp>
        <p:nvSpPr>
          <p:cNvPr id="9" name="Rectangle: Rounded Corners 8" descr="Yellow box highlighting the section where user can see the:&#10;- When you'll meet your deductible info&#10;- When you'll enter the coverage gap info.">
            <a:extLst>
              <a:ext uri="{FF2B5EF4-FFF2-40B4-BE49-F238E27FC236}">
                <a16:creationId xmlns:a16="http://schemas.microsoft.com/office/drawing/2014/main" id="{60EA895A-639A-4A17-B2FF-6696AA47026D}"/>
              </a:ext>
            </a:extLst>
          </p:cNvPr>
          <p:cNvSpPr/>
          <p:nvPr/>
        </p:nvSpPr>
        <p:spPr>
          <a:xfrm>
            <a:off x="923264" y="3860801"/>
            <a:ext cx="10382885" cy="156845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49</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31702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Webinar Viewing Tips</a:t>
            </a:r>
          </a:p>
        </p:txBody>
      </p:sp>
      <p:sp>
        <p:nvSpPr>
          <p:cNvPr id="11" name="Content Placeholder 4">
            <a:extLst>
              <a:ext uri="{FF2B5EF4-FFF2-40B4-BE49-F238E27FC236}">
                <a16:creationId xmlns:a16="http://schemas.microsoft.com/office/drawing/2014/main" id="{1D2846C1-695C-4C05-AFEE-EDD2EBFB2698}"/>
              </a:ext>
            </a:extLst>
          </p:cNvPr>
          <p:cNvSpPr>
            <a:spLocks noGrp="1"/>
          </p:cNvSpPr>
          <p:nvPr>
            <p:ph type="body" sz="quarter" idx="13"/>
          </p:nvPr>
        </p:nvSpPr>
        <p:spPr>
          <a:xfrm>
            <a:off x="1371600" y="1371600"/>
            <a:ext cx="10644188" cy="4167187"/>
          </a:xfrm>
        </p:spPr>
        <p:txBody>
          <a:bodyPr vert="horz" lIns="91440" tIns="45720" rIns="91440" bIns="45720" rtlCol="0">
            <a:normAutofit/>
          </a:bodyPr>
          <a:lstStyle/>
          <a:p>
            <a:pPr>
              <a:spcAft>
                <a:spcPts val="1200"/>
              </a:spcAft>
            </a:pPr>
            <a:r>
              <a:rPr lang="en-US" sz="2400" dirty="0"/>
              <a:t>You can choose to view the Q&amp;A box and closed captioning</a:t>
            </a:r>
          </a:p>
          <a:p>
            <a:pPr lvl="1">
              <a:spcAft>
                <a:spcPts val="1200"/>
              </a:spcAft>
            </a:pPr>
            <a:r>
              <a:rPr lang="en-US" sz="2000" dirty="0"/>
              <a:t>Type your questions into the Q &amp; A box </a:t>
            </a:r>
          </a:p>
          <a:p>
            <a:pPr lvl="1">
              <a:spcAft>
                <a:spcPts val="1200"/>
              </a:spcAft>
            </a:pPr>
            <a:r>
              <a:rPr lang="en-US" sz="2000" dirty="0"/>
              <a:t>Other features we’ll use are polls and/or chat</a:t>
            </a:r>
          </a:p>
          <a:p>
            <a:pPr lvl="1">
              <a:spcAft>
                <a:spcPts val="1200"/>
              </a:spcAft>
            </a:pPr>
            <a:r>
              <a:rPr lang="en-US" sz="2000" dirty="0"/>
              <a:t>To view live captioning click “Closed Caption” and then “Show subtitles” at the bottom of the screen</a:t>
            </a:r>
          </a:p>
          <a:p>
            <a:pPr>
              <a:spcAft>
                <a:spcPts val="1200"/>
              </a:spcAft>
            </a:pPr>
            <a:r>
              <a:rPr lang="en-US" sz="2400" dirty="0"/>
              <a:t>To view in “full screen”,  select                    </a:t>
            </a:r>
          </a:p>
          <a:p>
            <a:pPr lvl="1"/>
            <a:endParaRPr lang="en-US" sz="2000" dirty="0"/>
          </a:p>
          <a:p>
            <a:pPr marL="274320" lvl="1" indent="0">
              <a:buNone/>
            </a:pPr>
            <a:endParaRPr lang="en-US" sz="2000" dirty="0"/>
          </a:p>
          <a:p>
            <a:pPr marL="274320" lvl="1" indent="0">
              <a:buNone/>
            </a:pPr>
            <a:r>
              <a:rPr lang="en-US" sz="1600" b="1" dirty="0"/>
              <a:t>NOTE: </a:t>
            </a:r>
            <a:r>
              <a:rPr lang="en-US" sz="1600" dirty="0"/>
              <a:t>To exit full screen mode, press the</a:t>
            </a:r>
            <a:br>
              <a:rPr lang="en-US" sz="1600" dirty="0"/>
            </a:br>
            <a:r>
              <a:rPr lang="en-US" sz="1600" dirty="0"/>
              <a:t>escape key on your keyboard </a:t>
            </a:r>
          </a:p>
          <a:p>
            <a:pPr>
              <a:spcAft>
                <a:spcPts val="1200"/>
              </a:spcAft>
            </a:pPr>
            <a:endParaRPr lang="en-US" sz="2400" dirty="0"/>
          </a:p>
        </p:txBody>
      </p:sp>
      <p:pic>
        <p:nvPicPr>
          <p:cNvPr id="12" name="Picture 11" descr="Image of Zoom's Full Screen View button to adjust view settings." title="Screen shot">
            <a:extLst>
              <a:ext uri="{FF2B5EF4-FFF2-40B4-BE49-F238E27FC236}">
                <a16:creationId xmlns:a16="http://schemas.microsoft.com/office/drawing/2014/main" id="{BFF0D411-4785-4BBA-AB31-3BC2940158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458" b="16677"/>
          <a:stretch/>
        </p:blipFill>
        <p:spPr>
          <a:xfrm>
            <a:off x="6017419" y="3554995"/>
            <a:ext cx="1352550" cy="457201"/>
          </a:xfrm>
          <a:prstGeom prst="rect">
            <a:avLst/>
          </a:prstGeom>
        </p:spPr>
      </p:pic>
      <p:pic>
        <p:nvPicPr>
          <p:cNvPr id="13" name="Picture 12" descr="Image to show closed caption- select show subtitle" title="Screen shot- Zoom">
            <a:extLst>
              <a:ext uri="{FF2B5EF4-FFF2-40B4-BE49-F238E27FC236}">
                <a16:creationId xmlns:a16="http://schemas.microsoft.com/office/drawing/2014/main" id="{70A80D9D-7786-4F77-B044-BB9ECB14377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43513" y="4347952"/>
            <a:ext cx="4472275" cy="169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id="{8F62D498-F6B5-4482-8E72-F48A95013020}"/>
              </a:ext>
              <a:ext uri="{C183D7F6-B498-43B3-948B-1728B52AA6E4}">
                <adec:decorative xmlns:adec="http://schemas.microsoft.com/office/drawing/2017/decorative" val="1"/>
              </a:ext>
            </a:extLst>
          </p:cNvPr>
          <p:cNvCxnSpPr>
            <a:cxnSpLocks/>
          </p:cNvCxnSpPr>
          <p:nvPr/>
        </p:nvCxnSpPr>
        <p:spPr>
          <a:xfrm>
            <a:off x="8963891" y="3401577"/>
            <a:ext cx="895605" cy="12427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Freeform: Shape 14" descr="Star bullet for Note text">
            <a:extLst>
              <a:ext uri="{FF2B5EF4-FFF2-40B4-BE49-F238E27FC236}">
                <a16:creationId xmlns:a16="http://schemas.microsoft.com/office/drawing/2014/main" id="{E8C15E4B-A14A-42B5-85DC-81A2C2C63808}"/>
              </a:ext>
            </a:extLst>
          </p:cNvPr>
          <p:cNvSpPr>
            <a:spLocks noChangeAspect="1"/>
          </p:cNvSpPr>
          <p:nvPr/>
        </p:nvSpPr>
        <p:spPr>
          <a:xfrm>
            <a:off x="1458349" y="4893077"/>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EDA0289-114B-4CC4-8A4A-EB59559ED4B8}"/>
              </a:ext>
            </a:extLst>
          </p:cNvPr>
          <p:cNvSpPr>
            <a:spLocks noGrp="1"/>
          </p:cNvSpPr>
          <p:nvPr>
            <p:ph type="sldNum" sz="quarter" idx="12"/>
          </p:nvPr>
        </p:nvSpPr>
        <p:spPr/>
        <p:txBody>
          <a:bodyPr/>
          <a:lstStyle/>
          <a:p>
            <a:fld id="{0B2D781D-8844-5940-92D1-06EF0A7F581E}" type="slidenum">
              <a:rPr lang="en-US">
                <a:solidFill>
                  <a:srgbClr val="8FAADC"/>
                </a:solidFill>
              </a:rPr>
              <a:pPr/>
              <a:t>5</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dirty="0">
                <a:solidFill>
                  <a:srgbClr val="8FAADC"/>
                </a:solidFill>
              </a:rPr>
              <a:t>NTP Medicare OEP Bootcamp 2022</a:t>
            </a:r>
          </a:p>
        </p:txBody>
      </p:sp>
      <p:sp>
        <p:nvSpPr>
          <p:cNvPr id="2" name="Date Placeholder 1"/>
          <p:cNvSpPr>
            <a:spLocks noGrp="1"/>
          </p:cNvSpPr>
          <p:nvPr>
            <p:ph type="dt" sz="half" idx="10"/>
          </p:nvPr>
        </p:nvSpPr>
        <p:spPr/>
        <p:txBody>
          <a:bodyPr/>
          <a:lstStyle/>
          <a:p>
            <a:r>
              <a:rPr lang="en-US" dirty="0">
                <a:solidFill>
                  <a:srgbClr val="8FAADC"/>
                </a:solidFill>
              </a:rPr>
              <a:t>September 2022</a:t>
            </a:r>
          </a:p>
        </p:txBody>
      </p:sp>
    </p:spTree>
    <p:custDataLst>
      <p:tags r:id="rId1"/>
    </p:custDataLst>
    <p:extLst>
      <p:ext uri="{BB962C8B-B14F-4D97-AF65-F5344CB8AC3E}">
        <p14:creationId xmlns:p14="http://schemas.microsoft.com/office/powerpoint/2010/main" val="310503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Can Choose to Show Only Preferred Pharmacies</a:t>
            </a:r>
          </a:p>
        </p:txBody>
      </p:sp>
      <p:pic>
        <p:nvPicPr>
          <p:cNvPr id="3" name="Picture 2" descr="Screen shot from Medicare.gov showing the In-Network Pharmacy Finder with map and filter options."/>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1755" y="1094737"/>
            <a:ext cx="9806648" cy="4431479"/>
          </a:xfrm>
          <a:prstGeom prst="rect">
            <a:avLst/>
          </a:prstGeom>
          <a:ln>
            <a:noFill/>
          </a:ln>
          <a:effectLst>
            <a:outerShdw blurRad="292100" dist="139700" dir="2700000" algn="tl" rotWithShape="0">
              <a:srgbClr val="333333">
                <a:alpha val="65000"/>
              </a:srgbClr>
            </a:outerShdw>
          </a:effectLst>
        </p:spPr>
      </p:pic>
      <p:sp>
        <p:nvSpPr>
          <p:cNvPr id="11" name="Right Arrow 10" descr="Yellow Arrow pointing out the option to Show preferred in-network pharmacies button.">
            <a:extLst>
              <a:ext uri="{FF2B5EF4-FFF2-40B4-BE49-F238E27FC236}">
                <a16:creationId xmlns:a16="http://schemas.microsoft.com/office/drawing/2014/main" id="{E4D0DEEC-083A-4C48-82FF-ED9D42BC8680}"/>
              </a:ext>
            </a:extLst>
          </p:cNvPr>
          <p:cNvSpPr/>
          <p:nvPr/>
        </p:nvSpPr>
        <p:spPr>
          <a:xfrm rot="5400000">
            <a:off x="3386287" y="2357289"/>
            <a:ext cx="952199" cy="600076"/>
          </a:xfrm>
          <a:prstGeom prst="rightArrow">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 name="Freeform: Shape 11">
            <a:extLst>
              <a:ext uri="{FF2B5EF4-FFF2-40B4-BE49-F238E27FC236}">
                <a16:creationId xmlns:a16="http://schemas.microsoft.com/office/drawing/2014/main" id="{399E80B2-C892-459B-8D98-FD394352EA7B}"/>
              </a:ext>
              <a:ext uri="{C183D7F6-B498-43B3-948B-1728B52AA6E4}">
                <adec:decorative xmlns:adec="http://schemas.microsoft.com/office/drawing/2017/decorative" val="1"/>
              </a:ext>
            </a:extLst>
          </p:cNvPr>
          <p:cNvSpPr>
            <a:spLocks noChangeAspect="1"/>
          </p:cNvSpPr>
          <p:nvPr/>
        </p:nvSpPr>
        <p:spPr>
          <a:xfrm>
            <a:off x="974595" y="570131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236461" y="5652465"/>
            <a:ext cx="99956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39A"/>
                </a:solidFill>
                <a:effectLst/>
                <a:uLnTx/>
                <a:uFillTx/>
                <a:latin typeface="Arial" panose="020B0604020202020204" pitchFamily="34" charset="0"/>
                <a:cs typeface="Arial" panose="020B0604020202020204" pitchFamily="34" charset="0"/>
              </a:rPr>
              <a:t>NOTE</a:t>
            </a:r>
            <a:r>
              <a:rPr kumimoji="0" lang="en-US" sz="1800" b="0" i="0" u="none" strike="noStrike" kern="1200" cap="none" spc="0" normalizeH="0" baseline="0" noProof="0" dirty="0">
                <a:ln>
                  <a:noFill/>
                </a:ln>
                <a:solidFill>
                  <a:srgbClr val="00539A"/>
                </a:solidFill>
                <a:effectLst/>
                <a:uLnTx/>
                <a:uFillTx/>
                <a:latin typeface="Arial" panose="020B0604020202020204" pitchFamily="34" charset="0"/>
                <a:cs typeface="Arial" panose="020B0604020202020204" pitchFamily="34" charset="0"/>
              </a:rPr>
              <a:t>: Some plans do NOT have Preferred Pharmacies. Offer best price at all standard network pharmacies.  </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50</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10" name="Date Placeholder 9"/>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414350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 Estimated Costs During Coverage Phases</a:t>
            </a:r>
          </a:p>
        </p:txBody>
      </p:sp>
      <p:pic>
        <p:nvPicPr>
          <p:cNvPr id="8" name="Content Placeholder 7" descr="Blue title bar that says &quot;Estimated Drug Costs During Coverage Phases&quot;"/>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878415" y="1458626"/>
            <a:ext cx="9712949" cy="496410"/>
          </a:xfrm>
          <a:prstGeom prst="rect">
            <a:avLst/>
          </a:prstGeom>
        </p:spPr>
      </p:pic>
      <p:pic>
        <p:nvPicPr>
          <p:cNvPr id="12" name="Picture 11" descr="Screen shot from Medicare.gov showing the how to expand details for costs estimated for each pharmacy.">
            <a:extLst>
              <a:ext uri="{FF2B5EF4-FFF2-40B4-BE49-F238E27FC236}">
                <a16:creationId xmlns:a16="http://schemas.microsoft.com/office/drawing/2014/main" id="{4517B62C-AF6C-4A50-B43F-7580F75644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751"/>
          <a:stretch/>
        </p:blipFill>
        <p:spPr>
          <a:xfrm>
            <a:off x="1878414" y="2029342"/>
            <a:ext cx="9712949" cy="373721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3E0A522-20A8-46F1-B913-3072E9AB06F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50305" y="4961111"/>
            <a:ext cx="2807368" cy="329213"/>
          </a:xfrm>
          <a:prstGeom prst="rect">
            <a:avLst/>
          </a:prstGeom>
        </p:spPr>
      </p:pic>
      <p:sp>
        <p:nvSpPr>
          <p:cNvPr id="13" name="Right Arrow 10" descr="Yellow Arrow pointing out the option to Show preferred in-network pharmacies button.">
            <a:extLst>
              <a:ext uri="{FF2B5EF4-FFF2-40B4-BE49-F238E27FC236}">
                <a16:creationId xmlns:a16="http://schemas.microsoft.com/office/drawing/2014/main" id="{06F17FEA-0504-4D17-A77C-C1F09C4D0438}"/>
              </a:ext>
            </a:extLst>
          </p:cNvPr>
          <p:cNvSpPr/>
          <p:nvPr/>
        </p:nvSpPr>
        <p:spPr>
          <a:xfrm>
            <a:off x="348647" y="2316333"/>
            <a:ext cx="1628998" cy="728783"/>
          </a:xfrm>
          <a:prstGeom prst="rightArrow">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TextBox 9"/>
          <p:cNvSpPr txBox="1"/>
          <p:nvPr/>
        </p:nvSpPr>
        <p:spPr>
          <a:xfrm>
            <a:off x="367697" y="1330702"/>
            <a:ext cx="1280758" cy="107721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solidFill>
                  <a:srgbClr val="00539A"/>
                </a:solidFill>
                <a:latin typeface="Arial" panose="020B0604020202020204" pitchFamily="34" charset="0"/>
                <a:cs typeface="Arial" panose="020B0604020202020204" pitchFamily="34" charset="0"/>
              </a:rPr>
              <a:t>Click </a:t>
            </a:r>
            <a:r>
              <a:rPr lang="en-US" sz="2800" dirty="0">
                <a:solidFill>
                  <a:srgbClr val="00539A"/>
                </a:solidFill>
                <a:latin typeface="Arial" panose="020B0604020202020204" pitchFamily="34" charset="0"/>
                <a:cs typeface="Arial" panose="020B0604020202020204" pitchFamily="34" charset="0"/>
              </a:rPr>
              <a:t>+</a:t>
            </a:r>
            <a:r>
              <a:rPr lang="en-US" dirty="0">
                <a:solidFill>
                  <a:srgbClr val="00539A"/>
                </a:solidFill>
                <a:latin typeface="Arial" panose="020B0604020202020204" pitchFamily="34" charset="0"/>
                <a:cs typeface="Arial" panose="020B0604020202020204" pitchFamily="34" charset="0"/>
              </a:rPr>
              <a:t> </a:t>
            </a:r>
            <a:br>
              <a:rPr lang="en-US" dirty="0">
                <a:solidFill>
                  <a:srgbClr val="00539A"/>
                </a:solidFill>
                <a:latin typeface="Arial" panose="020B0604020202020204" pitchFamily="34" charset="0"/>
                <a:cs typeface="Arial" panose="020B0604020202020204" pitchFamily="34" charset="0"/>
              </a:rPr>
            </a:br>
            <a:r>
              <a:rPr lang="en-US" dirty="0">
                <a:solidFill>
                  <a:srgbClr val="00539A"/>
                </a:solidFill>
                <a:latin typeface="Arial" panose="020B0604020202020204" pitchFamily="34" charset="0"/>
                <a:cs typeface="Arial" panose="020B0604020202020204" pitchFamily="34" charset="0"/>
              </a:rPr>
              <a:t>to expand the info</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51</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52371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3782-7535-4975-85BB-CF33045B005E}"/>
              </a:ext>
            </a:extLst>
          </p:cNvPr>
          <p:cNvSpPr>
            <a:spLocks noGrp="1"/>
          </p:cNvSpPr>
          <p:nvPr>
            <p:ph type="title"/>
          </p:nvPr>
        </p:nvSpPr>
        <p:spPr/>
        <p:txBody>
          <a:bodyPr>
            <a:normAutofit/>
          </a:bodyPr>
          <a:lstStyle/>
          <a:p>
            <a:r>
              <a:rPr lang="en-US" sz="2800" dirty="0"/>
              <a:t>Insulin &amp; Lower Cost Vaccines </a:t>
            </a:r>
            <a:br>
              <a:rPr lang="en-US" sz="2800" dirty="0"/>
            </a:br>
            <a:r>
              <a:rPr lang="en-US" sz="2800" dirty="0"/>
              <a:t>Footnote Sample on Plan Finder</a:t>
            </a:r>
          </a:p>
        </p:txBody>
      </p:sp>
      <p:pic>
        <p:nvPicPr>
          <p:cNvPr id="6" name="Picture 5" descr="Screenshot showing mail order pricing for insulin and some vaccines">
            <a:extLst>
              <a:ext uri="{FF2B5EF4-FFF2-40B4-BE49-F238E27FC236}">
                <a16:creationId xmlns:a16="http://schemas.microsoft.com/office/drawing/2014/main" id="{1CB73BC6-E012-4986-B921-24DD2B04B8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150"/>
          <a:stretch/>
        </p:blipFill>
        <p:spPr>
          <a:xfrm>
            <a:off x="487680" y="1046411"/>
            <a:ext cx="11148058" cy="4927670"/>
          </a:xfrm>
          <a:prstGeom prst="rect">
            <a:avLst/>
          </a:prstGeom>
        </p:spPr>
      </p:pic>
      <p:sp>
        <p:nvSpPr>
          <p:cNvPr id="5" name="Slide Number Placeholder 4">
            <a:extLst>
              <a:ext uri="{FF2B5EF4-FFF2-40B4-BE49-F238E27FC236}">
                <a16:creationId xmlns:a16="http://schemas.microsoft.com/office/drawing/2014/main" id="{70A303E8-BFD2-4BFE-A94F-8544347EBBA6}"/>
              </a:ext>
            </a:extLst>
          </p:cNvPr>
          <p:cNvSpPr>
            <a:spLocks noGrp="1"/>
          </p:cNvSpPr>
          <p:nvPr>
            <p:ph type="sldNum" sz="quarter" idx="12"/>
          </p:nvPr>
        </p:nvSpPr>
        <p:spPr/>
        <p:txBody>
          <a:bodyPr/>
          <a:lstStyle/>
          <a:p>
            <a:fld id="{0B2D781D-8844-5940-92D1-06EF0A7F581E}" type="slidenum">
              <a:rPr lang="en-US" smtClean="0"/>
              <a:t>52</a:t>
            </a:fld>
            <a:endParaRPr lang="en-US" dirty="0"/>
          </a:p>
        </p:txBody>
      </p:sp>
      <p:sp>
        <p:nvSpPr>
          <p:cNvPr id="4" name="Footer Placeholder 3">
            <a:extLst>
              <a:ext uri="{FF2B5EF4-FFF2-40B4-BE49-F238E27FC236}">
                <a16:creationId xmlns:a16="http://schemas.microsoft.com/office/drawing/2014/main" id="{E1A7D32C-D390-4802-AD92-E00A701DA93E}"/>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E504A86B-1CF8-4D6A-BDA2-05A7C058BCFF}"/>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99507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Plan Details: Interpreting </a:t>
            </a:r>
            <a:br>
              <a:rPr lang="en-US" sz="2800" dirty="0"/>
            </a:br>
            <a:r>
              <a:rPr lang="en-US" sz="2800" dirty="0"/>
              <a:t>Estimated Costs During Coverage Phases</a:t>
            </a:r>
          </a:p>
        </p:txBody>
      </p:sp>
      <p:pic>
        <p:nvPicPr>
          <p:cNvPr id="11" name="Picture 10" descr="Screenshot showing the drug costs during coverage phases">
            <a:extLst>
              <a:ext uri="{FF2B5EF4-FFF2-40B4-BE49-F238E27FC236}">
                <a16:creationId xmlns:a16="http://schemas.microsoft.com/office/drawing/2014/main" id="{B41AC303-8E80-44F6-9016-80B98C2D1E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2474" y="1289569"/>
            <a:ext cx="8471083" cy="3810330"/>
          </a:xfrm>
          <a:prstGeom prst="rect">
            <a:avLst/>
          </a:prstGeom>
        </p:spPr>
      </p:pic>
      <p:sp>
        <p:nvSpPr>
          <p:cNvPr id="12" name="Oval 11">
            <a:extLst>
              <a:ext uri="{FF2B5EF4-FFF2-40B4-BE49-F238E27FC236}">
                <a16:creationId xmlns:a16="http://schemas.microsoft.com/office/drawing/2014/main" id="{BCE772E7-45A3-4B91-AF7B-5245C0D4FC24}"/>
              </a:ext>
            </a:extLst>
          </p:cNvPr>
          <p:cNvSpPr/>
          <p:nvPr/>
        </p:nvSpPr>
        <p:spPr>
          <a:xfrm>
            <a:off x="6810375" y="2390775"/>
            <a:ext cx="457200" cy="457200"/>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539A"/>
                </a:solidFill>
              </a:rPr>
              <a:t>1</a:t>
            </a:r>
          </a:p>
        </p:txBody>
      </p:sp>
      <p:sp>
        <p:nvSpPr>
          <p:cNvPr id="9" name="Rectangle: Rounded Corners 8" descr="Yellow rectangle highlighting the drug cost before deductible  and the cost after deductible">
            <a:extLst>
              <a:ext uri="{FF2B5EF4-FFF2-40B4-BE49-F238E27FC236}">
                <a16:creationId xmlns:a16="http://schemas.microsoft.com/office/drawing/2014/main" id="{C6BAF212-16F2-48C2-9E58-A0E79924F760}"/>
              </a:ext>
            </a:extLst>
          </p:cNvPr>
          <p:cNvSpPr/>
          <p:nvPr/>
        </p:nvSpPr>
        <p:spPr>
          <a:xfrm>
            <a:off x="7038975" y="2628900"/>
            <a:ext cx="2594028" cy="514350"/>
          </a:xfrm>
          <a:prstGeom prst="roundRect">
            <a:avLst/>
          </a:prstGeom>
          <a:noFill/>
          <a:ln w="3810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A19B9CF-DE9C-43EE-828B-8FA626E40303}"/>
              </a:ext>
            </a:extLst>
          </p:cNvPr>
          <p:cNvSpPr/>
          <p:nvPr/>
        </p:nvSpPr>
        <p:spPr>
          <a:xfrm>
            <a:off x="8107389" y="3607014"/>
            <a:ext cx="457200" cy="457200"/>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539A"/>
                </a:solidFill>
              </a:rPr>
              <a:t>2</a:t>
            </a:r>
          </a:p>
        </p:txBody>
      </p:sp>
      <p:sp>
        <p:nvSpPr>
          <p:cNvPr id="30" name="Rectangle: Rounded Corners 29" descr="Yellow rectangle highlighting the drug cost after deductible  and the cost in coverage gap">
            <a:extLst>
              <a:ext uri="{FF2B5EF4-FFF2-40B4-BE49-F238E27FC236}">
                <a16:creationId xmlns:a16="http://schemas.microsoft.com/office/drawing/2014/main" id="{85D080AE-2839-4776-BD9E-814D0150421C}"/>
              </a:ext>
            </a:extLst>
          </p:cNvPr>
          <p:cNvSpPr/>
          <p:nvPr/>
        </p:nvSpPr>
        <p:spPr>
          <a:xfrm>
            <a:off x="8335989" y="3835614"/>
            <a:ext cx="2455836" cy="514350"/>
          </a:xfrm>
          <a:prstGeom prst="roundRect">
            <a:avLst/>
          </a:prstGeom>
          <a:noFill/>
          <a:ln w="3810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bottom blue menu bar that says &quot;View more drug coverage&quot;"/>
          <p:cNvPicPr>
            <a:picLocks noChangeAspect="1"/>
          </p:cNvPicPr>
          <p:nvPr/>
        </p:nvPicPr>
        <p:blipFill rotWithShape="1">
          <a:blip r:embed="rId5" cstate="screen">
            <a:extLst>
              <a:ext uri="{28A0092B-C50C-407E-A947-70E740481C1C}">
                <a14:useLocalDpi xmlns:a14="http://schemas.microsoft.com/office/drawing/2010/main"/>
              </a:ext>
            </a:extLst>
          </a:blip>
          <a:srcRect r="-5640"/>
          <a:stretch/>
        </p:blipFill>
        <p:spPr>
          <a:xfrm>
            <a:off x="3789930" y="4709624"/>
            <a:ext cx="8402070" cy="406317"/>
          </a:xfrm>
          <a:prstGeom prst="rect">
            <a:avLst/>
          </a:prstGeom>
          <a:ln>
            <a:noFill/>
          </a:ln>
          <a:effectLst>
            <a:outerShdw blurRad="292100" dist="139700" dir="2700000" algn="tl" rotWithShape="0">
              <a:srgbClr val="333333">
                <a:alpha val="65000"/>
              </a:srgbClr>
            </a:outerShdw>
          </a:effectLst>
        </p:spPr>
      </p:pic>
      <p:sp>
        <p:nvSpPr>
          <p:cNvPr id="19" name="Rectangle: Rounded Corners 18" descr="Yellow box to call attention to section of screen (What you'll pay)">
            <a:extLst>
              <a:ext uri="{FF2B5EF4-FFF2-40B4-BE49-F238E27FC236}">
                <a16:creationId xmlns:a16="http://schemas.microsoft.com/office/drawing/2014/main" id="{ED2DA9C0-38FB-460E-979B-7F1BCD5B2922}"/>
              </a:ext>
            </a:extLst>
          </p:cNvPr>
          <p:cNvSpPr/>
          <p:nvPr/>
        </p:nvSpPr>
        <p:spPr>
          <a:xfrm>
            <a:off x="6488430" y="4778113"/>
            <a:ext cx="1936594" cy="388752"/>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a:extLst>
              <a:ext uri="{FF2B5EF4-FFF2-40B4-BE49-F238E27FC236}">
                <a16:creationId xmlns:a16="http://schemas.microsoft.com/office/drawing/2014/main" id="{E6ACE46B-A9BC-4934-BEBF-66D014414941}"/>
              </a:ext>
            </a:extLst>
          </p:cNvPr>
          <p:cNvSpPr>
            <a:spLocks noGrp="1"/>
          </p:cNvSpPr>
          <p:nvPr>
            <p:ph idx="1"/>
          </p:nvPr>
        </p:nvSpPr>
        <p:spPr>
          <a:xfrm>
            <a:off x="503587" y="1550511"/>
            <a:ext cx="2941612" cy="4351338"/>
          </a:xfrm>
        </p:spPr>
        <p:txBody>
          <a:bodyPr>
            <a:normAutofit/>
          </a:bodyPr>
          <a:lstStyle/>
          <a:p>
            <a:pPr marL="0" indent="0">
              <a:buNone/>
            </a:pPr>
            <a:r>
              <a:rPr lang="en-US" sz="1600" b="1" dirty="0">
                <a:solidFill>
                  <a:srgbClr val="00539A"/>
                </a:solidFill>
              </a:rPr>
              <a:t>1- Why is the copay the same before and after the deductible?</a:t>
            </a:r>
            <a:r>
              <a:rPr lang="en-US" sz="1600" dirty="0">
                <a:solidFill>
                  <a:srgbClr val="00539A"/>
                </a:solidFill>
              </a:rPr>
              <a:t>  </a:t>
            </a:r>
            <a:br>
              <a:rPr lang="en-US" sz="1600" dirty="0">
                <a:solidFill>
                  <a:srgbClr val="00539A"/>
                </a:solidFill>
              </a:rPr>
            </a:br>
            <a:r>
              <a:rPr lang="en-US" sz="1600" dirty="0">
                <a:solidFill>
                  <a:srgbClr val="00539A"/>
                </a:solidFill>
              </a:rPr>
              <a:t>Plan doesn’t apply deductible to some tiers.</a:t>
            </a:r>
          </a:p>
          <a:p>
            <a:pPr marL="0" lvl="0" indent="0">
              <a:spcBef>
                <a:spcPts val="600"/>
              </a:spcBef>
              <a:spcAft>
                <a:spcPts val="0"/>
              </a:spcAft>
              <a:buClrTx/>
              <a:buNone/>
              <a:defRPr/>
            </a:pPr>
            <a:r>
              <a:rPr lang="en-US" sz="1600" b="1" dirty="0">
                <a:solidFill>
                  <a:srgbClr val="00539A"/>
                </a:solidFill>
              </a:rPr>
              <a:t>2- Same copay after deductible and in the Coverage Gap?  </a:t>
            </a:r>
          </a:p>
          <a:p>
            <a:pPr marL="0" lvl="0" indent="0">
              <a:spcBef>
                <a:spcPts val="600"/>
              </a:spcBef>
              <a:spcAft>
                <a:spcPts val="0"/>
              </a:spcAft>
              <a:buClrTx/>
              <a:buNone/>
              <a:defRPr/>
            </a:pPr>
            <a:r>
              <a:rPr lang="en-US" sz="1600" dirty="0">
                <a:solidFill>
                  <a:srgbClr val="00539A"/>
                </a:solidFill>
              </a:rPr>
              <a:t>Plan offers extra coverage in the Gap for that drug. </a:t>
            </a:r>
          </a:p>
          <a:p>
            <a:endParaRPr lang="en-US" sz="1600" dirty="0">
              <a:solidFill>
                <a:srgbClr val="00539A"/>
              </a:solidFill>
            </a:endParaRPr>
          </a:p>
          <a:p>
            <a:endParaRPr lang="en-US" sz="1600" dirty="0"/>
          </a:p>
        </p:txBody>
      </p:sp>
      <p:sp>
        <p:nvSpPr>
          <p:cNvPr id="5" name="Slide Number Placeholder 4"/>
          <p:cNvSpPr>
            <a:spLocks noGrp="1"/>
          </p:cNvSpPr>
          <p:nvPr>
            <p:ph type="sldNum" sz="quarter" idx="12"/>
          </p:nvPr>
        </p:nvSpPr>
        <p:spPr/>
        <p:txBody>
          <a:bodyPr/>
          <a:lstStyle/>
          <a:p>
            <a:fld id="{0B2D781D-8844-5940-92D1-06EF0A7F581E}" type="slidenum">
              <a:rPr lang="en-US" smtClean="0"/>
              <a:t>53</a:t>
            </a:fld>
            <a:endParaRPr lang="en-US" dirty="0"/>
          </a:p>
        </p:txBody>
      </p:sp>
      <p:sp>
        <p:nvSpPr>
          <p:cNvPr id="4" name="Footer Placeholder 3"/>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77148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26" grpId="0" animBg="1"/>
      <p:bldP spid="30"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 View Plan Cost by Drug Tier</a:t>
            </a:r>
          </a:p>
        </p:txBody>
      </p:sp>
      <p:pic>
        <p:nvPicPr>
          <p:cNvPr id="7" name="Content Placeholder 6" descr="Screen shot showing Preferred retail pharmacy drug costs for 1 month"/>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764771" y="1168831"/>
            <a:ext cx="10441111" cy="3619381"/>
          </a:xfrm>
          <a:prstGeom prst="rect">
            <a:avLst/>
          </a:prstGeom>
          <a:ln>
            <a:noFill/>
          </a:ln>
          <a:effectLst>
            <a:outerShdw blurRad="292100" dist="139700" dir="2700000" algn="tl" rotWithShape="0">
              <a:srgbClr val="333333">
                <a:alpha val="65000"/>
              </a:srgbClr>
            </a:outerShdw>
          </a:effectLst>
        </p:spPr>
      </p:pic>
      <p:pic>
        <p:nvPicPr>
          <p:cNvPr id="8" name="Picture 7" descr="Screenshot showing Non-Preferred Drug and Specialty Tier drug rows of the chart."/>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4771" y="4788212"/>
            <a:ext cx="10466296" cy="1299719"/>
          </a:xfrm>
          <a:prstGeom prst="rect">
            <a:avLst/>
          </a:prstGeom>
          <a:ln>
            <a:noFill/>
          </a:ln>
          <a:effectLst>
            <a:outerShdw blurRad="292100" dist="139700" dir="2700000" algn="tl" rotWithShape="0">
              <a:srgbClr val="333333">
                <a:alpha val="65000"/>
              </a:srgbClr>
            </a:outerShdw>
          </a:effectLst>
        </p:spPr>
      </p:pic>
      <p:sp>
        <p:nvSpPr>
          <p:cNvPr id="9" name="Rectangle: Rounded Corners 8" descr="Yellow box highlighting the section of the page where user can change the drug plan tier ">
            <a:extLst>
              <a:ext uri="{FF2B5EF4-FFF2-40B4-BE49-F238E27FC236}">
                <a16:creationId xmlns:a16="http://schemas.microsoft.com/office/drawing/2014/main" id="{ECC5A978-3544-45D3-AF0D-7AA5315C4BA1}"/>
              </a:ext>
            </a:extLst>
          </p:cNvPr>
          <p:cNvSpPr/>
          <p:nvPr/>
        </p:nvSpPr>
        <p:spPr>
          <a:xfrm>
            <a:off x="838200" y="1168831"/>
            <a:ext cx="4325620" cy="321507"/>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54</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48957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 View Other Drug Information</a:t>
            </a:r>
          </a:p>
        </p:txBody>
      </p:sp>
      <p:pic>
        <p:nvPicPr>
          <p:cNvPr id="12" name="Content Placeholder 11" descr="Screenshot showing other drug information by tier">
            <a:extLst>
              <a:ext uri="{FF2B5EF4-FFF2-40B4-BE49-F238E27FC236}">
                <a16:creationId xmlns:a16="http://schemas.microsoft.com/office/drawing/2014/main" id="{4A096002-1201-4870-9A55-BB0FD668C31C}"/>
              </a:ext>
            </a:extLst>
          </p:cNvPr>
          <p:cNvPicPr>
            <a:picLocks noGrp="1" noChangeAspect="1"/>
          </p:cNvPicPr>
          <p:nvPr>
            <p:ph idx="1"/>
          </p:nvPr>
        </p:nvPicPr>
        <p:blipFill>
          <a:blip r:embed="rId4"/>
          <a:stretch>
            <a:fillRect/>
          </a:stretch>
        </p:blipFill>
        <p:spPr>
          <a:xfrm>
            <a:off x="227418" y="1826452"/>
            <a:ext cx="11396013" cy="2980010"/>
          </a:xfrm>
        </p:spPr>
      </p:pic>
      <p:sp>
        <p:nvSpPr>
          <p:cNvPr id="11" name="Rectangle: Rounded Corners 10" descr="Yellow box highlighting the Tier column, showing three ties for the plan">
            <a:extLst>
              <a:ext uri="{FF2B5EF4-FFF2-40B4-BE49-F238E27FC236}">
                <a16:creationId xmlns:a16="http://schemas.microsoft.com/office/drawing/2014/main" id="{66D49F62-CA99-40E7-9A1B-60DC1FB78351}"/>
              </a:ext>
            </a:extLst>
          </p:cNvPr>
          <p:cNvSpPr/>
          <p:nvPr/>
        </p:nvSpPr>
        <p:spPr>
          <a:xfrm>
            <a:off x="6010421" y="2402352"/>
            <a:ext cx="941363" cy="2040694"/>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descr="yellow box highlighting the three information column header for the plan tiers, these headers are labeled: Prior authorization, quantity limits, and Step therapy">
            <a:extLst>
              <a:ext uri="{FF2B5EF4-FFF2-40B4-BE49-F238E27FC236}">
                <a16:creationId xmlns:a16="http://schemas.microsoft.com/office/drawing/2014/main" id="{82C080E0-5494-4652-9EA0-727A3BAB3FD1}"/>
              </a:ext>
            </a:extLst>
          </p:cNvPr>
          <p:cNvSpPr/>
          <p:nvPr/>
        </p:nvSpPr>
        <p:spPr>
          <a:xfrm>
            <a:off x="6951783" y="2402352"/>
            <a:ext cx="4671648" cy="72771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55</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8363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Edit Drug List</a:t>
            </a:r>
          </a:p>
        </p:txBody>
      </p:sp>
      <p:pic>
        <p:nvPicPr>
          <p:cNvPr id="7" name="Content Placeholder 6" descr="Screenshot showing My drug list and the button in the top right corner to Change Drugs"/>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256199" y="1652917"/>
            <a:ext cx="11572666" cy="3259326"/>
          </a:xfrm>
          <a:prstGeom prst="rect">
            <a:avLst/>
          </a:prstGeom>
          <a:ln>
            <a:noFill/>
          </a:ln>
          <a:effectLst>
            <a:outerShdw blurRad="292100" dist="139700" dir="2700000" algn="tl" rotWithShape="0">
              <a:srgbClr val="333333">
                <a:alpha val="65000"/>
              </a:srgbClr>
            </a:outerShdw>
          </a:effectLst>
        </p:spPr>
      </p:pic>
      <p:sp>
        <p:nvSpPr>
          <p:cNvPr id="9" name="Rectangle: Rounded Corners 8" descr="Yellow box highlighting the Change Drug button">
            <a:extLst>
              <a:ext uri="{FF2B5EF4-FFF2-40B4-BE49-F238E27FC236}">
                <a16:creationId xmlns:a16="http://schemas.microsoft.com/office/drawing/2014/main" id="{52478BBD-9945-4697-AEFD-935A0323CD8F}"/>
              </a:ext>
            </a:extLst>
          </p:cNvPr>
          <p:cNvSpPr/>
          <p:nvPr/>
        </p:nvSpPr>
        <p:spPr>
          <a:xfrm>
            <a:off x="10200881" y="1768190"/>
            <a:ext cx="1513840" cy="49530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0B2D781D-8844-5940-92D1-06EF0A7F581E}" type="slidenum">
              <a:rPr lang="en-US" smtClean="0"/>
              <a:t>56</a:t>
            </a:fld>
            <a:endParaRPr lang="en-US" dirty="0"/>
          </a:p>
        </p:txBody>
      </p:sp>
      <p:sp>
        <p:nvSpPr>
          <p:cNvPr id="4" name="Footer Placeholder 3"/>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98058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E6EE-4AEA-4FB9-B17F-5CD60C25EFF8}"/>
              </a:ext>
            </a:extLst>
          </p:cNvPr>
          <p:cNvSpPr>
            <a:spLocks noGrp="1"/>
          </p:cNvSpPr>
          <p:nvPr>
            <p:ph type="title"/>
          </p:nvPr>
        </p:nvSpPr>
        <p:spPr/>
        <p:txBody>
          <a:bodyPr/>
          <a:lstStyle/>
          <a:p>
            <a:r>
              <a:rPr lang="en-US" dirty="0"/>
              <a:t>Edit Drug List to Add Insulin Back</a:t>
            </a:r>
          </a:p>
        </p:txBody>
      </p:sp>
      <p:sp>
        <p:nvSpPr>
          <p:cNvPr id="6" name="Content Placeholder 5">
            <a:extLst>
              <a:ext uri="{FF2B5EF4-FFF2-40B4-BE49-F238E27FC236}">
                <a16:creationId xmlns:a16="http://schemas.microsoft.com/office/drawing/2014/main" id="{4644134F-4388-47AD-91CC-E5353CDCD99A}"/>
              </a:ext>
            </a:extLst>
          </p:cNvPr>
          <p:cNvSpPr>
            <a:spLocks noGrp="1"/>
          </p:cNvSpPr>
          <p:nvPr>
            <p:ph sz="quarter" idx="13"/>
          </p:nvPr>
        </p:nvSpPr>
        <p:spPr/>
        <p:txBody>
          <a:bodyPr>
            <a:normAutofit fontScale="92500"/>
          </a:bodyPr>
          <a:lstStyle/>
          <a:p>
            <a:pPr>
              <a:lnSpc>
                <a:spcPct val="120000"/>
              </a:lnSpc>
            </a:pPr>
            <a:r>
              <a:rPr lang="en-US" dirty="0"/>
              <a:t>Once you’ve identified the lowest-cost plans without insulin, edit your drug list to add each insulin you take</a:t>
            </a:r>
          </a:p>
          <a:p>
            <a:pPr>
              <a:lnSpc>
                <a:spcPct val="110000"/>
              </a:lnSpc>
            </a:pPr>
            <a:r>
              <a:rPr lang="en-US" dirty="0"/>
              <a:t>Review each plan’s details to confirm the plan covers your specific insulin drug(s) (if a plan doesn’t cover the type of insulin you take, you might pay more and the $35 cap won’t apply)</a:t>
            </a:r>
          </a:p>
          <a:p>
            <a:pPr>
              <a:lnSpc>
                <a:spcPct val="120000"/>
              </a:lnSpc>
            </a:pPr>
            <a:r>
              <a:rPr lang="en-US" dirty="0"/>
              <a:t>Remember, Plan Finder might not reflect the latest cost information for insulins or vaccines that changed as a result of the recent Inflation Reduction Act (IRA) law</a:t>
            </a:r>
          </a:p>
          <a:p>
            <a:pPr>
              <a:lnSpc>
                <a:spcPct val="110000"/>
              </a:lnSpc>
            </a:pPr>
            <a:r>
              <a:rPr lang="en-US" dirty="0"/>
              <a:t>Contact the plan to confirm insulin pricing</a:t>
            </a:r>
          </a:p>
        </p:txBody>
      </p:sp>
      <p:sp>
        <p:nvSpPr>
          <p:cNvPr id="5" name="Slide Number Placeholder 4">
            <a:extLst>
              <a:ext uri="{FF2B5EF4-FFF2-40B4-BE49-F238E27FC236}">
                <a16:creationId xmlns:a16="http://schemas.microsoft.com/office/drawing/2014/main" id="{52FA363E-1E64-4609-BE06-7D027F3FD20D}"/>
              </a:ext>
            </a:extLst>
          </p:cNvPr>
          <p:cNvSpPr>
            <a:spLocks noGrp="1"/>
          </p:cNvSpPr>
          <p:nvPr>
            <p:ph type="sldNum" sz="quarter" idx="12"/>
          </p:nvPr>
        </p:nvSpPr>
        <p:spPr/>
        <p:txBody>
          <a:bodyPr/>
          <a:lstStyle/>
          <a:p>
            <a:fld id="{0B2D781D-8844-5940-92D1-06EF0A7F581E}" type="slidenum">
              <a:rPr lang="en-US" smtClean="0"/>
              <a:t>57</a:t>
            </a:fld>
            <a:endParaRPr lang="en-US" dirty="0"/>
          </a:p>
        </p:txBody>
      </p:sp>
      <p:sp>
        <p:nvSpPr>
          <p:cNvPr id="4" name="Footer Placeholder 3">
            <a:extLst>
              <a:ext uri="{FF2B5EF4-FFF2-40B4-BE49-F238E27FC236}">
                <a16:creationId xmlns:a16="http://schemas.microsoft.com/office/drawing/2014/main" id="{49CD8168-62C6-42AB-90DC-16DA72BF27A5}"/>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E06BBEA0-9F37-4633-A923-F458CF675AA7}"/>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565950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 Check for Insulin Coverage</a:t>
            </a:r>
          </a:p>
        </p:txBody>
      </p:sp>
      <p:pic>
        <p:nvPicPr>
          <p:cNvPr id="12" name="Content Placeholder 11" descr="Screenshot showing other drug information by tier">
            <a:extLst>
              <a:ext uri="{FF2B5EF4-FFF2-40B4-BE49-F238E27FC236}">
                <a16:creationId xmlns:a16="http://schemas.microsoft.com/office/drawing/2014/main" id="{780A7840-4327-4CE2-8126-3FBCB1CA8BC5}"/>
              </a:ext>
            </a:extLst>
          </p:cNvPr>
          <p:cNvPicPr>
            <a:picLocks noGrp="1" noChangeAspect="1"/>
          </p:cNvPicPr>
          <p:nvPr>
            <p:ph idx="1"/>
          </p:nvPr>
        </p:nvPicPr>
        <p:blipFill>
          <a:blip r:embed="rId4"/>
          <a:stretch>
            <a:fillRect/>
          </a:stretch>
        </p:blipFill>
        <p:spPr>
          <a:xfrm>
            <a:off x="540629" y="2048389"/>
            <a:ext cx="10813171" cy="2942844"/>
          </a:xfrm>
        </p:spPr>
      </p:pic>
      <p:sp>
        <p:nvSpPr>
          <p:cNvPr id="11" name="Rectangle: Rounded Corners 10" descr="Yellow box highlighting the Tier column, showing three ties for the plan">
            <a:extLst>
              <a:ext uri="{FF2B5EF4-FFF2-40B4-BE49-F238E27FC236}">
                <a16:creationId xmlns:a16="http://schemas.microsoft.com/office/drawing/2014/main" id="{66D49F62-CA99-40E7-9A1B-60DC1FB78351}"/>
              </a:ext>
            </a:extLst>
          </p:cNvPr>
          <p:cNvSpPr/>
          <p:nvPr/>
        </p:nvSpPr>
        <p:spPr>
          <a:xfrm>
            <a:off x="5809664" y="2543028"/>
            <a:ext cx="1200736" cy="2239987"/>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descr="yellow box highlighting the three information column header for the plan tiers, these headers are labeled: Prior authorization, quantity limits, and Step therapy">
            <a:extLst>
              <a:ext uri="{FF2B5EF4-FFF2-40B4-BE49-F238E27FC236}">
                <a16:creationId xmlns:a16="http://schemas.microsoft.com/office/drawing/2014/main" id="{82C080E0-5494-4652-9EA0-727A3BAB3FD1}"/>
              </a:ext>
            </a:extLst>
          </p:cNvPr>
          <p:cNvSpPr/>
          <p:nvPr/>
        </p:nvSpPr>
        <p:spPr>
          <a:xfrm>
            <a:off x="7010399" y="2625968"/>
            <a:ext cx="4343401" cy="51587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descr="Yellow arrow pointing at the Not Covered tier and reading: If insulin shows as “Not covered” then $35 cap doesn’t apply&#10;">
            <a:extLst>
              <a:ext uri="{FF2B5EF4-FFF2-40B4-BE49-F238E27FC236}">
                <a16:creationId xmlns:a16="http://schemas.microsoft.com/office/drawing/2014/main" id="{F6454038-E592-4E29-8B98-76D02D35665B}"/>
              </a:ext>
            </a:extLst>
          </p:cNvPr>
          <p:cNvGrpSpPr/>
          <p:nvPr/>
        </p:nvGrpSpPr>
        <p:grpSpPr>
          <a:xfrm>
            <a:off x="7016262" y="3999767"/>
            <a:ext cx="3584839" cy="770926"/>
            <a:chOff x="6816792" y="4088482"/>
            <a:chExt cx="3557116" cy="815823"/>
          </a:xfrm>
        </p:grpSpPr>
        <p:sp>
          <p:nvSpPr>
            <p:cNvPr id="15" name="Arrow: Pentagon 14">
              <a:extLst>
                <a:ext uri="{FF2B5EF4-FFF2-40B4-BE49-F238E27FC236}">
                  <a16:creationId xmlns:a16="http://schemas.microsoft.com/office/drawing/2014/main" id="{DB6A5E6B-47E7-4601-AEA5-B92D6032B36D}"/>
                </a:ext>
              </a:extLst>
            </p:cNvPr>
            <p:cNvSpPr/>
            <p:nvPr/>
          </p:nvSpPr>
          <p:spPr>
            <a:xfrm rot="10800000">
              <a:off x="6816792" y="4088482"/>
              <a:ext cx="3340393" cy="815823"/>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F22648F4-55E0-4AD5-BF75-A21ECA4097E8}"/>
                </a:ext>
              </a:extLst>
            </p:cNvPr>
            <p:cNvSpPr txBox="1"/>
            <p:nvPr/>
          </p:nvSpPr>
          <p:spPr>
            <a:xfrm>
              <a:off x="6869138" y="4125011"/>
              <a:ext cx="3504770" cy="646331"/>
            </a:xfrm>
            <a:prstGeom prst="rect">
              <a:avLst/>
            </a:prstGeom>
            <a:noFill/>
          </p:spPr>
          <p:txBody>
            <a:bodyPr wrap="square" rtlCol="0">
              <a:spAutoFit/>
            </a:bodyPr>
            <a:lstStyle/>
            <a:p>
              <a:pPr algn="ctr"/>
              <a:r>
                <a:rPr lang="en-US" dirty="0">
                  <a:solidFill>
                    <a:srgbClr val="00539A"/>
                  </a:solidFill>
                </a:rPr>
                <a:t>If insulin shows as “Not covered” then $35 cap doesn’t apply</a:t>
              </a:r>
            </a:p>
          </p:txBody>
        </p:sp>
      </p:gr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58</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8181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 Star Ratings</a:t>
            </a:r>
          </a:p>
        </p:txBody>
      </p:sp>
      <p:pic>
        <p:nvPicPr>
          <p:cNvPr id="7" name="Content Placeholder 6" descr="Screenshot showing Star ratings for each category"/>
          <p:cNvPicPr>
            <a:picLocks noGrp="1" noChangeAspect="1"/>
          </p:cNvPicPr>
          <p:nvPr>
            <p:ph idx="1"/>
          </p:nvPr>
        </p:nvPicPr>
        <p:blipFill>
          <a:blip r:embed="rId4"/>
          <a:stretch>
            <a:fillRect/>
          </a:stretch>
        </p:blipFill>
        <p:spPr>
          <a:xfrm>
            <a:off x="914400" y="1689091"/>
            <a:ext cx="10515600" cy="371635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59</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4252526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More Webinar Tips</a:t>
            </a:r>
          </a:p>
        </p:txBody>
      </p:sp>
      <p:sp>
        <p:nvSpPr>
          <p:cNvPr id="5" name="Text Placeholder 4">
            <a:extLst>
              <a:ext uri="{FF2B5EF4-FFF2-40B4-BE49-F238E27FC236}">
                <a16:creationId xmlns:a16="http://schemas.microsoft.com/office/drawing/2014/main" id="{2FA8F31B-B77D-49AA-B5C8-83AAB3655750}"/>
              </a:ext>
            </a:extLst>
          </p:cNvPr>
          <p:cNvSpPr>
            <a:spLocks noGrp="1"/>
          </p:cNvSpPr>
          <p:nvPr>
            <p:ph type="body" sz="quarter" idx="13"/>
          </p:nvPr>
        </p:nvSpPr>
        <p:spPr>
          <a:xfrm>
            <a:off x="1371600" y="1371600"/>
            <a:ext cx="9167446" cy="4167187"/>
          </a:xfrm>
        </p:spPr>
        <p:txBody>
          <a:bodyPr>
            <a:normAutofit/>
          </a:bodyPr>
          <a:lstStyle/>
          <a:p>
            <a:pPr marL="548640"/>
            <a:r>
              <a:rPr lang="en-US" sz="2800" dirty="0">
                <a:solidFill>
                  <a:srgbClr val="00539A"/>
                </a:solidFill>
              </a:rPr>
              <a:t>Today’s presentation is available for download at the same location you launched today’s webinar</a:t>
            </a:r>
          </a:p>
          <a:p>
            <a:pPr marL="548640">
              <a:spcAft>
                <a:spcPts val="1200"/>
              </a:spcAft>
            </a:pPr>
            <a:r>
              <a:rPr lang="en-US" sz="2800" dirty="0"/>
              <a:t>This webinar is being recorded</a:t>
            </a:r>
          </a:p>
          <a:p>
            <a:pPr marL="0" indent="0">
              <a:buNone/>
            </a:pPr>
            <a:endParaRPr lang="en-US" dirty="0"/>
          </a:p>
          <a:p>
            <a:pPr marL="0" indent="0">
              <a:buNone/>
            </a:pPr>
            <a:endParaRPr lang="en-US" dirty="0"/>
          </a:p>
        </p:txBody>
      </p:sp>
      <p:sp>
        <p:nvSpPr>
          <p:cNvPr id="7" name="Slide Number Placeholder 6">
            <a:extLst>
              <a:ext uri="{FF2B5EF4-FFF2-40B4-BE49-F238E27FC236}">
                <a16:creationId xmlns:a16="http://schemas.microsoft.com/office/drawing/2014/main" id="{529B13CE-BCF7-4CD6-BEBD-7C652BC20E6E}"/>
              </a:ext>
            </a:extLst>
          </p:cNvPr>
          <p:cNvSpPr>
            <a:spLocks noGrp="1"/>
          </p:cNvSpPr>
          <p:nvPr>
            <p:ph type="sldNum" sz="quarter" idx="12"/>
          </p:nvPr>
        </p:nvSpPr>
        <p:spPr/>
        <p:txBody>
          <a:bodyPr/>
          <a:lstStyle/>
          <a:p>
            <a:fld id="{0B2D781D-8844-5940-92D1-06EF0A7F581E}" type="slidenum">
              <a:rPr lang="en-US" smtClean="0"/>
              <a:pPr/>
              <a:t>6</a:t>
            </a:fld>
            <a:endParaRPr lang="en-US" dirty="0"/>
          </a:p>
        </p:txBody>
      </p:sp>
      <p:sp>
        <p:nvSpPr>
          <p:cNvPr id="3" name="Footer Placeholder 2"/>
          <p:cNvSpPr>
            <a:spLocks noGrp="1"/>
          </p:cNvSpPr>
          <p:nvPr>
            <p:ph type="ftr" sz="quarter" idx="11"/>
          </p:nvPr>
        </p:nvSpPr>
        <p:spPr/>
        <p:txBody>
          <a:bodyPr/>
          <a:lstStyle/>
          <a:p>
            <a:r>
              <a:rPr lang="en-US" dirty="0">
                <a:solidFill>
                  <a:srgbClr val="8FAADC"/>
                </a:solidFill>
              </a:rPr>
              <a:t>NTP Medicare OEP Bootcamp 2022</a:t>
            </a:r>
          </a:p>
        </p:txBody>
      </p:sp>
      <p:sp>
        <p:nvSpPr>
          <p:cNvPr id="2" name="Date Placeholder 1"/>
          <p:cNvSpPr>
            <a:spLocks noGrp="1"/>
          </p:cNvSpPr>
          <p:nvPr>
            <p:ph type="dt" sz="half" idx="10"/>
          </p:nvPr>
        </p:nvSpPr>
        <p:spPr/>
        <p:txBody>
          <a:bodyPr/>
          <a:lstStyle/>
          <a:p>
            <a:r>
              <a:rPr lang="en-US" dirty="0"/>
              <a:t>September</a:t>
            </a:r>
            <a:r>
              <a:rPr lang="en-US" dirty="0">
                <a:solidFill>
                  <a:srgbClr val="8FAADC"/>
                </a:solidFill>
              </a:rPr>
              <a:t> 2022</a:t>
            </a:r>
          </a:p>
        </p:txBody>
      </p:sp>
    </p:spTree>
    <p:custDataLst>
      <p:tags r:id="rId1"/>
    </p:custDataLst>
    <p:extLst>
      <p:ext uri="{BB962C8B-B14F-4D97-AF65-F5344CB8AC3E}">
        <p14:creationId xmlns:p14="http://schemas.microsoft.com/office/powerpoint/2010/main" val="36513689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Printing Plan Finder Results</a:t>
            </a:r>
          </a:p>
        </p:txBody>
      </p:sp>
      <p:pic>
        <p:nvPicPr>
          <p:cNvPr id="7" name="Content Placeholder 6" descr="Screenshot showing Plan Finder Results and the Print icon highlighted in the top right corner of the page."/>
          <p:cNvPicPr>
            <a:picLocks noGrp="1" noChangeAspect="1"/>
          </p:cNvPicPr>
          <p:nvPr>
            <p:ph idx="1"/>
          </p:nvPr>
        </p:nvPicPr>
        <p:blipFill>
          <a:blip r:embed="rId4"/>
          <a:stretch>
            <a:fillRect/>
          </a:stretch>
        </p:blipFill>
        <p:spPr>
          <a:xfrm>
            <a:off x="479082" y="1514730"/>
            <a:ext cx="9000597" cy="4130973"/>
          </a:xfrm>
          <a:prstGeom prst="rect">
            <a:avLst/>
          </a:prstGeom>
          <a:ln>
            <a:noFill/>
          </a:ln>
          <a:effectLst>
            <a:outerShdw blurRad="292100" dist="139700" dir="2700000" algn="tl" rotWithShape="0">
              <a:srgbClr val="333333">
                <a:alpha val="65000"/>
              </a:srgbClr>
            </a:outerShdw>
          </a:effectLst>
        </p:spPr>
      </p:pic>
      <p:sp>
        <p:nvSpPr>
          <p:cNvPr id="11" name="Rectangle: Rounded Corners 10" descr="yellow box highlighting the three information column header for the plan tiers, these headers are labeled: Prior authorization, quantity limits, and Step therapy">
            <a:extLst>
              <a:ext uri="{FF2B5EF4-FFF2-40B4-BE49-F238E27FC236}">
                <a16:creationId xmlns:a16="http://schemas.microsoft.com/office/drawing/2014/main" id="{7591C311-DF37-463A-A04C-A405161A551F}"/>
              </a:ext>
            </a:extLst>
          </p:cNvPr>
          <p:cNvSpPr/>
          <p:nvPr/>
        </p:nvSpPr>
        <p:spPr>
          <a:xfrm>
            <a:off x="8815754" y="1804633"/>
            <a:ext cx="562708" cy="588179"/>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creenshot showing Plan Finder Results and the Print icon highlighted in the top right corner of the page."/>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79679" y="2248806"/>
            <a:ext cx="2333109" cy="2360388"/>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60</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59677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Tip for Printing Plan Finder Results</a:t>
            </a:r>
          </a:p>
        </p:txBody>
      </p:sp>
      <p:pic>
        <p:nvPicPr>
          <p:cNvPr id="13" name="Picture 12" descr="Screen shot of the print settings with the Scale shown as Custom of 75%.">
            <a:extLst>
              <a:ext uri="{FF2B5EF4-FFF2-40B4-BE49-F238E27FC236}">
                <a16:creationId xmlns:a16="http://schemas.microsoft.com/office/drawing/2014/main" id="{AD5A155B-40BC-4111-A6F2-9C72DC16F2E8}"/>
              </a:ext>
            </a:extLst>
          </p:cNvPr>
          <p:cNvPicPr>
            <a:picLocks noChangeAspect="1"/>
          </p:cNvPicPr>
          <p:nvPr/>
        </p:nvPicPr>
        <p:blipFill>
          <a:blip r:embed="rId4"/>
          <a:stretch>
            <a:fillRect/>
          </a:stretch>
        </p:blipFill>
        <p:spPr>
          <a:xfrm>
            <a:off x="3848000" y="2115377"/>
            <a:ext cx="3634121" cy="4291137"/>
          </a:xfrm>
          <a:prstGeom prst="rect">
            <a:avLst/>
          </a:prstGeom>
          <a:ln>
            <a:noFill/>
          </a:ln>
          <a:effectLst>
            <a:outerShdw blurRad="292100" dist="139700" dir="2700000" algn="tl" rotWithShape="0">
              <a:srgbClr val="333333">
                <a:alpha val="65000"/>
              </a:srgbClr>
            </a:outerShdw>
          </a:effectLst>
        </p:spPr>
      </p:pic>
      <p:sp>
        <p:nvSpPr>
          <p:cNvPr id="15" name="Rectangle: Rounded Corners 14" descr="Yellow box to call attention to section of screen (Scale)">
            <a:extLst>
              <a:ext uri="{FF2B5EF4-FFF2-40B4-BE49-F238E27FC236}">
                <a16:creationId xmlns:a16="http://schemas.microsoft.com/office/drawing/2014/main" id="{1248D22C-FFF6-485A-A873-9EE49B6E4202}"/>
              </a:ext>
            </a:extLst>
          </p:cNvPr>
          <p:cNvSpPr/>
          <p:nvPr/>
        </p:nvSpPr>
        <p:spPr>
          <a:xfrm>
            <a:off x="3803318" y="5060877"/>
            <a:ext cx="3899469" cy="87280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descr="Yellow arrow indicating a tip for user, reading: Set “Scale” to 67-75% to reduce number of pages printed&#10;">
            <a:extLst>
              <a:ext uri="{FF2B5EF4-FFF2-40B4-BE49-F238E27FC236}">
                <a16:creationId xmlns:a16="http://schemas.microsoft.com/office/drawing/2014/main" id="{9C19FC1E-E56C-4484-B379-893DBC7218E4}"/>
              </a:ext>
            </a:extLst>
          </p:cNvPr>
          <p:cNvGrpSpPr/>
          <p:nvPr/>
        </p:nvGrpSpPr>
        <p:grpSpPr>
          <a:xfrm>
            <a:off x="7309960" y="985031"/>
            <a:ext cx="4942764" cy="1136940"/>
            <a:chOff x="7313888" y="935675"/>
            <a:chExt cx="4942764" cy="1136940"/>
          </a:xfrm>
        </p:grpSpPr>
        <p:sp>
          <p:nvSpPr>
            <p:cNvPr id="9" name="Arrow: Pentagon 8">
              <a:extLst>
                <a:ext uri="{FF2B5EF4-FFF2-40B4-BE49-F238E27FC236}">
                  <a16:creationId xmlns:a16="http://schemas.microsoft.com/office/drawing/2014/main" id="{3A50990D-10C2-4C92-9D5B-83C95AA5B258}"/>
                </a:ext>
              </a:extLst>
            </p:cNvPr>
            <p:cNvSpPr/>
            <p:nvPr/>
          </p:nvSpPr>
          <p:spPr>
            <a:xfrm rot="10800000">
              <a:off x="7313888" y="1056578"/>
              <a:ext cx="4885899"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6917C80-F456-4D48-B365-68C32AFC1BD7}"/>
                </a:ext>
              </a:extLst>
            </p:cNvPr>
            <p:cNvSpPr txBox="1"/>
            <p:nvPr/>
          </p:nvSpPr>
          <p:spPr>
            <a:xfrm>
              <a:off x="9033974" y="1122097"/>
              <a:ext cx="3222678" cy="923330"/>
            </a:xfrm>
            <a:prstGeom prst="rect">
              <a:avLst/>
            </a:prstGeom>
            <a:noFill/>
          </p:spPr>
          <p:txBody>
            <a:bodyPr wrap="square" rtlCol="0">
              <a:spAutoFit/>
            </a:bodyPr>
            <a:lstStyle/>
            <a:p>
              <a:r>
                <a:rPr lang="en-US" dirty="0">
                  <a:solidFill>
                    <a:srgbClr val="00539A"/>
                  </a:solidFill>
                  <a:latin typeface="Arial" panose="020B0604020202020204" pitchFamily="34" charset="0"/>
                  <a:cs typeface="Arial" panose="020B0604020202020204" pitchFamily="34" charset="0"/>
                </a:rPr>
                <a:t>Set “Scale” to 67-75% to reduce number of pages printed</a:t>
              </a:r>
              <a:endParaRPr lang="en-US" sz="1400" dirty="0"/>
            </a:p>
          </p:txBody>
        </p:sp>
        <p:pic>
          <p:nvPicPr>
            <p:cNvPr id="11" name="Picture 10">
              <a:extLst>
                <a:ext uri="{FF2B5EF4-FFF2-40B4-BE49-F238E27FC236}">
                  <a16:creationId xmlns:a16="http://schemas.microsoft.com/office/drawing/2014/main" id="{3D94EABA-4D62-4014-89B4-CAD414064AC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4334" y="935675"/>
              <a:ext cx="1051257" cy="1136940"/>
            </a:xfrm>
            <a:prstGeom prst="rect">
              <a:avLst/>
            </a:prstGeom>
          </p:spPr>
        </p:pic>
      </p:gr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61</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400294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Saving Plan Finder Results</a:t>
            </a:r>
          </a:p>
        </p:txBody>
      </p:sp>
      <p:pic>
        <p:nvPicPr>
          <p:cNvPr id="13" name="Picture 12" descr="Screen shot of the print settings with the Destination shown as &quot;Save as PDF&quot;.">
            <a:extLst>
              <a:ext uri="{FF2B5EF4-FFF2-40B4-BE49-F238E27FC236}">
                <a16:creationId xmlns:a16="http://schemas.microsoft.com/office/drawing/2014/main" id="{09F5D1E6-0A5A-41B4-BC40-4C1AB945F08B}"/>
              </a:ext>
            </a:extLst>
          </p:cNvPr>
          <p:cNvPicPr>
            <a:picLocks noChangeAspect="1"/>
          </p:cNvPicPr>
          <p:nvPr/>
        </p:nvPicPr>
        <p:blipFill>
          <a:blip r:embed="rId4"/>
          <a:stretch>
            <a:fillRect/>
          </a:stretch>
        </p:blipFill>
        <p:spPr>
          <a:xfrm>
            <a:off x="2763231" y="1384300"/>
            <a:ext cx="6665538" cy="4089400"/>
          </a:xfrm>
          <a:prstGeom prst="rect">
            <a:avLst/>
          </a:prstGeom>
          <a:ln>
            <a:noFill/>
          </a:ln>
          <a:effectLst>
            <a:outerShdw blurRad="292100" dist="139700" dir="2700000" algn="tl" rotWithShape="0">
              <a:srgbClr val="333333">
                <a:alpha val="65000"/>
              </a:srgbClr>
            </a:outerShdw>
          </a:effectLst>
        </p:spPr>
      </p:pic>
      <p:sp>
        <p:nvSpPr>
          <p:cNvPr id="14" name="Rectangle: Rounded Corners 13" descr="Yellow box to call attention to section of screen labeled Destination">
            <a:extLst>
              <a:ext uri="{FF2B5EF4-FFF2-40B4-BE49-F238E27FC236}">
                <a16:creationId xmlns:a16="http://schemas.microsoft.com/office/drawing/2014/main" id="{37A26B17-8EEA-40BF-8C4C-67275B727559}"/>
              </a:ext>
            </a:extLst>
          </p:cNvPr>
          <p:cNvSpPr/>
          <p:nvPr/>
        </p:nvSpPr>
        <p:spPr>
          <a:xfrm>
            <a:off x="2806699" y="2324173"/>
            <a:ext cx="6548623" cy="1104827"/>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9842385" y="1706640"/>
            <a:ext cx="1973077" cy="1569660"/>
          </a:xfrm>
          <a:prstGeom prst="rect">
            <a:avLst/>
          </a:prstGeom>
          <a:solidFill>
            <a:schemeClr val="accent5">
              <a:lumMod val="20000"/>
              <a:lumOff val="80000"/>
            </a:schemeClr>
          </a:solidFill>
        </p:spPr>
        <p:txBody>
          <a:bodyPr wrap="square" rtlCol="0">
            <a:spAutoFit/>
          </a:bodyPr>
          <a:lstStyle/>
          <a:p>
            <a:r>
              <a:rPr lang="en-US" sz="2400" dirty="0">
                <a:solidFill>
                  <a:srgbClr val="00539A"/>
                </a:solidFill>
              </a:rPr>
              <a:t>Save as </a:t>
            </a:r>
            <a:r>
              <a:rPr lang="en-US" sz="2400" b="1" dirty="0">
                <a:solidFill>
                  <a:srgbClr val="00539A"/>
                </a:solidFill>
              </a:rPr>
              <a:t>PDF</a:t>
            </a:r>
            <a:r>
              <a:rPr lang="en-US" sz="2400" dirty="0">
                <a:solidFill>
                  <a:srgbClr val="00539A"/>
                </a:solidFill>
              </a:rPr>
              <a:t>, instead of sending to a  printer.</a:t>
            </a:r>
          </a:p>
        </p:txBody>
      </p:sp>
      <p:sp>
        <p:nvSpPr>
          <p:cNvPr id="5" name="Slide Number Placeholder 4"/>
          <p:cNvSpPr>
            <a:spLocks noGrp="1"/>
          </p:cNvSpPr>
          <p:nvPr>
            <p:ph type="sldNum" sz="quarter" idx="12"/>
          </p:nvPr>
        </p:nvSpPr>
        <p:spPr/>
        <p:txBody>
          <a:bodyPr/>
          <a:lstStyle/>
          <a:p>
            <a:fld id="{0B2D781D-8844-5940-92D1-06EF0A7F581E}" type="slidenum">
              <a:rPr lang="en-US" smtClean="0"/>
              <a:t>62</a:t>
            </a:fld>
            <a:endParaRPr lang="en-US" dirty="0"/>
          </a:p>
        </p:txBody>
      </p:sp>
      <p:sp>
        <p:nvSpPr>
          <p:cNvPr id="4" name="Footer Placeholder 3"/>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28249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Enroll in a Plan</a:t>
            </a:r>
            <a:endParaRPr lang="en-US" sz="2400" dirty="0"/>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a:xfrm>
            <a:off x="708338" y="1371600"/>
            <a:ext cx="10977710" cy="4351338"/>
          </a:xfrm>
        </p:spPr>
        <p:txBody>
          <a:bodyPr/>
          <a:lstStyle/>
          <a:p>
            <a:pPr marL="0" indent="0">
              <a:buNone/>
            </a:pPr>
            <a:r>
              <a:rPr lang="en-US" b="1" dirty="0"/>
              <a:t>Select the best plan for you considering quality, costs, and coverage</a:t>
            </a:r>
          </a:p>
          <a:p>
            <a:endParaRPr lang="en-US" dirty="0"/>
          </a:p>
          <a:p>
            <a:pPr marL="617220" lvl="1" indent="-342900"/>
            <a:endParaRPr lang="en-US" dirty="0"/>
          </a:p>
          <a:p>
            <a:pPr marL="617220" lvl="1" indent="-342900">
              <a:buFont typeface="Wingdings" panose="05000000000000000000" pitchFamily="2" charset="2"/>
              <a:buChar char="§"/>
            </a:pPr>
            <a:r>
              <a:rPr lang="en-US" dirty="0"/>
              <a:t>Plan Results Page</a:t>
            </a:r>
          </a:p>
          <a:p>
            <a:pPr marL="617220" lvl="1" indent="-342900">
              <a:buFont typeface="Wingdings" panose="05000000000000000000" pitchFamily="2" charset="2"/>
              <a:buChar char="§"/>
            </a:pPr>
            <a:r>
              <a:rPr lang="en-US" dirty="0"/>
              <a:t>Plan Details Page</a:t>
            </a:r>
          </a:p>
          <a:p>
            <a:pPr marL="617220" lvl="1" indent="-342900">
              <a:buFont typeface="Wingdings" panose="05000000000000000000" pitchFamily="2" charset="2"/>
              <a:buChar char="§"/>
            </a:pPr>
            <a:r>
              <a:rPr lang="en-US" dirty="0"/>
              <a:t>Plan Compare Page</a:t>
            </a:r>
          </a:p>
          <a:p>
            <a:pPr marL="617220" lvl="1" indent="-342900">
              <a:buFont typeface="Wingdings" panose="05000000000000000000" pitchFamily="2" charset="2"/>
              <a:buChar char="§"/>
            </a:pPr>
            <a:r>
              <a:rPr lang="en-US" dirty="0"/>
              <a:t>Over the phone with plan</a:t>
            </a:r>
          </a:p>
          <a:p>
            <a:endParaRPr lang="en-US" dirty="0"/>
          </a:p>
        </p:txBody>
      </p:sp>
      <p:sp>
        <p:nvSpPr>
          <p:cNvPr id="15" name="Rectangle: Rounded Corners 14" descr="Yellow box highlighting the Enroll button ">
            <a:extLst>
              <a:ext uri="{FF2B5EF4-FFF2-40B4-BE49-F238E27FC236}">
                <a16:creationId xmlns:a16="http://schemas.microsoft.com/office/drawing/2014/main" id="{26FF2818-D853-4354-8934-18B6DB0C5A97}"/>
              </a:ext>
            </a:extLst>
          </p:cNvPr>
          <p:cNvSpPr/>
          <p:nvPr/>
        </p:nvSpPr>
        <p:spPr>
          <a:xfrm>
            <a:off x="974589" y="4477077"/>
            <a:ext cx="3738743" cy="36512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descr="Yellow arrow indicating a tip for user, reading: Green ENROLL buttons found on multiple pages&#10;">
            <a:extLst>
              <a:ext uri="{FF2B5EF4-FFF2-40B4-BE49-F238E27FC236}">
                <a16:creationId xmlns:a16="http://schemas.microsoft.com/office/drawing/2014/main" id="{BA46A931-FE6D-49F3-A087-DA1455B75404}"/>
              </a:ext>
            </a:extLst>
          </p:cNvPr>
          <p:cNvGrpSpPr/>
          <p:nvPr/>
        </p:nvGrpSpPr>
        <p:grpSpPr>
          <a:xfrm>
            <a:off x="0" y="1829853"/>
            <a:ext cx="4276725" cy="971767"/>
            <a:chOff x="0" y="1829853"/>
            <a:chExt cx="4276725" cy="971767"/>
          </a:xfrm>
        </p:grpSpPr>
        <p:sp>
          <p:nvSpPr>
            <p:cNvPr id="12" name="Arrow: Pentagon 11">
              <a:extLst>
                <a:ext uri="{FF2B5EF4-FFF2-40B4-BE49-F238E27FC236}">
                  <a16:creationId xmlns:a16="http://schemas.microsoft.com/office/drawing/2014/main" id="{EDF30FDB-EBB2-4368-9514-309B21A45B79}"/>
                </a:ext>
              </a:extLst>
            </p:cNvPr>
            <p:cNvSpPr/>
            <p:nvPr/>
          </p:nvSpPr>
          <p:spPr>
            <a:xfrm>
              <a:off x="0" y="1981199"/>
              <a:ext cx="4276725" cy="820421"/>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0829A39-22E1-42BB-9B00-E666F8687E27}"/>
                </a:ext>
              </a:extLst>
            </p:cNvPr>
            <p:cNvSpPr txBox="1"/>
            <p:nvPr/>
          </p:nvSpPr>
          <p:spPr>
            <a:xfrm>
              <a:off x="299890" y="2068243"/>
              <a:ext cx="3222678" cy="646331"/>
            </a:xfrm>
            <a:prstGeom prst="rect">
              <a:avLst/>
            </a:prstGeom>
            <a:noFill/>
          </p:spPr>
          <p:txBody>
            <a:bodyPr wrap="square" rtlCol="0">
              <a:spAutoFit/>
            </a:bodyPr>
            <a:lstStyle/>
            <a:p>
              <a:r>
                <a:rPr lang="en-US" dirty="0">
                  <a:solidFill>
                    <a:srgbClr val="00539A"/>
                  </a:solidFill>
                  <a:latin typeface="Arial" panose="020B0604020202020204" pitchFamily="34" charset="0"/>
                  <a:cs typeface="Arial" panose="020B0604020202020204" pitchFamily="34" charset="0"/>
                </a:rPr>
                <a:t>Green </a:t>
              </a:r>
              <a:r>
                <a:rPr lang="en-US" b="1" dirty="0">
                  <a:solidFill>
                    <a:srgbClr val="00B050"/>
                  </a:solidFill>
                  <a:latin typeface="Arial" panose="020B0604020202020204" pitchFamily="34" charset="0"/>
                  <a:cs typeface="Arial" panose="020B0604020202020204" pitchFamily="34" charset="0"/>
                </a:rPr>
                <a:t>ENROLL</a:t>
              </a:r>
              <a:r>
                <a:rPr lang="en-US" dirty="0">
                  <a:solidFill>
                    <a:srgbClr val="00539A"/>
                  </a:solidFill>
                  <a:latin typeface="Arial" panose="020B0604020202020204" pitchFamily="34" charset="0"/>
                  <a:cs typeface="Arial" panose="020B0604020202020204" pitchFamily="34" charset="0"/>
                </a:rPr>
                <a:t> buttons found on multiple pages</a:t>
              </a:r>
              <a:endParaRPr lang="en-US" sz="1400" dirty="0"/>
            </a:p>
          </p:txBody>
        </p:sp>
        <p:pic>
          <p:nvPicPr>
            <p:cNvPr id="14" name="Picture 13">
              <a:extLst>
                <a:ext uri="{FF2B5EF4-FFF2-40B4-BE49-F238E27FC236}">
                  <a16:creationId xmlns:a16="http://schemas.microsoft.com/office/drawing/2014/main" id="{BCDBA651-2F4D-4CE8-85FD-D9B1D6811C7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2134" y="1829853"/>
              <a:ext cx="898532" cy="971767"/>
            </a:xfrm>
            <a:prstGeom prst="rect">
              <a:avLst/>
            </a:prstGeom>
          </p:spPr>
        </p:pic>
      </p:grpSp>
      <p:pic>
        <p:nvPicPr>
          <p:cNvPr id="7" name="Picture 6" descr="Screen shot of a plan example details with the green enroll button highlighted."/>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1" y="3048000"/>
            <a:ext cx="4449846" cy="2872334"/>
          </a:xfrm>
          <a:prstGeom prst="rect">
            <a:avLst/>
          </a:prstGeom>
          <a:ln>
            <a:noFill/>
          </a:ln>
          <a:effectLst>
            <a:outerShdw blurRad="292100" dist="139700" dir="2700000" algn="tl" rotWithShape="0">
              <a:srgbClr val="333333">
                <a:alpha val="65000"/>
              </a:srgbClr>
            </a:outerShdw>
          </a:effectLst>
        </p:spPr>
      </p:pic>
      <p:pic>
        <p:nvPicPr>
          <p:cNvPr id="9" name="Picture 8" descr="Up-close image of a green, rectangular button that says &quot;Enroll&quot;"/>
          <p:cNvPicPr>
            <a:picLocks noChangeAspect="1"/>
          </p:cNvPicPr>
          <p:nvPr/>
        </p:nvPicPr>
        <p:blipFill>
          <a:blip r:embed="rId6"/>
          <a:stretch>
            <a:fillRect/>
          </a:stretch>
        </p:blipFill>
        <p:spPr>
          <a:xfrm>
            <a:off x="2160963" y="5087880"/>
            <a:ext cx="1772862" cy="947146"/>
          </a:xfrm>
          <a:prstGeom prst="rect">
            <a:avLst/>
          </a:prstGeom>
        </p:spPr>
      </p:pic>
      <p:sp>
        <p:nvSpPr>
          <p:cNvPr id="11" name="Rectangle: Rounded Corners 10" descr="Yellow box highlighting the Enroll button ">
            <a:extLst>
              <a:ext uri="{FF2B5EF4-FFF2-40B4-BE49-F238E27FC236}">
                <a16:creationId xmlns:a16="http://schemas.microsoft.com/office/drawing/2014/main" id="{70E2406C-17E8-4B7A-8D28-D116ECCE58CD}"/>
              </a:ext>
            </a:extLst>
          </p:cNvPr>
          <p:cNvSpPr/>
          <p:nvPr/>
        </p:nvSpPr>
        <p:spPr>
          <a:xfrm>
            <a:off x="6096000" y="5535958"/>
            <a:ext cx="2057400" cy="36512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63</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10" name="Date Placeholder 9"/>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29781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25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childTnLst>
                          </p:cTn>
                        </p:par>
                        <p:par>
                          <p:cTn id="20" fill="hold">
                            <p:stCondLst>
                              <p:cond delay="1250"/>
                            </p:stCondLst>
                            <p:childTnLst>
                              <p:par>
                                <p:cTn id="21" presetID="1" presetClass="entr" presetSubtype="0" fill="hold" nodeType="afterEffect">
                                  <p:stCondLst>
                                    <p:cond delay="25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250"/>
                                  </p:stCondLst>
                                  <p:childTnLst>
                                    <p:set>
                                      <p:cBhvr>
                                        <p:cTn id="25" dur="1" fill="hold">
                                          <p:stCondLst>
                                            <p:cond delay="0"/>
                                          </p:stCondLst>
                                        </p:cTn>
                                        <p:tgtEl>
                                          <p:spTgt spid="6">
                                            <p:txEl>
                                              <p:pRg st="6" end="6"/>
                                            </p:txEl>
                                          </p:spTgt>
                                        </p:tgtEl>
                                        <p:attrNameLst>
                                          <p:attrName>style.visibility</p:attrName>
                                        </p:attrNameLst>
                                      </p:cBhvr>
                                      <p:to>
                                        <p:strVal val="visible"/>
                                      </p:to>
                                    </p:set>
                                  </p:childTnLst>
                                </p:cTn>
                              </p:par>
                            </p:childTnLst>
                          </p:cTn>
                        </p:par>
                        <p:par>
                          <p:cTn id="26" fill="hold">
                            <p:stCondLst>
                              <p:cond delay="175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Enroll in a Plan (continued)</a:t>
            </a:r>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p:txBody>
          <a:bodyPr>
            <a:normAutofit/>
          </a:bodyPr>
          <a:lstStyle/>
          <a:p>
            <a:pPr>
              <a:lnSpc>
                <a:spcPct val="110000"/>
              </a:lnSpc>
            </a:pPr>
            <a:r>
              <a:rPr lang="en-US" dirty="0"/>
              <a:t>Complete the enrollment form</a:t>
            </a:r>
          </a:p>
          <a:p>
            <a:pPr>
              <a:lnSpc>
                <a:spcPct val="110000"/>
              </a:lnSpc>
            </a:pPr>
            <a:r>
              <a:rPr lang="en-US" dirty="0"/>
              <a:t>When completed you’ll get a confirmation number and, if you’re logged in, a confirmation email</a:t>
            </a:r>
          </a:p>
          <a:p>
            <a:pPr>
              <a:lnSpc>
                <a:spcPct val="110000"/>
              </a:lnSpc>
            </a:pPr>
            <a:r>
              <a:rPr lang="en-US" dirty="0"/>
              <a:t>Print confirmation page or copy the number for proof of enrollment</a:t>
            </a:r>
          </a:p>
          <a:p>
            <a:pPr marL="0" indent="0">
              <a:buNone/>
            </a:pP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64</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7" name="Date Placeholder 6"/>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382806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After You Enroll</a:t>
            </a:r>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p:txBody>
          <a:bodyPr>
            <a:normAutofit/>
          </a:bodyPr>
          <a:lstStyle/>
          <a:p>
            <a:r>
              <a:rPr lang="en-US" dirty="0"/>
              <a:t>New plan will start January 1 if enrolling during the OEP</a:t>
            </a:r>
          </a:p>
          <a:p>
            <a:r>
              <a:rPr lang="en-US" dirty="0"/>
              <a:t>No need to take action to disenroll from prior Part D or Medicare Advantage Plan</a:t>
            </a:r>
          </a:p>
          <a:p>
            <a:pPr marL="0" indent="0">
              <a:buNone/>
            </a:pPr>
            <a:endParaRPr lang="en-US" dirty="0"/>
          </a:p>
          <a:p>
            <a:pPr marL="0" indent="0">
              <a:buNone/>
            </a:pPr>
            <a:r>
              <a:rPr lang="en-US" b="1" dirty="0"/>
              <a:t>SHIP Counselors</a:t>
            </a:r>
            <a:r>
              <a:rPr lang="en-US" dirty="0"/>
              <a:t>:  Remember to complete “Beneficiary Contact Form” in STARS and check both “plans compare” and “enrollment” under Topics Discussed!</a:t>
            </a:r>
          </a:p>
          <a:p>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65</a:t>
            </a:fld>
            <a:endParaRPr lang="en-US" dirty="0"/>
          </a:p>
        </p:txBody>
      </p:sp>
      <p:sp>
        <p:nvSpPr>
          <p:cNvPr id="7" name="Date Placeholder 6"/>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9820446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927"/>
            <a:ext cx="12192000" cy="991208"/>
          </a:xfrm>
        </p:spPr>
        <p:txBody>
          <a:bodyPr anchor="ctr">
            <a:noAutofit/>
          </a:bodyPr>
          <a:lstStyle/>
          <a:p>
            <a:r>
              <a:rPr lang="en-US" sz="2800" dirty="0"/>
              <a:t>Part D Senior Savings (PDSS) Model Plans</a:t>
            </a:r>
          </a:p>
        </p:txBody>
      </p:sp>
      <p:sp>
        <p:nvSpPr>
          <p:cNvPr id="5" name="Content Placeholder 4"/>
          <p:cNvSpPr>
            <a:spLocks noGrp="1"/>
          </p:cNvSpPr>
          <p:nvPr>
            <p:ph type="body" sz="quarter" idx="13"/>
          </p:nvPr>
        </p:nvSpPr>
        <p:spPr>
          <a:xfrm>
            <a:off x="949568" y="1325420"/>
            <a:ext cx="10404231" cy="4951555"/>
          </a:xfrm>
        </p:spPr>
        <p:txBody>
          <a:bodyPr>
            <a:normAutofit lnSpcReduction="10000"/>
          </a:bodyPr>
          <a:lstStyle/>
          <a:p>
            <a:pPr indent="-274320">
              <a:lnSpc>
                <a:spcPct val="120000"/>
              </a:lnSpc>
              <a:spcBef>
                <a:spcPts val="0"/>
              </a:spcBef>
              <a:spcAft>
                <a:spcPts val="1200"/>
              </a:spcAft>
            </a:pPr>
            <a:r>
              <a:rPr lang="en-US" sz="2400" dirty="0">
                <a:solidFill>
                  <a:srgbClr val="00529B"/>
                </a:solidFill>
              </a:rPr>
              <a:t>The Part D Senior Savings Model began in 2021 (prior to IRA passage) and offered plans with $35 monthly cap on out-of-pocket costs for certain insulins </a:t>
            </a:r>
          </a:p>
          <a:p>
            <a:pPr lvl="1">
              <a:lnSpc>
                <a:spcPct val="120000"/>
              </a:lnSpc>
              <a:spcAft>
                <a:spcPts val="1200"/>
              </a:spcAft>
            </a:pPr>
            <a:r>
              <a:rPr lang="en-US" sz="2000" dirty="0"/>
              <a:t>In 2022, a</a:t>
            </a:r>
            <a:r>
              <a:rPr lang="en-US" sz="2000" dirty="0">
                <a:solidFill>
                  <a:srgbClr val="00529B"/>
                </a:solidFill>
              </a:rPr>
              <a:t>bout 900,000 people with Medicare who take insulin are enrolled in one of these model plans</a:t>
            </a:r>
          </a:p>
          <a:p>
            <a:pPr lvl="1">
              <a:lnSpc>
                <a:spcPct val="120000"/>
              </a:lnSpc>
              <a:spcAft>
                <a:spcPts val="1200"/>
              </a:spcAft>
            </a:pPr>
            <a:r>
              <a:rPr lang="en-US" sz="2000" dirty="0"/>
              <a:t>For 2023, there may be overall lower-cost choices available to people currently in these plans, so it’s critical for them to review and compare</a:t>
            </a:r>
            <a:endParaRPr lang="en-US" sz="2000" dirty="0">
              <a:solidFill>
                <a:srgbClr val="00529B"/>
              </a:solidFill>
            </a:endParaRPr>
          </a:p>
          <a:p>
            <a:pPr indent="-274320">
              <a:lnSpc>
                <a:spcPct val="120000"/>
              </a:lnSpc>
              <a:spcBef>
                <a:spcPts val="0"/>
              </a:spcBef>
              <a:spcAft>
                <a:spcPts val="1200"/>
              </a:spcAft>
            </a:pPr>
            <a:r>
              <a:rPr lang="en-US" sz="2400" dirty="0"/>
              <a:t>ALL Medicare drug plans are limited now to the $35 cap for a month’s supply of each covered insulin</a:t>
            </a:r>
          </a:p>
          <a:p>
            <a:pPr indent="-274320">
              <a:lnSpc>
                <a:spcPct val="120000"/>
              </a:lnSpc>
              <a:spcBef>
                <a:spcPts val="0"/>
              </a:spcBef>
              <a:spcAft>
                <a:spcPts val="1200"/>
              </a:spcAft>
            </a:pPr>
            <a:r>
              <a:rPr lang="en-US" sz="2400" dirty="0">
                <a:solidFill>
                  <a:srgbClr val="00529B"/>
                </a:solidFill>
              </a:rPr>
              <a:t>Process to review and compare options in Plan Finder is the </a:t>
            </a:r>
            <a:r>
              <a:rPr lang="en-US" sz="2400" b="1" dirty="0">
                <a:solidFill>
                  <a:srgbClr val="00529B"/>
                </a:solidFill>
              </a:rPr>
              <a:t>same</a:t>
            </a:r>
            <a:r>
              <a:rPr lang="en-US" sz="2400" dirty="0">
                <a:solidFill>
                  <a:srgbClr val="00529B"/>
                </a:solidFill>
              </a:rPr>
              <a:t> whether plan is part of this model or not</a:t>
            </a:r>
          </a:p>
        </p:txBody>
      </p:sp>
      <p:sp>
        <p:nvSpPr>
          <p:cNvPr id="3" name="Footer Placeholder 2"/>
          <p:cNvSpPr>
            <a:spLocks noGrp="1"/>
          </p:cNvSpPr>
          <p:nvPr>
            <p:ph type="ftr" sz="quarter" idx="11"/>
          </p:nvPr>
        </p:nvSpPr>
        <p:spPr>
          <a:xfrm>
            <a:off x="4038600" y="6492240"/>
            <a:ext cx="4114800" cy="365125"/>
          </a:xfrm>
        </p:spPr>
        <p:txBody>
          <a:bodyPr/>
          <a:lstStyle/>
          <a:p>
            <a:r>
              <a:rPr lang="en-US" dirty="0"/>
              <a:t>NTP Medicare OEP Bootcamp 2022</a:t>
            </a:r>
          </a:p>
        </p:txBody>
      </p:sp>
      <p:sp>
        <p:nvSpPr>
          <p:cNvPr id="10" name="Slide Number Placeholder 5">
            <a:extLst>
              <a:ext uri="{FF2B5EF4-FFF2-40B4-BE49-F238E27FC236}">
                <a16:creationId xmlns:a16="http://schemas.microsoft.com/office/drawing/2014/main" id="{A4859C00-A2E0-4B47-9DE5-020F99ACB3B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66</a:t>
            </a:fld>
            <a:endParaRPr lang="en-US" dirty="0"/>
          </a:p>
        </p:txBody>
      </p:sp>
      <p:sp>
        <p:nvSpPr>
          <p:cNvPr id="2" name="Date Placeholder 1"/>
          <p:cNvSpPr>
            <a:spLocks noGrp="1"/>
          </p:cNvSpPr>
          <p:nvPr>
            <p:ph type="dt" sz="half" idx="10"/>
          </p:nvPr>
        </p:nvSpPr>
        <p:spPr>
          <a:xfrm>
            <a:off x="838200" y="6492240"/>
            <a:ext cx="2743200" cy="365125"/>
          </a:xfrm>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3472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E086-BA1F-4D97-B7A9-C3C7A396E6D1}"/>
              </a:ext>
            </a:extLst>
          </p:cNvPr>
          <p:cNvSpPr>
            <a:spLocks noGrp="1"/>
          </p:cNvSpPr>
          <p:nvPr>
            <p:ph type="title"/>
          </p:nvPr>
        </p:nvSpPr>
        <p:spPr/>
        <p:txBody>
          <a:bodyPr/>
          <a:lstStyle/>
          <a:p>
            <a:r>
              <a:rPr lang="en-US" dirty="0"/>
              <a:t>Lesson 3</a:t>
            </a:r>
          </a:p>
        </p:txBody>
      </p:sp>
      <p:sp>
        <p:nvSpPr>
          <p:cNvPr id="3" name="Text Placeholder 2">
            <a:extLst>
              <a:ext uri="{FF2B5EF4-FFF2-40B4-BE49-F238E27FC236}">
                <a16:creationId xmlns:a16="http://schemas.microsoft.com/office/drawing/2014/main" id="{9022A6D8-A5DB-4309-B3AD-6A9B750F7F5B}"/>
              </a:ext>
            </a:extLst>
          </p:cNvPr>
          <p:cNvSpPr>
            <a:spLocks noGrp="1"/>
          </p:cNvSpPr>
          <p:nvPr>
            <p:ph type="body" idx="1"/>
          </p:nvPr>
        </p:nvSpPr>
        <p:spPr>
          <a:xfrm>
            <a:off x="3993063" y="2050868"/>
            <a:ext cx="7347485" cy="2756265"/>
          </a:xfrm>
        </p:spPr>
        <p:txBody>
          <a:bodyPr/>
          <a:lstStyle/>
          <a:p>
            <a:r>
              <a:rPr lang="en-US" dirty="0"/>
              <a:t>Medicare Advantage Plans on Medicare Plan Finder</a:t>
            </a:r>
          </a:p>
        </p:txBody>
      </p:sp>
    </p:spTree>
    <p:custDataLst>
      <p:tags r:id="rId1"/>
    </p:custDataLst>
    <p:extLst>
      <p:ext uri="{BB962C8B-B14F-4D97-AF65-F5344CB8AC3E}">
        <p14:creationId xmlns:p14="http://schemas.microsoft.com/office/powerpoint/2010/main" val="31323516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Switch to Medicare Advantage from</a:t>
            </a:r>
            <a:br>
              <a:rPr lang="en-US" dirty="0"/>
            </a:br>
            <a:r>
              <a:rPr lang="en-US" dirty="0"/>
              <a:t> Part D Plan Search Results Page</a:t>
            </a:r>
          </a:p>
        </p:txBody>
      </p:sp>
      <p:pic>
        <p:nvPicPr>
          <p:cNvPr id="3" name="Picture 2" descr="Screen shot of the search results page with the option to &quot;View 38 available Medicare Advantage Plans&quot; highlighted in the top right corner.">
            <a:extLst>
              <a:ext uri="{FF2B5EF4-FFF2-40B4-BE49-F238E27FC236}">
                <a16:creationId xmlns:a16="http://schemas.microsoft.com/office/drawing/2014/main" id="{8A83CE48-DE1E-4B52-863B-D0BA28C48167}"/>
              </a:ext>
            </a:extLst>
          </p:cNvPr>
          <p:cNvPicPr>
            <a:picLocks noChangeAspect="1"/>
          </p:cNvPicPr>
          <p:nvPr/>
        </p:nvPicPr>
        <p:blipFill>
          <a:blip r:embed="rId4"/>
          <a:stretch>
            <a:fillRect/>
          </a:stretch>
        </p:blipFill>
        <p:spPr>
          <a:xfrm>
            <a:off x="426188" y="1295189"/>
            <a:ext cx="11339623" cy="5045355"/>
          </a:xfrm>
          <a:prstGeom prst="rect">
            <a:avLst/>
          </a:prstGeom>
          <a:ln>
            <a:noFill/>
          </a:ln>
          <a:effectLst>
            <a:outerShdw blurRad="292100" dist="139700" dir="2700000" algn="tl" rotWithShape="0">
              <a:srgbClr val="333333">
                <a:alpha val="65000"/>
              </a:srgbClr>
            </a:outerShdw>
          </a:effectLst>
        </p:spPr>
      </p:pic>
      <p:sp>
        <p:nvSpPr>
          <p:cNvPr id="11" name="Rectangle: Rounded Corners 10" descr="Yellow box to call attention to section of screen (View 38 available Medicare Advantage Plans)">
            <a:extLst>
              <a:ext uri="{FF2B5EF4-FFF2-40B4-BE49-F238E27FC236}">
                <a16:creationId xmlns:a16="http://schemas.microsoft.com/office/drawing/2014/main" id="{D725686A-DE15-4DC2-BD9B-9122A75722CD}"/>
              </a:ext>
            </a:extLst>
          </p:cNvPr>
          <p:cNvSpPr/>
          <p:nvPr/>
        </p:nvSpPr>
        <p:spPr>
          <a:xfrm>
            <a:off x="8224800" y="1750494"/>
            <a:ext cx="3541011" cy="615841"/>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68</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084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Medicare Advantage Results Page</a:t>
            </a:r>
          </a:p>
        </p:txBody>
      </p:sp>
      <p:pic>
        <p:nvPicPr>
          <p:cNvPr id="19" name="Picture 18" descr="Screen shot of the Medicare Advantage search results page.">
            <a:extLst>
              <a:ext uri="{FF2B5EF4-FFF2-40B4-BE49-F238E27FC236}">
                <a16:creationId xmlns:a16="http://schemas.microsoft.com/office/drawing/2014/main" id="{8C7966DA-74DE-48AA-8F03-41B5FEA101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1850" y="1054702"/>
            <a:ext cx="11175622" cy="409861"/>
          </a:xfrm>
          <a:prstGeom prst="rect">
            <a:avLst/>
          </a:prstGeom>
          <a:ln>
            <a:noFill/>
          </a:ln>
          <a:effectLst>
            <a:outerShdw blurRad="292100" dist="139700" dir="2700000" algn="tl" rotWithShape="0">
              <a:srgbClr val="333333">
                <a:alpha val="65000"/>
              </a:srgbClr>
            </a:outerShdw>
          </a:effectLst>
        </p:spPr>
      </p:pic>
      <p:sp>
        <p:nvSpPr>
          <p:cNvPr id="16" name="Rectangle: Rounded Corners 15" descr="Yellow box to call attention to sort plans by button ">
            <a:extLst>
              <a:ext uri="{FF2B5EF4-FFF2-40B4-BE49-F238E27FC236}">
                <a16:creationId xmlns:a16="http://schemas.microsoft.com/office/drawing/2014/main" id="{4B1D02A5-9C30-4B03-8883-435F0F17C6D0}"/>
              </a:ext>
            </a:extLst>
          </p:cNvPr>
          <p:cNvSpPr/>
          <p:nvPr/>
        </p:nvSpPr>
        <p:spPr>
          <a:xfrm>
            <a:off x="7345825" y="978070"/>
            <a:ext cx="4160375" cy="569361"/>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Screenshot showing the Medicare Advantage results page for one plan."/>
          <p:cNvPicPr>
            <a:picLocks noChangeAspect="1"/>
          </p:cNvPicPr>
          <p:nvPr/>
        </p:nvPicPr>
        <p:blipFill>
          <a:blip r:embed="rId5"/>
          <a:stretch>
            <a:fillRect/>
          </a:stretch>
        </p:blipFill>
        <p:spPr>
          <a:xfrm>
            <a:off x="571371" y="1623312"/>
            <a:ext cx="11206102" cy="4854742"/>
          </a:xfrm>
          <a:prstGeom prst="rect">
            <a:avLst/>
          </a:prstGeom>
          <a:ln>
            <a:noFill/>
          </a:ln>
          <a:effectLst>
            <a:outerShdw blurRad="292100" dist="139700" dir="2700000" algn="tl" rotWithShape="0">
              <a:srgbClr val="333333">
                <a:alpha val="65000"/>
              </a:srgbClr>
            </a:outerShdw>
          </a:effectLst>
        </p:spPr>
      </p:pic>
      <p:sp>
        <p:nvSpPr>
          <p:cNvPr id="17" name="Rectangle: Rounded Corners 16" descr="Yellow box highlighting the section of the screen labeled: Yearly Drug &amp; Premium Cost  ">
            <a:extLst>
              <a:ext uri="{FF2B5EF4-FFF2-40B4-BE49-F238E27FC236}">
                <a16:creationId xmlns:a16="http://schemas.microsoft.com/office/drawing/2014/main" id="{CA8F342A-FB72-4D8D-AAA7-08E6A4FAF590}"/>
              </a:ext>
            </a:extLst>
          </p:cNvPr>
          <p:cNvSpPr/>
          <p:nvPr/>
        </p:nvSpPr>
        <p:spPr>
          <a:xfrm>
            <a:off x="601849" y="3394950"/>
            <a:ext cx="4801873" cy="948562"/>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descr="Yellow box highlighting the section of the screen labeled: other costs">
            <a:extLst>
              <a:ext uri="{FF2B5EF4-FFF2-40B4-BE49-F238E27FC236}">
                <a16:creationId xmlns:a16="http://schemas.microsoft.com/office/drawing/2014/main" id="{5469277C-2618-40C0-AC6B-23C5D8B87FEB}"/>
              </a:ext>
            </a:extLst>
          </p:cNvPr>
          <p:cNvSpPr/>
          <p:nvPr/>
        </p:nvSpPr>
        <p:spPr>
          <a:xfrm>
            <a:off x="496822" y="4419393"/>
            <a:ext cx="4413505" cy="2058661"/>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descr="Yellow box highlighting the section of the screen labeled: Copays/Coinsurance">
            <a:extLst>
              <a:ext uri="{FF2B5EF4-FFF2-40B4-BE49-F238E27FC236}">
                <a16:creationId xmlns:a16="http://schemas.microsoft.com/office/drawing/2014/main" id="{D9524FA7-4AD7-4A27-A57E-6AF6F00D12B9}"/>
              </a:ext>
            </a:extLst>
          </p:cNvPr>
          <p:cNvSpPr/>
          <p:nvPr/>
        </p:nvSpPr>
        <p:spPr>
          <a:xfrm>
            <a:off x="9253727" y="4232227"/>
            <a:ext cx="2404873" cy="952107"/>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Enlarged screen area showing what happens if you select &quot;See more benefits&quot;"/>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03722" y="4926777"/>
            <a:ext cx="3204978" cy="1207316"/>
          </a:xfrm>
          <a:prstGeom prst="rect">
            <a:avLst/>
          </a:prstGeom>
          <a:ln>
            <a:solidFill>
              <a:schemeClr val="accent1"/>
            </a:solidFill>
          </a:ln>
        </p:spPr>
      </p:pic>
      <p:cxnSp>
        <p:nvCxnSpPr>
          <p:cNvPr id="15" name="Straight Arrow Connector 14" descr="Blue arrow connecting the &quot;See more Benefits link&quot; to the screen image."/>
          <p:cNvCxnSpPr>
            <a:cxnSpLocks/>
          </p:cNvCxnSpPr>
          <p:nvPr/>
        </p:nvCxnSpPr>
        <p:spPr>
          <a:xfrm flipV="1">
            <a:off x="7242048" y="4084379"/>
            <a:ext cx="2322576" cy="84239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69</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42161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C8DD-DCBB-4FD5-9C74-73FDFB129A89}"/>
              </a:ext>
            </a:extLst>
          </p:cNvPr>
          <p:cNvSpPr>
            <a:spLocks noGrp="1"/>
          </p:cNvSpPr>
          <p:nvPr>
            <p:ph type="title"/>
          </p:nvPr>
        </p:nvSpPr>
        <p:spPr/>
        <p:txBody>
          <a:bodyPr/>
          <a:lstStyle/>
          <a:p>
            <a:r>
              <a:rPr lang="en-US" dirty="0"/>
              <a:t>Evaluations</a:t>
            </a:r>
          </a:p>
        </p:txBody>
      </p:sp>
      <p:sp>
        <p:nvSpPr>
          <p:cNvPr id="6" name="Content Placeholder 5">
            <a:extLst>
              <a:ext uri="{FF2B5EF4-FFF2-40B4-BE49-F238E27FC236}">
                <a16:creationId xmlns:a16="http://schemas.microsoft.com/office/drawing/2014/main" id="{8EBFCEEB-4F6A-412B-ACC5-D0FAA650AE42}"/>
              </a:ext>
            </a:extLst>
          </p:cNvPr>
          <p:cNvSpPr>
            <a:spLocks noGrp="1"/>
          </p:cNvSpPr>
          <p:nvPr>
            <p:ph sz="quarter" idx="4294967295"/>
          </p:nvPr>
        </p:nvSpPr>
        <p:spPr>
          <a:xfrm>
            <a:off x="1236576" y="1139825"/>
            <a:ext cx="9717088" cy="4537075"/>
          </a:xfrm>
        </p:spPr>
        <p:txBody>
          <a:bodyPr/>
          <a:lstStyle/>
          <a:p>
            <a:r>
              <a:rPr lang="en-US" dirty="0"/>
              <a:t>Session evaluation</a:t>
            </a:r>
            <a:r>
              <a:rPr lang="en-US" b="1" dirty="0">
                <a:latin typeface="Times New Roman" panose="02020603050405020304" pitchFamily="18" charset="0"/>
                <a:cs typeface="Times New Roman" panose="02020603050405020304" pitchFamily="18" charset="0"/>
              </a:rPr>
              <a:t> – </a:t>
            </a:r>
            <a:r>
              <a:rPr lang="en-US" dirty="0"/>
              <a:t>for each date you attend</a:t>
            </a:r>
          </a:p>
          <a:p>
            <a:r>
              <a:rPr lang="en-US" dirty="0"/>
              <a:t>Available in the NTP LMS—at the same location you launched today’s webinar</a:t>
            </a:r>
          </a:p>
          <a:p>
            <a:endParaRPr lang="en-US" dirty="0"/>
          </a:p>
        </p:txBody>
      </p:sp>
      <p:pic>
        <p:nvPicPr>
          <p:cNvPr id="9" name="Picture 8" descr="Image of the NTP Medicare OEP Bootcamp webinar survey.">
            <a:extLst>
              <a:ext uri="{FF2B5EF4-FFF2-40B4-BE49-F238E27FC236}">
                <a16:creationId xmlns:a16="http://schemas.microsoft.com/office/drawing/2014/main" id="{7714F810-2D84-4F38-893A-BB00FD366DC3}"/>
              </a:ext>
            </a:extLst>
          </p:cNvPr>
          <p:cNvPicPr>
            <a:picLocks noChangeAspect="1"/>
          </p:cNvPicPr>
          <p:nvPr/>
        </p:nvPicPr>
        <p:blipFill>
          <a:blip r:embed="rId4"/>
          <a:stretch>
            <a:fillRect/>
          </a:stretch>
        </p:blipFill>
        <p:spPr>
          <a:xfrm>
            <a:off x="2602766" y="2903825"/>
            <a:ext cx="7145891" cy="352226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8AA73A2-6113-4A7F-A8DB-B5658403EE82}"/>
              </a:ext>
            </a:extLst>
          </p:cNvPr>
          <p:cNvSpPr>
            <a:spLocks noGrp="1"/>
          </p:cNvSpPr>
          <p:nvPr>
            <p:ph type="sldNum" sz="quarter" idx="12"/>
          </p:nvPr>
        </p:nvSpPr>
        <p:spPr/>
        <p:txBody>
          <a:bodyPr/>
          <a:lstStyle/>
          <a:p>
            <a:fld id="{0B2D781D-8844-5940-92D1-06EF0A7F581E}" type="slidenum">
              <a:rPr lang="en-US" smtClean="0"/>
              <a:t>7</a:t>
            </a:fld>
            <a:endParaRPr lang="en-US"/>
          </a:p>
        </p:txBody>
      </p:sp>
      <p:sp>
        <p:nvSpPr>
          <p:cNvPr id="4" name="Footer Placeholder 3">
            <a:extLst>
              <a:ext uri="{FF2B5EF4-FFF2-40B4-BE49-F238E27FC236}">
                <a16:creationId xmlns:a16="http://schemas.microsoft.com/office/drawing/2014/main" id="{A2A82924-875A-4436-A86D-F7A5F1AFBC4A}"/>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9F11A441-82F9-4474-B87F-A628F1CEF2BA}"/>
              </a:ext>
            </a:extLst>
          </p:cNvPr>
          <p:cNvSpPr>
            <a:spLocks noGrp="1"/>
          </p:cNvSpPr>
          <p:nvPr>
            <p:ph type="dt" sz="half" idx="10"/>
          </p:nvPr>
        </p:nvSpPr>
        <p:spPr/>
        <p:txBody>
          <a:bodyPr/>
          <a:lstStyle/>
          <a:p>
            <a:r>
              <a:rPr lang="en-US"/>
              <a:t>September 2022</a:t>
            </a:r>
          </a:p>
        </p:txBody>
      </p:sp>
    </p:spTree>
    <p:custDataLst>
      <p:tags r:id="rId1"/>
    </p:custDataLst>
    <p:extLst>
      <p:ext uri="{BB962C8B-B14F-4D97-AF65-F5344CB8AC3E}">
        <p14:creationId xmlns:p14="http://schemas.microsoft.com/office/powerpoint/2010/main" val="3532497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Filter Plan List if Desired </a:t>
            </a:r>
            <a:r>
              <a:rPr lang="en-US" dirty="0">
                <a:solidFill>
                  <a:srgbClr val="00529B"/>
                </a:solidFill>
              </a:rPr>
              <a:t>2</a:t>
            </a:r>
          </a:p>
        </p:txBody>
      </p:sp>
      <p:pic>
        <p:nvPicPr>
          <p:cNvPr id="3" name="Picture 2" descr="Screenshot showing the different filters available on the plan results page"/>
          <p:cNvPicPr>
            <a:picLocks noChangeAspect="1"/>
          </p:cNvPicPr>
          <p:nvPr/>
        </p:nvPicPr>
        <p:blipFill rotWithShape="1">
          <a:blip r:embed="rId4" cstate="screen">
            <a:extLst>
              <a:ext uri="{28A0092B-C50C-407E-A947-70E740481C1C}">
                <a14:useLocalDpi xmlns:a14="http://schemas.microsoft.com/office/drawing/2010/main"/>
              </a:ext>
            </a:extLst>
          </a:blip>
          <a:srcRect l="-330" b="-2653"/>
          <a:stretch/>
        </p:blipFill>
        <p:spPr>
          <a:xfrm>
            <a:off x="349906" y="1225862"/>
            <a:ext cx="10924513" cy="4992623"/>
          </a:xfrm>
          <a:prstGeom prst="rect">
            <a:avLst/>
          </a:prstGeom>
          <a:ln>
            <a:noFill/>
          </a:ln>
          <a:effectLst>
            <a:outerShdw blurRad="292100" dist="139700" dir="2700000" algn="tl" rotWithShape="0">
              <a:srgbClr val="333333">
                <a:alpha val="65000"/>
              </a:srgbClr>
            </a:outerShdw>
          </a:effectLst>
        </p:spPr>
      </p:pic>
      <p:sp>
        <p:nvSpPr>
          <p:cNvPr id="11" name="Rectangle: Rounded Corners 10" descr="Yellow box highlighting the section of the screen labeled: Filters ">
            <a:extLst>
              <a:ext uri="{FF2B5EF4-FFF2-40B4-BE49-F238E27FC236}">
                <a16:creationId xmlns:a16="http://schemas.microsoft.com/office/drawing/2014/main" id="{C967FD72-6AC3-4402-92F2-F6AAF2CAB593}"/>
              </a:ext>
            </a:extLst>
          </p:cNvPr>
          <p:cNvSpPr/>
          <p:nvPr/>
        </p:nvSpPr>
        <p:spPr>
          <a:xfrm>
            <a:off x="310896" y="1107558"/>
            <a:ext cx="9509759" cy="61650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creenshot showing the plan benefits options"/>
          <p:cNvPicPr>
            <a:picLocks noChangeAspect="1"/>
          </p:cNvPicPr>
          <p:nvPr/>
        </p:nvPicPr>
        <p:blipFill>
          <a:blip r:embed="rId5"/>
          <a:stretch>
            <a:fillRect/>
          </a:stretch>
        </p:blipFill>
        <p:spPr>
          <a:xfrm>
            <a:off x="469460" y="1561823"/>
            <a:ext cx="2095792" cy="2486372"/>
          </a:xfrm>
          <a:prstGeom prst="rect">
            <a:avLst/>
          </a:prstGeom>
          <a:ln>
            <a:solidFill>
              <a:schemeClr val="tx1"/>
            </a:solidFill>
          </a:ln>
        </p:spPr>
      </p:pic>
      <p:pic>
        <p:nvPicPr>
          <p:cNvPr id="7" name="Picture 6" descr="Screenshot of the drug inclusion filter"/>
          <p:cNvPicPr>
            <a:picLocks noChangeAspect="1"/>
          </p:cNvPicPr>
          <p:nvPr/>
        </p:nvPicPr>
        <p:blipFill>
          <a:blip r:embed="rId6"/>
          <a:stretch>
            <a:fillRect/>
          </a:stretch>
        </p:blipFill>
        <p:spPr>
          <a:xfrm>
            <a:off x="3485563" y="1561823"/>
            <a:ext cx="2953162" cy="1505160"/>
          </a:xfrm>
          <a:prstGeom prst="rect">
            <a:avLst/>
          </a:prstGeom>
          <a:ln>
            <a:solidFill>
              <a:schemeClr val="tx1"/>
            </a:solidFill>
          </a:ln>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70</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51854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Compare Side-by-Side Up to 3 Plans</a:t>
            </a:r>
          </a:p>
        </p:txBody>
      </p:sp>
      <p:pic>
        <p:nvPicPr>
          <p:cNvPr id="3" name="Picture 2" descr="Screenshot showing the comparison of 3 MA plans, side by side.">
            <a:extLst>
              <a:ext uri="{FF2B5EF4-FFF2-40B4-BE49-F238E27FC236}">
                <a16:creationId xmlns:a16="http://schemas.microsoft.com/office/drawing/2014/main" id="{B5DF5F37-6F94-4BD2-ADCB-A1F037D088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80"/>
          <a:stretch/>
        </p:blipFill>
        <p:spPr>
          <a:xfrm>
            <a:off x="1242646" y="1180158"/>
            <a:ext cx="9340850" cy="5037961"/>
          </a:xfrm>
          <a:prstGeom prst="rect">
            <a:avLst/>
          </a:prstGeom>
          <a:ln>
            <a:noFill/>
          </a:ln>
          <a:effectLst>
            <a:outerShdw blurRad="292100" dist="139700" dir="2700000" algn="tl" rotWithShape="0">
              <a:srgbClr val="333333">
                <a:alpha val="65000"/>
              </a:srgbClr>
            </a:outerShdw>
          </a:effectLst>
        </p:spPr>
      </p:pic>
      <p:sp>
        <p:nvSpPr>
          <p:cNvPr id="9" name="Rectangle: Rounded Corners 8" descr="Yellow box highlighting the Plans details button">
            <a:extLst>
              <a:ext uri="{FF2B5EF4-FFF2-40B4-BE49-F238E27FC236}">
                <a16:creationId xmlns:a16="http://schemas.microsoft.com/office/drawing/2014/main" id="{D04F8680-D626-4769-BBC3-A43E55B282C0}"/>
              </a:ext>
            </a:extLst>
          </p:cNvPr>
          <p:cNvSpPr/>
          <p:nvPr/>
        </p:nvSpPr>
        <p:spPr>
          <a:xfrm>
            <a:off x="4290646" y="1992923"/>
            <a:ext cx="762000" cy="274664"/>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71</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54568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Medicare Advantage Plan Details Page</a:t>
            </a:r>
          </a:p>
        </p:txBody>
      </p:sp>
      <p:pic>
        <p:nvPicPr>
          <p:cNvPr id="3" name="Picture 2" descr="Screenshot showing the Medicare Advantage plan details. "/>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0964" y="1404452"/>
            <a:ext cx="11100787" cy="4822611"/>
          </a:xfrm>
          <a:prstGeom prst="rect">
            <a:avLst/>
          </a:prstGeom>
          <a:ln>
            <a:noFill/>
          </a:ln>
          <a:effectLst>
            <a:outerShdw blurRad="292100" dist="139700" dir="2700000" algn="tl" rotWithShape="0">
              <a:srgbClr val="333333">
                <a:alpha val="65000"/>
              </a:srgbClr>
            </a:outerShdw>
          </a:effectLst>
        </p:spPr>
      </p:pic>
      <p:sp>
        <p:nvSpPr>
          <p:cNvPr id="14" name="Rectangle: Rounded Corners 13" descr="Yellow box highlighting the section of the screen labeled: What you'll pay">
            <a:extLst>
              <a:ext uri="{FF2B5EF4-FFF2-40B4-BE49-F238E27FC236}">
                <a16:creationId xmlns:a16="http://schemas.microsoft.com/office/drawing/2014/main" id="{ABED78CC-0EF2-4F90-A6A6-1E293BBAB31D}"/>
              </a:ext>
            </a:extLst>
          </p:cNvPr>
          <p:cNvSpPr/>
          <p:nvPr/>
        </p:nvSpPr>
        <p:spPr>
          <a:xfrm>
            <a:off x="630963" y="2998680"/>
            <a:ext cx="11100787" cy="1231899"/>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descr="Yellow box highlighting the section of the screen showing the different plan information tabs available for users">
            <a:extLst>
              <a:ext uri="{FF2B5EF4-FFF2-40B4-BE49-F238E27FC236}">
                <a16:creationId xmlns:a16="http://schemas.microsoft.com/office/drawing/2014/main" id="{B403D10B-6B80-45BA-8DDF-C80160733C68}"/>
              </a:ext>
            </a:extLst>
          </p:cNvPr>
          <p:cNvSpPr/>
          <p:nvPr/>
        </p:nvSpPr>
        <p:spPr>
          <a:xfrm>
            <a:off x="905002" y="4404315"/>
            <a:ext cx="7327900" cy="57916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72</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65176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Medicare Advantage Plan Details Page (continued)</a:t>
            </a:r>
          </a:p>
        </p:txBody>
      </p:sp>
      <p:pic>
        <p:nvPicPr>
          <p:cNvPr id="7" name="Picture 6" descr="Screenshot on the Medicare Advantage plan details page showing the premiums, deductibles and the Maximum you pay"/>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944" y="1131429"/>
            <a:ext cx="10442448" cy="4793883"/>
          </a:xfrm>
          <a:prstGeom prst="rect">
            <a:avLst/>
          </a:prstGeom>
          <a:ln>
            <a:noFill/>
          </a:ln>
          <a:effectLst>
            <a:outerShdw blurRad="292100" dist="139700" dir="2700000" algn="tl" rotWithShape="0">
              <a:srgbClr val="333333">
                <a:alpha val="65000"/>
              </a:srgbClr>
            </a:outerShdw>
          </a:effectLst>
        </p:spPr>
      </p:pic>
      <p:sp>
        <p:nvSpPr>
          <p:cNvPr id="14" name="Rectangle: Rounded Corners 13" descr="Yellow box highlighting the section of the screen labeled: premiums">
            <a:extLst>
              <a:ext uri="{FF2B5EF4-FFF2-40B4-BE49-F238E27FC236}">
                <a16:creationId xmlns:a16="http://schemas.microsoft.com/office/drawing/2014/main" id="{ABED78CC-0EF2-4F90-A6A6-1E293BBAB31D}"/>
              </a:ext>
            </a:extLst>
          </p:cNvPr>
          <p:cNvSpPr/>
          <p:nvPr/>
        </p:nvSpPr>
        <p:spPr>
          <a:xfrm>
            <a:off x="694944" y="1131429"/>
            <a:ext cx="10442448" cy="239815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13" descr="Yellow box highlighting the section of the screen labeled: premiums">
            <a:extLst>
              <a:ext uri="{FF2B5EF4-FFF2-40B4-BE49-F238E27FC236}">
                <a16:creationId xmlns:a16="http://schemas.microsoft.com/office/drawing/2014/main" id="{ABED78CC-0EF2-4F90-A6A6-1E293BBAB31D}"/>
              </a:ext>
            </a:extLst>
          </p:cNvPr>
          <p:cNvSpPr/>
          <p:nvPr/>
        </p:nvSpPr>
        <p:spPr>
          <a:xfrm>
            <a:off x="594360" y="3593592"/>
            <a:ext cx="10491215" cy="131673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descr="A yellow arrow pointing at the Health deductible amount on the page and reading: Check with the plan to see if deductible applies to in-network or out-of-network health services.&#10;"/>
          <p:cNvGrpSpPr/>
          <p:nvPr/>
        </p:nvGrpSpPr>
        <p:grpSpPr>
          <a:xfrm>
            <a:off x="3581400" y="3961345"/>
            <a:ext cx="4899660" cy="923330"/>
            <a:chOff x="3581400" y="3961345"/>
            <a:chExt cx="4899660" cy="923330"/>
          </a:xfrm>
        </p:grpSpPr>
        <p:sp>
          <p:nvSpPr>
            <p:cNvPr id="8" name="TextBox 7"/>
            <p:cNvSpPr txBox="1"/>
            <p:nvPr/>
          </p:nvSpPr>
          <p:spPr>
            <a:xfrm>
              <a:off x="3581400" y="3961345"/>
              <a:ext cx="3927348" cy="923330"/>
            </a:xfrm>
            <a:prstGeom prst="rect">
              <a:avLst/>
            </a:prstGeom>
            <a:solidFill>
              <a:schemeClr val="bg2"/>
            </a:solidFill>
          </p:spPr>
          <p:txBody>
            <a:bodyPr wrap="square" rtlCol="0">
              <a:spAutoFit/>
            </a:bodyPr>
            <a:lstStyle/>
            <a:p>
              <a:r>
                <a:rPr lang="en-US" i="1" dirty="0"/>
                <a:t>Check with the plan to see if deductible applies to in-network or out-of-network health services.</a:t>
              </a:r>
            </a:p>
          </p:txBody>
        </p:sp>
        <p:sp>
          <p:nvSpPr>
            <p:cNvPr id="11" name="Right Arrow 10"/>
            <p:cNvSpPr/>
            <p:nvPr/>
          </p:nvSpPr>
          <p:spPr>
            <a:xfrm>
              <a:off x="7502652" y="41257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Rounded Corners 13" descr="Yellow box highlighting the section of the screen labeled: premiums">
            <a:extLst>
              <a:ext uri="{FF2B5EF4-FFF2-40B4-BE49-F238E27FC236}">
                <a16:creationId xmlns:a16="http://schemas.microsoft.com/office/drawing/2014/main" id="{ABED78CC-0EF2-4F90-A6A6-1E293BBAB31D}"/>
              </a:ext>
            </a:extLst>
          </p:cNvPr>
          <p:cNvSpPr/>
          <p:nvPr/>
        </p:nvSpPr>
        <p:spPr>
          <a:xfrm>
            <a:off x="542545" y="4974336"/>
            <a:ext cx="10594847" cy="95097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73</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16031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 Page: Benefits &amp; Costs Tab</a:t>
            </a:r>
          </a:p>
        </p:txBody>
      </p:sp>
      <p:pic>
        <p:nvPicPr>
          <p:cNvPr id="9" name="Picture 8" descr="Screen shot showing Benefits &amp; Costs information for MA plan example.">
            <a:extLst>
              <a:ext uri="{FF2B5EF4-FFF2-40B4-BE49-F238E27FC236}">
                <a16:creationId xmlns:a16="http://schemas.microsoft.com/office/drawing/2014/main" id="{54166DA1-EC5A-412D-AFBC-BC4FB2DD44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 y="1091808"/>
            <a:ext cx="10795000" cy="526418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74</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674172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 Page:  Extra Benefits Tab</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75</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pic>
        <p:nvPicPr>
          <p:cNvPr id="3" name="Picture 2" descr="Screenshot showing the Extra benefits such as Hearing and Preventive dental"/>
          <p:cNvPicPr>
            <a:picLocks noChangeAspect="1"/>
          </p:cNvPicPr>
          <p:nvPr/>
        </p:nvPicPr>
        <p:blipFill>
          <a:blip r:embed="rId4"/>
          <a:stretch>
            <a:fillRect/>
          </a:stretch>
        </p:blipFill>
        <p:spPr>
          <a:xfrm>
            <a:off x="715661" y="1157496"/>
            <a:ext cx="9233011" cy="5334744"/>
          </a:xfrm>
          <a:prstGeom prst="rect">
            <a:avLst/>
          </a:prstGeom>
          <a:ln>
            <a:solidFill>
              <a:schemeClr val="tx1"/>
            </a:solidFill>
          </a:ln>
        </p:spPr>
      </p:pic>
      <p:sp>
        <p:nvSpPr>
          <p:cNvPr id="9" name="Right Arrow 8" descr="Arrow point to the section of the results where you can see details on the limits for each extra benefit"/>
          <p:cNvSpPr/>
          <p:nvPr/>
        </p:nvSpPr>
        <p:spPr>
          <a:xfrm rot="9179676">
            <a:off x="9947136" y="4417321"/>
            <a:ext cx="6711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descr="Arrow point to the section of the results where you can see details on the limits for each extra benefit"/>
          <p:cNvGrpSpPr/>
          <p:nvPr/>
        </p:nvGrpSpPr>
        <p:grpSpPr>
          <a:xfrm>
            <a:off x="9615946" y="2212848"/>
            <a:ext cx="2361106" cy="1938992"/>
            <a:chOff x="9615946" y="2212848"/>
            <a:chExt cx="2361106" cy="1938992"/>
          </a:xfrm>
        </p:grpSpPr>
        <p:sp>
          <p:nvSpPr>
            <p:cNvPr id="7" name="TextBox 6"/>
            <p:cNvSpPr txBox="1"/>
            <p:nvPr/>
          </p:nvSpPr>
          <p:spPr>
            <a:xfrm>
              <a:off x="10412634" y="2212848"/>
              <a:ext cx="1564418" cy="1938992"/>
            </a:xfrm>
            <a:prstGeom prst="rect">
              <a:avLst/>
            </a:prstGeom>
            <a:noFill/>
          </p:spPr>
          <p:txBody>
            <a:bodyPr wrap="square" rtlCol="0">
              <a:spAutoFit/>
            </a:bodyPr>
            <a:lstStyle/>
            <a:p>
              <a:r>
                <a:rPr lang="en-US" sz="2400" i="1" dirty="0">
                  <a:solidFill>
                    <a:srgbClr val="00539A"/>
                  </a:solidFill>
                </a:rPr>
                <a:t>Check plan documents to see details on the limits</a:t>
              </a:r>
            </a:p>
          </p:txBody>
        </p:sp>
        <p:sp>
          <p:nvSpPr>
            <p:cNvPr id="10" name="Right Arrow 9"/>
            <p:cNvSpPr/>
            <p:nvPr/>
          </p:nvSpPr>
          <p:spPr>
            <a:xfrm rot="10319824">
              <a:off x="9615946" y="2630664"/>
              <a:ext cx="76668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51940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normAutofit/>
          </a:bodyPr>
          <a:lstStyle/>
          <a:p>
            <a:r>
              <a:rPr lang="en-US" sz="2800" dirty="0"/>
              <a:t>Plan Details Page: “Optional Packages”</a:t>
            </a:r>
            <a:br>
              <a:rPr lang="en-US" sz="2800" dirty="0"/>
            </a:br>
            <a:r>
              <a:rPr lang="en-US" sz="2800" dirty="0"/>
              <a:t> Tab May Also Show</a:t>
            </a:r>
          </a:p>
        </p:txBody>
      </p:sp>
      <p:pic>
        <p:nvPicPr>
          <p:cNvPr id="7" name="Picture 6" descr="Screenshot showing the optional packages for plans."/>
          <p:cNvPicPr>
            <a:picLocks noChangeAspect="1"/>
          </p:cNvPicPr>
          <p:nvPr/>
        </p:nvPicPr>
        <p:blipFill>
          <a:blip r:embed="rId4"/>
          <a:stretch>
            <a:fillRect/>
          </a:stretch>
        </p:blipFill>
        <p:spPr>
          <a:xfrm>
            <a:off x="484631" y="1310882"/>
            <a:ext cx="11000233" cy="443927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76</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479855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See Plan’s Website for More Details</a:t>
            </a:r>
          </a:p>
        </p:txBody>
      </p:sp>
      <p:pic>
        <p:nvPicPr>
          <p:cNvPr id="3" name="Picture 2" descr="Screenshot showing a specific plan details page"/>
          <p:cNvPicPr>
            <a:picLocks noChangeAspect="1"/>
          </p:cNvPicPr>
          <p:nvPr/>
        </p:nvPicPr>
        <p:blipFill>
          <a:blip r:embed="rId4"/>
          <a:stretch>
            <a:fillRect/>
          </a:stretch>
        </p:blipFill>
        <p:spPr>
          <a:xfrm>
            <a:off x="584599" y="1577482"/>
            <a:ext cx="11022801" cy="4067474"/>
          </a:xfrm>
          <a:prstGeom prst="rect">
            <a:avLst/>
          </a:prstGeom>
          <a:ln>
            <a:noFill/>
          </a:ln>
          <a:effectLst>
            <a:outerShdw blurRad="292100" dist="139700" dir="2700000" algn="tl" rotWithShape="0">
              <a:srgbClr val="333333">
                <a:alpha val="65000"/>
              </a:srgbClr>
            </a:outerShdw>
          </a:effectLst>
        </p:spPr>
      </p:pic>
      <p:sp>
        <p:nvSpPr>
          <p:cNvPr id="12" name="Rectangle: Rounded Corners 11" descr="Yellow box to call attention to section of screen (Plan Website)">
            <a:extLst>
              <a:ext uri="{FF2B5EF4-FFF2-40B4-BE49-F238E27FC236}">
                <a16:creationId xmlns:a16="http://schemas.microsoft.com/office/drawing/2014/main" id="{0DFB15E8-D26F-472B-A337-5EA8E4B46AFD}"/>
              </a:ext>
            </a:extLst>
          </p:cNvPr>
          <p:cNvSpPr/>
          <p:nvPr/>
        </p:nvSpPr>
        <p:spPr>
          <a:xfrm flipV="1">
            <a:off x="630935" y="3413547"/>
            <a:ext cx="952500" cy="27940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888481" y="2123287"/>
            <a:ext cx="3459479" cy="1569660"/>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Once on  plan’s website search for plan document called  </a:t>
            </a:r>
            <a:r>
              <a:rPr kumimoji="0" lang="en-US" sz="2400" b="1" u="none" strike="noStrike" kern="1200" cap="none" spc="0" normalizeH="0" baseline="0" noProof="0" dirty="0">
                <a:ln>
                  <a:noFill/>
                </a:ln>
                <a:solidFill>
                  <a:srgbClr val="00539A"/>
                </a:solidFill>
                <a:effectLst/>
                <a:uLnTx/>
                <a:uFillTx/>
                <a:latin typeface="Calibri" panose="020F0502020204030204"/>
                <a:ea typeface="+mn-ea"/>
                <a:cs typeface="+mn-cs"/>
              </a:rPr>
              <a:t>“SUMMARY OF BENEFITS”</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77</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2022</a:t>
            </a:r>
          </a:p>
        </p:txBody>
      </p:sp>
      <p:sp>
        <p:nvSpPr>
          <p:cNvPr id="6" name="Date Placeholder 5"/>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103867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CCD1-0C35-4ABE-BFCA-C4BCC80754B0}"/>
              </a:ext>
            </a:extLst>
          </p:cNvPr>
          <p:cNvSpPr>
            <a:spLocks noGrp="1"/>
          </p:cNvSpPr>
          <p:nvPr>
            <p:ph type="title"/>
          </p:nvPr>
        </p:nvSpPr>
        <p:spPr/>
        <p:txBody>
          <a:bodyPr/>
          <a:lstStyle/>
          <a:p>
            <a:r>
              <a:rPr lang="en-US" dirty="0"/>
              <a:t>Lesson 4</a:t>
            </a:r>
          </a:p>
        </p:txBody>
      </p:sp>
      <p:sp>
        <p:nvSpPr>
          <p:cNvPr id="3" name="Text Placeholder 2">
            <a:extLst>
              <a:ext uri="{FF2B5EF4-FFF2-40B4-BE49-F238E27FC236}">
                <a16:creationId xmlns:a16="http://schemas.microsoft.com/office/drawing/2014/main" id="{BBBFF8C3-5DCB-4E72-848A-C10D69EA5B6B}"/>
              </a:ext>
            </a:extLst>
          </p:cNvPr>
          <p:cNvSpPr>
            <a:spLocks noGrp="1"/>
          </p:cNvSpPr>
          <p:nvPr>
            <p:ph type="body" idx="1"/>
          </p:nvPr>
        </p:nvSpPr>
        <p:spPr/>
        <p:txBody>
          <a:bodyPr/>
          <a:lstStyle/>
          <a:p>
            <a:r>
              <a:rPr lang="en-US" dirty="0"/>
              <a:t>After the Medicare Open Enrollment Period (OEP)</a:t>
            </a:r>
          </a:p>
        </p:txBody>
      </p:sp>
    </p:spTree>
    <p:custDataLst>
      <p:tags r:id="rId1"/>
    </p:custDataLst>
    <p:extLst>
      <p:ext uri="{BB962C8B-B14F-4D97-AF65-F5344CB8AC3E}">
        <p14:creationId xmlns:p14="http://schemas.microsoft.com/office/powerpoint/2010/main" val="40728841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C92C-8DF9-4E2F-AC7E-AC0F4D33266C}"/>
              </a:ext>
            </a:extLst>
          </p:cNvPr>
          <p:cNvSpPr>
            <a:spLocks noGrp="1"/>
          </p:cNvSpPr>
          <p:nvPr>
            <p:ph type="title"/>
          </p:nvPr>
        </p:nvSpPr>
        <p:spPr/>
        <p:txBody>
          <a:bodyPr/>
          <a:lstStyle/>
          <a:p>
            <a:r>
              <a:rPr lang="en-US" dirty="0"/>
              <a:t>Help for People Who Take Insulin</a:t>
            </a:r>
          </a:p>
        </p:txBody>
      </p:sp>
      <p:sp>
        <p:nvSpPr>
          <p:cNvPr id="6" name="Content Placeholder 5">
            <a:extLst>
              <a:ext uri="{FF2B5EF4-FFF2-40B4-BE49-F238E27FC236}">
                <a16:creationId xmlns:a16="http://schemas.microsoft.com/office/drawing/2014/main" id="{8D61A090-23A0-4D71-9FB3-B006FF6C9B96}"/>
              </a:ext>
            </a:extLst>
          </p:cNvPr>
          <p:cNvSpPr>
            <a:spLocks noGrp="1"/>
          </p:cNvSpPr>
          <p:nvPr>
            <p:ph idx="1"/>
          </p:nvPr>
        </p:nvSpPr>
        <p:spPr>
          <a:xfrm>
            <a:off x="1078523" y="1371600"/>
            <a:ext cx="10061702" cy="4351338"/>
          </a:xfrm>
        </p:spPr>
        <p:txBody>
          <a:bodyPr/>
          <a:lstStyle/>
          <a:p>
            <a:r>
              <a:rPr lang="en-US" sz="2400" b="1" dirty="0"/>
              <a:t>Help is available for people with Medicare who take insulin and experience issues </a:t>
            </a:r>
            <a:r>
              <a:rPr lang="en-US" sz="2400" dirty="0"/>
              <a:t>after Open Enrollment ends</a:t>
            </a:r>
          </a:p>
          <a:p>
            <a:r>
              <a:rPr lang="en-US" sz="2400" dirty="0"/>
              <a:t>Medicare will use existing processes to review individual circumstances and identify options to resolve the issue, including a possible option to change plans</a:t>
            </a:r>
          </a:p>
          <a:p>
            <a:r>
              <a:rPr lang="en-US" sz="2400" dirty="0"/>
              <a:t>People with Medicare who need help after Open Enrollment ends should call 1</a:t>
            </a:r>
            <a:r>
              <a:rPr lang="en-US" sz="2400" dirty="0">
                <a:ea typeface="Calibri"/>
                <a:cs typeface="Times New Roman"/>
              </a:rPr>
              <a:t>-800-MEDICARE (1-800-633-4227);TTY: 1-877-486-2048</a:t>
            </a:r>
            <a:endParaRPr lang="en-US" sz="2400" dirty="0"/>
          </a:p>
          <a:p>
            <a:endParaRPr lang="en-US" sz="2000" dirty="0"/>
          </a:p>
          <a:p>
            <a:endParaRPr lang="en-US" sz="2000" dirty="0"/>
          </a:p>
        </p:txBody>
      </p:sp>
      <p:sp>
        <p:nvSpPr>
          <p:cNvPr id="3" name="Slide Number Placeholder 2">
            <a:extLst>
              <a:ext uri="{FF2B5EF4-FFF2-40B4-BE49-F238E27FC236}">
                <a16:creationId xmlns:a16="http://schemas.microsoft.com/office/drawing/2014/main" id="{40326FFF-F599-4B4E-B717-37A75AADFAF5}"/>
              </a:ext>
            </a:extLst>
          </p:cNvPr>
          <p:cNvSpPr>
            <a:spLocks noGrp="1"/>
          </p:cNvSpPr>
          <p:nvPr>
            <p:ph type="sldNum" sz="quarter" idx="12"/>
          </p:nvPr>
        </p:nvSpPr>
        <p:spPr/>
        <p:txBody>
          <a:bodyPr/>
          <a:lstStyle/>
          <a:p>
            <a:fld id="{48F63A3B-78C7-47BE-AE5E-E10140E04643}" type="slidenum">
              <a:rPr lang="en-US" smtClean="0"/>
              <a:pPr/>
              <a:t>79</a:t>
            </a:fld>
            <a:endParaRPr lang="en-US" dirty="0"/>
          </a:p>
        </p:txBody>
      </p:sp>
      <p:sp>
        <p:nvSpPr>
          <p:cNvPr id="5" name="Footer Placeholder 4">
            <a:extLst>
              <a:ext uri="{FF2B5EF4-FFF2-40B4-BE49-F238E27FC236}">
                <a16:creationId xmlns:a16="http://schemas.microsoft.com/office/drawing/2014/main" id="{4B8BA7DE-25BF-4CA6-A69B-934BF4B4EB3F}"/>
              </a:ext>
            </a:extLst>
          </p:cNvPr>
          <p:cNvSpPr>
            <a:spLocks noGrp="1"/>
          </p:cNvSpPr>
          <p:nvPr>
            <p:ph type="ftr" sz="quarter" idx="11"/>
          </p:nvPr>
        </p:nvSpPr>
        <p:spPr/>
        <p:txBody>
          <a:bodyPr/>
          <a:lstStyle/>
          <a:p>
            <a:r>
              <a:rPr lang="en-US" dirty="0"/>
              <a:t>NTP Medicare OEP Bootcamp 2022</a:t>
            </a:r>
          </a:p>
        </p:txBody>
      </p:sp>
      <p:sp>
        <p:nvSpPr>
          <p:cNvPr id="4" name="Date Placeholder 3">
            <a:extLst>
              <a:ext uri="{FF2B5EF4-FFF2-40B4-BE49-F238E27FC236}">
                <a16:creationId xmlns:a16="http://schemas.microsoft.com/office/drawing/2014/main" id="{AC490F50-3CC9-4058-A595-0A441359AAD5}"/>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501222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en-US" dirty="0"/>
              <a:t>Today’s NTP Webinar Team</a:t>
            </a:r>
          </a:p>
        </p:txBody>
      </p:sp>
      <p:sp>
        <p:nvSpPr>
          <p:cNvPr id="13" name="TextBox 12" title="Text Box">
            <a:extLst>
              <a:ext uri="{FF2B5EF4-FFF2-40B4-BE49-F238E27FC236}">
                <a16:creationId xmlns:a16="http://schemas.microsoft.com/office/drawing/2014/main" id="{ED5E51A2-F93A-41E6-9F76-306F901A18F8}"/>
              </a:ext>
            </a:extLst>
          </p:cNvPr>
          <p:cNvSpPr txBox="1"/>
          <p:nvPr/>
        </p:nvSpPr>
        <p:spPr>
          <a:xfrm>
            <a:off x="905791" y="3319014"/>
            <a:ext cx="2030676" cy="461665"/>
          </a:xfrm>
          <a:prstGeom prst="rect">
            <a:avLst/>
          </a:prstGeom>
          <a:noFill/>
        </p:spPr>
        <p:txBody>
          <a:bodyPr wrap="square" rtlCol="0">
            <a:spAutoFit/>
          </a:bodyPr>
          <a:lstStyle/>
          <a:p>
            <a:pPr algn="ctr"/>
            <a:r>
              <a:rPr lang="en-US" sz="2400" dirty="0">
                <a:solidFill>
                  <a:srgbClr val="00539A"/>
                </a:solidFill>
              </a:rPr>
              <a:t>Karie Watson</a:t>
            </a:r>
          </a:p>
        </p:txBody>
      </p:sp>
      <p:pic>
        <p:nvPicPr>
          <p:cNvPr id="25" name="Picture 24" descr="Photo of Karie">
            <a:extLst>
              <a:ext uri="{FF2B5EF4-FFF2-40B4-BE49-F238E27FC236}">
                <a16:creationId xmlns:a16="http://schemas.microsoft.com/office/drawing/2014/main" id="{A1888203-C735-4407-8571-E1451B1BE384}"/>
              </a:ext>
            </a:extLst>
          </p:cNvPr>
          <p:cNvPicPr>
            <a:picLocks noChangeAspect="1"/>
          </p:cNvPicPr>
          <p:nvPr/>
        </p:nvPicPr>
        <p:blipFill>
          <a:blip r:embed="rId4"/>
          <a:stretch>
            <a:fillRect/>
          </a:stretch>
        </p:blipFill>
        <p:spPr>
          <a:xfrm>
            <a:off x="905791" y="1197928"/>
            <a:ext cx="1898369" cy="20048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TextBox 14" title="Text Box">
            <a:extLst>
              <a:ext uri="{FF2B5EF4-FFF2-40B4-BE49-F238E27FC236}">
                <a16:creationId xmlns:a16="http://schemas.microsoft.com/office/drawing/2014/main" id="{E1852154-D9D1-4917-AC58-8B86F97A5245}"/>
              </a:ext>
            </a:extLst>
          </p:cNvPr>
          <p:cNvSpPr txBox="1"/>
          <p:nvPr/>
        </p:nvSpPr>
        <p:spPr>
          <a:xfrm>
            <a:off x="5853512" y="3319014"/>
            <a:ext cx="2030676" cy="461665"/>
          </a:xfrm>
          <a:prstGeom prst="rect">
            <a:avLst/>
          </a:prstGeom>
          <a:noFill/>
        </p:spPr>
        <p:txBody>
          <a:bodyPr wrap="square" rtlCol="0">
            <a:spAutoFit/>
          </a:bodyPr>
          <a:lstStyle/>
          <a:p>
            <a:pPr algn="ctr"/>
            <a:r>
              <a:rPr lang="en-US" sz="2400" dirty="0">
                <a:solidFill>
                  <a:srgbClr val="00539A"/>
                </a:solidFill>
              </a:rPr>
              <a:t>Kim Lare</a:t>
            </a:r>
          </a:p>
        </p:txBody>
      </p:sp>
      <p:pic>
        <p:nvPicPr>
          <p:cNvPr id="24" name="Picture 23" descr="Photo of Kim Lare">
            <a:extLst>
              <a:ext uri="{FF2B5EF4-FFF2-40B4-BE49-F238E27FC236}">
                <a16:creationId xmlns:a16="http://schemas.microsoft.com/office/drawing/2014/main" id="{B3C5BF5B-47CF-4ABA-B181-C8D3CAD91FBF}"/>
              </a:ext>
            </a:extLst>
          </p:cNvPr>
          <p:cNvPicPr>
            <a:picLocks noChangeAspect="1"/>
          </p:cNvPicPr>
          <p:nvPr/>
        </p:nvPicPr>
        <p:blipFill>
          <a:blip r:embed="rId5"/>
          <a:stretch>
            <a:fillRect/>
          </a:stretch>
        </p:blipFill>
        <p:spPr>
          <a:xfrm>
            <a:off x="5963796" y="1368951"/>
            <a:ext cx="2041559" cy="1864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1" name="Group 20" descr="Photo of Mohamad">
            <a:extLst>
              <a:ext uri="{FF2B5EF4-FFF2-40B4-BE49-F238E27FC236}">
                <a16:creationId xmlns:a16="http://schemas.microsoft.com/office/drawing/2014/main" id="{DE9BF7E8-5415-4827-A2F3-9A872056C4EE}"/>
              </a:ext>
            </a:extLst>
          </p:cNvPr>
          <p:cNvGrpSpPr/>
          <p:nvPr/>
        </p:nvGrpSpPr>
        <p:grpSpPr>
          <a:xfrm>
            <a:off x="3242319" y="3547154"/>
            <a:ext cx="2350324" cy="2578043"/>
            <a:chOff x="5310549" y="3725207"/>
            <a:chExt cx="2128107" cy="2432827"/>
          </a:xfrm>
        </p:grpSpPr>
        <p:pic>
          <p:nvPicPr>
            <p:cNvPr id="22" name="Picture 21">
              <a:extLst>
                <a:ext uri="{FF2B5EF4-FFF2-40B4-BE49-F238E27FC236}">
                  <a16:creationId xmlns:a16="http://schemas.microsoft.com/office/drawing/2014/main" id="{13216F0D-DE7E-45E8-9FAE-7CA330195CC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405051" y="3725207"/>
              <a:ext cx="1898369" cy="18899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Rectangle 22">
              <a:extLst>
                <a:ext uri="{FF2B5EF4-FFF2-40B4-BE49-F238E27FC236}">
                  <a16:creationId xmlns:a16="http://schemas.microsoft.com/office/drawing/2014/main" id="{DA883CDA-40BD-4905-A423-6FFCE874167C}"/>
                </a:ext>
              </a:extLst>
            </p:cNvPr>
            <p:cNvSpPr/>
            <p:nvPr/>
          </p:nvSpPr>
          <p:spPr>
            <a:xfrm>
              <a:off x="5310549" y="5722374"/>
              <a:ext cx="2128107" cy="43566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539A"/>
                  </a:solidFill>
                </a:rPr>
                <a:t>Mohamad Al-Issa</a:t>
              </a:r>
            </a:p>
          </p:txBody>
        </p:sp>
      </p:grpSp>
      <p:sp>
        <p:nvSpPr>
          <p:cNvPr id="20" name="Rectangle 19">
            <a:extLst>
              <a:ext uri="{FF2B5EF4-FFF2-40B4-BE49-F238E27FC236}">
                <a16:creationId xmlns:a16="http://schemas.microsoft.com/office/drawing/2014/main" id="{568E71EC-660D-4620-A12B-046F87532B20}"/>
              </a:ext>
            </a:extLst>
          </p:cNvPr>
          <p:cNvSpPr/>
          <p:nvPr/>
        </p:nvSpPr>
        <p:spPr>
          <a:xfrm>
            <a:off x="8310239" y="5701140"/>
            <a:ext cx="220521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539A"/>
                </a:solidFill>
              </a:rPr>
              <a:t>Melissa Moreno</a:t>
            </a:r>
          </a:p>
        </p:txBody>
      </p:sp>
      <p:pic>
        <p:nvPicPr>
          <p:cNvPr id="3" name="Picture 2" descr="Photo of Melissa">
            <a:extLst>
              <a:ext uri="{FF2B5EF4-FFF2-40B4-BE49-F238E27FC236}">
                <a16:creationId xmlns:a16="http://schemas.microsoft.com/office/drawing/2014/main" id="{7D31F6FF-1868-4C2C-98E5-D6070FB679A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187" r="-3367" b="7077"/>
          <a:stretch/>
        </p:blipFill>
        <p:spPr>
          <a:xfrm>
            <a:off x="8284884" y="3701197"/>
            <a:ext cx="2115650" cy="18487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Slide Number Placeholder 4">
            <a:extLst>
              <a:ext uri="{FF2B5EF4-FFF2-40B4-BE49-F238E27FC236}">
                <a16:creationId xmlns:a16="http://schemas.microsoft.com/office/drawing/2014/main" id="{CE00417C-6FE7-4E85-B116-1634027E0205}"/>
              </a:ext>
            </a:extLst>
          </p:cNvPr>
          <p:cNvSpPr>
            <a:spLocks noGrp="1"/>
          </p:cNvSpPr>
          <p:nvPr>
            <p:ph type="sldNum" sz="quarter" idx="12"/>
          </p:nvPr>
        </p:nvSpPr>
        <p:spPr/>
        <p:txBody>
          <a:bodyPr/>
          <a:lstStyle/>
          <a:p>
            <a:fld id="{0B2D781D-8844-5940-92D1-06EF0A7F581E}" type="slidenum">
              <a:rPr lang="en-US" smtClean="0"/>
              <a:t>8</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dirty="0"/>
              <a:t>NTP Medicare OEP Bootcamp 2022</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3566084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C92C-8DF9-4E2F-AC7E-AC0F4D33266C}"/>
              </a:ext>
            </a:extLst>
          </p:cNvPr>
          <p:cNvSpPr>
            <a:spLocks noGrp="1"/>
          </p:cNvSpPr>
          <p:nvPr>
            <p:ph type="title"/>
          </p:nvPr>
        </p:nvSpPr>
        <p:spPr/>
        <p:txBody>
          <a:bodyPr/>
          <a:lstStyle/>
          <a:p>
            <a:r>
              <a:rPr lang="en-US" dirty="0"/>
              <a:t>Insulin Paid for by Medicare Part B</a:t>
            </a:r>
          </a:p>
        </p:txBody>
      </p:sp>
      <p:sp>
        <p:nvSpPr>
          <p:cNvPr id="6" name="Content Placeholder 5">
            <a:extLst>
              <a:ext uri="{FF2B5EF4-FFF2-40B4-BE49-F238E27FC236}">
                <a16:creationId xmlns:a16="http://schemas.microsoft.com/office/drawing/2014/main" id="{8D61A090-23A0-4D71-9FB3-B006FF6C9B96}"/>
              </a:ext>
            </a:extLst>
          </p:cNvPr>
          <p:cNvSpPr>
            <a:spLocks noGrp="1"/>
          </p:cNvSpPr>
          <p:nvPr>
            <p:ph idx="1"/>
          </p:nvPr>
        </p:nvSpPr>
        <p:spPr/>
        <p:txBody>
          <a:bodyPr/>
          <a:lstStyle/>
          <a:p>
            <a:r>
              <a:rPr lang="en-US" dirty="0"/>
              <a:t>If a doctor certifies you must get insulin delivered through a pump, Medicare Part B typically pays for the insulin and the pump as Durable Medical Equipment</a:t>
            </a:r>
          </a:p>
          <a:p>
            <a:r>
              <a:rPr lang="en-US" dirty="0"/>
              <a:t>The $35 cap for a one-month supply of each insulin and no deductible applied to insulin is effective on July 1, 2023 for insulin covered by Part B</a:t>
            </a:r>
          </a:p>
          <a:p>
            <a:pPr marL="0" indent="0">
              <a:buNone/>
            </a:pPr>
            <a:endParaRPr lang="en-US" sz="2000" b="1" dirty="0"/>
          </a:p>
          <a:p>
            <a:pPr marL="0" indent="0">
              <a:buNone/>
            </a:pPr>
            <a:r>
              <a:rPr lang="en-US" sz="2000" b="1" dirty="0"/>
              <a:t>NOTE</a:t>
            </a:r>
            <a:r>
              <a:rPr lang="en-US" sz="2000" dirty="0"/>
              <a:t>: if you use a </a:t>
            </a:r>
            <a:r>
              <a:rPr lang="en-US" sz="2000" b="1" dirty="0"/>
              <a:t>disposable</a:t>
            </a:r>
            <a:r>
              <a:rPr lang="en-US" sz="2000" dirty="0"/>
              <a:t> pump, the insulin for that pump is covered under Medicare Part D and is included in the benefit that starts on January 1, 2023.</a:t>
            </a:r>
          </a:p>
        </p:txBody>
      </p:sp>
      <p:sp>
        <p:nvSpPr>
          <p:cNvPr id="7" name="Freeform: Shape 6">
            <a:extLst>
              <a:ext uri="{FF2B5EF4-FFF2-40B4-BE49-F238E27FC236}">
                <a16:creationId xmlns:a16="http://schemas.microsoft.com/office/drawing/2014/main" id="{DA2D8B06-A526-48B4-9645-6FDF8425DDA9}"/>
              </a:ext>
              <a:ext uri="{C183D7F6-B498-43B3-948B-1728B52AA6E4}">
                <adec:decorative xmlns:adec="http://schemas.microsoft.com/office/drawing/2017/decorative" val="1"/>
              </a:ext>
            </a:extLst>
          </p:cNvPr>
          <p:cNvSpPr>
            <a:spLocks noChangeAspect="1"/>
          </p:cNvSpPr>
          <p:nvPr/>
        </p:nvSpPr>
        <p:spPr>
          <a:xfrm>
            <a:off x="700275" y="456796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40326FFF-F599-4B4E-B717-37A75AADFAF5}"/>
              </a:ext>
            </a:extLst>
          </p:cNvPr>
          <p:cNvSpPr>
            <a:spLocks noGrp="1"/>
          </p:cNvSpPr>
          <p:nvPr>
            <p:ph type="sldNum" sz="quarter" idx="12"/>
          </p:nvPr>
        </p:nvSpPr>
        <p:spPr/>
        <p:txBody>
          <a:bodyPr/>
          <a:lstStyle/>
          <a:p>
            <a:fld id="{48F63A3B-78C7-47BE-AE5E-E10140E04643}" type="slidenum">
              <a:rPr lang="en-US" smtClean="0"/>
              <a:pPr/>
              <a:t>80</a:t>
            </a:fld>
            <a:endParaRPr lang="en-US" dirty="0"/>
          </a:p>
        </p:txBody>
      </p:sp>
      <p:sp>
        <p:nvSpPr>
          <p:cNvPr id="5" name="Footer Placeholder 4">
            <a:extLst>
              <a:ext uri="{FF2B5EF4-FFF2-40B4-BE49-F238E27FC236}">
                <a16:creationId xmlns:a16="http://schemas.microsoft.com/office/drawing/2014/main" id="{4B8BA7DE-25BF-4CA6-A69B-934BF4B4EB3F}"/>
              </a:ext>
            </a:extLst>
          </p:cNvPr>
          <p:cNvSpPr>
            <a:spLocks noGrp="1"/>
          </p:cNvSpPr>
          <p:nvPr>
            <p:ph type="ftr" sz="quarter" idx="11"/>
          </p:nvPr>
        </p:nvSpPr>
        <p:spPr/>
        <p:txBody>
          <a:bodyPr/>
          <a:lstStyle/>
          <a:p>
            <a:r>
              <a:rPr lang="en-US" dirty="0"/>
              <a:t>NTP Medicare OEP Bootcamp 2022</a:t>
            </a:r>
          </a:p>
        </p:txBody>
      </p:sp>
      <p:sp>
        <p:nvSpPr>
          <p:cNvPr id="4" name="Date Placeholder 3">
            <a:extLst>
              <a:ext uri="{FF2B5EF4-FFF2-40B4-BE49-F238E27FC236}">
                <a16:creationId xmlns:a16="http://schemas.microsoft.com/office/drawing/2014/main" id="{AC490F50-3CC9-4058-A595-0A441359AAD5}"/>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400096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3ABEB77-54BC-4F39-A4C4-2EA44B32EB84}"/>
              </a:ext>
            </a:extLst>
          </p:cNvPr>
          <p:cNvSpPr>
            <a:spLocks noGrp="1"/>
          </p:cNvSpPr>
          <p:nvPr>
            <p:ph type="title"/>
          </p:nvPr>
        </p:nvSpPr>
        <p:spPr/>
        <p:txBody>
          <a:bodyPr/>
          <a:lstStyle/>
          <a:p>
            <a:r>
              <a:rPr lang="en-US" dirty="0"/>
              <a:t>Resources</a:t>
            </a:r>
          </a:p>
        </p:txBody>
      </p:sp>
      <p:graphicFrame>
        <p:nvGraphicFramePr>
          <p:cNvPr id="8" name="Content Placeholder 6" descr="Table of Medicare Products" title="Medicare Prescription Drug Coverage Resource Guide--Medicare Products">
            <a:extLst>
              <a:ext uri="{FF2B5EF4-FFF2-40B4-BE49-F238E27FC236}">
                <a16:creationId xmlns:a16="http://schemas.microsoft.com/office/drawing/2014/main" id="{69101203-E28B-49D3-B787-20208635F228}"/>
              </a:ext>
            </a:extLst>
          </p:cNvPr>
          <p:cNvGraphicFramePr>
            <a:graphicFrameLocks/>
          </p:cNvGraphicFramePr>
          <p:nvPr>
            <p:extLst>
              <p:ext uri="{D42A27DB-BD31-4B8C-83A1-F6EECF244321}">
                <p14:modId xmlns:p14="http://schemas.microsoft.com/office/powerpoint/2010/main" val="3163326481"/>
              </p:ext>
            </p:extLst>
          </p:nvPr>
        </p:nvGraphicFramePr>
        <p:xfrm>
          <a:off x="547145" y="1050166"/>
          <a:ext cx="11097710" cy="4858384"/>
        </p:xfrm>
        <a:graphic>
          <a:graphicData uri="http://schemas.openxmlformats.org/drawingml/2006/table">
            <a:tbl>
              <a:tblPr firstRow="1" bandRow="1">
                <a:tableStyleId>{BDBED569-4797-4DF1-A0F4-6AAB3CD982D8}</a:tableStyleId>
              </a:tblPr>
              <a:tblGrid>
                <a:gridCol w="5444080">
                  <a:extLst>
                    <a:ext uri="{9D8B030D-6E8A-4147-A177-3AD203B41FA5}">
                      <a16:colId xmlns:a16="http://schemas.microsoft.com/office/drawing/2014/main" val="20000"/>
                    </a:ext>
                  </a:extLst>
                </a:gridCol>
                <a:gridCol w="5653630">
                  <a:extLst>
                    <a:ext uri="{9D8B030D-6E8A-4147-A177-3AD203B41FA5}">
                      <a16:colId xmlns:a16="http://schemas.microsoft.com/office/drawing/2014/main" val="20001"/>
                    </a:ext>
                  </a:extLst>
                </a:gridCol>
              </a:tblGrid>
              <a:tr h="612823">
                <a:tc>
                  <a:txBody>
                    <a:bodyPr/>
                    <a:lstStyle/>
                    <a:p>
                      <a:pPr marL="0" marR="0">
                        <a:lnSpc>
                          <a:spcPct val="100000"/>
                        </a:lnSpc>
                        <a:spcBef>
                          <a:spcPts val="600"/>
                        </a:spcBef>
                        <a:spcAft>
                          <a:spcPts val="0"/>
                        </a:spcAft>
                      </a:pPr>
                      <a:r>
                        <a:rPr lang="en-US" sz="1400" b="1" dirty="0">
                          <a:solidFill>
                            <a:srgbClr val="00529B"/>
                          </a:solidFill>
                          <a:effectLst/>
                          <a:latin typeface="+mn-lt"/>
                          <a:ea typeface="Calibri"/>
                          <a:cs typeface="Times New Roman"/>
                        </a:rPr>
                        <a:t>Prescription</a:t>
                      </a:r>
                      <a:r>
                        <a:rPr lang="en-US" sz="1400" b="1" baseline="0" dirty="0">
                          <a:solidFill>
                            <a:srgbClr val="00529B"/>
                          </a:solidFill>
                          <a:effectLst/>
                          <a:latin typeface="+mn-lt"/>
                          <a:ea typeface="Calibri"/>
                          <a:cs typeface="Times New Roman"/>
                        </a:rPr>
                        <a:t> Drug Benefit Manual</a:t>
                      </a:r>
                      <a:endParaRPr lang="en-US" sz="1400" b="1" dirty="0">
                        <a:solidFill>
                          <a:srgbClr val="00529B"/>
                        </a:solidFill>
                        <a:effectLst/>
                        <a:latin typeface="+mn-lt"/>
                        <a:ea typeface="Calibri"/>
                        <a:cs typeface="Times New Roman"/>
                      </a:endParaRPr>
                    </a:p>
                    <a:p>
                      <a:pPr>
                        <a:spcBef>
                          <a:spcPts val="600"/>
                        </a:spcBef>
                      </a:pPr>
                      <a:endParaRPr lang="en-US" sz="1400" b="1"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400" b="0" u="sng" dirty="0">
                          <a:solidFill>
                            <a:srgbClr val="00529B"/>
                          </a:solidFill>
                          <a:effectLst/>
                          <a:latin typeface="+mn-lt"/>
                          <a:ea typeface="Calibri"/>
                          <a:cs typeface="Times New Roman"/>
                          <a:hlinkClick r:id="rId4">
                            <a:extLst>
                              <a:ext uri="{A12FA001-AC4F-418D-AE19-62706E023703}">
                                <ahyp:hlinkClr xmlns:ahyp="http://schemas.microsoft.com/office/drawing/2018/hyperlinkcolor" val="tx"/>
                              </a:ext>
                            </a:extLst>
                          </a:hlinkClick>
                        </a:rPr>
                        <a:t>CMS.gov/Medicare/prescription-drug-coverage/prescriptiondrugcovcontra/partdmanuals.html</a:t>
                      </a:r>
                      <a:endParaRPr lang="en-US" sz="1400" b="0" dirty="0">
                        <a:solidFill>
                          <a:srgbClr val="00529B"/>
                        </a:solidFill>
                      </a:endParaRPr>
                    </a:p>
                  </a:txBody>
                  <a:tcPr/>
                </a:tc>
                <a:extLst>
                  <a:ext uri="{0D108BD9-81ED-4DB2-BD59-A6C34878D82A}">
                    <a16:rowId xmlns:a16="http://schemas.microsoft.com/office/drawing/2014/main" val="10000"/>
                  </a:ext>
                </a:extLst>
              </a:tr>
              <a:tr h="645081">
                <a:tc>
                  <a:txBody>
                    <a:bodyPr/>
                    <a:lstStyle/>
                    <a:p>
                      <a:pPr marL="0" marR="0">
                        <a:lnSpc>
                          <a:spcPct val="100000"/>
                        </a:lnSpc>
                        <a:spcBef>
                          <a:spcPts val="600"/>
                        </a:spcBef>
                        <a:spcAft>
                          <a:spcPts val="0"/>
                        </a:spcAft>
                      </a:pPr>
                      <a:r>
                        <a:rPr lang="en-US" sz="1400" b="1" dirty="0">
                          <a:solidFill>
                            <a:srgbClr val="00529B"/>
                          </a:solidFill>
                          <a:effectLst/>
                          <a:latin typeface="+mn-lt"/>
                          <a:ea typeface="Calibri"/>
                          <a:cs typeface="Times New Roman"/>
                        </a:rPr>
                        <a:t>Prescription Drug Plan Enrollment and Disenrollment Guidance</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400" b="0" dirty="0">
                          <a:solidFill>
                            <a:srgbClr val="00529B"/>
                          </a:solidFill>
                          <a:hlinkClick r:id="rId5"/>
                        </a:rPr>
                        <a:t>CMS.gov/Medicare/Eligibility-and-Enrollment/</a:t>
                      </a:r>
                      <a:r>
                        <a:rPr lang="en-US" sz="1400" b="0" dirty="0" err="1">
                          <a:solidFill>
                            <a:srgbClr val="00529B"/>
                          </a:solidFill>
                          <a:hlinkClick r:id="rId5"/>
                        </a:rPr>
                        <a:t>MedicarePresDrugEligEnrol</a:t>
                      </a:r>
                      <a:endParaRPr lang="en-US" sz="1400" b="0" dirty="0">
                        <a:solidFill>
                          <a:srgbClr val="00529B"/>
                        </a:solidFill>
                      </a:endParaRPr>
                    </a:p>
                  </a:txBody>
                  <a:tcPr/>
                </a:tc>
                <a:extLst>
                  <a:ext uri="{0D108BD9-81ED-4DB2-BD59-A6C34878D82A}">
                    <a16:rowId xmlns:a16="http://schemas.microsoft.com/office/drawing/2014/main" val="10001"/>
                  </a:ext>
                </a:extLst>
              </a:tr>
              <a:tr h="673255">
                <a:tc>
                  <a:txBody>
                    <a:bodyPr/>
                    <a:lstStyle/>
                    <a:p>
                      <a:pPr marL="0" marR="0" indent="0" algn="l" defTabSz="685800" rtl="0" eaLnBrk="1" fontAlgn="auto" latinLnBrk="0" hangingPunct="1">
                        <a:lnSpc>
                          <a:spcPct val="100000"/>
                        </a:lnSpc>
                        <a:spcBef>
                          <a:spcPts val="600"/>
                        </a:spcBef>
                        <a:spcAft>
                          <a:spcPts val="0"/>
                        </a:spcAft>
                        <a:buClrTx/>
                        <a:buSzTx/>
                        <a:buFontTx/>
                        <a:buNone/>
                        <a:tabLst/>
                        <a:defRPr/>
                      </a:pPr>
                      <a:r>
                        <a:rPr lang="en-US" sz="1400" b="1" u="none" kern="1200" dirty="0">
                          <a:solidFill>
                            <a:srgbClr val="00529B"/>
                          </a:solidFill>
                          <a:latin typeface="+mn-lt"/>
                          <a:ea typeface="+mn-ea"/>
                          <a:cs typeface="+mn-cs"/>
                        </a:rPr>
                        <a:t>2022/2023 Guide to Mailings From CMS, Social Security, and Plans</a:t>
                      </a:r>
                    </a:p>
                    <a:p>
                      <a:pPr>
                        <a:spcBef>
                          <a:spcPts val="600"/>
                        </a:spcBef>
                      </a:pPr>
                      <a:endParaRPr lang="en-US" sz="1400" b="1"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400" b="0" dirty="0">
                          <a:solidFill>
                            <a:srgbClr val="00529B"/>
                          </a:solidFill>
                          <a:hlinkClick r:id="rId6">
                            <a:extLst>
                              <a:ext uri="{A12FA001-AC4F-418D-AE19-62706E023703}">
                                <ahyp:hlinkClr xmlns:ahyp="http://schemas.microsoft.com/office/drawing/2018/hyperlinkcolor" val="tx"/>
                              </a:ext>
                            </a:extLst>
                          </a:hlinkClick>
                        </a:rPr>
                        <a:t>CMS.gov/Medicare/Prescription-Drug-Coverage/LimitedIncomeandResources/Downloads/Consumer-Mailings.pdf</a:t>
                      </a:r>
                      <a:endParaRPr lang="en-US" sz="1400" b="0" dirty="0">
                        <a:solidFill>
                          <a:srgbClr val="00529B"/>
                        </a:solidFill>
                      </a:endParaRPr>
                    </a:p>
                  </a:txBody>
                  <a:tcPr/>
                </a:tc>
                <a:extLst>
                  <a:ext uri="{0D108BD9-81ED-4DB2-BD59-A6C34878D82A}">
                    <a16:rowId xmlns:a16="http://schemas.microsoft.com/office/drawing/2014/main" val="10003"/>
                  </a:ext>
                </a:extLst>
              </a:tr>
              <a:tr h="637408">
                <a:tc>
                  <a:txBody>
                    <a:bodyPr/>
                    <a:lstStyle/>
                    <a:p>
                      <a:pPr marL="0" algn="l" defTabSz="685800" rtl="0" eaLnBrk="1" latinLnBrk="0" hangingPunct="1">
                        <a:lnSpc>
                          <a:spcPct val="100000"/>
                        </a:lnSpc>
                        <a:spcBef>
                          <a:spcPts val="600"/>
                        </a:spcBef>
                        <a:spcAft>
                          <a:spcPts val="0"/>
                        </a:spcAft>
                      </a:pPr>
                      <a:r>
                        <a:rPr lang="en-US" sz="1400" b="1" u="none" kern="1200" dirty="0">
                          <a:solidFill>
                            <a:srgbClr val="00529B"/>
                          </a:solidFill>
                          <a:latin typeface="+mn-lt"/>
                          <a:ea typeface="+mn-ea"/>
                          <a:cs typeface="+mn-cs"/>
                        </a:rPr>
                        <a:t>National Training Program – Partner Job Aids</a:t>
                      </a:r>
                    </a:p>
                    <a:p>
                      <a:pPr>
                        <a:spcBef>
                          <a:spcPts val="600"/>
                        </a:spcBef>
                      </a:pPr>
                      <a:endParaRPr lang="en-US" sz="1400" b="1"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400" b="0" dirty="0">
                          <a:solidFill>
                            <a:srgbClr val="FF0000"/>
                          </a:solidFill>
                        </a:rPr>
                        <a:t>Coming Soon!</a:t>
                      </a:r>
                    </a:p>
                  </a:txBody>
                  <a:tcPr/>
                </a:tc>
                <a:extLst>
                  <a:ext uri="{0D108BD9-81ED-4DB2-BD59-A6C34878D82A}">
                    <a16:rowId xmlns:a16="http://schemas.microsoft.com/office/drawing/2014/main" val="10004"/>
                  </a:ext>
                </a:extLst>
              </a:tr>
              <a:tr h="0">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b="1" dirty="0">
                          <a:solidFill>
                            <a:srgbClr val="00529B"/>
                          </a:solidFill>
                        </a:rPr>
                        <a:t>“Your Guide to Medicare Prescription Drug Coverage”</a:t>
                      </a:r>
                    </a:p>
                  </a:txBody>
                  <a:tcPr/>
                </a:tc>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b="0" dirty="0">
                          <a:solidFill>
                            <a:srgbClr val="00529B"/>
                          </a:solidFill>
                        </a:rPr>
                        <a:t>CMS Product No. 11109 </a:t>
                      </a:r>
                    </a:p>
                  </a:txBody>
                  <a:tcPr/>
                </a:tc>
                <a:extLst>
                  <a:ext uri="{0D108BD9-81ED-4DB2-BD59-A6C34878D82A}">
                    <a16:rowId xmlns:a16="http://schemas.microsoft.com/office/drawing/2014/main" val="10005"/>
                  </a:ext>
                </a:extLst>
              </a:tr>
              <a:tr h="484261">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b="1" dirty="0">
                          <a:solidFill>
                            <a:srgbClr val="00529B"/>
                          </a:solidFill>
                        </a:rPr>
                        <a:t>“Things to Think About When you Compare Medicare Drug Coverage”</a:t>
                      </a:r>
                    </a:p>
                  </a:txBody>
                  <a:tcPr/>
                </a:tc>
                <a:tc>
                  <a:txBody>
                    <a:bodyPr/>
                    <a:lstStyle/>
                    <a:p>
                      <a:pPr marL="457200" marR="0" lvl="1" indent="-45720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b="0" dirty="0">
                          <a:solidFill>
                            <a:srgbClr val="00529B"/>
                          </a:solidFill>
                        </a:rPr>
                        <a:t>CMS Product No. 11163 </a:t>
                      </a:r>
                    </a:p>
                  </a:txBody>
                  <a:tcPr/>
                </a:tc>
                <a:extLst>
                  <a:ext uri="{0D108BD9-81ED-4DB2-BD59-A6C34878D82A}">
                    <a16:rowId xmlns:a16="http://schemas.microsoft.com/office/drawing/2014/main" val="1839142113"/>
                  </a:ext>
                </a:extLst>
              </a:tr>
              <a:tr h="612823">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b="1" dirty="0">
                          <a:solidFill>
                            <a:srgbClr val="00529B"/>
                          </a:solidFill>
                        </a:rPr>
                        <a:t>“Create an Account for a Personalized Experience When You Shop for a Medicare Plan”</a:t>
                      </a:r>
                    </a:p>
                  </a:txBody>
                  <a:tcPr/>
                </a:tc>
                <a:tc>
                  <a:txBody>
                    <a:bodyPr/>
                    <a:lstStyle/>
                    <a:p>
                      <a:pPr marL="457200" marR="0" lvl="1" indent="-45720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b="0" dirty="0">
                          <a:solidFill>
                            <a:srgbClr val="00529B"/>
                          </a:solidFill>
                        </a:rPr>
                        <a:t>CMS Product No. 12064 </a:t>
                      </a:r>
                    </a:p>
                    <a:p>
                      <a:pPr marL="457200" marR="0" lvl="1" indent="-45720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400" b="0" dirty="0">
                        <a:solidFill>
                          <a:srgbClr val="00529B"/>
                        </a:solidFill>
                      </a:endParaRPr>
                    </a:p>
                  </a:txBody>
                  <a:tcPr/>
                </a:tc>
                <a:extLst>
                  <a:ext uri="{0D108BD9-81ED-4DB2-BD59-A6C34878D82A}">
                    <a16:rowId xmlns:a16="http://schemas.microsoft.com/office/drawing/2014/main" val="287968100"/>
                  </a:ext>
                </a:extLst>
              </a:tr>
              <a:tr h="454004">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b="1" dirty="0">
                          <a:solidFill>
                            <a:srgbClr val="00529B"/>
                          </a:solidFill>
                        </a:rPr>
                        <a:t>“Have You Done Your Yearly Medicare Plan Review?”</a:t>
                      </a:r>
                    </a:p>
                  </a:txBody>
                  <a:tcPr/>
                </a:tc>
                <a:tc>
                  <a:txBody>
                    <a:bodyPr/>
                    <a:lstStyle/>
                    <a:p>
                      <a:pPr marL="457200" marR="0" lvl="1" indent="-45720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b="0" dirty="0">
                          <a:solidFill>
                            <a:srgbClr val="00529B"/>
                          </a:solidFill>
                        </a:rPr>
                        <a:t>CMS Product No. 11220</a:t>
                      </a:r>
                    </a:p>
                  </a:txBody>
                  <a:tcPr/>
                </a:tc>
                <a:extLst>
                  <a:ext uri="{0D108BD9-81ED-4DB2-BD59-A6C34878D82A}">
                    <a16:rowId xmlns:a16="http://schemas.microsoft.com/office/drawing/2014/main" val="2398004174"/>
                  </a:ext>
                </a:extLst>
              </a:tr>
              <a:tr h="433929">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b="1" dirty="0">
                          <a:solidFill>
                            <a:srgbClr val="00529B"/>
                          </a:solidFill>
                        </a:rPr>
                        <a:t>Inflation Reduction Act</a:t>
                      </a:r>
                    </a:p>
                  </a:txBody>
                  <a:tcPr/>
                </a:tc>
                <a:tc>
                  <a:txBody>
                    <a:bodyPr/>
                    <a:lstStyle/>
                    <a:p>
                      <a:pPr marL="457200" marR="0" lvl="1" indent="-45720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400" b="0" u="sng" kern="1200" dirty="0">
                          <a:solidFill>
                            <a:schemeClr val="tx1"/>
                          </a:solidFill>
                          <a:effectLst/>
                          <a:latin typeface="+mn-lt"/>
                          <a:ea typeface="+mn-ea"/>
                          <a:cs typeface="+mn-cs"/>
                          <a:hlinkClick r:id="rId7"/>
                        </a:rPr>
                        <a:t>congress.gov/bill/117th-congress/house-bill/5376/text</a:t>
                      </a:r>
                      <a:endParaRPr lang="en-US" sz="1400" b="0" u="sng" kern="1200" dirty="0">
                        <a:solidFill>
                          <a:schemeClr val="tx1"/>
                        </a:solidFill>
                        <a:effectLst/>
                        <a:latin typeface="+mn-lt"/>
                        <a:ea typeface="+mn-ea"/>
                        <a:cs typeface="+mn-cs"/>
                      </a:endParaRPr>
                    </a:p>
                  </a:txBody>
                  <a:tcPr/>
                </a:tc>
                <a:extLst>
                  <a:ext uri="{0D108BD9-81ED-4DB2-BD59-A6C34878D82A}">
                    <a16:rowId xmlns:a16="http://schemas.microsoft.com/office/drawing/2014/main" val="499043867"/>
                  </a:ext>
                </a:extLst>
              </a:tr>
            </a:tbl>
          </a:graphicData>
        </a:graphic>
      </p:graphicFrame>
      <p:sp>
        <p:nvSpPr>
          <p:cNvPr id="3" name="Slide Number Placeholder 2">
            <a:extLst>
              <a:ext uri="{FF2B5EF4-FFF2-40B4-BE49-F238E27FC236}">
                <a16:creationId xmlns:a16="http://schemas.microsoft.com/office/drawing/2014/main" id="{40326FFF-F599-4B4E-B717-37A75AADFAF5}"/>
              </a:ext>
            </a:extLst>
          </p:cNvPr>
          <p:cNvSpPr>
            <a:spLocks noGrp="1"/>
          </p:cNvSpPr>
          <p:nvPr>
            <p:ph type="sldNum" sz="quarter" idx="12"/>
          </p:nvPr>
        </p:nvSpPr>
        <p:spPr/>
        <p:txBody>
          <a:bodyPr/>
          <a:lstStyle/>
          <a:p>
            <a:fld id="{48F63A3B-78C7-47BE-AE5E-E10140E04643}" type="slidenum">
              <a:rPr lang="en-US" smtClean="0"/>
              <a:pPr/>
              <a:t>81</a:t>
            </a:fld>
            <a:endParaRPr lang="en-US" dirty="0"/>
          </a:p>
        </p:txBody>
      </p:sp>
      <p:sp>
        <p:nvSpPr>
          <p:cNvPr id="5" name="Footer Placeholder 4">
            <a:extLst>
              <a:ext uri="{FF2B5EF4-FFF2-40B4-BE49-F238E27FC236}">
                <a16:creationId xmlns:a16="http://schemas.microsoft.com/office/drawing/2014/main" id="{4B8BA7DE-25BF-4CA6-A69B-934BF4B4EB3F}"/>
              </a:ext>
            </a:extLst>
          </p:cNvPr>
          <p:cNvSpPr>
            <a:spLocks noGrp="1"/>
          </p:cNvSpPr>
          <p:nvPr>
            <p:ph type="ftr" sz="quarter" idx="11"/>
          </p:nvPr>
        </p:nvSpPr>
        <p:spPr/>
        <p:txBody>
          <a:bodyPr/>
          <a:lstStyle/>
          <a:p>
            <a:r>
              <a:rPr lang="en-US" dirty="0"/>
              <a:t>NTP Medicare OEP Bootcamp 2022</a:t>
            </a:r>
          </a:p>
        </p:txBody>
      </p:sp>
      <p:sp>
        <p:nvSpPr>
          <p:cNvPr id="4" name="Date Placeholder 3">
            <a:extLst>
              <a:ext uri="{FF2B5EF4-FFF2-40B4-BE49-F238E27FC236}">
                <a16:creationId xmlns:a16="http://schemas.microsoft.com/office/drawing/2014/main" id="{AC490F50-3CC9-4058-A595-0A441359AAD5}"/>
              </a:ext>
            </a:extLst>
          </p:cNvPr>
          <p:cNvSpPr>
            <a:spLocks noGrp="1"/>
          </p:cNvSpPr>
          <p:nvPr>
            <p:ph type="dt" sz="half" idx="10"/>
          </p:nvPr>
        </p:nvSpPr>
        <p:spPr/>
        <p:txBody>
          <a:bodyPr/>
          <a:lstStyle/>
          <a:p>
            <a:r>
              <a:rPr lang="en-US"/>
              <a:t>September 2022</a:t>
            </a:r>
            <a:endParaRPr lang="en-US" dirty="0"/>
          </a:p>
        </p:txBody>
      </p:sp>
    </p:spTree>
    <p:custDataLst>
      <p:tags r:id="rId1"/>
    </p:custDataLst>
    <p:extLst>
      <p:ext uri="{BB962C8B-B14F-4D97-AF65-F5344CB8AC3E}">
        <p14:creationId xmlns:p14="http://schemas.microsoft.com/office/powerpoint/2010/main" val="27863479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4979B6E-18D1-4479-BB9D-6C352EED614D}"/>
              </a:ext>
            </a:extLst>
          </p:cNvPr>
          <p:cNvSpPr>
            <a:spLocks noGrp="1"/>
          </p:cNvSpPr>
          <p:nvPr>
            <p:ph type="title"/>
          </p:nvPr>
        </p:nvSpPr>
        <p:spPr/>
        <p:txBody>
          <a:bodyPr/>
          <a:lstStyle/>
          <a:p>
            <a:r>
              <a:rPr lang="en-US" dirty="0"/>
              <a:t>Question</a:t>
            </a:r>
          </a:p>
        </p:txBody>
      </p:sp>
      <p:sp>
        <p:nvSpPr>
          <p:cNvPr id="2" name="TextBox 1">
            <a:extLst>
              <a:ext uri="{FF2B5EF4-FFF2-40B4-BE49-F238E27FC236}">
                <a16:creationId xmlns:a16="http://schemas.microsoft.com/office/drawing/2014/main" id="{4C6A5BF0-6B1F-4BF6-8B9C-4A3E9D0AA6C9}"/>
              </a:ext>
            </a:extLst>
          </p:cNvPr>
          <p:cNvSpPr txBox="1"/>
          <p:nvPr/>
        </p:nvSpPr>
        <p:spPr>
          <a:xfrm>
            <a:off x="1209122" y="5718983"/>
            <a:ext cx="106795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To submit a question, select the Q&amp;A icon	from your Zoom control bar </a:t>
            </a:r>
          </a:p>
        </p:txBody>
      </p:sp>
      <p:pic>
        <p:nvPicPr>
          <p:cNvPr id="8" name="Picture 7" descr="Q&amp;A icon ">
            <a:extLst>
              <a:ext uri="{FF2B5EF4-FFF2-40B4-BE49-F238E27FC236}">
                <a16:creationId xmlns:a16="http://schemas.microsoft.com/office/drawing/2014/main" id="{01D38ACC-CD5A-4AC5-815E-3B163E1EA0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66199" y="5486397"/>
            <a:ext cx="666333" cy="842009"/>
          </a:xfrm>
          <a:prstGeom prst="roundRect">
            <a:avLst>
              <a:gd name="adj" fmla="val 8594"/>
            </a:avLst>
          </a:prstGeom>
          <a:solidFill>
            <a:srgbClr val="FFFFFF">
              <a:shade val="85000"/>
            </a:srgbClr>
          </a:solidFill>
          <a:ln>
            <a:noFill/>
          </a:ln>
          <a:effectLst/>
        </p:spPr>
      </p:pic>
      <p:pic>
        <p:nvPicPr>
          <p:cNvPr id="10" name="Picture 9">
            <a:extLst>
              <a:ext uri="{FF2B5EF4-FFF2-40B4-BE49-F238E27FC236}">
                <a16:creationId xmlns:a16="http://schemas.microsoft.com/office/drawing/2014/main" id="{B36FA735-3AF6-49B2-ABBC-8BB6CAE5EDD0}"/>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42891" y="1711235"/>
            <a:ext cx="9106218" cy="3859990"/>
          </a:xfrm>
          <a:prstGeom prst="rect">
            <a:avLst/>
          </a:prstGeom>
        </p:spPr>
      </p:pic>
      <p:sp>
        <p:nvSpPr>
          <p:cNvPr id="3" name="Slide Number Placeholder 2">
            <a:extLst>
              <a:ext uri="{FF2B5EF4-FFF2-40B4-BE49-F238E27FC236}">
                <a16:creationId xmlns:a16="http://schemas.microsoft.com/office/drawing/2014/main" id="{7DB79C40-54A6-4252-8B0C-48DF40D82A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1959ADB-0E3D-417F-B38B-F4F05B39C7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NTP Medicare OEP Bootcamp 2022</a:t>
            </a:r>
          </a:p>
        </p:txBody>
      </p:sp>
      <p:sp>
        <p:nvSpPr>
          <p:cNvPr id="4" name="Date Placeholder 3">
            <a:extLst>
              <a:ext uri="{FF2B5EF4-FFF2-40B4-BE49-F238E27FC236}">
                <a16:creationId xmlns:a16="http://schemas.microsoft.com/office/drawing/2014/main" id="{7454AC68-8BBA-449F-B7E6-CD6C07AE44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September 2022</a:t>
            </a:r>
          </a:p>
        </p:txBody>
      </p:sp>
    </p:spTree>
    <p:custDataLst>
      <p:tags r:id="rId1"/>
    </p:custDataLst>
    <p:extLst>
      <p:ext uri="{BB962C8B-B14F-4D97-AF65-F5344CB8AC3E}">
        <p14:creationId xmlns:p14="http://schemas.microsoft.com/office/powerpoint/2010/main" val="26766605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8D73-34B0-4032-A536-73B2FA6AFCE6}"/>
              </a:ext>
            </a:extLst>
          </p:cNvPr>
          <p:cNvSpPr>
            <a:spLocks noGrp="1"/>
          </p:cNvSpPr>
          <p:nvPr>
            <p:ph type="title"/>
          </p:nvPr>
        </p:nvSpPr>
        <p:spPr>
          <a:xfrm>
            <a:off x="611792" y="4909235"/>
            <a:ext cx="10515600" cy="929286"/>
          </a:xfrm>
        </p:spPr>
        <p:txBody>
          <a:bodyPr>
            <a:normAutofit fontScale="90000"/>
          </a:bodyPr>
          <a:lstStyle/>
          <a:p>
            <a:r>
              <a:rPr lang="en-US" dirty="0"/>
              <a:t>Medicare Plan Finder</a:t>
            </a:r>
            <a:br>
              <a:rPr lang="en-US" dirty="0"/>
            </a:br>
            <a:br>
              <a:rPr lang="en-US" sz="1300" dirty="0"/>
            </a:br>
            <a:r>
              <a:rPr lang="en-US" sz="2700" b="0" dirty="0">
                <a:latin typeface="Arial" panose="020B0604020202020204" pitchFamily="34" charset="0"/>
                <a:cs typeface="Arial" panose="020B0604020202020204" pitchFamily="34" charset="0"/>
              </a:rPr>
              <a:t>Srujana Nadella and Chuck Nethery </a:t>
            </a:r>
            <a:br>
              <a:rPr lang="en-US" sz="2700" b="0" dirty="0">
                <a:latin typeface="Arial" panose="020B0604020202020204" pitchFamily="34" charset="0"/>
                <a:cs typeface="Arial" panose="020B0604020202020204" pitchFamily="34" charset="0"/>
              </a:rPr>
            </a:br>
            <a:endParaRPr lang="en-US" b="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972507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35496" y="403762"/>
            <a:ext cx="5027023" cy="719643"/>
          </a:xfrm>
        </p:spPr>
        <p:txBody>
          <a:bodyPr/>
          <a:lstStyle/>
          <a:p>
            <a:r>
              <a:rPr lang="en-US" dirty="0"/>
              <a:t>Table of Contents</a:t>
            </a:r>
          </a:p>
        </p:txBody>
      </p:sp>
      <p:sp>
        <p:nvSpPr>
          <p:cNvPr id="4" name="Content Placeholder 3"/>
          <p:cNvSpPr>
            <a:spLocks noGrp="1"/>
          </p:cNvSpPr>
          <p:nvPr>
            <p:ph type="body" sz="quarter" idx="13"/>
          </p:nvPr>
        </p:nvSpPr>
        <p:spPr>
          <a:xfrm>
            <a:off x="1535496" y="2158278"/>
            <a:ext cx="9729654" cy="3810569"/>
          </a:xfrm>
          <a:noFill/>
          <a:ln>
            <a:noFill/>
          </a:ln>
        </p:spPr>
        <p:style>
          <a:lnRef idx="2">
            <a:schemeClr val="dk1"/>
          </a:lnRef>
          <a:fillRef idx="1">
            <a:schemeClr val="lt1"/>
          </a:fillRef>
          <a:effectRef idx="0">
            <a:schemeClr val="dk1"/>
          </a:effectRef>
          <a:fontRef idx="minor">
            <a:schemeClr val="dk1"/>
          </a:fontRef>
        </p:style>
        <p:txBody>
          <a:bodyPr>
            <a:normAutofit/>
          </a:bodyPr>
          <a:lstStyle/>
          <a:p>
            <a:pPr marL="0" lvl="0" indent="0" defTabSz="685800">
              <a:lnSpc>
                <a:spcPct val="110000"/>
              </a:lnSpc>
              <a:spcBef>
                <a:spcPts val="0"/>
              </a:spcBef>
              <a:buNone/>
            </a:pPr>
            <a:r>
              <a:rPr lang="en-US" sz="2200" b="1" dirty="0">
                <a:latin typeface="Arial" panose="020B0604020202020204" pitchFamily="34" charset="0"/>
                <a:cs typeface="Arial" panose="020B0604020202020204" pitchFamily="34" charset="0"/>
              </a:rPr>
              <a:t>Lesson 1: </a:t>
            </a:r>
            <a:r>
              <a:rPr lang="en-US" sz="2200" dirty="0">
                <a:latin typeface="Arial" panose="020B0604020202020204" pitchFamily="34" charset="0"/>
                <a:cs typeface="Arial" panose="020B0604020202020204" pitchFamily="34" charset="0"/>
              </a:rPr>
              <a:t>User Facing Features    </a:t>
            </a:r>
          </a:p>
          <a:p>
            <a:pPr lvl="0" defTabSz="685800">
              <a:lnSpc>
                <a:spcPct val="110000"/>
              </a:lnSpc>
              <a:spcBef>
                <a:spcPts val="0"/>
              </a:spcBef>
            </a:pPr>
            <a:r>
              <a:rPr lang="en-US" sz="2200" b="1" dirty="0">
                <a:latin typeface="Arial" panose="020B0604020202020204" pitchFamily="34" charset="0"/>
                <a:cs typeface="Arial" panose="020B0604020202020204" pitchFamily="34" charset="0"/>
              </a:rPr>
              <a:t>Lesson 2: </a:t>
            </a:r>
            <a:r>
              <a:rPr lang="en-US" sz="2200" dirty="0">
                <a:latin typeface="Arial" panose="020B0604020202020204" pitchFamily="34" charset="0"/>
                <a:cs typeface="Arial" panose="020B0604020202020204" pitchFamily="34" charset="0"/>
              </a:rPr>
              <a:t>Policy Updates    </a:t>
            </a:r>
          </a:p>
          <a:p>
            <a:pPr lvl="0" defTabSz="685800">
              <a:lnSpc>
                <a:spcPct val="110000"/>
              </a:lnSpc>
              <a:spcBef>
                <a:spcPts val="0"/>
              </a:spcBef>
            </a:pPr>
            <a:r>
              <a:rPr lang="en-US" sz="2200" b="1" dirty="0">
                <a:latin typeface="Arial" panose="020B0604020202020204" pitchFamily="34" charset="0"/>
                <a:cs typeface="Arial" panose="020B0604020202020204" pitchFamily="34" charset="0"/>
              </a:rPr>
              <a:t>Lesson 3: </a:t>
            </a:r>
            <a:r>
              <a:rPr lang="en-US" sz="2200" dirty="0">
                <a:latin typeface="Arial" panose="020B0604020202020204" pitchFamily="34" charset="0"/>
                <a:cs typeface="Arial" panose="020B0604020202020204" pitchFamily="34" charset="0"/>
              </a:rPr>
              <a:t>Back-End Enablers</a:t>
            </a:r>
          </a:p>
          <a:p>
            <a:pPr defTabSz="685800">
              <a:lnSpc>
                <a:spcPct val="110000"/>
              </a:lnSpc>
              <a:spcBef>
                <a:spcPts val="0"/>
              </a:spcBef>
            </a:pPr>
            <a:r>
              <a:rPr lang="en-US" sz="2200" b="1" dirty="0">
                <a:latin typeface="Arial" panose="020B0604020202020204" pitchFamily="34" charset="0"/>
                <a:cs typeface="Arial" panose="020B0604020202020204" pitchFamily="34" charset="0"/>
              </a:rPr>
              <a:t>Lesson 4: </a:t>
            </a:r>
            <a:r>
              <a:rPr lang="en-US" sz="2200" dirty="0">
                <a:latin typeface="Arial" panose="020B0604020202020204" pitchFamily="34" charset="0"/>
                <a:cs typeface="Arial" panose="020B0604020202020204" pitchFamily="34" charset="0"/>
              </a:rPr>
              <a:t>Looking Ahead to 2023       </a:t>
            </a:r>
          </a:p>
          <a:p>
            <a:pPr marL="0" lvl="0" indent="0" algn="just" defTabSz="685800">
              <a:lnSpc>
                <a:spcPct val="100000"/>
              </a:lnSpc>
              <a:spcBef>
                <a:spcPts val="600"/>
              </a:spcBef>
              <a:buNone/>
            </a:pPr>
            <a:r>
              <a:rPr lang="en-US" sz="2200" dirty="0"/>
              <a:t>      </a:t>
            </a:r>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p:txBody>
          <a:bodyPr/>
          <a:lstStyle/>
          <a:p>
            <a:r>
              <a:rPr lang="en-US" dirty="0"/>
              <a:t>NTP Medicare OEP Bootcamp 2022</a:t>
            </a:r>
          </a:p>
        </p:txBody>
      </p:sp>
      <p:sp>
        <p:nvSpPr>
          <p:cNvPr id="2" name="Date Placeholder 1"/>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n-US" dirty="0"/>
              <a:t>Session Objectives</a:t>
            </a:r>
          </a:p>
        </p:txBody>
      </p:sp>
      <p:sp>
        <p:nvSpPr>
          <p:cNvPr id="13" name="Content Placeholder 12"/>
          <p:cNvSpPr>
            <a:spLocks noGrp="1"/>
          </p:cNvSpPr>
          <p:nvPr>
            <p:ph idx="1"/>
          </p:nvPr>
        </p:nvSpPr>
        <p:spPr/>
        <p:txBody>
          <a:bodyPr>
            <a:normAutofit/>
          </a:bodyPr>
          <a:lstStyle/>
          <a:p>
            <a:pPr marL="0" lvl="0" indent="0" defTabSz="685800">
              <a:lnSpc>
                <a:spcPct val="100000"/>
              </a:lnSpc>
              <a:spcBef>
                <a:spcPts val="600"/>
              </a:spcBef>
              <a:buNone/>
            </a:pPr>
            <a:r>
              <a:rPr lang="en-US" dirty="0"/>
              <a:t>This session should help you: </a:t>
            </a:r>
          </a:p>
          <a:p>
            <a:pPr marL="731520" lvl="0" defTabSz="685800">
              <a:lnSpc>
                <a:spcPct val="100000"/>
              </a:lnSpc>
            </a:pPr>
            <a:r>
              <a:rPr lang="en-US" dirty="0"/>
              <a:t>Recognize and navigate Plan Finder updates</a:t>
            </a:r>
          </a:p>
          <a:p>
            <a:pPr marL="731520" lvl="0" defTabSz="685800">
              <a:lnSpc>
                <a:spcPct val="100000"/>
              </a:lnSpc>
            </a:pPr>
            <a:r>
              <a:rPr lang="en-US" dirty="0"/>
              <a:t>Review Plan Finder support tools for Pharmaceutical Assistance Programs (PAP), State Pharmaceutical Assistance Programs (SPAP), and Program of All-Inclusive Care for the Elderly (PACE)</a:t>
            </a:r>
          </a:p>
          <a:p>
            <a:pPr marL="731520" lvl="0" defTabSz="685800">
              <a:lnSpc>
                <a:spcPct val="100000"/>
              </a:lnSpc>
            </a:pPr>
            <a:r>
              <a:rPr lang="en-US" dirty="0"/>
              <a:t>Identify policy updates</a:t>
            </a:r>
          </a:p>
          <a:p>
            <a:pPr marL="731520" lvl="0" defTabSz="685800">
              <a:lnSpc>
                <a:spcPct val="100000"/>
              </a:lnSpc>
            </a:pPr>
            <a:r>
              <a:rPr lang="en-US" dirty="0"/>
              <a:t>Define back-end enablers</a:t>
            </a:r>
          </a:p>
          <a:p>
            <a:pPr marL="265510" lvl="0" indent="-265510" defTabSz="685800">
              <a:lnSpc>
                <a:spcPct val="100000"/>
              </a:lnSpc>
              <a:spcBef>
                <a:spcPts val="600"/>
              </a:spcBef>
            </a:pPr>
            <a:endParaRPr lang="en-US" dirty="0"/>
          </a:p>
          <a:p>
            <a:pPr marL="265510" lvl="0" indent="-265510" defTabSz="685800">
              <a:lnSpc>
                <a:spcPct val="100000"/>
              </a:lnSpc>
              <a:spcBef>
                <a:spcPts val="600"/>
              </a:spcBef>
            </a:pPr>
            <a:endParaRPr lang="en-US" dirty="0"/>
          </a:p>
          <a:p>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p:txBody>
          <a:bodyPr/>
          <a:lstStyle/>
          <a:p>
            <a:r>
              <a:rPr lang="en-US" dirty="0"/>
              <a:t>NTP Medicare OEP Bootcamp 2022</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11797929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40B35-5542-4764-B4BD-5809A95A08AE}"/>
              </a:ext>
            </a:extLst>
          </p:cNvPr>
          <p:cNvSpPr>
            <a:spLocks noGrp="1"/>
          </p:cNvSpPr>
          <p:nvPr>
            <p:ph type="title"/>
          </p:nvPr>
        </p:nvSpPr>
        <p:spPr/>
        <p:txBody>
          <a:bodyPr>
            <a:normAutofit/>
          </a:bodyPr>
          <a:lstStyle/>
          <a:p>
            <a:r>
              <a:rPr lang="en-US" dirty="0"/>
              <a:t>Lesson 1</a:t>
            </a:r>
          </a:p>
        </p:txBody>
      </p:sp>
      <p:sp>
        <p:nvSpPr>
          <p:cNvPr id="4" name="Text Placeholder 3">
            <a:extLst>
              <a:ext uri="{FF2B5EF4-FFF2-40B4-BE49-F238E27FC236}">
                <a16:creationId xmlns:a16="http://schemas.microsoft.com/office/drawing/2014/main" id="{6961FAD1-38B7-4C12-A6E7-39DA75FDDD5B}"/>
              </a:ext>
            </a:extLst>
          </p:cNvPr>
          <p:cNvSpPr>
            <a:spLocks noGrp="1"/>
          </p:cNvSpPr>
          <p:nvPr>
            <p:ph type="body" idx="1"/>
          </p:nvPr>
        </p:nvSpPr>
        <p:spPr/>
        <p:txBody>
          <a:bodyPr>
            <a:normAutofit/>
          </a:bodyPr>
          <a:lstStyle/>
          <a:p>
            <a:r>
              <a:rPr lang="en-US" sz="3600" dirty="0"/>
              <a:t>User Facing Features</a:t>
            </a:r>
          </a:p>
        </p:txBody>
      </p:sp>
    </p:spTree>
    <p:custDataLst>
      <p:tags r:id="rId1"/>
    </p:custDataLst>
    <p:extLst>
      <p:ext uri="{BB962C8B-B14F-4D97-AF65-F5344CB8AC3E}">
        <p14:creationId xmlns:p14="http://schemas.microsoft.com/office/powerpoint/2010/main" val="28473651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2ABF97-3B9D-4BF1-BD55-D8CCE76B52F1}"/>
              </a:ext>
            </a:extLst>
          </p:cNvPr>
          <p:cNvSpPr>
            <a:spLocks noGrp="1"/>
          </p:cNvSpPr>
          <p:nvPr>
            <p:ph type="title"/>
          </p:nvPr>
        </p:nvSpPr>
        <p:spPr/>
        <p:txBody>
          <a:bodyPr/>
          <a:lstStyle/>
          <a:p>
            <a:r>
              <a:rPr lang="en-US" dirty="0"/>
              <a:t>Redesigned Landing Page</a:t>
            </a:r>
          </a:p>
        </p:txBody>
      </p:sp>
      <p:sp>
        <p:nvSpPr>
          <p:cNvPr id="5" name="Content Placeholder 4">
            <a:extLst>
              <a:ext uri="{FF2B5EF4-FFF2-40B4-BE49-F238E27FC236}">
                <a16:creationId xmlns:a16="http://schemas.microsoft.com/office/drawing/2014/main" id="{224D2ECC-00E3-46A4-9C02-B91AA6FDD956}"/>
              </a:ext>
            </a:extLst>
          </p:cNvPr>
          <p:cNvSpPr>
            <a:spLocks noGrp="1"/>
          </p:cNvSpPr>
          <p:nvPr>
            <p:ph idx="1"/>
          </p:nvPr>
        </p:nvSpPr>
        <p:spPr>
          <a:xfrm>
            <a:off x="914400" y="1371600"/>
            <a:ext cx="10515600" cy="4758744"/>
          </a:xfrm>
        </p:spPr>
        <p:txBody>
          <a:bodyPr>
            <a:normAutofit fontScale="85000" lnSpcReduction="20000"/>
          </a:bodyPr>
          <a:lstStyle/>
          <a:p>
            <a:pPr>
              <a:lnSpc>
                <a:spcPct val="120000"/>
              </a:lnSpc>
            </a:pPr>
            <a:r>
              <a:rPr lang="en-US" dirty="0"/>
              <a:t>Status: Launched on June 28</a:t>
            </a:r>
            <a:r>
              <a:rPr lang="en-US" baseline="30000" dirty="0"/>
              <a:t>th</a:t>
            </a:r>
            <a:endParaRPr lang="en-US" dirty="0"/>
          </a:p>
          <a:p>
            <a:pPr>
              <a:lnSpc>
                <a:spcPct val="120000"/>
              </a:lnSpc>
            </a:pPr>
            <a:r>
              <a:rPr lang="en-US" dirty="0"/>
              <a:t>Pervious experience: </a:t>
            </a:r>
          </a:p>
          <a:p>
            <a:pPr lvl="1">
              <a:lnSpc>
                <a:spcPct val="120000"/>
              </a:lnSpc>
            </a:pPr>
            <a:r>
              <a:rPr lang="en-US" dirty="0"/>
              <a:t>Beneficiaries didn’t know if they were where they need to be and what to expect</a:t>
            </a:r>
          </a:p>
          <a:p>
            <a:pPr lvl="1">
              <a:lnSpc>
                <a:spcPct val="120000"/>
              </a:lnSpc>
            </a:pPr>
            <a:r>
              <a:rPr lang="en-US" dirty="0"/>
              <a:t>Beneficiaries didn’t know the benefits of logging in &amp; whether it was required to search for plans</a:t>
            </a:r>
          </a:p>
          <a:p>
            <a:pPr>
              <a:lnSpc>
                <a:spcPct val="120000"/>
              </a:lnSpc>
            </a:pPr>
            <a:r>
              <a:rPr lang="en-US" dirty="0"/>
              <a:t>New experience:</a:t>
            </a:r>
          </a:p>
          <a:p>
            <a:pPr lvl="1">
              <a:lnSpc>
                <a:spcPct val="120000"/>
              </a:lnSpc>
            </a:pPr>
            <a:r>
              <a:rPr lang="en-US" dirty="0"/>
              <a:t>Provides beneficiaries the option to login or create a Medicare.gov account, or easily jump-in and start searching for a plan</a:t>
            </a:r>
          </a:p>
          <a:p>
            <a:pPr lvl="1">
              <a:lnSpc>
                <a:spcPct val="120000"/>
              </a:lnSpc>
            </a:pPr>
            <a:r>
              <a:rPr lang="en-US" dirty="0"/>
              <a:t>Clearly sets expectations for what’s available in the tool &amp; the benefits of creating an account first</a:t>
            </a:r>
          </a:p>
          <a:p>
            <a:pPr lvl="1">
              <a:lnSpc>
                <a:spcPct val="120000"/>
              </a:lnSpc>
            </a:pPr>
            <a:r>
              <a:rPr lang="en-US" dirty="0"/>
              <a:t>More visually consistent with the new Medicare.gov branding</a:t>
            </a:r>
          </a:p>
        </p:txBody>
      </p:sp>
      <p:sp>
        <p:nvSpPr>
          <p:cNvPr id="3" name="Footer Placeholder 2">
            <a:extLst>
              <a:ext uri="{FF2B5EF4-FFF2-40B4-BE49-F238E27FC236}">
                <a16:creationId xmlns:a16="http://schemas.microsoft.com/office/drawing/2014/main" id="{D35062FD-C574-40D5-BD61-C8C4D7514F5E}"/>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88E3CB77-8C16-4881-BEF0-ABD76070415A}"/>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38426090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778AA4-D94F-4368-8BA2-3B4496E739E4}"/>
              </a:ext>
            </a:extLst>
          </p:cNvPr>
          <p:cNvSpPr>
            <a:spLocks noGrp="1"/>
          </p:cNvSpPr>
          <p:nvPr>
            <p:ph type="title"/>
          </p:nvPr>
        </p:nvSpPr>
        <p:spPr/>
        <p:txBody>
          <a:bodyPr/>
          <a:lstStyle/>
          <a:p>
            <a:r>
              <a:rPr lang="en-US" dirty="0"/>
              <a:t>Landing Page Redesign </a:t>
            </a:r>
          </a:p>
        </p:txBody>
      </p:sp>
      <p:pic>
        <p:nvPicPr>
          <p:cNvPr id="16" name="Content Placeholder 15" descr="Graphical user interface, application&#10;&#10;Description automatically generated">
            <a:extLst>
              <a:ext uri="{FF2B5EF4-FFF2-40B4-BE49-F238E27FC236}">
                <a16:creationId xmlns:a16="http://schemas.microsoft.com/office/drawing/2014/main" id="{59187812-7F3C-BA65-6B11-FE5D1F509F3F}"/>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301764" y="1013874"/>
            <a:ext cx="7202844" cy="5074189"/>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1FE144B5-BAC6-41AC-BE2A-969E9FC41097}"/>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5E8BAB2A-2B7D-4EE5-B2DE-019FCF68DC49}"/>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41080678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2ABF97-3B9D-4BF1-BD55-D8CCE76B52F1}"/>
              </a:ext>
            </a:extLst>
          </p:cNvPr>
          <p:cNvSpPr>
            <a:spLocks noGrp="1"/>
          </p:cNvSpPr>
          <p:nvPr>
            <p:ph type="title"/>
          </p:nvPr>
        </p:nvSpPr>
        <p:spPr/>
        <p:txBody>
          <a:bodyPr/>
          <a:lstStyle/>
          <a:p>
            <a:r>
              <a:rPr lang="en-US" dirty="0"/>
              <a:t>Personalized Summary Page</a:t>
            </a:r>
          </a:p>
        </p:txBody>
      </p:sp>
      <p:sp>
        <p:nvSpPr>
          <p:cNvPr id="5" name="Content Placeholder 4">
            <a:extLst>
              <a:ext uri="{FF2B5EF4-FFF2-40B4-BE49-F238E27FC236}">
                <a16:creationId xmlns:a16="http://schemas.microsoft.com/office/drawing/2014/main" id="{224D2ECC-00E3-46A4-9C02-B91AA6FDD956}"/>
              </a:ext>
            </a:extLst>
          </p:cNvPr>
          <p:cNvSpPr>
            <a:spLocks noGrp="1"/>
          </p:cNvSpPr>
          <p:nvPr>
            <p:ph idx="1"/>
          </p:nvPr>
        </p:nvSpPr>
        <p:spPr/>
        <p:txBody>
          <a:bodyPr>
            <a:normAutofit fontScale="92500" lnSpcReduction="10000"/>
          </a:bodyPr>
          <a:lstStyle/>
          <a:p>
            <a:r>
              <a:rPr lang="en-US" dirty="0"/>
              <a:t>Status: Launched on June 28</a:t>
            </a:r>
            <a:r>
              <a:rPr lang="en-US" baseline="30000" dirty="0"/>
              <a:t>th</a:t>
            </a:r>
            <a:endParaRPr lang="en-US" dirty="0"/>
          </a:p>
          <a:p>
            <a:r>
              <a:rPr lang="en-US" dirty="0"/>
              <a:t>Previous experience:</a:t>
            </a:r>
          </a:p>
          <a:p>
            <a:pPr lvl="1"/>
            <a:r>
              <a:rPr lang="en-US" dirty="0"/>
              <a:t>Logged in experience for Beneficiaries was disjointed </a:t>
            </a:r>
          </a:p>
          <a:p>
            <a:pPr lvl="1"/>
            <a:r>
              <a:rPr lang="en-US" dirty="0"/>
              <a:t>Logging in still required beneficiaries to go through all of the steps even if their information was already saved – took just as many clicks to see plans as it did if they didn’t log in</a:t>
            </a:r>
          </a:p>
          <a:p>
            <a:r>
              <a:rPr lang="en-US" dirty="0"/>
              <a:t>New experience:	</a:t>
            </a:r>
          </a:p>
          <a:p>
            <a:pPr lvl="1"/>
            <a:r>
              <a:rPr lang="en-US" dirty="0"/>
              <a:t>Single jumping-off page containing all information relevant for a beneficiary searching for a plan or reviewing their current enrollment status</a:t>
            </a:r>
          </a:p>
          <a:p>
            <a:pPr lvl="1"/>
            <a:r>
              <a:rPr lang="en-US" dirty="0"/>
              <a:t>Easy access to drug &amp; pharmacy lists with the ability to quickly make updates</a:t>
            </a:r>
          </a:p>
          <a:p>
            <a:pPr lvl="1"/>
            <a:r>
              <a:rPr lang="en-US" dirty="0"/>
              <a:t>Available for logged in beneficiaries only</a:t>
            </a:r>
          </a:p>
        </p:txBody>
      </p:sp>
      <p:sp>
        <p:nvSpPr>
          <p:cNvPr id="3" name="Footer Placeholder 2">
            <a:extLst>
              <a:ext uri="{FF2B5EF4-FFF2-40B4-BE49-F238E27FC236}">
                <a16:creationId xmlns:a16="http://schemas.microsoft.com/office/drawing/2014/main" id="{D35062FD-C574-40D5-BD61-C8C4D7514F5E}"/>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88E3CB77-8C16-4881-BEF0-ABD76070415A}"/>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2125264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02DD1-3453-4971-A214-B85BB2E92EF5}"/>
              </a:ext>
            </a:extLst>
          </p:cNvPr>
          <p:cNvSpPr>
            <a:spLocks noGrp="1"/>
          </p:cNvSpPr>
          <p:nvPr>
            <p:ph type="title"/>
          </p:nvPr>
        </p:nvSpPr>
        <p:spPr/>
        <p:txBody>
          <a:bodyPr/>
          <a:lstStyle/>
          <a:p>
            <a:r>
              <a:rPr lang="en-US" dirty="0"/>
              <a:t>Checking In</a:t>
            </a:r>
          </a:p>
        </p:txBody>
      </p:sp>
      <p:pic>
        <p:nvPicPr>
          <p:cNvPr id="7" name="Picture 6" title="Image of 6 Business Professionals holding up chat bubbles">
            <a:extLst>
              <a:ext uri="{FF2B5EF4-FFF2-40B4-BE49-F238E27FC236}">
                <a16:creationId xmlns:a16="http://schemas.microsoft.com/office/drawing/2014/main" id="{A3F060A2-CF54-4722-A424-D076D6D919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1364" y="1006995"/>
            <a:ext cx="10149272" cy="5257891"/>
          </a:xfrm>
          <a:prstGeom prst="rect">
            <a:avLst/>
          </a:prstGeom>
        </p:spPr>
      </p:pic>
      <p:sp>
        <p:nvSpPr>
          <p:cNvPr id="8" name="TextBox 7" descr="Chat- Where are you joining from?" title="Text box">
            <a:extLst>
              <a:ext uri="{FF2B5EF4-FFF2-40B4-BE49-F238E27FC236}">
                <a16:creationId xmlns:a16="http://schemas.microsoft.com/office/drawing/2014/main" id="{B3135156-C3CA-48F6-9A4B-A2E3F582B446}"/>
              </a:ext>
            </a:extLst>
          </p:cNvPr>
          <p:cNvSpPr txBox="1"/>
          <p:nvPr/>
        </p:nvSpPr>
        <p:spPr>
          <a:xfrm>
            <a:off x="1161288" y="2750026"/>
            <a:ext cx="1755648" cy="1107996"/>
          </a:xfrm>
          <a:prstGeom prst="rect">
            <a:avLst/>
          </a:prstGeom>
          <a:noFill/>
        </p:spPr>
        <p:txBody>
          <a:bodyPr wrap="square" rtlCol="0">
            <a:spAutoFit/>
          </a:bodyPr>
          <a:lstStyle/>
          <a:p>
            <a:pPr algn="ctr"/>
            <a:r>
              <a:rPr lang="en-US" sz="2200" dirty="0">
                <a:solidFill>
                  <a:schemeClr val="bg1"/>
                </a:solidFill>
              </a:rPr>
              <a:t>Where are you joining from?</a:t>
            </a:r>
          </a:p>
        </p:txBody>
      </p:sp>
      <p:sp>
        <p:nvSpPr>
          <p:cNvPr id="9" name="TextBox 8" descr="thanks for joining!" title="text box">
            <a:extLst>
              <a:ext uri="{FF2B5EF4-FFF2-40B4-BE49-F238E27FC236}">
                <a16:creationId xmlns:a16="http://schemas.microsoft.com/office/drawing/2014/main" id="{B6273082-8EBF-4D6F-AF6C-8054165D0B59}"/>
              </a:ext>
            </a:extLst>
          </p:cNvPr>
          <p:cNvSpPr txBox="1"/>
          <p:nvPr/>
        </p:nvSpPr>
        <p:spPr>
          <a:xfrm rot="846503">
            <a:off x="3863707" y="1771144"/>
            <a:ext cx="1115764" cy="1015663"/>
          </a:xfrm>
          <a:prstGeom prst="rect">
            <a:avLst/>
          </a:prstGeom>
          <a:noFill/>
        </p:spPr>
        <p:txBody>
          <a:bodyPr wrap="square" rtlCol="0">
            <a:spAutoFit/>
          </a:bodyPr>
          <a:lstStyle/>
          <a:p>
            <a:pPr algn="ctr"/>
            <a:r>
              <a:rPr lang="en-US" sz="2000" dirty="0">
                <a:solidFill>
                  <a:schemeClr val="bg1"/>
                </a:solidFill>
              </a:rPr>
              <a:t>Thanks for joining!</a:t>
            </a:r>
          </a:p>
        </p:txBody>
      </p:sp>
      <p:sp>
        <p:nvSpPr>
          <p:cNvPr id="10" name="TextBox 9" descr="Chat-What are you hoping to learn today?" title="Text Box">
            <a:extLst>
              <a:ext uri="{FF2B5EF4-FFF2-40B4-BE49-F238E27FC236}">
                <a16:creationId xmlns:a16="http://schemas.microsoft.com/office/drawing/2014/main" id="{413A1CAA-2084-4AF0-AEFE-76C3B2E0C815}"/>
              </a:ext>
            </a:extLst>
          </p:cNvPr>
          <p:cNvSpPr txBox="1"/>
          <p:nvPr/>
        </p:nvSpPr>
        <p:spPr>
          <a:xfrm>
            <a:off x="5201601" y="2756124"/>
            <a:ext cx="1841673" cy="1107996"/>
          </a:xfrm>
          <a:prstGeom prst="rect">
            <a:avLst/>
          </a:prstGeom>
          <a:noFill/>
        </p:spPr>
        <p:txBody>
          <a:bodyPr wrap="square" rtlCol="0">
            <a:spAutoFit/>
          </a:bodyPr>
          <a:lstStyle/>
          <a:p>
            <a:pPr algn="ctr"/>
            <a:r>
              <a:rPr lang="en-US" sz="2200" dirty="0">
                <a:solidFill>
                  <a:schemeClr val="bg1"/>
                </a:solidFill>
              </a:rPr>
              <a:t>What are you hoping to learn today?</a:t>
            </a:r>
          </a:p>
        </p:txBody>
      </p:sp>
      <p:sp>
        <p:nvSpPr>
          <p:cNvPr id="11" name="TextBox 10" descr="We'll cover as much as we can!" title="text box">
            <a:extLst>
              <a:ext uri="{FF2B5EF4-FFF2-40B4-BE49-F238E27FC236}">
                <a16:creationId xmlns:a16="http://schemas.microsoft.com/office/drawing/2014/main" id="{AFFF1390-E159-414B-B07A-93F034B3EF9B}"/>
              </a:ext>
            </a:extLst>
          </p:cNvPr>
          <p:cNvSpPr txBox="1"/>
          <p:nvPr/>
        </p:nvSpPr>
        <p:spPr>
          <a:xfrm>
            <a:off x="7592568" y="2987810"/>
            <a:ext cx="1596471" cy="1107996"/>
          </a:xfrm>
          <a:prstGeom prst="rect">
            <a:avLst/>
          </a:prstGeom>
          <a:noFill/>
        </p:spPr>
        <p:txBody>
          <a:bodyPr wrap="square" rtlCol="0">
            <a:spAutoFit/>
          </a:bodyPr>
          <a:lstStyle/>
          <a:p>
            <a:pPr algn="ctr"/>
            <a:r>
              <a:rPr lang="en-US" sz="2200" dirty="0">
                <a:solidFill>
                  <a:schemeClr val="bg1"/>
                </a:solidFill>
              </a:rPr>
              <a:t>We’ll cover as much as we can!</a:t>
            </a:r>
          </a:p>
        </p:txBody>
      </p:sp>
      <p:sp>
        <p:nvSpPr>
          <p:cNvPr id="12" name="TextBox 11" descr="Poll opening" title="text box">
            <a:extLst>
              <a:ext uri="{FF2B5EF4-FFF2-40B4-BE49-F238E27FC236}">
                <a16:creationId xmlns:a16="http://schemas.microsoft.com/office/drawing/2014/main" id="{3660D421-7D24-492D-BD85-B3182A7F63A2}"/>
              </a:ext>
            </a:extLst>
          </p:cNvPr>
          <p:cNvSpPr txBox="1"/>
          <p:nvPr/>
        </p:nvSpPr>
        <p:spPr>
          <a:xfrm>
            <a:off x="8723376" y="1079105"/>
            <a:ext cx="1755648" cy="769441"/>
          </a:xfrm>
          <a:prstGeom prst="rect">
            <a:avLst/>
          </a:prstGeom>
          <a:noFill/>
        </p:spPr>
        <p:txBody>
          <a:bodyPr wrap="square" rtlCol="0">
            <a:spAutoFit/>
          </a:bodyPr>
          <a:lstStyle/>
          <a:p>
            <a:pPr algn="ctr"/>
            <a:r>
              <a:rPr lang="en-US" sz="2200" dirty="0">
                <a:solidFill>
                  <a:schemeClr val="bg1"/>
                </a:solidFill>
              </a:rPr>
              <a:t>Experience level?</a:t>
            </a:r>
          </a:p>
        </p:txBody>
      </p:sp>
      <p:sp>
        <p:nvSpPr>
          <p:cNvPr id="5" name="Slide Number Placeholder 4">
            <a:extLst>
              <a:ext uri="{FF2B5EF4-FFF2-40B4-BE49-F238E27FC236}">
                <a16:creationId xmlns:a16="http://schemas.microsoft.com/office/drawing/2014/main" id="{732B941F-0618-4195-A016-D2B3C5539B01}"/>
              </a:ext>
            </a:extLst>
          </p:cNvPr>
          <p:cNvSpPr>
            <a:spLocks noGrp="1"/>
          </p:cNvSpPr>
          <p:nvPr>
            <p:ph type="sldNum" sz="quarter" idx="12"/>
          </p:nvPr>
        </p:nvSpPr>
        <p:spPr/>
        <p:txBody>
          <a:bodyPr/>
          <a:lstStyle/>
          <a:p>
            <a:fld id="{0B2D781D-8844-5940-92D1-06EF0A7F581E}" type="slidenum">
              <a:rPr lang="en-US" smtClean="0"/>
              <a:t>9</a:t>
            </a:fld>
            <a:endParaRPr lang="en-US"/>
          </a:p>
        </p:txBody>
      </p:sp>
      <p:sp>
        <p:nvSpPr>
          <p:cNvPr id="4" name="Footer Placeholder 3">
            <a:extLst>
              <a:ext uri="{FF2B5EF4-FFF2-40B4-BE49-F238E27FC236}">
                <a16:creationId xmlns:a16="http://schemas.microsoft.com/office/drawing/2014/main" id="{C047AAB6-EC0A-405F-B0EC-D20D5513D0D6}"/>
              </a:ext>
            </a:extLst>
          </p:cNvPr>
          <p:cNvSpPr>
            <a:spLocks noGrp="1"/>
          </p:cNvSpPr>
          <p:nvPr>
            <p:ph type="ftr" sz="quarter" idx="11"/>
          </p:nvPr>
        </p:nvSpPr>
        <p:spPr/>
        <p:txBody>
          <a:bodyPr/>
          <a:lstStyle/>
          <a:p>
            <a:r>
              <a:rPr lang="en-US" dirty="0"/>
              <a:t>NTP Medicare OEP Bootcamp 2022</a:t>
            </a:r>
          </a:p>
        </p:txBody>
      </p:sp>
      <p:sp>
        <p:nvSpPr>
          <p:cNvPr id="3" name="Date Placeholder 2">
            <a:extLst>
              <a:ext uri="{FF2B5EF4-FFF2-40B4-BE49-F238E27FC236}">
                <a16:creationId xmlns:a16="http://schemas.microsoft.com/office/drawing/2014/main" id="{AAD66C64-CB8B-4456-BBE5-11CCF239CBFD}"/>
              </a:ext>
            </a:extLst>
          </p:cNvPr>
          <p:cNvSpPr>
            <a:spLocks noGrp="1"/>
          </p:cNvSpPr>
          <p:nvPr>
            <p:ph type="dt" sz="half" idx="10"/>
          </p:nvPr>
        </p:nvSpPr>
        <p:spPr/>
        <p:txBody>
          <a:bodyPr/>
          <a:lstStyle/>
          <a:p>
            <a:r>
              <a:rPr lang="en-US"/>
              <a:t>September 2022</a:t>
            </a:r>
          </a:p>
        </p:txBody>
      </p:sp>
    </p:spTree>
    <p:custDataLst>
      <p:tags r:id="rId1"/>
    </p:custDataLst>
    <p:extLst>
      <p:ext uri="{BB962C8B-B14F-4D97-AF65-F5344CB8AC3E}">
        <p14:creationId xmlns:p14="http://schemas.microsoft.com/office/powerpoint/2010/main" val="161727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778AA4-D94F-4368-8BA2-3B4496E739E4}"/>
              </a:ext>
            </a:extLst>
          </p:cNvPr>
          <p:cNvSpPr>
            <a:spLocks noGrp="1"/>
          </p:cNvSpPr>
          <p:nvPr>
            <p:ph type="title"/>
          </p:nvPr>
        </p:nvSpPr>
        <p:spPr>
          <a:xfrm>
            <a:off x="0" y="12880"/>
            <a:ext cx="12192000" cy="960120"/>
          </a:xfrm>
        </p:spPr>
        <p:txBody>
          <a:bodyPr>
            <a:normAutofit/>
          </a:bodyPr>
          <a:lstStyle/>
          <a:p>
            <a:r>
              <a:rPr lang="en-US" sz="2800" dirty="0"/>
              <a:t>Authenticated Beneficiaries Only: </a:t>
            </a:r>
            <a:br>
              <a:rPr lang="en-US" sz="2800" dirty="0"/>
            </a:br>
            <a:r>
              <a:rPr lang="en-US" sz="2800" dirty="0"/>
              <a:t>Personalized Summary Page</a:t>
            </a:r>
          </a:p>
        </p:txBody>
      </p:sp>
      <p:pic>
        <p:nvPicPr>
          <p:cNvPr id="7" name="Content Placeholder 6" descr="Graphical user interface, text, application, email&#10;&#10;Description automatically generated">
            <a:extLst>
              <a:ext uri="{FF2B5EF4-FFF2-40B4-BE49-F238E27FC236}">
                <a16:creationId xmlns:a16="http://schemas.microsoft.com/office/drawing/2014/main" id="{3ECDBE9B-5FCE-C22C-DCD5-F96687B39AE1}"/>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05306" y="1271587"/>
            <a:ext cx="5138787" cy="4586287"/>
          </a:xfrm>
          <a:prstGeom prst="rect">
            <a:avLst/>
          </a:prstGeom>
          <a:ln>
            <a:noFill/>
          </a:ln>
          <a:effectLst>
            <a:outerShdw blurRad="292100" dist="139700" dir="2700000" algn="tl" rotWithShape="0">
              <a:srgbClr val="333333">
                <a:alpha val="65000"/>
              </a:srgbClr>
            </a:outerShdw>
          </a:effectLst>
        </p:spPr>
      </p:pic>
      <p:pic>
        <p:nvPicPr>
          <p:cNvPr id="10" name="Content Placeholder 9" descr="Graphical user interface, application, Teams&#10;&#10;Description automatically generated">
            <a:extLst>
              <a:ext uri="{FF2B5EF4-FFF2-40B4-BE49-F238E27FC236}">
                <a16:creationId xmlns:a16="http://schemas.microsoft.com/office/drawing/2014/main" id="{656A5295-E111-84DF-98B0-116FD2ABD696}"/>
              </a:ext>
            </a:extLst>
          </p:cNvPr>
          <p:cNvPicPr>
            <a:picLocks noGrp="1" noChangeAspect="1"/>
          </p:cNvPicPr>
          <p:nvPr>
            <p:ph idx="4294967295"/>
          </p:nvPr>
        </p:nvPicPr>
        <p:blipFill>
          <a:blip r:embed="rId5" cstate="screen">
            <a:extLst>
              <a:ext uri="{28A0092B-C50C-407E-A947-70E740481C1C}">
                <a14:useLocalDpi xmlns:a14="http://schemas.microsoft.com/office/drawing/2010/main"/>
              </a:ext>
            </a:extLst>
          </a:blip>
          <a:stretch>
            <a:fillRect/>
          </a:stretch>
        </p:blipFill>
        <p:spPr>
          <a:xfrm>
            <a:off x="6309843" y="1271588"/>
            <a:ext cx="5276850" cy="4586287"/>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1FE144B5-BAC6-41AC-BE2A-969E9FC41097}"/>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5E8BAB2A-2B7D-4EE5-B2DE-019FCF68DC49}"/>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21047855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2ABF97-3B9D-4BF1-BD55-D8CCE76B52F1}"/>
              </a:ext>
            </a:extLst>
          </p:cNvPr>
          <p:cNvSpPr>
            <a:spLocks noGrp="1"/>
          </p:cNvSpPr>
          <p:nvPr>
            <p:ph type="title"/>
          </p:nvPr>
        </p:nvSpPr>
        <p:spPr/>
        <p:txBody>
          <a:bodyPr/>
          <a:lstStyle/>
          <a:p>
            <a:r>
              <a:rPr lang="en-US" dirty="0"/>
              <a:t>Medigap Policy Rates Included: Policy Details Page</a:t>
            </a:r>
          </a:p>
        </p:txBody>
      </p:sp>
      <p:sp>
        <p:nvSpPr>
          <p:cNvPr id="5" name="Content Placeholder 4">
            <a:extLst>
              <a:ext uri="{FF2B5EF4-FFF2-40B4-BE49-F238E27FC236}">
                <a16:creationId xmlns:a16="http://schemas.microsoft.com/office/drawing/2014/main" id="{224D2ECC-00E3-46A4-9C02-B91AA6FDD956}"/>
              </a:ext>
            </a:extLst>
          </p:cNvPr>
          <p:cNvSpPr>
            <a:spLocks noGrp="1"/>
          </p:cNvSpPr>
          <p:nvPr>
            <p:ph idx="1"/>
          </p:nvPr>
        </p:nvSpPr>
        <p:spPr/>
        <p:txBody>
          <a:bodyPr/>
          <a:lstStyle/>
          <a:p>
            <a:r>
              <a:rPr lang="en-US" dirty="0"/>
              <a:t>Status: Launched on May 17</a:t>
            </a:r>
            <a:r>
              <a:rPr lang="en-US" baseline="30000" dirty="0"/>
              <a:t>th</a:t>
            </a:r>
            <a:endParaRPr lang="en-US" dirty="0"/>
          </a:p>
          <a:p>
            <a:r>
              <a:rPr lang="en-US" dirty="0"/>
              <a:t>Provides beneficiaries a way to make more informed decisions about potential Medigap plans by reviewing policy rate estimates</a:t>
            </a:r>
          </a:p>
          <a:p>
            <a:r>
              <a:rPr lang="en-US" dirty="0"/>
              <a:t>Available to unauthenticated and authenticated beneficiaries</a:t>
            </a:r>
          </a:p>
          <a:p>
            <a:r>
              <a:rPr lang="en-US" dirty="0"/>
              <a:t>Can be accessed via the Medigap site when investigating individual policy providers</a:t>
            </a:r>
          </a:p>
          <a:p>
            <a:endParaRPr lang="en-US" dirty="0"/>
          </a:p>
        </p:txBody>
      </p:sp>
      <p:sp>
        <p:nvSpPr>
          <p:cNvPr id="3" name="Footer Placeholder 2">
            <a:extLst>
              <a:ext uri="{FF2B5EF4-FFF2-40B4-BE49-F238E27FC236}">
                <a16:creationId xmlns:a16="http://schemas.microsoft.com/office/drawing/2014/main" id="{D35062FD-C574-40D5-BD61-C8C4D7514F5E}"/>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88E3CB77-8C16-4881-BEF0-ABD76070415A}"/>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7257550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778AA4-D94F-4368-8BA2-3B4496E739E4}"/>
              </a:ext>
            </a:extLst>
          </p:cNvPr>
          <p:cNvSpPr>
            <a:spLocks noGrp="1"/>
          </p:cNvSpPr>
          <p:nvPr>
            <p:ph type="title"/>
          </p:nvPr>
        </p:nvSpPr>
        <p:spPr/>
        <p:txBody>
          <a:bodyPr/>
          <a:lstStyle/>
          <a:p>
            <a:r>
              <a:rPr lang="en-US" dirty="0"/>
              <a:t>Medigap Policy Rates Included on Policy Details Page</a:t>
            </a:r>
          </a:p>
        </p:txBody>
      </p:sp>
      <p:pic>
        <p:nvPicPr>
          <p:cNvPr id="9" name="Content Placeholder 8" descr="Graphical user interface, text, application, email&#10;&#10;Description automatically generated">
            <a:extLst>
              <a:ext uri="{FF2B5EF4-FFF2-40B4-BE49-F238E27FC236}">
                <a16:creationId xmlns:a16="http://schemas.microsoft.com/office/drawing/2014/main" id="{8B732A94-2754-25B3-1F2B-BA81565F91A2}"/>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667536" y="1011637"/>
            <a:ext cx="6856927" cy="5057495"/>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1FE144B5-BAC6-41AC-BE2A-969E9FC41097}"/>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5E8BAB2A-2B7D-4EE5-B2DE-019FCF68DC49}"/>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33518549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2ABF97-3B9D-4BF1-BD55-D8CCE76B52F1}"/>
              </a:ext>
            </a:extLst>
          </p:cNvPr>
          <p:cNvSpPr>
            <a:spLocks noGrp="1"/>
          </p:cNvSpPr>
          <p:nvPr>
            <p:ph type="title"/>
          </p:nvPr>
        </p:nvSpPr>
        <p:spPr/>
        <p:txBody>
          <a:bodyPr/>
          <a:lstStyle/>
          <a:p>
            <a:r>
              <a:rPr lang="en-US" dirty="0"/>
              <a:t>SPAP Tool to Include HIV/AIDS Eligibility for ADAP</a:t>
            </a:r>
          </a:p>
        </p:txBody>
      </p:sp>
      <p:sp>
        <p:nvSpPr>
          <p:cNvPr id="5" name="Content Placeholder 4">
            <a:extLst>
              <a:ext uri="{FF2B5EF4-FFF2-40B4-BE49-F238E27FC236}">
                <a16:creationId xmlns:a16="http://schemas.microsoft.com/office/drawing/2014/main" id="{224D2ECC-00E3-46A4-9C02-B91AA6FDD956}"/>
              </a:ext>
            </a:extLst>
          </p:cNvPr>
          <p:cNvSpPr>
            <a:spLocks noGrp="1"/>
          </p:cNvSpPr>
          <p:nvPr>
            <p:ph idx="1"/>
          </p:nvPr>
        </p:nvSpPr>
        <p:spPr/>
        <p:txBody>
          <a:bodyPr>
            <a:normAutofit fontScale="92500" lnSpcReduction="10000"/>
          </a:bodyPr>
          <a:lstStyle/>
          <a:p>
            <a:pPr>
              <a:lnSpc>
                <a:spcPct val="110000"/>
              </a:lnSpc>
            </a:pPr>
            <a:r>
              <a:rPr lang="en-US" dirty="0"/>
              <a:t>Status: Launched on May 26</a:t>
            </a:r>
            <a:r>
              <a:rPr lang="en-US" baseline="30000" dirty="0"/>
              <a:t>th</a:t>
            </a:r>
            <a:endParaRPr lang="en-US" dirty="0"/>
          </a:p>
          <a:p>
            <a:pPr>
              <a:lnSpc>
                <a:spcPct val="110000"/>
              </a:lnSpc>
            </a:pPr>
            <a:r>
              <a:rPr lang="en-US" dirty="0"/>
              <a:t>Beneficiaries who found programs on Plan Finder were contacting ADAP providers but were unaware of those enrollment prerequisites. </a:t>
            </a:r>
          </a:p>
          <a:p>
            <a:pPr>
              <a:lnSpc>
                <a:spcPct val="110000"/>
              </a:lnSpc>
            </a:pPr>
            <a:r>
              <a:rPr lang="en-US" dirty="0"/>
              <a:t>For </a:t>
            </a:r>
            <a:r>
              <a:rPr lang="en-US" dirty="0">
                <a:hlinkClick r:id="rId4"/>
              </a:rPr>
              <a:t>AIDS Drug Assistance Programs</a:t>
            </a:r>
            <a:r>
              <a:rPr lang="en-US" dirty="0"/>
              <a:t> (ADAP), additional eligibility criteria has been included to provide beneficiaries with more information on whether they qualify for an ADAP program</a:t>
            </a:r>
          </a:p>
          <a:p>
            <a:pPr>
              <a:lnSpc>
                <a:spcPct val="110000"/>
              </a:lnSpc>
            </a:pPr>
            <a:r>
              <a:rPr lang="en-US" dirty="0"/>
              <a:t>Can be reached via the Plan Details page, then a link to the static site, then through a link to the SPAP site</a:t>
            </a:r>
          </a:p>
          <a:p>
            <a:pPr>
              <a:lnSpc>
                <a:spcPct val="110000"/>
              </a:lnSpc>
            </a:pPr>
            <a:r>
              <a:rPr lang="en-US" dirty="0"/>
              <a:t>Viewable by both authenticated and unauthenticated users</a:t>
            </a:r>
          </a:p>
          <a:p>
            <a:pPr marL="0" indent="0">
              <a:buNone/>
            </a:pPr>
            <a:endParaRPr lang="en-US" dirty="0"/>
          </a:p>
          <a:p>
            <a:endParaRPr lang="en-US" dirty="0"/>
          </a:p>
        </p:txBody>
      </p:sp>
      <p:sp>
        <p:nvSpPr>
          <p:cNvPr id="3" name="Footer Placeholder 2">
            <a:extLst>
              <a:ext uri="{FF2B5EF4-FFF2-40B4-BE49-F238E27FC236}">
                <a16:creationId xmlns:a16="http://schemas.microsoft.com/office/drawing/2014/main" id="{D35062FD-C574-40D5-BD61-C8C4D7514F5E}"/>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88E3CB77-8C16-4881-BEF0-ABD76070415A}"/>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23401805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778AA4-D94F-4368-8BA2-3B4496E739E4}"/>
              </a:ext>
            </a:extLst>
          </p:cNvPr>
          <p:cNvSpPr>
            <a:spLocks noGrp="1"/>
          </p:cNvSpPr>
          <p:nvPr>
            <p:ph type="title"/>
          </p:nvPr>
        </p:nvSpPr>
        <p:spPr/>
        <p:txBody>
          <a:bodyPr/>
          <a:lstStyle/>
          <a:p>
            <a:r>
              <a:rPr lang="en-US" dirty="0"/>
              <a:t>SPAP Tool to Include HIV/AIDS ADAP Eligibility</a:t>
            </a:r>
          </a:p>
        </p:txBody>
      </p:sp>
      <p:pic>
        <p:nvPicPr>
          <p:cNvPr id="12" name="Picture 11" descr="Screenshot from Medicare.gov showing Drug coverage section">
            <a:extLst>
              <a:ext uri="{FF2B5EF4-FFF2-40B4-BE49-F238E27FC236}">
                <a16:creationId xmlns:a16="http://schemas.microsoft.com/office/drawing/2014/main" id="{F5049691-2108-1505-9B3C-005E1EB3E1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976" y="1082233"/>
            <a:ext cx="5144990" cy="1915610"/>
          </a:xfrm>
          <a:prstGeom prst="rect">
            <a:avLst/>
          </a:prstGeom>
          <a:effectLst>
            <a:outerShdw blurRad="50800" dist="38100" dir="8100000" algn="tr" rotWithShape="0">
              <a:prstClr val="black">
                <a:alpha val="40000"/>
              </a:prstClr>
            </a:outerShdw>
          </a:effectLst>
        </p:spPr>
      </p:pic>
      <p:pic>
        <p:nvPicPr>
          <p:cNvPr id="14" name="Picture 13" descr="Screenshot from Medicare.gov showing 5 ways to get help with prescription cost section">
            <a:extLst>
              <a:ext uri="{FF2B5EF4-FFF2-40B4-BE49-F238E27FC236}">
                <a16:creationId xmlns:a16="http://schemas.microsoft.com/office/drawing/2014/main" id="{0708ACB9-C86D-8DF1-158B-C23F4BDB5E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469" y="2094773"/>
            <a:ext cx="4678028" cy="2372429"/>
          </a:xfrm>
          <a:prstGeom prst="rect">
            <a:avLst/>
          </a:prstGeom>
          <a:effectLst>
            <a:outerShdw blurRad="50800" dist="38100" dir="8100000" algn="tr" rotWithShape="0">
              <a:prstClr val="black">
                <a:alpha val="40000"/>
              </a:prstClr>
            </a:outerShdw>
          </a:effectLst>
        </p:spPr>
      </p:pic>
      <p:pic>
        <p:nvPicPr>
          <p:cNvPr id="16" name="Picture 15" descr="Screenshot from Medicare.gov showing state search for pharmaceutical assistance program  section">
            <a:extLst>
              <a:ext uri="{FF2B5EF4-FFF2-40B4-BE49-F238E27FC236}">
                <a16:creationId xmlns:a16="http://schemas.microsoft.com/office/drawing/2014/main" id="{77FFC622-06CB-1FBF-8400-6C13966E6C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1855" y="3963416"/>
            <a:ext cx="4610637" cy="1915610"/>
          </a:xfrm>
          <a:prstGeom prst="rect">
            <a:avLst/>
          </a:prstGeom>
          <a:effectLst>
            <a:outerShdw blurRad="50800" dist="38100" dir="8100000" algn="tr" rotWithShape="0">
              <a:prstClr val="black">
                <a:alpha val="40000"/>
              </a:prstClr>
            </a:outerShdw>
          </a:effectLst>
        </p:spPr>
      </p:pic>
      <p:pic>
        <p:nvPicPr>
          <p:cNvPr id="10" name="Content Placeholder 9" descr="Screenshot from Medicare.gov showing Arizona Aids drug assistance program info section">
            <a:extLst>
              <a:ext uri="{FF2B5EF4-FFF2-40B4-BE49-F238E27FC236}">
                <a16:creationId xmlns:a16="http://schemas.microsoft.com/office/drawing/2014/main" id="{9A577C5B-D501-E94D-9C41-15352462F9F7}"/>
              </a:ext>
            </a:extLst>
          </p:cNvPr>
          <p:cNvPicPr>
            <a:picLocks noGrp="1" noChangeAspect="1"/>
          </p:cNvPicPr>
          <p:nvPr>
            <p:ph idx="1"/>
          </p:nvPr>
        </p:nvPicPr>
        <p:blipFill>
          <a:blip r:embed="rId7" cstate="screen">
            <a:extLst>
              <a:ext uri="{28A0092B-C50C-407E-A947-70E740481C1C}">
                <a14:useLocalDpi xmlns:a14="http://schemas.microsoft.com/office/drawing/2010/main"/>
              </a:ext>
            </a:extLst>
          </a:blip>
          <a:stretch>
            <a:fillRect/>
          </a:stretch>
        </p:blipFill>
        <p:spPr>
          <a:xfrm>
            <a:off x="5582352" y="1299586"/>
            <a:ext cx="6396255" cy="4258827"/>
          </a:xfrm>
          <a:effectLst>
            <a:outerShdw blurRad="50800" dist="38100" dir="5400000" algn="t" rotWithShape="0">
              <a:prstClr val="black">
                <a:alpha val="40000"/>
              </a:prstClr>
            </a:outerShdw>
          </a:effectLst>
        </p:spPr>
      </p:pic>
      <p:sp>
        <p:nvSpPr>
          <p:cNvPr id="3" name="Footer Placeholder 2">
            <a:extLst>
              <a:ext uri="{FF2B5EF4-FFF2-40B4-BE49-F238E27FC236}">
                <a16:creationId xmlns:a16="http://schemas.microsoft.com/office/drawing/2014/main" id="{1FE144B5-BAC6-41AC-BE2A-969E9FC41097}"/>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5E8BAB2A-2B7D-4EE5-B2DE-019FCF68DC49}"/>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5552636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2ABF97-3B9D-4BF1-BD55-D8CCE76B52F1}"/>
              </a:ext>
            </a:extLst>
          </p:cNvPr>
          <p:cNvSpPr>
            <a:spLocks noGrp="1"/>
          </p:cNvSpPr>
          <p:nvPr>
            <p:ph type="title"/>
          </p:nvPr>
        </p:nvSpPr>
        <p:spPr/>
        <p:txBody>
          <a:bodyPr>
            <a:normAutofit/>
          </a:bodyPr>
          <a:lstStyle/>
          <a:p>
            <a:r>
              <a:rPr lang="en-US" sz="2800" b="0" dirty="0"/>
              <a:t>Enrollment Request Notifications: </a:t>
            </a:r>
            <a:br>
              <a:rPr lang="en-US" sz="2800" b="0" dirty="0"/>
            </a:br>
            <a:r>
              <a:rPr lang="en-US" sz="2800" b="0" dirty="0"/>
              <a:t>Medicare Message Center</a:t>
            </a:r>
          </a:p>
        </p:txBody>
      </p:sp>
      <p:sp>
        <p:nvSpPr>
          <p:cNvPr id="5" name="Content Placeholder 4">
            <a:extLst>
              <a:ext uri="{FF2B5EF4-FFF2-40B4-BE49-F238E27FC236}">
                <a16:creationId xmlns:a16="http://schemas.microsoft.com/office/drawing/2014/main" id="{224D2ECC-00E3-46A4-9C02-B91AA6FDD956}"/>
              </a:ext>
            </a:extLst>
          </p:cNvPr>
          <p:cNvSpPr>
            <a:spLocks noGrp="1"/>
          </p:cNvSpPr>
          <p:nvPr>
            <p:ph idx="1"/>
          </p:nvPr>
        </p:nvSpPr>
        <p:spPr/>
        <p:txBody>
          <a:bodyPr>
            <a:normAutofit fontScale="92500" lnSpcReduction="10000"/>
          </a:bodyPr>
          <a:lstStyle/>
          <a:p>
            <a:r>
              <a:rPr lang="en-US" dirty="0"/>
              <a:t>Status: Launched on July 19</a:t>
            </a:r>
            <a:r>
              <a:rPr lang="en-US" baseline="30000" dirty="0"/>
              <a:t>th</a:t>
            </a:r>
            <a:r>
              <a:rPr lang="en-US" dirty="0"/>
              <a:t> </a:t>
            </a:r>
          </a:p>
          <a:p>
            <a:r>
              <a:rPr lang="en-US" dirty="0"/>
              <a:t>When a beneficiary submits an enrollment request in the Online Enrollment Center (OEC), a confirmation web page is presented that includes the OEC confirmation number. After exiting the confirmation page, the beneficiary is unable to retrieve the OEC confirmation number from www.medicare.gov.</a:t>
            </a:r>
          </a:p>
          <a:p>
            <a:r>
              <a:rPr lang="en-US" dirty="0"/>
              <a:t>After submitting an enrollment request, authenticated beneficiaries will receive a message in their message center with their requested plan contact information, along with their confirmation number.</a:t>
            </a:r>
          </a:p>
          <a:p>
            <a:r>
              <a:rPr lang="en-US" dirty="0"/>
              <a:t>These beneficiaries will also receive a notification email with basic enrollment request information and a link to the message center. </a:t>
            </a:r>
          </a:p>
        </p:txBody>
      </p:sp>
      <p:sp>
        <p:nvSpPr>
          <p:cNvPr id="3" name="Footer Placeholder 2">
            <a:extLst>
              <a:ext uri="{FF2B5EF4-FFF2-40B4-BE49-F238E27FC236}">
                <a16:creationId xmlns:a16="http://schemas.microsoft.com/office/drawing/2014/main" id="{D35062FD-C574-40D5-BD61-C8C4D7514F5E}"/>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88E3CB77-8C16-4881-BEF0-ABD76070415A}"/>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30359271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778AA4-D94F-4368-8BA2-3B4496E739E4}"/>
              </a:ext>
            </a:extLst>
          </p:cNvPr>
          <p:cNvSpPr>
            <a:spLocks noGrp="1"/>
          </p:cNvSpPr>
          <p:nvPr>
            <p:ph type="title"/>
          </p:nvPr>
        </p:nvSpPr>
        <p:spPr/>
        <p:txBody>
          <a:bodyPr>
            <a:normAutofit/>
          </a:bodyPr>
          <a:lstStyle/>
          <a:p>
            <a:r>
              <a:rPr lang="en-US" sz="2800" dirty="0"/>
              <a:t>Enrollment Request Notifications in </a:t>
            </a:r>
            <a:br>
              <a:rPr lang="en-US" sz="2800" dirty="0"/>
            </a:br>
            <a:r>
              <a:rPr lang="en-US" sz="2800" dirty="0"/>
              <a:t>Medicare Message Center</a:t>
            </a:r>
          </a:p>
        </p:txBody>
      </p:sp>
      <p:sp>
        <p:nvSpPr>
          <p:cNvPr id="16" name="TextBox 15">
            <a:extLst>
              <a:ext uri="{FF2B5EF4-FFF2-40B4-BE49-F238E27FC236}">
                <a16:creationId xmlns:a16="http://schemas.microsoft.com/office/drawing/2014/main" id="{D51BB6B8-0C51-B145-E528-02E071FAF12A}"/>
              </a:ext>
            </a:extLst>
          </p:cNvPr>
          <p:cNvSpPr txBox="1"/>
          <p:nvPr/>
        </p:nvSpPr>
        <p:spPr>
          <a:xfrm>
            <a:off x="1240220" y="1718441"/>
            <a:ext cx="1371600" cy="369332"/>
          </a:xfrm>
          <a:prstGeom prst="rect">
            <a:avLst/>
          </a:prstGeom>
          <a:noFill/>
        </p:spPr>
        <p:txBody>
          <a:bodyPr wrap="square" rtlCol="0">
            <a:spAutoFit/>
          </a:bodyPr>
          <a:lstStyle>
            <a:defPPr>
              <a:defRPr lang="en-US"/>
            </a:defPPr>
            <a:lvl1pPr algn="ctr">
              <a:defRPr>
                <a:solidFill>
                  <a:schemeClr val="accent5">
                    <a:lumMod val="50000"/>
                  </a:schemeClr>
                </a:solidFill>
                <a:latin typeface="Arial" panose="020B0604020202020204" pitchFamily="34" charset="0"/>
                <a:cs typeface="Arial" panose="020B0604020202020204" pitchFamily="34" charset="0"/>
              </a:defRPr>
            </a:lvl1pPr>
          </a:lstStyle>
          <a:p>
            <a:r>
              <a:rPr lang="en-US" dirty="0"/>
              <a:t>Notification</a:t>
            </a:r>
          </a:p>
        </p:txBody>
      </p:sp>
      <p:pic>
        <p:nvPicPr>
          <p:cNvPr id="15" name="Picture 14" descr="Graphical user interface, text, application&#10;&#10;Description automatically generated">
            <a:extLst>
              <a:ext uri="{FF2B5EF4-FFF2-40B4-BE49-F238E27FC236}">
                <a16:creationId xmlns:a16="http://schemas.microsoft.com/office/drawing/2014/main" id="{07C83CD6-3E75-18D6-D8F3-363952E660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4120" y="2346324"/>
            <a:ext cx="2463800" cy="2717800"/>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570B5BF7-9082-9B0F-837B-351D0EE46AB0}"/>
              </a:ext>
            </a:extLst>
          </p:cNvPr>
          <p:cNvSpPr txBox="1"/>
          <p:nvPr/>
        </p:nvSpPr>
        <p:spPr>
          <a:xfrm>
            <a:off x="4645156" y="1721673"/>
            <a:ext cx="2349062" cy="369332"/>
          </a:xfrm>
          <a:prstGeom prst="rect">
            <a:avLst/>
          </a:prstGeom>
          <a:noFill/>
        </p:spPr>
        <p:txBody>
          <a:bodyPr wrap="square" rtlCol="0">
            <a:spAutoFit/>
          </a:bodyPr>
          <a:lstStyle>
            <a:defPPr>
              <a:defRPr lang="en-US"/>
            </a:defPPr>
            <a:lvl1pPr algn="ctr">
              <a:defRPr>
                <a:solidFill>
                  <a:schemeClr val="accent5">
                    <a:lumMod val="50000"/>
                  </a:schemeClr>
                </a:solidFill>
                <a:latin typeface="Arial" panose="020B0604020202020204" pitchFamily="34" charset="0"/>
                <a:cs typeface="Arial" panose="020B0604020202020204" pitchFamily="34" charset="0"/>
              </a:defRPr>
            </a:lvl1pPr>
          </a:lstStyle>
          <a:p>
            <a:r>
              <a:rPr lang="en-US" dirty="0"/>
              <a:t>Message Center </a:t>
            </a:r>
          </a:p>
        </p:txBody>
      </p:sp>
      <p:pic>
        <p:nvPicPr>
          <p:cNvPr id="9" name="Picture 8" descr="Graphical user interface, text, application, email&#10;&#10;Description automatically generated">
            <a:extLst>
              <a:ext uri="{FF2B5EF4-FFF2-40B4-BE49-F238E27FC236}">
                <a16:creationId xmlns:a16="http://schemas.microsoft.com/office/drawing/2014/main" id="{E59870EB-C7C1-BD20-1B67-630F0D9943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7877" y="2346324"/>
            <a:ext cx="3203620" cy="3306360"/>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BA120CD9-BF75-3A9F-00B4-A1A81F24024D}"/>
              </a:ext>
            </a:extLst>
          </p:cNvPr>
          <p:cNvSpPr txBox="1"/>
          <p:nvPr/>
        </p:nvSpPr>
        <p:spPr>
          <a:xfrm>
            <a:off x="8677350" y="1719837"/>
            <a:ext cx="2964719" cy="369332"/>
          </a:xfrm>
          <a:prstGeom prst="rect">
            <a:avLst/>
          </a:prstGeom>
          <a:noFill/>
        </p:spPr>
        <p:txBody>
          <a:bodyPr wrap="square" rtlCol="0">
            <a:spAutoFit/>
          </a:bodyPr>
          <a:lstStyle/>
          <a:p>
            <a:pPr algn="ctr"/>
            <a:r>
              <a:rPr lang="en-US" dirty="0">
                <a:solidFill>
                  <a:schemeClr val="accent5">
                    <a:lumMod val="50000"/>
                  </a:schemeClr>
                </a:solidFill>
                <a:latin typeface="Arial" panose="020B0604020202020204" pitchFamily="34" charset="0"/>
                <a:cs typeface="Arial" panose="020B0604020202020204" pitchFamily="34" charset="0"/>
              </a:rPr>
              <a:t>Email (Spanish Example)</a:t>
            </a:r>
          </a:p>
        </p:txBody>
      </p:sp>
      <p:pic>
        <p:nvPicPr>
          <p:cNvPr id="11" name="Picture 10" descr="Graphical user interface, text, application, email&#10;&#10;Description automatically generated">
            <a:extLst>
              <a:ext uri="{FF2B5EF4-FFF2-40B4-BE49-F238E27FC236}">
                <a16:creationId xmlns:a16="http://schemas.microsoft.com/office/drawing/2014/main" id="{DDB7393C-6F1B-425D-AA63-A31847767E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1454" y="2346324"/>
            <a:ext cx="3356513" cy="3622752"/>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1FE144B5-BAC6-41AC-BE2A-969E9FC41097}"/>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5E8BAB2A-2B7D-4EE5-B2DE-019FCF68DC49}"/>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10389399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2ABF97-3B9D-4BF1-BD55-D8CCE76B52F1}"/>
              </a:ext>
            </a:extLst>
          </p:cNvPr>
          <p:cNvSpPr>
            <a:spLocks noGrp="1"/>
          </p:cNvSpPr>
          <p:nvPr>
            <p:ph type="title"/>
          </p:nvPr>
        </p:nvSpPr>
        <p:spPr/>
        <p:txBody>
          <a:bodyPr/>
          <a:lstStyle/>
          <a:p>
            <a:r>
              <a:rPr lang="en-US" dirty="0"/>
              <a:t>Pharmacy Selection Improvements</a:t>
            </a:r>
          </a:p>
        </p:txBody>
      </p:sp>
      <p:sp>
        <p:nvSpPr>
          <p:cNvPr id="5" name="Content Placeholder 4">
            <a:extLst>
              <a:ext uri="{FF2B5EF4-FFF2-40B4-BE49-F238E27FC236}">
                <a16:creationId xmlns:a16="http://schemas.microsoft.com/office/drawing/2014/main" id="{224D2ECC-00E3-46A4-9C02-B91AA6FDD956}"/>
              </a:ext>
            </a:extLst>
          </p:cNvPr>
          <p:cNvSpPr>
            <a:spLocks noGrp="1"/>
          </p:cNvSpPr>
          <p:nvPr>
            <p:ph idx="1"/>
          </p:nvPr>
        </p:nvSpPr>
        <p:spPr/>
        <p:txBody>
          <a:bodyPr>
            <a:normAutofit fontScale="85000" lnSpcReduction="10000"/>
          </a:bodyPr>
          <a:lstStyle/>
          <a:p>
            <a:r>
              <a:rPr lang="en-US" dirty="0"/>
              <a:t>Status: Launched on September 15</a:t>
            </a:r>
            <a:r>
              <a:rPr lang="en-US" baseline="30000" dirty="0"/>
              <a:t>th</a:t>
            </a:r>
            <a:r>
              <a:rPr lang="en-US" dirty="0"/>
              <a:t> </a:t>
            </a:r>
          </a:p>
          <a:p>
            <a:r>
              <a:rPr lang="en-US" dirty="0"/>
              <a:t>A major barrier to access is that drug costs are too high for the vast majority of beneficiaries</a:t>
            </a:r>
          </a:p>
          <a:p>
            <a:r>
              <a:rPr lang="en-US" dirty="0"/>
              <a:t>New experience:</a:t>
            </a:r>
          </a:p>
          <a:p>
            <a:pPr lvl="1"/>
            <a:r>
              <a:rPr lang="en-US" dirty="0"/>
              <a:t>Gives beneficiaries visibility into lower cost pharmacy options in Medicare Plan Finder</a:t>
            </a:r>
          </a:p>
          <a:p>
            <a:pPr lvl="2" fontAlgn="base"/>
            <a:r>
              <a:rPr lang="en-US" dirty="0"/>
              <a:t>Reduces overall drug costs to the beneficiary by providing them information to help them save money at the pharmacy counter</a:t>
            </a:r>
          </a:p>
          <a:p>
            <a:pPr lvl="2" fontAlgn="base"/>
            <a:r>
              <a:rPr lang="en-US" dirty="0"/>
              <a:t>Increases confidence in their choices made through MPF due to increased cost visibility and guidance</a:t>
            </a:r>
          </a:p>
          <a:p>
            <a:pPr lvl="1"/>
            <a:r>
              <a:rPr lang="en-US" dirty="0"/>
              <a:t>Tailor messages to users when there are steps they can take to help surface lower cost pharmacies</a:t>
            </a:r>
          </a:p>
          <a:p>
            <a:pPr lvl="1"/>
            <a:r>
              <a:rPr lang="en-US" dirty="0"/>
              <a:t>Also adds the ability to see costs for each pharmacy in the In-Network Pharmacy Finder</a:t>
            </a:r>
          </a:p>
        </p:txBody>
      </p:sp>
      <p:sp>
        <p:nvSpPr>
          <p:cNvPr id="3" name="Footer Placeholder 2">
            <a:extLst>
              <a:ext uri="{FF2B5EF4-FFF2-40B4-BE49-F238E27FC236}">
                <a16:creationId xmlns:a16="http://schemas.microsoft.com/office/drawing/2014/main" id="{D35062FD-C574-40D5-BD61-C8C4D7514F5E}"/>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88E3CB77-8C16-4881-BEF0-ABD76070415A}"/>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41224426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778AA4-D94F-4368-8BA2-3B4496E739E4}"/>
              </a:ext>
            </a:extLst>
          </p:cNvPr>
          <p:cNvSpPr>
            <a:spLocks noGrp="1"/>
          </p:cNvSpPr>
          <p:nvPr>
            <p:ph type="title"/>
          </p:nvPr>
        </p:nvSpPr>
        <p:spPr/>
        <p:txBody>
          <a:bodyPr/>
          <a:lstStyle/>
          <a:p>
            <a:r>
              <a:rPr lang="en-US" dirty="0"/>
              <a:t>Pharmacy Selection Messaging Improvements</a:t>
            </a:r>
          </a:p>
        </p:txBody>
      </p:sp>
      <p:pic>
        <p:nvPicPr>
          <p:cNvPr id="7" name="Content Placeholder 6" descr="Screenshot from Medicare.gov showing saved pharmacies page">
            <a:extLst>
              <a:ext uri="{FF2B5EF4-FFF2-40B4-BE49-F238E27FC236}">
                <a16:creationId xmlns:a16="http://schemas.microsoft.com/office/drawing/2014/main" id="{07A2704B-F758-355D-06B3-9659387730E8}"/>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363144" y="2421227"/>
            <a:ext cx="5732856" cy="2990258"/>
          </a:xfrm>
          <a:prstGeom prst="rect">
            <a:avLst/>
          </a:prstGeom>
          <a:ln>
            <a:noFill/>
          </a:ln>
          <a:effectLst>
            <a:outerShdw blurRad="292100" dist="139700" dir="2700000" algn="tl" rotWithShape="0">
              <a:srgbClr val="333333">
                <a:alpha val="65000"/>
              </a:srgbClr>
            </a:outerShdw>
          </a:effectLst>
        </p:spPr>
      </p:pic>
      <p:pic>
        <p:nvPicPr>
          <p:cNvPr id="10" name="Content Placeholder 9" descr="Screenshot from Medicare.gov showing Find in-network Pharmacies page">
            <a:extLst>
              <a:ext uri="{FF2B5EF4-FFF2-40B4-BE49-F238E27FC236}">
                <a16:creationId xmlns:a16="http://schemas.microsoft.com/office/drawing/2014/main" id="{7B81BF6C-B8EE-1445-6702-1AD63EF27472}"/>
              </a:ext>
            </a:extLst>
          </p:cNvPr>
          <p:cNvPicPr>
            <a:picLocks noGrp="1" noChangeAspect="1"/>
          </p:cNvPicPr>
          <p:nvPr>
            <p:ph idx="4294967295"/>
          </p:nvPr>
        </p:nvPicPr>
        <p:blipFill>
          <a:blip r:embed="rId5" cstate="screen">
            <a:extLst>
              <a:ext uri="{28A0092B-C50C-407E-A947-70E740481C1C}">
                <a14:useLocalDpi xmlns:a14="http://schemas.microsoft.com/office/drawing/2010/main"/>
              </a:ext>
            </a:extLst>
          </a:blip>
          <a:stretch>
            <a:fillRect/>
          </a:stretch>
        </p:blipFill>
        <p:spPr>
          <a:xfrm>
            <a:off x="6412874" y="1240453"/>
            <a:ext cx="5276850" cy="4621213"/>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1FE144B5-BAC6-41AC-BE2A-969E9FC41097}"/>
              </a:ext>
            </a:extLst>
          </p:cNvPr>
          <p:cNvSpPr>
            <a:spLocks noGrp="1"/>
          </p:cNvSpPr>
          <p:nvPr>
            <p:ph type="ftr" sz="quarter" idx="11"/>
          </p:nvPr>
        </p:nvSpPr>
        <p:spPr/>
        <p:txBody>
          <a:bodyPr/>
          <a:lstStyle/>
          <a:p>
            <a:r>
              <a:rPr lang="en-US" dirty="0"/>
              <a:t>NTP Medicare OEP Bootcamp 2022</a:t>
            </a:r>
          </a:p>
        </p:txBody>
      </p:sp>
      <p:sp>
        <p:nvSpPr>
          <p:cNvPr id="2" name="Date Placeholder 1">
            <a:extLst>
              <a:ext uri="{FF2B5EF4-FFF2-40B4-BE49-F238E27FC236}">
                <a16:creationId xmlns:a16="http://schemas.microsoft.com/office/drawing/2014/main" id="{5E8BAB2A-2B7D-4EE5-B2DE-019FCF68DC49}"/>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2447976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2ABF97-3B9D-4BF1-BD55-D8CCE76B52F1}"/>
              </a:ext>
            </a:extLst>
          </p:cNvPr>
          <p:cNvSpPr>
            <a:spLocks noGrp="1"/>
          </p:cNvSpPr>
          <p:nvPr>
            <p:ph type="title"/>
          </p:nvPr>
        </p:nvSpPr>
        <p:spPr/>
        <p:txBody>
          <a:bodyPr/>
          <a:lstStyle/>
          <a:p>
            <a:r>
              <a:rPr lang="en-US" dirty="0"/>
              <a:t>Year Over Year Plan Comparison</a:t>
            </a:r>
          </a:p>
        </p:txBody>
      </p:sp>
      <p:sp>
        <p:nvSpPr>
          <p:cNvPr id="3" name="Footer Placeholder 2">
            <a:extLst>
              <a:ext uri="{FF2B5EF4-FFF2-40B4-BE49-F238E27FC236}">
                <a16:creationId xmlns:a16="http://schemas.microsoft.com/office/drawing/2014/main" id="{D35062FD-C574-40D5-BD61-C8C4D7514F5E}"/>
              </a:ext>
            </a:extLst>
          </p:cNvPr>
          <p:cNvSpPr>
            <a:spLocks noGrp="1"/>
          </p:cNvSpPr>
          <p:nvPr>
            <p:ph type="ftr" sz="quarter" idx="11"/>
          </p:nvPr>
        </p:nvSpPr>
        <p:spPr/>
        <p:txBody>
          <a:bodyPr/>
          <a:lstStyle/>
          <a:p>
            <a:r>
              <a:rPr lang="en-US" dirty="0"/>
              <a:t>NTP Medicare OEP Bootcamp 2022</a:t>
            </a:r>
          </a:p>
        </p:txBody>
      </p:sp>
      <p:sp>
        <p:nvSpPr>
          <p:cNvPr id="5" name="Content Placeholder 4">
            <a:extLst>
              <a:ext uri="{FF2B5EF4-FFF2-40B4-BE49-F238E27FC236}">
                <a16:creationId xmlns:a16="http://schemas.microsoft.com/office/drawing/2014/main" id="{224D2ECC-00E3-46A4-9C02-B91AA6FDD956}"/>
              </a:ext>
            </a:extLst>
          </p:cNvPr>
          <p:cNvSpPr>
            <a:spLocks noGrp="1"/>
          </p:cNvSpPr>
          <p:nvPr>
            <p:ph idx="1"/>
          </p:nvPr>
        </p:nvSpPr>
        <p:spPr/>
        <p:txBody>
          <a:bodyPr>
            <a:normAutofit lnSpcReduction="10000"/>
          </a:bodyPr>
          <a:lstStyle/>
          <a:p>
            <a:r>
              <a:rPr lang="en-US" dirty="0"/>
              <a:t>Status: On schedule for October 1</a:t>
            </a:r>
            <a:r>
              <a:rPr lang="en-US" baseline="30000" dirty="0"/>
              <a:t>st</a:t>
            </a:r>
            <a:r>
              <a:rPr lang="en-US" dirty="0"/>
              <a:t> release</a:t>
            </a:r>
          </a:p>
          <a:p>
            <a:r>
              <a:rPr lang="en-US" dirty="0"/>
              <a:t>During OE, a critical decision-making juncture for logged-in beneficiaries is the choice to either stick with their current plan for next year (known as their rollover plan) or shop for a new plan.</a:t>
            </a:r>
          </a:p>
          <a:p>
            <a:r>
              <a:rPr lang="en-US" dirty="0"/>
              <a:t>New experience:</a:t>
            </a:r>
          </a:p>
          <a:p>
            <a:pPr lvl="1"/>
            <a:r>
              <a:rPr lang="en-US" dirty="0"/>
              <a:t>Provides beneficiaries enrolled in a plan with ability to compare details between their current and future rollover plan to see changes before deciding whether to continue on with a plan search</a:t>
            </a:r>
          </a:p>
          <a:p>
            <a:pPr lvl="1"/>
            <a:r>
              <a:rPr lang="en-US" dirty="0"/>
              <a:t>Will be accessible via a beneficiary’s account summary page</a:t>
            </a:r>
          </a:p>
          <a:p>
            <a:pPr lvl="1"/>
            <a:r>
              <a:rPr lang="en-US" dirty="0"/>
              <a:t>Viewable for authenticated users only</a:t>
            </a:r>
          </a:p>
        </p:txBody>
      </p:sp>
      <p:sp>
        <p:nvSpPr>
          <p:cNvPr id="2" name="Date Placeholder 1">
            <a:extLst>
              <a:ext uri="{FF2B5EF4-FFF2-40B4-BE49-F238E27FC236}">
                <a16:creationId xmlns:a16="http://schemas.microsoft.com/office/drawing/2014/main" id="{88E3CB77-8C16-4881-BEF0-ABD76070415A}"/>
              </a:ext>
            </a:extLst>
          </p:cNvPr>
          <p:cNvSpPr>
            <a:spLocks noGrp="1"/>
          </p:cNvSpPr>
          <p:nvPr>
            <p:ph type="dt" sz="half" idx="10"/>
          </p:nvPr>
        </p:nvSpPr>
        <p:spPr/>
        <p:txBody>
          <a:bodyPr/>
          <a:lstStyle/>
          <a:p>
            <a:r>
              <a:rPr lang="en-US" dirty="0"/>
              <a:t>September 2022</a:t>
            </a:r>
          </a:p>
        </p:txBody>
      </p:sp>
    </p:spTree>
    <p:custDataLst>
      <p:tags r:id="rId1"/>
    </p:custDataLst>
    <p:extLst>
      <p:ext uri="{BB962C8B-B14F-4D97-AF65-F5344CB8AC3E}">
        <p14:creationId xmlns:p14="http://schemas.microsoft.com/office/powerpoint/2010/main" val="35053108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Zpb6kJHr"/>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NTP Medicare Open Enrollment Period (OEP) Bootcamp 2022&amp;quot;&quot;/&gt;&lt;property id=&quot;20307&quot; value=&quot;761&quot;/&gt;&lt;/object&gt;&lt;object type=&quot;3&quot; unique_id=&quot;10004&quot;&gt;&lt;property id=&quot;20148&quot; value=&quot;5&quot;/&gt;&lt;property id=&quot;20300&quot; value=&quot;Slide 2 - &amp;quot;CMS National Training Program&amp;quot;&quot;/&gt;&lt;property id=&quot;20307&quot; value=&quot;259&quot;/&gt;&lt;/object&gt;&lt;object type=&quot;3&quot; unique_id=&quot;10005&quot;&gt;&lt;property id=&quot;20148&quot; value=&quot;5&quot;/&gt;&lt;property id=&quot;20300&quot; value=&quot;Slide 3 - &amp;quot;Resources Available on NTP Website&amp;quot;&quot;/&gt;&lt;property id=&quot;20307&quot; value=&quot;261&quot;/&gt;&lt;/object&gt;&lt;object type=&quot;3&quot; unique_id=&quot;10006&quot;&gt;&lt;property id=&quot;20148&quot; value=&quot;5&quot;/&gt;&lt;property id=&quot;20300&quot; value=&quot;Slide 4 - &amp;quot;Webinar Audio&amp;quot;&quot;/&gt;&lt;property id=&quot;20307&quot; value=&quot;746&quot;/&gt;&lt;/object&gt;&lt;object type=&quot;3&quot; unique_id=&quot;10007&quot;&gt;&lt;property id=&quot;20148&quot; value=&quot;5&quot;/&gt;&lt;property id=&quot;20300&quot; value=&quot;Slide 5 - &amp;quot;Webinar Viewing Tips&amp;quot;&quot;/&gt;&lt;property id=&quot;20307&quot; value=&quot;747&quot;/&gt;&lt;/object&gt;&lt;object type=&quot;3&quot; unique_id=&quot;10008&quot;&gt;&lt;property id=&quot;20148&quot; value=&quot;5&quot;/&gt;&lt;property id=&quot;20300&quot; value=&quot;Slide 6 - &amp;quot;More Webinar Tips&amp;quot;&quot;/&gt;&lt;property id=&quot;20307&quot; value=&quot;748&quot;/&gt;&lt;/object&gt;&lt;object type=&quot;3&quot; unique_id=&quot;10009&quot;&gt;&lt;property id=&quot;20148&quot; value=&quot;5&quot;/&gt;&lt;property id=&quot;20300&quot; value=&quot;Slide 7 - &amp;quot;Evaluations&amp;quot;&quot;/&gt;&lt;property id=&quot;20307&quot; value=&quot;744&quot;/&gt;&lt;/object&gt;&lt;object type=&quot;3&quot; unique_id=&quot;10010&quot;&gt;&lt;property id=&quot;20148&quot; value=&quot;5&quot;/&gt;&lt;property id=&quot;20300&quot; value=&quot;Slide 8 - &amp;quot;Today’s NTP Webinar Team&amp;quot;&quot;/&gt;&lt;property id=&quot;20307&quot; value=&quot;754&quot;/&gt;&lt;/object&gt;&lt;object type=&quot;3&quot; unique_id=&quot;10011&quot;&gt;&lt;property id=&quot;20148&quot; value=&quot;5&quot;/&gt;&lt;property id=&quot;20300&quot; value=&quot;Slide 9 - &amp;quot;Checking In&amp;quot;&quot;/&gt;&lt;property id=&quot;20307&quot; value=&quot;745&quot;/&gt;&lt;/object&gt;&lt;object type=&quot;3&quot; unique_id=&quot;10012&quot;&gt;&lt;property id=&quot;20148&quot; value=&quot;5&quot;/&gt;&lt;property id=&quot;20300&quot; value=&quot;Slide 10 - &amp;quot;Today’s Agenda&amp;quot;&quot;/&gt;&lt;property id=&quot;20307&quot; value=&quot;625&quot;/&gt;&lt;/object&gt;&lt;object type=&quot;3&quot; unique_id=&quot;10013&quot;&gt;&lt;property id=&quot;20148&quot; value=&quot;5&quot;/&gt;&lt;property id=&quot;20300&quot; value=&quot;Slide 11 - &amp;quot;NTP Medicare Open Enrollment Period (OEP) Bootcamp 2022&amp;quot;&quot;/&gt;&lt;property id=&quot;20307&quot; value=&quot;359&quot;/&gt;&lt;/object&gt;&lt;object type=&quot;3&quot; unique_id=&quot;10014&quot;&gt;&lt;property id=&quot;20148&quot; value=&quot;5&quot;/&gt;&lt;property id=&quot;20300&quot; value=&quot;Slide 12 - &amp;quot;The Inflation Reduction Act (IRA), Insulin, &amp;amp; Medicare Plan Finder&amp;quot;&quot;/&gt;&lt;property id=&quot;20307&quot; value=&quot;779&quot;/&gt;&lt;/object&gt;&lt;object type=&quot;3&quot; unique_id=&quot;10015&quot;&gt;&lt;property id=&quot;20148&quot; value=&quot;5&quot;/&gt;&lt;property id=&quot;20300&quot; value=&quot;Slide 13 - &amp;quot;Table of Contents&amp;quot;&quot;/&gt;&lt;property id=&quot;20307&quot; value=&quot;257&quot;/&gt;&lt;/object&gt;&lt;object type=&quot;3&quot; unique_id=&quot;10016&quot;&gt;&lt;property id=&quot;20148&quot; value=&quot;5&quot;/&gt;&lt;property id=&quot;20300&quot; value=&quot;Slide 14 - &amp;quot;Lesson 1&amp;quot;&quot;/&gt;&lt;property id=&quot;20307&quot; value=&quot;278&quot;/&gt;&lt;/object&gt;&lt;object type=&quot;3&quot; unique_id=&quot;10017&quot;&gt;&lt;property id=&quot;20148&quot; value=&quot;5&quot;/&gt;&lt;property id=&quot;20300&quot; value=&quot;Slide 15 - &amp;quot;Learning Objectives&amp;quot;&quot;/&gt;&lt;property id=&quot;20307&quot; value=&quot;258&quot;/&gt;&lt;/object&gt;&lt;object type=&quot;3&quot; unique_id=&quot;10018&quot;&gt;&lt;property id=&quot;20148&quot; value=&quot;5&quot;/&gt;&lt;property id=&quot;20300&quot; value=&quot;Slide 16 - &amp;quot;Background&amp;quot;&quot;/&gt;&lt;property id=&quot;20307&quot; value=&quot;780&quot;/&gt;&lt;/object&gt;&lt;object type=&quot;3&quot; unique_id=&quot;10019&quot;&gt;&lt;property id=&quot;20148&quot; value=&quot;5&quot;/&gt;&lt;property id=&quot;20300&quot; value=&quot;Slide 17 - &amp;quot;Open Enrollment Period (OEP)&amp;quot;&quot;/&gt;&lt;property id=&quot;20307&quot; value=&quot;781&quot;/&gt;&lt;/object&gt;&lt;object type=&quot;3&quot; unique_id=&quot;10020&quot;&gt;&lt;property id=&quot;20148&quot; value=&quot;5&quot;/&gt;&lt;property id=&quot;20300&quot; value=&quot;Slide 18 - &amp;quot;Inflation Reduction Act (IRA) &amp;amp; Insulin&amp;quot;&quot;/&gt;&lt;property id=&quot;20307&quot; value=&quot;782&quot;/&gt;&lt;/object&gt;&lt;object type=&quot;3&quot; unique_id=&quot;10021&quot;&gt;&lt;property id=&quot;20148&quot; value=&quot;5&quot;/&gt;&lt;property id=&quot;20300&quot; value=&quot;Slide 19 - &amp;quot;Outreach &amp;amp; Education&amp;quot;&quot;/&gt;&lt;property id=&quot;20307&quot; value=&quot;264&quot;/&gt;&lt;/object&gt;&lt;object type=&quot;3&quot; unique_id=&quot;10022&quot;&gt;&lt;property id=&quot;20148&quot; value=&quot;5&quot;/&gt;&lt;property id=&quot;20300&quot; value=&quot;Slide 20 - &amp;quot;Lesson 2&amp;amp;#x09;&amp;quot;&quot;/&gt;&lt;property id=&quot;20307&quot; value=&quot;279&quot;/&gt;&lt;/object&gt;&lt;object type=&quot;3&quot; unique_id=&quot;10023&quot;&gt;&lt;property id=&quot;20148&quot; value=&quot;5&quot;/&gt;&lt;property id=&quot;20300&quot; value=&quot;Slide 21 - &amp;quot;Information &amp;amp; Help in the Open Enrollment Period (OEP)&amp;quot;&quot;/&gt;&lt;property id=&quot;20307&quot; value=&quot;332&quot;/&gt;&lt;/object&gt;&lt;object type=&quot;3&quot; unique_id=&quot;10024&quot;&gt;&lt;property id=&quot;20148&quot; value=&quot;5&quot;/&gt;&lt;property id=&quot;20300&quot; value=&quot;Slide 22 - &amp;quot;Medicare.gov Homepage&amp;quot;&quot;/&gt;&lt;property id=&quot;20307&quot; value=&quot;260&quot;/&gt;&lt;/object&gt;&lt;object type=&quot;3&quot; unique_id=&quot;10025&quot;&gt;&lt;property id=&quot;20148&quot; value=&quot;5&quot;/&gt;&lt;property id=&quot;20300&quot; value=&quot;Slide 23 - &amp;quot;What is the Medicare Plan Finder?&amp;quot;&quot;/&gt;&lt;property id=&quot;20307&quot; value=&quot;329&quot;/&gt;&lt;/object&gt;&lt;object type=&quot;3&quot; unique_id=&quot;10026&quot;&gt;&lt;property id=&quot;20148&quot; value=&quot;5&quot;/&gt;&lt;property id=&quot;20300&quot; value=&quot;Slide 24 - &amp;quot;What You Need Before You Get Started&amp;quot;&quot;/&gt;&lt;property id=&quot;20307&quot; value=&quot;330&quot;/&gt;&lt;/object&gt;&lt;object type=&quot;3&quot; unique_id=&quot;10027&quot;&gt;&lt;property id=&quot;20148&quot; value=&quot;5&quot;/&gt;&lt;property id=&quot;20300&quot; value=&quot;Slide 25 - &amp;quot;Plan Finder Steps&amp;quot;&quot;/&gt;&lt;property id=&quot;20307&quot; value=&quot;783&quot;/&gt;&lt;/object&gt;&lt;object type=&quot;3&quot; unique_id=&quot;10028&quot;&gt;&lt;property id=&quot;20148&quot; value=&quot;5&quot;/&gt;&lt;property id=&quot;20300&quot; value=&quot;Slide 26 - &amp;quot;Plan Finder Steps (continued)&amp;quot;&quot;/&gt;&lt;property id=&quot;20307&quot; value=&quot;784&quot;/&gt;&lt;/object&gt;&lt;object type=&quot;3&quot; unique_id=&quot;10029&quot;&gt;&lt;property id=&quot;20148&quot; value=&quot;5&quot;/&gt;&lt;property id=&quot;20300&quot; value=&quot;Slide 27 - &amp;quot;Redesigned Medicare Plan Finder Home Page&amp;quot;&quot;/&gt;&lt;property id=&quot;20307&quot; value=&quot;785&quot;/&gt;&lt;/object&gt;&lt;object type=&quot;3&quot; unique_id=&quot;10030&quot;&gt;&lt;property id=&quot;20148&quot; value=&quot;5&quot;/&gt;&lt;property id=&quot;20300&quot; value=&quot;Slide 28 - &amp;quot;Things to Consider&amp;quot;&quot;/&gt;&lt;property id=&quot;20307&quot; value=&quot;334&quot;/&gt;&lt;/object&gt;&lt;object type=&quot;3&quot; unique_id=&quot;10031&quot;&gt;&lt;property id=&quot;20148&quot; value=&quot;5&quot;/&gt;&lt;property id=&quot;20300&quot; value=&quot;Slide 29 - &amp;quot;Question on “Extra Help”&amp;quot;&quot;/&gt;&lt;property id=&quot;20307&quot; value=&quot;495&quot;/&gt;&lt;/object&gt;&lt;object type=&quot;3&quot; unique_id=&quot;10032&quot;&gt;&lt;property id=&quot;20148&quot; value=&quot;5&quot;/&gt;&lt;property id=&quot;20300&quot; value=&quot;Slide 30 - &amp;quot;Search Preferences: Drug Costs&amp;quot;&quot;/&gt;&lt;property id=&quot;20307&quot; value=&quot;496&quot;/&gt;&lt;/object&gt;&lt;object type=&quot;3&quot; unique_id=&quot;10033&quot;&gt;&lt;property id=&quot;20148&quot; value=&quot;5&quot;/&gt;&lt;property id=&quot;20300&quot; value=&quot;Slide 31 - &amp;quot;Edit Drug List&amp;quot;&quot;/&gt;&lt;property id=&quot;20307&quot; value=&quot;507&quot;/&gt;&lt;/object&gt;&lt;object type=&quot;3&quot; unique_id=&quot;10034&quot;&gt;&lt;property id=&quot;20148&quot; value=&quot;5&quot;/&gt;&lt;property id=&quot;20300&quot; value=&quot;Slide 32 - &amp;quot;Adding Drugs from Claims Data&amp;quot;&quot;/&gt;&lt;property id=&quot;20307&quot; value=&quot;508&quot;/&gt;&lt;/object&gt;&lt;object type=&quot;3&quot; unique_id=&quot;10035&quot;&gt;&lt;property id=&quot;20148&quot; value=&quot;5&quot;/&gt;&lt;property id=&quot;20300&quot; value=&quot;Slide 33 - &amp;quot;Insulin Pop-Up Sample on Plan Finder (drug list)&amp;quot;&quot;/&gt;&lt;property id=&quot;20307&quot; value=&quot;786&quot;/&gt;&lt;/object&gt;&lt;object type=&quot;3&quot; unique_id=&quot;10036&quot;&gt;&lt;property id=&quot;20148&quot; value=&quot;5&quot;/&gt;&lt;property id=&quot;20300&quot; value=&quot;Slide 34 - &amp;quot;Entering Drugs&amp;quot;&quot;/&gt;&lt;property id=&quot;20307&quot; value=&quot;787&quot;/&gt;&lt;/object&gt;&lt;object type=&quot;3&quot; unique_id=&quot;10037&quot;&gt;&lt;property id=&quot;20148&quot; value=&quot;5&quot;/&gt;&lt;property id=&quot;20300&quot; value=&quot;Slide 35 - &amp;quot;Pop Up: Generic or Brand Name Drug Used?&amp;quot;&quot;/&gt;&lt;property id=&quot;20307&quot; value=&quot;497&quot;/&gt;&lt;/object&gt;&lt;object type=&quot;3&quot; unique_id=&quot;10038&quot;&gt;&lt;property id=&quot;20148&quot; value=&quot;5&quot;/&gt;&lt;property id=&quot;20300&quot; value=&quot;Slide 36 - &amp;quot;Enter the Drug Dosage&amp;quot;&quot;/&gt;&lt;property id=&quot;20307&quot; value=&quot;523&quot;/&gt;&lt;/object&gt;&lt;object type=&quot;3&quot; unique_id=&quot;10039&quot;&gt;&lt;property id=&quot;20148&quot; value=&quot;5&quot;/&gt;&lt;property id=&quot;20300&quot; value=&quot;Slide 37 - &amp;quot;Tip: Letters Included with Drug Dose are Important&amp;quot;&quot;/&gt;&lt;property id=&quot;20307&quot; value=&quot;499&quot;/&gt;&lt;/object&gt;&lt;object type=&quot;3&quot; unique_id=&quot;10040&quot;&gt;&lt;property id=&quot;20148&quot; value=&quot;5&quot;/&gt;&lt;property id=&quot;20300&quot; value=&quot;Slide 38 - &amp;quot;Remove Insulin from Drug List&amp;quot;&quot;/&gt;&lt;property id=&quot;20307&quot; value=&quot;509&quot;/&gt;&lt;/object&gt;&lt;object type=&quot;3&quot; unique_id=&quot;10041&quot;&gt;&lt;property id=&quot;20148&quot; value=&quot;5&quot;/&gt;&lt;property id=&quot;20300&quot; value=&quot;Slide 39 - &amp;quot;Add Additional Medications&amp;quot;&quot;/&gt;&lt;property id=&quot;20307&quot; value=&quot;788&quot;/&gt;&lt;/object&gt;&lt;object type=&quot;3&quot; unique_id=&quot;10042&quot;&gt;&lt;property id=&quot;20148&quot; value=&quot;5&quot;/&gt;&lt;property id=&quot;20300&quot; value=&quot;Slide 40 - &amp;quot;Select Pharmacies&amp;quot;&quot;/&gt;&lt;property id=&quot;20307&quot; value=&quot;500&quot;/&gt;&lt;/object&gt;&lt;object type=&quot;3&quot; unique_id=&quot;10043&quot;&gt;&lt;property id=&quot;20148&quot; value=&quot;5&quot;/&gt;&lt;property id=&quot;20300&quot; value=&quot;Slide 41 - &amp;quot;View Results&amp;quot;&quot;/&gt;&lt;property id=&quot;20307&quot; value=&quot;501&quot;/&gt;&lt;/object&gt;&lt;object type=&quot;3&quot; unique_id=&quot;10044&quot;&gt;&lt;property id=&quot;20148&quot; value=&quot;5&quot;/&gt;&lt;property id=&quot;20300&quot; value=&quot;Slide 42 - &amp;quot;Filter Plan List if Desired&amp;quot;&quot;/&gt;&lt;property id=&quot;20307&quot; value=&quot;502&quot;/&gt;&lt;/object&gt;&lt;object type=&quot;3&quot; unique_id=&quot;10045&quot;&gt;&lt;property id=&quot;20148&quot; value=&quot;5&quot;/&gt;&lt;property id=&quot;20300&quot; value=&quot;Slide 43 - &amp;quot;Compare Plans Side-by-Side&amp;quot;&quot;/&gt;&lt;property id=&quot;20307&quot; value=&quot;530&quot;/&gt;&lt;/object&gt;&lt;object type=&quot;3&quot; unique_id=&quot;10046&quot;&gt;&lt;property id=&quot;20148&quot; value=&quot;5&quot;/&gt;&lt;property id=&quot;20300&quot; value=&quot;Slide 44 - &amp;quot;Estimate Total Costs by  Manually Adding Insulin Max Cost&amp;quot;&quot;/&gt;&lt;property id=&quot;20307&quot; value=&quot;510&quot;/&gt;&lt;/object&gt;&lt;object type=&quot;3&quot; unique_id=&quot;10047&quot;&gt;&lt;property id=&quot;20148&quot; value=&quot;5&quot;/&gt;&lt;property id=&quot;20300&quot; value=&quot;Slide 45 - &amp;quot;View Plan Details Page &amp;quot;&quot;/&gt;&lt;property id=&quot;20307&quot; value=&quot;531&quot;/&gt;&lt;/object&gt;&lt;object type=&quot;3&quot; unique_id=&quot;10048&quot;&gt;&lt;property id=&quot;20148&quot; value=&quot;5&quot;/&gt;&lt;property id=&quot;20300&quot; value=&quot;Slide 46 - &amp;quot;Insulin Pop-Up Sample on Plan Finder (Plan Details)&amp;quot;&quot;/&gt;&lt;property id=&quot;20307&quot; value=&quot;539&quot;/&gt;&lt;/object&gt;&lt;object type=&quot;3&quot; unique_id=&quot;10049&quot;&gt;&lt;property id=&quot;20148&quot; value=&quot;5&quot;/&gt;&lt;property id=&quot;20300&quot; value=&quot;Slide 47 - &amp;quot;Using the Pop-Up to Find Help&amp;quot;&quot;/&gt;&lt;property id=&quot;20307&quot; value=&quot;540&quot;/&gt;&lt;/object&gt;&lt;object type=&quot;3&quot; unique_id=&quot;10050&quot;&gt;&lt;property id=&quot;20148&quot; value=&quot;5&quot;/&gt;&lt;property id=&quot;20300&quot; value=&quot;Slide 48 - &amp;quot;Plan Details: Yearly Costs&amp;quot;&quot;/&gt;&lt;property id=&quot;20307&quot; value=&quot;296&quot;/&gt;&lt;/object&gt;&lt;object type=&quot;3&quot; unique_id=&quot;10052&quot;&gt;&lt;property id=&quot;20148&quot; value=&quot;5&quot;/&gt;&lt;property id=&quot;20300&quot; value=&quot;Slide 49 - &amp;quot;Plan Details: Look for Months When Costs Change&amp;quot;&quot;/&gt;&lt;property id=&quot;20307&quot; value=&quot;541&quot;/&gt;&lt;/object&gt;&lt;object type=&quot;3&quot; unique_id=&quot;10053&quot;&gt;&lt;property id=&quot;20148&quot; value=&quot;5&quot;/&gt;&lt;property id=&quot;20300&quot; value=&quot;Slide 50 - &amp;quot;Can Choose to Show Only Preferred Pharmacies&amp;quot;&quot;/&gt;&lt;property id=&quot;20307&quot; value=&quot;503&quot;/&gt;&lt;/object&gt;&lt;object type=&quot;3&quot; unique_id=&quot;10054&quot;&gt;&lt;property id=&quot;20148&quot; value=&quot;5&quot;/&gt;&lt;property id=&quot;20300&quot; value=&quot;Slide 51 - &amp;quot;Plan Details: Estimated Costs During Coverage Phases&amp;quot;&quot;/&gt;&lt;property id=&quot;20307&quot; value=&quot;789&quot;/&gt;&lt;/object&gt;&lt;object type=&quot;3&quot; unique_id=&quot;10055&quot;&gt;&lt;property id=&quot;20148&quot; value=&quot;5&quot;/&gt;&lt;property id=&quot;20300&quot; value=&quot;Slide 52 - &amp;quot;Insulin &amp;amp; Lower Cost Vaccines  Footnote Sample on Plan Finder&amp;quot;&quot;/&gt;&lt;property id=&quot;20307&quot; value=&quot;790&quot;/&gt;&lt;/object&gt;&lt;object type=&quot;3&quot; unique_id=&quot;10056&quot;&gt;&lt;property id=&quot;20148&quot; value=&quot;5&quot;/&gt;&lt;property id=&quot;20300&quot; value=&quot;Slide 53 - &amp;quot;Plan Details: Interpreting  Estimated Costs During Coverage Phases&amp;quot;&quot;/&gt;&lt;property id=&quot;20307&quot; value=&quot;525&quot;/&gt;&lt;/object&gt;&lt;object type=&quot;3&quot; unique_id=&quot;10057&quot;&gt;&lt;property id=&quot;20148&quot; value=&quot;5&quot;/&gt;&lt;property id=&quot;20300&quot; value=&quot;Slide 54 - &amp;quot;Plan Details: View Plan Cost by Drug Tier&amp;quot;&quot;/&gt;&lt;property id=&quot;20307&quot; value=&quot;300&quot;/&gt;&lt;/object&gt;&lt;object type=&quot;3&quot; unique_id=&quot;10058&quot;&gt;&lt;property id=&quot;20148&quot; value=&quot;5&quot;/&gt;&lt;property id=&quot;20300&quot; value=&quot;Slide 55 - &amp;quot;Plan Details: View Other Drug Information&amp;quot;&quot;/&gt;&lt;property id=&quot;20307&quot; value=&quot;301&quot;/&gt;&lt;/object&gt;&lt;object type=&quot;3&quot; unique_id=&quot;10059&quot;&gt;&lt;property id=&quot;20148&quot; value=&quot;5&quot;/&gt;&lt;property id=&quot;20300&quot; value=&quot;Slide 56 - &amp;quot;Can Edit Drug List&amp;quot;&quot;/&gt;&lt;property id=&quot;20307&quot; value=&quot;505&quot;/&gt;&lt;/object&gt;&lt;object type=&quot;3&quot; unique_id=&quot;10060&quot;&gt;&lt;property id=&quot;20148&quot; value=&quot;5&quot;/&gt;&lt;property id=&quot;20300&quot; value=&quot;Slide 57 - &amp;quot;Edit Drug List to Add Insulin Back&amp;quot;&quot;/&gt;&lt;property id=&quot;20307&quot; value=&quot;511&quot;/&gt;&lt;/object&gt;&lt;object type=&quot;3&quot; unique_id=&quot;10061&quot;&gt;&lt;property id=&quot;20148&quot; value=&quot;5&quot;/&gt;&lt;property id=&quot;20300&quot; value=&quot;Slide 58 - &amp;quot;Plan Details: Check for Insulin Coverage&amp;quot;&quot;/&gt;&lt;property id=&quot;20307&quot; value=&quot;791&quot;/&gt;&lt;/object&gt;&lt;object type=&quot;3&quot; unique_id=&quot;10062&quot;&gt;&lt;property id=&quot;20148&quot; value=&quot;5&quot;/&gt;&lt;property id=&quot;20300&quot; value=&quot;Slide 59 - &amp;quot;Plan Details: Star Ratings&amp;quot;&quot;/&gt;&lt;property id=&quot;20307&quot; value=&quot;302&quot;/&gt;&lt;/object&gt;&lt;object type=&quot;3&quot; unique_id=&quot;10063&quot;&gt;&lt;property id=&quot;20148&quot; value=&quot;5&quot;/&gt;&lt;property id=&quot;20300&quot; value=&quot;Slide 60 - &amp;quot;Printing Plan Finder Results&amp;quot;&quot;/&gt;&lt;property id=&quot;20307&quot; value=&quot;303&quot;/&gt;&lt;/object&gt;&lt;object type=&quot;3&quot; unique_id=&quot;10064&quot;&gt;&lt;property id=&quot;20148&quot; value=&quot;5&quot;/&gt;&lt;property id=&quot;20300&quot; value=&quot;Slide 61 - &amp;quot;Tip for Printing Plan Finder Results&amp;quot;&quot;/&gt;&lt;property id=&quot;20307&quot; value=&quot;304&quot;/&gt;&lt;/object&gt;&lt;object type=&quot;3&quot; unique_id=&quot;10065&quot;&gt;&lt;property id=&quot;20148&quot; value=&quot;5&quot;/&gt;&lt;property id=&quot;20300&quot; value=&quot;Slide 62 - &amp;quot;Saving Plan Finder Results&amp;quot;&quot;/&gt;&lt;property id=&quot;20307&quot; value=&quot;506&quot;/&gt;&lt;/object&gt;&lt;object type=&quot;3&quot; unique_id=&quot;10067&quot;&gt;&lt;property id=&quot;20148&quot; value=&quot;5&quot;/&gt;&lt;property id=&quot;20300&quot; value=&quot;Slide 63 - &amp;quot;Enroll in a Plan&amp;quot;&quot;/&gt;&lt;property id=&quot;20307&quot; value=&quot;533&quot;/&gt;&lt;/object&gt;&lt;object type=&quot;3&quot; unique_id=&quot;10068&quot;&gt;&lt;property id=&quot;20148&quot; value=&quot;5&quot;/&gt;&lt;property id=&quot;20300&quot; value=&quot;Slide 64 - &amp;quot;Enroll in a Plan (continued)&amp;quot;&quot;/&gt;&lt;property id=&quot;20307&quot; value=&quot;306&quot;/&gt;&lt;/object&gt;&lt;object type=&quot;3&quot; unique_id=&quot;10069&quot;&gt;&lt;property id=&quot;20148&quot; value=&quot;5&quot;/&gt;&lt;property id=&quot;20300&quot; value=&quot;Slide 65 - &amp;quot;After You Enroll&amp;quot;&quot;/&gt;&lt;property id=&quot;20307&quot; value=&quot;534&quot;/&gt;&lt;/object&gt;&lt;object type=&quot;3&quot; unique_id=&quot;10070&quot;&gt;&lt;property id=&quot;20148&quot; value=&quot;5&quot;/&gt;&lt;property id=&quot;20300&quot; value=&quot;Slide 66 - &amp;quot;Part D Senior Savings (PDSS) Model Plans&amp;quot;&quot;/&gt;&lt;property id=&quot;20307&quot; value=&quot;792&quot;/&gt;&lt;/object&gt;&lt;object type=&quot;3&quot; unique_id=&quot;10071&quot;&gt;&lt;property id=&quot;20148&quot; value=&quot;5&quot;/&gt;&lt;property id=&quot;20300&quot; value=&quot;Slide 67 - &amp;quot;Lesson 3&amp;quot;&quot;/&gt;&lt;property id=&quot;20307&quot; value=&quot;272&quot;/&gt;&lt;/object&gt;&lt;object type=&quot;3&quot; unique_id=&quot;10072&quot;&gt;&lt;property id=&quot;20148&quot; value=&quot;5&quot;/&gt;&lt;property id=&quot;20300&quot; value=&quot;Slide 68 - &amp;quot;Switch to Medicare Advantage from  Part D Plan Search Results Page&amp;quot;&quot;/&gt;&lt;property id=&quot;20307&quot; value=&quot;307&quot;/&gt;&lt;/object&gt;&lt;object type=&quot;3&quot; unique_id=&quot;10073&quot;&gt;&lt;property id=&quot;20148&quot; value=&quot;5&quot;/&gt;&lt;property id=&quot;20300&quot; value=&quot;Slide 69 - &amp;quot;Medicare Advantage Results Page&amp;quot;&quot;/&gt;&lt;property id=&quot;20307&quot; value=&quot;308&quot;/&gt;&lt;/object&gt;&lt;object type=&quot;3&quot; unique_id=&quot;10074&quot;&gt;&lt;property id=&quot;20148&quot; value=&quot;5&quot;/&gt;&lt;property id=&quot;20300&quot; value=&quot;Slide 70 - &amp;quot;Filter Plan List if Desired 2&amp;quot;&quot;/&gt;&lt;property id=&quot;20307&quot; value=&quot;309&quot;/&gt;&lt;/object&gt;&lt;object type=&quot;3&quot; unique_id=&quot;10075&quot;&gt;&lt;property id=&quot;20148&quot; value=&quot;5&quot;/&gt;&lt;property id=&quot;20300&quot; value=&quot;Slide 71 - &amp;quot;Compare Side-by-Side Up to 3 Plans&amp;quot;&quot;/&gt;&lt;property id=&quot;20307&quot; value=&quot;310&quot;/&gt;&lt;/object&gt;&lt;object type=&quot;3&quot; unique_id=&quot;10076&quot;&gt;&lt;property id=&quot;20148&quot; value=&quot;5&quot;/&gt;&lt;property id=&quot;20300&quot; value=&quot;Slide 72 - &amp;quot;Medicare Advantage Plan Details Page&amp;quot;&quot;/&gt;&lt;property id=&quot;20307&quot; value=&quot;311&quot;/&gt;&lt;/object&gt;&lt;object type=&quot;3&quot; unique_id=&quot;10077&quot;&gt;&lt;property id=&quot;20148&quot; value=&quot;5&quot;/&gt;&lt;property id=&quot;20300&quot; value=&quot;Slide 73 - &amp;quot;Medicare Advantage Plan Details Page (continued)&amp;quot;&quot;/&gt;&lt;property id=&quot;20307&quot; value=&quot;337&quot;/&gt;&lt;/object&gt;&lt;object type=&quot;3&quot; unique_id=&quot;10078&quot;&gt;&lt;property id=&quot;20148&quot; value=&quot;5&quot;/&gt;&lt;property id=&quot;20300&quot; value=&quot;Slide 74 - &amp;quot;Plan Details Page: Benefits &amp;amp; Costs Tab&amp;quot;&quot;/&gt;&lt;property id=&quot;20307&quot; value=&quot;312&quot;/&gt;&lt;/object&gt;&lt;object type=&quot;3&quot; unique_id=&quot;10079&quot;&gt;&lt;property id=&quot;20148&quot; value=&quot;5&quot;/&gt;&lt;property id=&quot;20300&quot; value=&quot;Slide 75 - &amp;quot;Plan Details Page:  Extra Benefits Tab&amp;quot;&quot;/&gt;&lt;property id=&quot;20307&quot; value=&quot;314&quot;/&gt;&lt;/object&gt;&lt;object type=&quot;3&quot; unique_id=&quot;10080&quot;&gt;&lt;property id=&quot;20148&quot; value=&quot;5&quot;/&gt;&lt;property id=&quot;20300&quot; value=&quot;Slide 76 - &amp;quot;Plan Details Page: “Optional Packages”  Tab May Also Show&amp;quot;&quot;/&gt;&lt;property id=&quot;20307&quot; value=&quot;316&quot;/&gt;&lt;/object&gt;&lt;object type=&quot;3&quot; unique_id=&quot;10081&quot;&gt;&lt;property id=&quot;20148&quot; value=&quot;5&quot;/&gt;&lt;property id=&quot;20300&quot; value=&quot;Slide 77 - &amp;quot;See Plan’s Website for More Details&amp;quot;&quot;/&gt;&lt;property id=&quot;20307&quot; value=&quot;315&quot;/&gt;&lt;/object&gt;&lt;object type=&quot;3&quot; unique_id=&quot;10082&quot;&gt;&lt;property id=&quot;20148&quot; value=&quot;5&quot;/&gt;&lt;property id=&quot;20300&quot; value=&quot;Slide 78 - &amp;quot;Lesson 4&amp;quot;&quot;/&gt;&lt;property id=&quot;20307&quot; value=&quot;512&quot;/&gt;&lt;/object&gt;&lt;object type=&quot;3&quot; unique_id=&quot;10083&quot;&gt;&lt;property id=&quot;20148&quot; value=&quot;5&quot;/&gt;&lt;property id=&quot;20300&quot; value=&quot;Slide 79 - &amp;quot;Help for People Who Take Insulin&amp;quot;&quot;/&gt;&lt;property id=&quot;20307&quot; value=&quot;268&quot;/&gt;&lt;/object&gt;&lt;object type=&quot;3&quot; unique_id=&quot;10084&quot;&gt;&lt;property id=&quot;20148&quot; value=&quot;5&quot;/&gt;&lt;property id=&quot;20300&quot; value=&quot;Slide 80 - &amp;quot;Insulin Paid for by Medicare Part B&amp;quot;&quot;/&gt;&lt;property id=&quot;20307&quot; value=&quot;793&quot;/&gt;&lt;/object&gt;&lt;object type=&quot;3&quot; unique_id=&quot;10085&quot;&gt;&lt;property id=&quot;20148&quot; value=&quot;5&quot;/&gt;&lt;property id=&quot;20300&quot; value=&quot;Slide 81 - &amp;quot;Resources&amp;quot;&quot;/&gt;&lt;property id=&quot;20307&quot; value=&quot;269&quot;/&gt;&lt;/object&gt;&lt;object type=&quot;3&quot; unique_id=&quot;10086&quot;&gt;&lt;property id=&quot;20148&quot; value=&quot;5&quot;/&gt;&lt;property id=&quot;20300&quot; value=&quot;Slide 82 - &amp;quot;Question&amp;quot;&quot;/&gt;&lt;property id=&quot;20307&quot; value=&quot;776&quot;/&gt;&lt;/object&gt;&lt;object type=&quot;3&quot; unique_id=&quot;10087&quot;&gt;&lt;property id=&quot;20148&quot; value=&quot;5&quot;/&gt;&lt;property id=&quot;20300&quot; value=&quot;Slide 83 - &amp;quot;Medicare Plan Finder  Srujana Nadella and Chuck Nethery  &amp;quot;&quot;/&gt;&lt;property id=&quot;20307&quot; value=&quot;256&quot;/&gt;&lt;/object&gt;&lt;object type=&quot;3&quot; unique_id=&quot;10088&quot;&gt;&lt;property id=&quot;20148&quot; value=&quot;5&quot;/&gt;&lt;property id=&quot;20300&quot; value=&quot;Slide 84 - &amp;quot;Table of Contents&amp;quot;&quot;/&gt;&lt;property id=&quot;20307&quot; value=&quot;360&quot;/&gt;&lt;/object&gt;&lt;object type=&quot;3&quot; unique_id=&quot;10089&quot;&gt;&lt;property id=&quot;20148&quot; value=&quot;5&quot;/&gt;&lt;property id=&quot;20300&quot; value=&quot;Slide 85 - &amp;quot;Session Objectives&amp;quot;&quot;/&gt;&lt;property id=&quot;20307&quot; value=&quot;483&quot;/&gt;&lt;/object&gt;&lt;object type=&quot;3&quot; unique_id=&quot;10090&quot;&gt;&lt;property id=&quot;20148&quot; value=&quot;5&quot;/&gt;&lt;property id=&quot;20300&quot; value=&quot;Slide 86 - &amp;quot;Lesson 1&amp;quot;&quot;/&gt;&lt;property id=&quot;20307&quot; value=&quot;757&quot;/&gt;&lt;/object&gt;&lt;object type=&quot;3&quot; unique_id=&quot;10091&quot;&gt;&lt;property id=&quot;20148&quot; value=&quot;5&quot;/&gt;&lt;property id=&quot;20300&quot; value=&quot;Slide 87 - &amp;quot;Redesigned Landing Page&amp;quot;&quot;/&gt;&lt;property id=&quot;20307&quot; value=&quot;515&quot;/&gt;&lt;/object&gt;&lt;object type=&quot;3&quot; unique_id=&quot;10092&quot;&gt;&lt;property id=&quot;20148&quot; value=&quot;5&quot;/&gt;&lt;property id=&quot;20300&quot; value=&quot;Slide 88 - &amp;quot;Landing Page Redesign &amp;quot;&quot;/&gt;&lt;property id=&quot;20307&quot; value=&quot;517&quot;/&gt;&lt;/object&gt;&lt;object type=&quot;3&quot; unique_id=&quot;10093&quot;&gt;&lt;property id=&quot;20148&quot; value=&quot;5&quot;/&gt;&lt;property id=&quot;20300&quot; value=&quot;Slide 89 - &amp;quot;Personalized Summary Page&amp;quot;&quot;/&gt;&lt;property id=&quot;20307&quot; value=&quot;518&quot;/&gt;&lt;/object&gt;&lt;object type=&quot;3&quot; unique_id=&quot;10094&quot;&gt;&lt;property id=&quot;20148&quot; value=&quot;5&quot;/&gt;&lt;property id=&quot;20300&quot; value=&quot;Slide 90 - &amp;quot;Authenticated Beneficiaries Only:  Personalized Summary Page&amp;quot;&quot;/&gt;&lt;property id=&quot;20307&quot; value=&quot;519&quot;/&gt;&lt;/object&gt;&lt;object type=&quot;3&quot; unique_id=&quot;10095&quot;&gt;&lt;property id=&quot;20148&quot; value=&quot;5&quot;/&gt;&lt;property id=&quot;20300&quot; value=&quot;Slide 91 - &amp;quot;Medigap Policy Rates Included: Policy Details Page&amp;quot;&quot;/&gt;&lt;property id=&quot;20307&quot; value=&quot;524&quot;/&gt;&lt;/object&gt;&lt;object type=&quot;3&quot; unique_id=&quot;10096&quot;&gt;&lt;property id=&quot;20148&quot; value=&quot;5&quot;/&gt;&lt;property id=&quot;20300&quot; value=&quot;Slide 92 - &amp;quot;Medigap Policy Rates Included on Policy Details Page&amp;quot;&quot;/&gt;&lt;property id=&quot;20307&quot; value=&quot;526&quot;/&gt;&lt;/object&gt;&lt;object type=&quot;3&quot; unique_id=&quot;10097&quot;&gt;&lt;property id=&quot;20148&quot; value=&quot;5&quot;/&gt;&lt;property id=&quot;20300&quot; value=&quot;Slide 93 - &amp;quot;SPAP Tool to Include HIV/AIDS Eligibility for ADAP&amp;quot;&quot;/&gt;&lt;property id=&quot;20307&quot; value=&quot;521&quot;/&gt;&lt;/object&gt;&lt;object type=&quot;3&quot; unique_id=&quot;10098&quot;&gt;&lt;property id=&quot;20148&quot; value=&quot;5&quot;/&gt;&lt;property id=&quot;20300&quot; value=&quot;Slide 94 - &amp;quot;SPAP Tool to Include HIV/AIDS ADAP Eligibility&amp;quot;&quot;/&gt;&lt;property id=&quot;20307&quot; value=&quot;522&quot;/&gt;&lt;/object&gt;&lt;object type=&quot;3&quot; unique_id=&quot;10099&quot;&gt;&lt;property id=&quot;20148&quot; value=&quot;5&quot;/&gt;&lt;property id=&quot;20300&quot; value=&quot;Slide 95 - &amp;quot;Enrollment Request Notifications:  Medicare Message Center&amp;quot;&quot;/&gt;&lt;property id=&quot;20307&quot; value=&quot;535&quot;/&gt;&lt;/object&gt;&lt;object type=&quot;3&quot; unique_id=&quot;10100&quot;&gt;&lt;property id=&quot;20148&quot; value=&quot;5&quot;/&gt;&lt;property id=&quot;20300&quot; value=&quot;Slide 96 - &amp;quot;Enrollment Request Notifications in  Medicare Message Center&amp;quot;&quot;/&gt;&lt;property id=&quot;20307&quot; value=&quot;536&quot;/&gt;&lt;/object&gt;&lt;object type=&quot;3&quot; unique_id=&quot;10101&quot;&gt;&lt;property id=&quot;20148&quot; value=&quot;5&quot;/&gt;&lt;property id=&quot;20300&quot; value=&quot;Slide 97 - &amp;quot;Pharmacy Selection Improvements&amp;quot;&quot;/&gt;&lt;property id=&quot;20307&quot; value=&quot;527&quot;/&gt;&lt;/object&gt;&lt;object type=&quot;3&quot; unique_id=&quot;10102&quot;&gt;&lt;property id=&quot;20148&quot; value=&quot;5&quot;/&gt;&lt;property id=&quot;20300&quot; value=&quot;Slide 98 - &amp;quot;Pharmacy Selection Messaging Improvements&amp;quot;&quot;/&gt;&lt;property id=&quot;20307&quot; value=&quot;528&quot;/&gt;&lt;/object&gt;&lt;object type=&quot;3&quot; unique_id=&quot;10103&quot;&gt;&lt;property id=&quot;20148&quot; value=&quot;5&quot;/&gt;&lt;property id=&quot;20300&quot; value=&quot;Slide 99 - &amp;quot;Year Over Year Plan Comparison&amp;quot;&quot;/&gt;&lt;property id=&quot;20307&quot; value=&quot;529&quot;/&gt;&lt;/object&gt;&lt;object type=&quot;3&quot; unique_id=&quot;10104&quot;&gt;&lt;property id=&quot;20148&quot; value=&quot;5&quot;/&gt;&lt;property id=&quot;20300&quot; value=&quot;Slide 100 - &amp;quot;Year Over Year Plan Comparison Display&amp;quot;&quot;/&gt;&lt;property id=&quot;20307&quot; value=&quot;544&quot;/&gt;&lt;/object&gt;&lt;object type=&quot;3&quot; unique_id=&quot;10105&quot;&gt;&lt;property id=&quot;20148&quot; value=&quot;5&quot;/&gt;&lt;property id=&quot;20300&quot; value=&quot;Slide 101 - &amp;quot;Educational Information: Interchangeable Biologics&amp;quot;&quot;/&gt;&lt;property id=&quot;20307&quot; value=&quot;537&quot;/&gt;&lt;/object&gt;&lt;object type=&quot;3&quot; unique_id=&quot;10106&quot;&gt;&lt;property id=&quot;20148&quot; value=&quot;5&quot;/&gt;&lt;property id=&quot;20300&quot; value=&quot;Slide 102 - &amp;quot;Plan Details Page information: Interchangeable Biologics&amp;quot;&quot;/&gt;&lt;property id=&quot;20307&quot; value=&quot;543&quot;/&gt;&lt;/object&gt;&lt;object type=&quot;3&quot; unique_id=&quot;10107&quot;&gt;&lt;property id=&quot;20148&quot; value=&quot;5&quot;/&gt;&lt;property id=&quot;20300&quot; value=&quot;Slide 103 - &amp;quot;Multifactor Authentication&amp;quot;&quot;/&gt;&lt;property id=&quot;20307&quot; value=&quot;532&quot;/&gt;&lt;/object&gt;&lt;object type=&quot;3&quot; unique_id=&quot;10108&quot;&gt;&lt;property id=&quot;20148&quot; value=&quot;5&quot;/&gt;&lt;property id=&quot;20300&quot; value=&quot;Slide 104 - &amp;quot;Lesson 2&amp;quot;&quot;/&gt;&lt;property id=&quot;20307&quot; value=&quot;758&quot;/&gt;&lt;/object&gt;&lt;object type=&quot;3&quot; unique_id=&quot;10109&quot;&gt;&lt;property id=&quot;20148&quot; value=&quot;5&quot;/&gt;&lt;property id=&quot;20300&quot; value=&quot;Slide 105 - &amp;quot;Policy Updates&amp;quot;&quot;/&gt;&lt;property id=&quot;20307&quot; value=&quot;263&quot;/&gt;&lt;/object&gt;&lt;object type=&quot;3&quot; unique_id=&quot;10110&quot;&gt;&lt;property id=&quot;20148&quot; value=&quot;5&quot;/&gt;&lt;property id=&quot;20300&quot; value=&quot;Slide 106 - &amp;quot;Lesson 3&amp;quot;&quot;/&gt;&lt;property id=&quot;20307&quot; value=&quot;759&quot;/&gt;&lt;/object&gt;&lt;object type=&quot;3&quot; unique_id=&quot;10111&quot;&gt;&lt;property id=&quot;20148&quot; value=&quot;5&quot;/&gt;&lt;property id=&quot;20300&quot; value=&quot;Slide 107 - &amp;quot;Back-End Enablers&amp;quot;&quot;/&gt;&lt;property id=&quot;20307&quot; value=&quot;262&quot;/&gt;&lt;/object&gt;&lt;object type=&quot;3&quot; unique_id=&quot;10112&quot;&gt;&lt;property id=&quot;20148&quot; value=&quot;5&quot;/&gt;&lt;property id=&quot;20300&quot; value=&quot;Slide 108 - &amp;quot;Lesson 4&amp;quot;&quot;/&gt;&lt;property id=&quot;20307&quot; value=&quot;538&quot;/&gt;&lt;/object&gt;&lt;object type=&quot;3&quot; unique_id=&quot;10113&quot;&gt;&lt;property id=&quot;20148&quot; value=&quot;5&quot;/&gt;&lt;property id=&quot;20300&quot; value=&quot;Slide 109 - &amp;quot;Plan Finder Improvements&amp;quot;&quot;/&gt;&lt;property id=&quot;20307&quot; value=&quot;542&quot;/&gt;&lt;/object&gt;&lt;object type=&quot;3&quot; unique_id=&quot;10114&quot;&gt;&lt;property id=&quot;20148&quot; value=&quot;5&quot;/&gt;&lt;property id=&quot;20300&quot; value=&quot;Slide 110 - &amp;quot;Question&amp;quot;&quot;/&gt;&lt;property id=&quot;20307&quot; value=&quot;778&quot;/&gt;&lt;/object&gt;&lt;object type=&quot;3&quot; unique_id=&quot;10115&quot;&gt;&lt;property id=&quot;20148&quot; value=&quot;5&quot;/&gt;&lt;property id=&quot;20300&quot; value=&quot;Slide 111 - &amp;quot;Appendix A Medicare Resources&amp;quot;&quot;/&gt;&lt;property id=&quot;20307&quot; value=&quot;375&quot;/&gt;&lt;/object&gt;&lt;object type=&quot;3&quot; unique_id=&quot;10116&quot;&gt;&lt;property id=&quot;20148&quot; value=&quot;5&quot;/&gt;&lt;property id=&quot;20300&quot; value=&quot;Slide 112 - &amp;quot;Appendix B Medicare Resources (continued)&amp;quot;&quot;/&gt;&lt;property id=&quot;20307&quot; value=&quot;429&quot;/&gt;&lt;/object&gt;&lt;object type=&quot;3&quot; unique_id=&quot;10117&quot;&gt;&lt;property id=&quot;20148&quot; value=&quot;5&quot;/&gt;&lt;property id=&quot;20300&quot; value=&quot;Slide 113 - &amp;quot;Appendix C Medicare Products&amp;quot;&quot;/&gt;&lt;property id=&quot;20307&quot; value=&quot;767&quot;/&gt;&lt;/object&gt;&lt;object type=&quot;3&quot; unique_id=&quot;10118&quot;&gt;&lt;property id=&quot;20148&quot; value=&quot;5&quot;/&gt;&lt;property id=&quot;20300&quot; value=&quot;Slide 114 - &amp;quot;Appendix D NTP Workshop Recordings&amp;quot;&quot;/&gt;&lt;property id=&quot;20307&quot; value=&quot;651&quot;/&gt;&lt;/object&gt;&lt;object type=&quot;3&quot; unique_id=&quot;10119&quot;&gt;&lt;property id=&quot;20148&quot; value=&quot;5&quot;/&gt;&lt;property id=&quot;20300&quot; value=&quot;Slide 115 - &amp;quot;Stay Connected&amp;quot;&quot;/&gt;&lt;property id=&quot;20307&quot; value=&quot;742&quot;/&gt;&lt;/object&gt;&lt;/object&gt;&lt;object type=&quot;8&quot; unique_id=&quot;10238&quot;&gt;&lt;/object&gt;&lt;/object&gt;&lt;/database&gt;"/>
  <p:tag name="MMPROD_NEXTUNIQUEID" val="10009"/>
  <p:tag name="SECTOMILLISECCONVERTED" val="1"/>
  <p:tag name="ARTICULATE_SLIDE_COUNT" val="1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1866</TotalTime>
  <Words>10965</Words>
  <Application>Microsoft Office PowerPoint</Application>
  <PresentationFormat>Widescreen</PresentationFormat>
  <Paragraphs>1016</Paragraphs>
  <Slides>115</Slides>
  <Notes>115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115</vt:i4>
      </vt:variant>
    </vt:vector>
  </HeadingPairs>
  <TitlesOfParts>
    <vt:vector size="124" baseType="lpstr">
      <vt:lpstr>Arial</vt:lpstr>
      <vt:lpstr>Arial Black</vt:lpstr>
      <vt:lpstr>Calibri</vt:lpstr>
      <vt:lpstr>Calibri </vt:lpstr>
      <vt:lpstr>Courier New</vt:lpstr>
      <vt:lpstr>Times New Roman</vt:lpstr>
      <vt:lpstr>Wingdings</vt:lpstr>
      <vt:lpstr>Office Theme</vt:lpstr>
      <vt:lpstr>3_Office Theme</vt:lpstr>
      <vt:lpstr>NTP Medicare Open Enrollment Period (OEP) Bootcamp 2022 (Day 1)</vt:lpstr>
      <vt:lpstr>CMS National Training Program</vt:lpstr>
      <vt:lpstr>Resources Available on NTP Website</vt:lpstr>
      <vt:lpstr>Webinar Audio</vt:lpstr>
      <vt:lpstr>Webinar Viewing Tips</vt:lpstr>
      <vt:lpstr>More Webinar Tips</vt:lpstr>
      <vt:lpstr>Evaluations</vt:lpstr>
      <vt:lpstr>Today’s NTP Webinar Team</vt:lpstr>
      <vt:lpstr>Checking In</vt:lpstr>
      <vt:lpstr>Today’s Agenda</vt:lpstr>
      <vt:lpstr>NTP Medicare Open Enrollment Period (OEP) Bootcamp 2022 (Day 1)</vt:lpstr>
      <vt:lpstr>The Inflation Reduction Act (IRA), Insulin, &amp; Medicare Plan Finder</vt:lpstr>
      <vt:lpstr>Table of Contents</vt:lpstr>
      <vt:lpstr>Lesson 1</vt:lpstr>
      <vt:lpstr>Learning Objectives</vt:lpstr>
      <vt:lpstr>Background</vt:lpstr>
      <vt:lpstr>Open Enrollment Period (OEP)</vt:lpstr>
      <vt:lpstr>Inflation Reduction Act (IRA) &amp; Insulin</vt:lpstr>
      <vt:lpstr>Outreach &amp; Education</vt:lpstr>
      <vt:lpstr>Lesson 2 </vt:lpstr>
      <vt:lpstr>Information &amp; Help in the Open Enrollment Period (OEP)</vt:lpstr>
      <vt:lpstr>Medicare.gov Homepage</vt:lpstr>
      <vt:lpstr>What is the Medicare Plan Finder?</vt:lpstr>
      <vt:lpstr>What You Need Before You Get Started</vt:lpstr>
      <vt:lpstr>Plan Finder Steps</vt:lpstr>
      <vt:lpstr>Plan Finder Steps (continued)</vt:lpstr>
      <vt:lpstr>Redesigned Medicare Plan Finder Home Page</vt:lpstr>
      <vt:lpstr>Things to Consider</vt:lpstr>
      <vt:lpstr>Question on “Extra Help”</vt:lpstr>
      <vt:lpstr>Search Preferences: Drug Costs</vt:lpstr>
      <vt:lpstr>Edit Drug List</vt:lpstr>
      <vt:lpstr>Adding Drugs from Claims Data</vt:lpstr>
      <vt:lpstr>Insulin Pop-Up Sample on Plan Finder (drug list)</vt:lpstr>
      <vt:lpstr>Entering Drugs</vt:lpstr>
      <vt:lpstr>Pop Up: Generic or Brand Name Drug Used?</vt:lpstr>
      <vt:lpstr>Enter the Drug Dosage</vt:lpstr>
      <vt:lpstr>Tip: Letters Included with Drug Dose are Important</vt:lpstr>
      <vt:lpstr>Remove Insulin from Drug List</vt:lpstr>
      <vt:lpstr>Add Additional Medications</vt:lpstr>
      <vt:lpstr>Select Pharmacies</vt:lpstr>
      <vt:lpstr>View Results</vt:lpstr>
      <vt:lpstr>Filter Plan List if Desired</vt:lpstr>
      <vt:lpstr>Compare Plans Side-by-Side</vt:lpstr>
      <vt:lpstr>Estimate Total Costs by  Manually Adding Insulin Max Cost</vt:lpstr>
      <vt:lpstr>View Plan Details Page </vt:lpstr>
      <vt:lpstr>Insulin Pop-Up Sample on Plan Finder (Plan Details)</vt:lpstr>
      <vt:lpstr>Using the Pop-Up to Find Help</vt:lpstr>
      <vt:lpstr>Plan Details: Yearly Costs</vt:lpstr>
      <vt:lpstr>Plan Details: Look for Months When Costs Change</vt:lpstr>
      <vt:lpstr>Can Choose to Show Only Preferred Pharmacies</vt:lpstr>
      <vt:lpstr>Plan Details: Estimated Costs During Coverage Phases</vt:lpstr>
      <vt:lpstr>Insulin &amp; Lower Cost Vaccines  Footnote Sample on Plan Finder</vt:lpstr>
      <vt:lpstr>Plan Details: Interpreting  Estimated Costs During Coverage Phases</vt:lpstr>
      <vt:lpstr>Plan Details: View Plan Cost by Drug Tier</vt:lpstr>
      <vt:lpstr>Plan Details: View Other Drug Information</vt:lpstr>
      <vt:lpstr>Can Edit Drug List</vt:lpstr>
      <vt:lpstr>Edit Drug List to Add Insulin Back</vt:lpstr>
      <vt:lpstr>Plan Details: Check for Insulin Coverage</vt:lpstr>
      <vt:lpstr>Plan Details: Star Ratings</vt:lpstr>
      <vt:lpstr>Printing Plan Finder Results</vt:lpstr>
      <vt:lpstr>Tip for Printing Plan Finder Results</vt:lpstr>
      <vt:lpstr>Saving Plan Finder Results</vt:lpstr>
      <vt:lpstr>Enroll in a Plan</vt:lpstr>
      <vt:lpstr>Enroll in a Plan (continued)</vt:lpstr>
      <vt:lpstr>After You Enroll</vt:lpstr>
      <vt:lpstr>Part D Senior Savings (PDSS) Model Plans</vt:lpstr>
      <vt:lpstr>Lesson 3</vt:lpstr>
      <vt:lpstr>Switch to Medicare Advantage from  Part D Plan Search Results Page</vt:lpstr>
      <vt:lpstr>Medicare Advantage Results Page</vt:lpstr>
      <vt:lpstr>Filter Plan List if Desired 2</vt:lpstr>
      <vt:lpstr>Compare Side-by-Side Up to 3 Plans</vt:lpstr>
      <vt:lpstr>Medicare Advantage Plan Details Page</vt:lpstr>
      <vt:lpstr>Medicare Advantage Plan Details Page (continued)</vt:lpstr>
      <vt:lpstr>Plan Details Page: Benefits &amp; Costs Tab</vt:lpstr>
      <vt:lpstr>Plan Details Page:  Extra Benefits Tab</vt:lpstr>
      <vt:lpstr>Plan Details Page: “Optional Packages”  Tab May Also Show</vt:lpstr>
      <vt:lpstr>See Plan’s Website for More Details</vt:lpstr>
      <vt:lpstr>Lesson 4</vt:lpstr>
      <vt:lpstr>Help for People Who Take Insulin</vt:lpstr>
      <vt:lpstr>Insulin Paid for by Medicare Part B</vt:lpstr>
      <vt:lpstr>Resources</vt:lpstr>
      <vt:lpstr>Question</vt:lpstr>
      <vt:lpstr>Medicare Plan Finder  Srujana Nadella and Chuck Nethery  </vt:lpstr>
      <vt:lpstr>Table of Contents</vt:lpstr>
      <vt:lpstr>Session Objectives</vt:lpstr>
      <vt:lpstr>Lesson 1</vt:lpstr>
      <vt:lpstr>Redesigned Landing Page</vt:lpstr>
      <vt:lpstr>Landing Page Redesign </vt:lpstr>
      <vt:lpstr>Personalized Summary Page</vt:lpstr>
      <vt:lpstr>Authenticated Beneficiaries Only:  Personalized Summary Page</vt:lpstr>
      <vt:lpstr>Medigap Policy Rates Included: Policy Details Page</vt:lpstr>
      <vt:lpstr>Medigap Policy Rates Included on Policy Details Page</vt:lpstr>
      <vt:lpstr>SPAP Tool to Include HIV/AIDS Eligibility for ADAP</vt:lpstr>
      <vt:lpstr>SPAP Tool to Include HIV/AIDS ADAP Eligibility</vt:lpstr>
      <vt:lpstr>Enrollment Request Notifications:  Medicare Message Center</vt:lpstr>
      <vt:lpstr>Enrollment Request Notifications in  Medicare Message Center</vt:lpstr>
      <vt:lpstr>Pharmacy Selection Improvements</vt:lpstr>
      <vt:lpstr>Pharmacy Selection Messaging Improvements</vt:lpstr>
      <vt:lpstr>Year Over Year Plan Comparison</vt:lpstr>
      <vt:lpstr>Year Over Year Plan Comparison Display</vt:lpstr>
      <vt:lpstr>Educational Information: Interchangeable Biologics</vt:lpstr>
      <vt:lpstr>Plan Details Page information: Interchangeable Biologics</vt:lpstr>
      <vt:lpstr>Multifactor Authentication</vt:lpstr>
      <vt:lpstr>Lesson 2</vt:lpstr>
      <vt:lpstr>Policy Updates</vt:lpstr>
      <vt:lpstr>Lesson 3</vt:lpstr>
      <vt:lpstr>Back-End Enablers</vt:lpstr>
      <vt:lpstr>Lesson 4</vt:lpstr>
      <vt:lpstr>Plan Finder Improvements</vt:lpstr>
      <vt:lpstr>Question</vt:lpstr>
      <vt:lpstr>Appendix A Medicare Resources</vt:lpstr>
      <vt:lpstr>Appendix B Medicare Resources (continued)</vt:lpstr>
      <vt:lpstr>Appendix C Medicare Products</vt:lpstr>
      <vt:lpstr>Appendix D NTP Workshop Recordings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 Diane P. (CMS/OC)</dc:creator>
  <cp:lastModifiedBy>Simpson, Melissa (ACL)</cp:lastModifiedBy>
  <cp:revision>191</cp:revision>
  <dcterms:created xsi:type="dcterms:W3CDTF">2021-07-29T18:28:43Z</dcterms:created>
  <dcterms:modified xsi:type="dcterms:W3CDTF">2022-09-28T18:47:45Z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BB9C9ECE-8080-4B0D-808C-990A7FB803FF</vt:lpwstr>
  </property>
  <property fmtid="{D5CDD505-2E9C-101B-9397-08002B2CF9AE}" pid="3" name="ArticulatePath">
    <vt:lpwstr>NTPSwooshthemeREVISE-02-16-2022</vt:lpwstr>
  </property>
</Properties>
</file>