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3.xml" ContentType="application/vnd.openxmlformats-officedocument.presentationml.tags+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4.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4"/>
  </p:notesMasterIdLst>
  <p:sldIdLst>
    <p:sldId id="256" r:id="rId2"/>
    <p:sldId id="1463" r:id="rId3"/>
    <p:sldId id="604" r:id="rId4"/>
    <p:sldId id="284" r:id="rId5"/>
    <p:sldId id="285" r:id="rId6"/>
    <p:sldId id="276" r:id="rId7"/>
    <p:sldId id="286" r:id="rId8"/>
    <p:sldId id="258" r:id="rId9"/>
    <p:sldId id="287" r:id="rId10"/>
    <p:sldId id="268" r:id="rId11"/>
    <p:sldId id="272" r:id="rId12"/>
    <p:sldId id="269" r:id="rId13"/>
    <p:sldId id="257" r:id="rId14"/>
    <p:sldId id="261" r:id="rId15"/>
    <p:sldId id="273" r:id="rId16"/>
    <p:sldId id="277" r:id="rId17"/>
    <p:sldId id="278" r:id="rId18"/>
    <p:sldId id="288" r:id="rId19"/>
    <p:sldId id="1464" r:id="rId20"/>
    <p:sldId id="1462" r:id="rId21"/>
    <p:sldId id="983" r:id="rId22"/>
    <p:sldId id="267" r:id="rId23"/>
  </p:sldIdLst>
  <p:sldSz cx="18288000" cy="10287000"/>
  <p:notesSz cx="6858000" cy="9144000"/>
  <p:embeddedFontLst>
    <p:embeddedFont>
      <p:font typeface="Calibri" panose="020F0502020204030204" pitchFamily="34" charset="0"/>
      <p:regular r:id="rId25"/>
      <p:bold r:id="rId26"/>
      <p:italic r:id="rId27"/>
      <p:boldItalic r:id="rId28"/>
    </p:embeddedFont>
    <p:embeddedFont>
      <p:font typeface="Calibri Light" panose="020F0302020204030204" pitchFamily="34" charset="0"/>
      <p:regular r:id="rId29"/>
      <p:italic r:id="rId30"/>
    </p:embeddedFont>
    <p:embeddedFont>
      <p:font typeface="Montserrat" panose="00000500000000000000" pitchFamily="2" charset="0"/>
      <p:regular r:id="rId31"/>
      <p:bold r:id="rId32"/>
      <p:italic r:id="rId33"/>
      <p:boldItalic r:id="rId34"/>
    </p:embeddedFont>
    <p:embeddedFont>
      <p:font typeface="Montserrat Black" panose="00000A00000000000000" pitchFamily="2" charset="0"/>
      <p:bold r:id="rId35"/>
      <p:boldItalic r:id="rId36"/>
    </p:embeddedFont>
    <p:embeddedFont>
      <p:font typeface="Montserrat ExtraBold" panose="00000900000000000000" pitchFamily="2" charset="0"/>
      <p:bold r:id="rId37"/>
      <p:boldItalic r:id="rId38"/>
    </p:embeddedFont>
    <p:embeddedFont>
      <p:font typeface="Montserrat Extra-Bold" panose="020B0604020202020204" charset="0"/>
      <p:regular r:id="rId39"/>
    </p:embeddedFont>
    <p:embeddedFont>
      <p:font typeface="Montserrat Extra-Bold Italics" panose="020B0604020202020204" charset="0"/>
      <p:regular r:id="rId40"/>
    </p:embeddedFont>
    <p:embeddedFont>
      <p:font typeface="Montserrat Italics" panose="020B0604020202020204" charset="0"/>
      <p:regular r:id="rId41"/>
    </p:embeddedFont>
    <p:embeddedFont>
      <p:font typeface="Montserrat Light" panose="00000400000000000000" pitchFamily="2" charset="0"/>
      <p:regular r:id="rId42"/>
      <p:italic r:id="rId43"/>
    </p:embeddedFont>
    <p:embeddedFont>
      <p:font typeface="Montserrat Medium" panose="00000600000000000000" pitchFamily="2" charset="0"/>
      <p:regular r:id="rId44"/>
      <p:italic r:id="rId45"/>
    </p:embeddedFont>
    <p:embeddedFont>
      <p:font typeface="Montserrat SemiBold" panose="00000700000000000000" pitchFamily="2" charset="0"/>
      <p:bold r:id="rId46"/>
      <p:boldItalic r:id="rId47"/>
    </p:embeddedFont>
    <p:embeddedFont>
      <p:font typeface="Tw Cen MT" panose="020B0602020104020603" pitchFamily="34" charset="0"/>
      <p:regular r:id="rId48"/>
      <p:bold r:id="rId49"/>
      <p:italic r:id="rId50"/>
      <p:boldItalic r:id="rId5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9646"/>
    <a:srgbClr val="00AEF0"/>
    <a:srgbClr val="04549C"/>
    <a:srgbClr val="EF8903"/>
    <a:srgbClr val="00ADF1"/>
    <a:srgbClr val="263F6B"/>
    <a:srgbClr val="233B64"/>
    <a:srgbClr val="F7F7F7"/>
    <a:srgbClr val="2E6EBC"/>
    <a:srgbClr val="6B9ED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75323" autoAdjust="0"/>
  </p:normalViewPr>
  <p:slideViewPr>
    <p:cSldViewPr>
      <p:cViewPr varScale="1">
        <p:scale>
          <a:sx n="35" d="100"/>
          <a:sy n="35" d="100"/>
        </p:scale>
        <p:origin x="128"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font" Target="fonts/font15.fntdata"/><Relationship Id="rId21" Type="http://schemas.openxmlformats.org/officeDocument/2006/relationships/slide" Target="slides/slide20.xml"/><Relationship Id="rId34" Type="http://schemas.openxmlformats.org/officeDocument/2006/relationships/font" Target="fonts/font10.fntdata"/><Relationship Id="rId42" Type="http://schemas.openxmlformats.org/officeDocument/2006/relationships/font" Target="fonts/font18.fntdata"/><Relationship Id="rId47" Type="http://schemas.openxmlformats.org/officeDocument/2006/relationships/font" Target="fonts/font23.fntdata"/><Relationship Id="rId50" Type="http://schemas.openxmlformats.org/officeDocument/2006/relationships/font" Target="fonts/font26.fntdata"/><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5.fntdata"/><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schemas.openxmlformats.org/officeDocument/2006/relationships/font" Target="fonts/font21.fntdata"/><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4" Type="http://schemas.openxmlformats.org/officeDocument/2006/relationships/font" Target="fonts/font20.fntdata"/><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font" Target="fonts/font19.fntdata"/><Relationship Id="rId48" Type="http://schemas.openxmlformats.org/officeDocument/2006/relationships/font" Target="fonts/font24.fntdata"/><Relationship Id="rId8" Type="http://schemas.openxmlformats.org/officeDocument/2006/relationships/slide" Target="slides/slide7.xml"/><Relationship Id="rId51" Type="http://schemas.openxmlformats.org/officeDocument/2006/relationships/font" Target="fonts/font2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46" Type="http://schemas.openxmlformats.org/officeDocument/2006/relationships/font" Target="fonts/font22.fntdata"/><Relationship Id="rId20" Type="http://schemas.openxmlformats.org/officeDocument/2006/relationships/slide" Target="slides/slide19.xml"/><Relationship Id="rId41" Type="http://schemas.openxmlformats.org/officeDocument/2006/relationships/font" Target="fonts/font17.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font" Target="fonts/font12.fntdata"/><Relationship Id="rId49" Type="http://schemas.openxmlformats.org/officeDocument/2006/relationships/font" Target="fonts/font25.fntdata"/></Relationships>
</file>

<file path=ppt/diagrams/_rels/data2.xml.rels><?xml version="1.0" encoding="UTF-8" standalone="yes"?>
<Relationships xmlns="http://schemas.openxmlformats.org/package/2006/relationships"><Relationship Id="rId2" Type="http://schemas.openxmlformats.org/officeDocument/2006/relationships/hyperlink" Target="http://www.shiptacenter.org/" TargetMode="External"/><Relationship Id="rId1" Type="http://schemas.openxmlformats.org/officeDocument/2006/relationships/hyperlink" Target="http://www.smpresource.org/" TargetMode="External"/></Relationships>
</file>

<file path=ppt/diagrams/_rels/drawing2.xml.rels><?xml version="1.0" encoding="UTF-8" standalone="yes"?>
<Relationships xmlns="http://schemas.openxmlformats.org/package/2006/relationships"><Relationship Id="rId2" Type="http://schemas.openxmlformats.org/officeDocument/2006/relationships/hyperlink" Target="http://www.smpresource.org/" TargetMode="External"/><Relationship Id="rId1" Type="http://schemas.openxmlformats.org/officeDocument/2006/relationships/hyperlink" Target="http://www.shiptacenter.org/" TargetMode="Externa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5A05CD5-BAEB-4CFA-9F00-2BAEAF1008D3}" type="doc">
      <dgm:prSet loTypeId="urn:microsoft.com/office/officeart/2005/8/layout/cycle6" loCatId="cycle" qsTypeId="urn:microsoft.com/office/officeart/2005/8/quickstyle/simple1" qsCatId="simple" csTypeId="urn:microsoft.com/office/officeart/2005/8/colors/accent0_3" csCatId="mainScheme" phldr="1"/>
      <dgm:spPr/>
      <dgm:t>
        <a:bodyPr/>
        <a:lstStyle/>
        <a:p>
          <a:endParaRPr lang="en-US"/>
        </a:p>
      </dgm:t>
    </dgm:pt>
    <dgm:pt modelId="{1FEB9E3D-1B44-4DF0-AE81-E01CFF83BC79}">
      <dgm:prSet phldrT="[Text]"/>
      <dgm:spPr/>
      <dgm:t>
        <a:bodyPr/>
        <a:lstStyle/>
        <a:p>
          <a:r>
            <a:rPr lang="en-US" dirty="0">
              <a:latin typeface="Montserrat Medium" panose="00000600000000000000" pitchFamily="2" charset="0"/>
            </a:rPr>
            <a:t>Self-Reflection on Bias;</a:t>
          </a:r>
        </a:p>
        <a:p>
          <a:r>
            <a:rPr lang="en-US" dirty="0">
              <a:latin typeface="Montserrat Medium" panose="00000600000000000000" pitchFamily="2" charset="0"/>
            </a:rPr>
            <a:t>Self-Awareness</a:t>
          </a:r>
        </a:p>
      </dgm:t>
    </dgm:pt>
    <dgm:pt modelId="{0BAD592D-631E-402F-9B49-BC5D92C61D46}" type="parTrans" cxnId="{E1D92FF8-0B26-498D-8C0F-F41F25C976AB}">
      <dgm:prSet/>
      <dgm:spPr/>
      <dgm:t>
        <a:bodyPr/>
        <a:lstStyle/>
        <a:p>
          <a:endParaRPr lang="en-US"/>
        </a:p>
      </dgm:t>
    </dgm:pt>
    <dgm:pt modelId="{6BACBF34-4855-4B02-8D08-4187EAF5B0DF}" type="sibTrans" cxnId="{E1D92FF8-0B26-498D-8C0F-F41F25C976AB}">
      <dgm:prSet/>
      <dgm:spPr/>
      <dgm:t>
        <a:bodyPr/>
        <a:lstStyle/>
        <a:p>
          <a:endParaRPr lang="en-US"/>
        </a:p>
      </dgm:t>
    </dgm:pt>
    <dgm:pt modelId="{CFAA5C92-E625-4C79-B91F-8A43C4FD04D2}">
      <dgm:prSet phldrT="[Text]"/>
      <dgm:spPr/>
      <dgm:t>
        <a:bodyPr/>
        <a:lstStyle/>
        <a:p>
          <a:r>
            <a:rPr lang="en-US" dirty="0">
              <a:latin typeface="Montserrat Medium" panose="00000600000000000000" pitchFamily="2" charset="0"/>
            </a:rPr>
            <a:t>Engagement</a:t>
          </a:r>
        </a:p>
      </dgm:t>
    </dgm:pt>
    <dgm:pt modelId="{C69AEBEE-1B77-41F1-B896-3FAD458308EA}" type="parTrans" cxnId="{3924EA91-ADF3-450A-9CED-D66D4488CA44}">
      <dgm:prSet/>
      <dgm:spPr/>
      <dgm:t>
        <a:bodyPr/>
        <a:lstStyle/>
        <a:p>
          <a:endParaRPr lang="en-US"/>
        </a:p>
      </dgm:t>
    </dgm:pt>
    <dgm:pt modelId="{3859D647-7F39-4316-86F3-9AA53771EAEE}" type="sibTrans" cxnId="{3924EA91-ADF3-450A-9CED-D66D4488CA44}">
      <dgm:prSet/>
      <dgm:spPr/>
      <dgm:t>
        <a:bodyPr/>
        <a:lstStyle/>
        <a:p>
          <a:endParaRPr lang="en-US"/>
        </a:p>
      </dgm:t>
    </dgm:pt>
    <dgm:pt modelId="{BA86BF96-A36D-4928-B7D9-0F42FB50B6A8}">
      <dgm:prSet phldrT="[Text]"/>
      <dgm:spPr/>
      <dgm:t>
        <a:bodyPr/>
        <a:lstStyle/>
        <a:p>
          <a:r>
            <a:rPr lang="en-US" dirty="0">
              <a:latin typeface="Montserrat Medium" panose="00000600000000000000" pitchFamily="2" charset="0"/>
            </a:rPr>
            <a:t>Empathy</a:t>
          </a:r>
        </a:p>
      </dgm:t>
    </dgm:pt>
    <dgm:pt modelId="{C65CD92D-A95B-473B-8E08-C1C12C5C7D15}" type="parTrans" cxnId="{CEBB3636-6C14-49E9-890B-36A0D6990CD8}">
      <dgm:prSet/>
      <dgm:spPr/>
      <dgm:t>
        <a:bodyPr/>
        <a:lstStyle/>
        <a:p>
          <a:endParaRPr lang="en-US"/>
        </a:p>
      </dgm:t>
    </dgm:pt>
    <dgm:pt modelId="{86A07D66-E06D-4464-8075-7A2BDD64979D}" type="sibTrans" cxnId="{CEBB3636-6C14-49E9-890B-36A0D6990CD8}">
      <dgm:prSet/>
      <dgm:spPr/>
      <dgm:t>
        <a:bodyPr/>
        <a:lstStyle/>
        <a:p>
          <a:endParaRPr lang="en-US"/>
        </a:p>
      </dgm:t>
    </dgm:pt>
    <dgm:pt modelId="{4C5A91FB-642C-4CD5-B0FD-C6F63BA640DC}">
      <dgm:prSet phldrT="[Text]"/>
      <dgm:spPr/>
      <dgm:t>
        <a:bodyPr/>
        <a:lstStyle/>
        <a:p>
          <a:r>
            <a:rPr lang="en-US" dirty="0">
              <a:latin typeface="Montserrat Medium" panose="00000600000000000000" pitchFamily="2" charset="0"/>
            </a:rPr>
            <a:t>Active Listening</a:t>
          </a:r>
        </a:p>
      </dgm:t>
    </dgm:pt>
    <dgm:pt modelId="{3266A2BB-56A6-4DBF-A440-0C2ACBB99279}" type="parTrans" cxnId="{172A4034-F8FB-48AE-80A6-54276537A022}">
      <dgm:prSet/>
      <dgm:spPr/>
      <dgm:t>
        <a:bodyPr/>
        <a:lstStyle/>
        <a:p>
          <a:endParaRPr lang="en-US"/>
        </a:p>
      </dgm:t>
    </dgm:pt>
    <dgm:pt modelId="{CF6FFD4E-4BFA-40AA-91D0-7CA356352C46}" type="sibTrans" cxnId="{172A4034-F8FB-48AE-80A6-54276537A022}">
      <dgm:prSet/>
      <dgm:spPr/>
      <dgm:t>
        <a:bodyPr/>
        <a:lstStyle/>
        <a:p>
          <a:endParaRPr lang="en-US"/>
        </a:p>
      </dgm:t>
    </dgm:pt>
    <dgm:pt modelId="{3D63EFA7-E807-4C9E-9DD1-8BA414C76883}">
      <dgm:prSet phldrT="[Text]"/>
      <dgm:spPr/>
      <dgm:t>
        <a:bodyPr/>
        <a:lstStyle/>
        <a:p>
          <a:r>
            <a:rPr lang="en-US" dirty="0">
              <a:latin typeface="Montserrat Medium" panose="00000600000000000000" pitchFamily="2" charset="0"/>
            </a:rPr>
            <a:t>Flexibility</a:t>
          </a:r>
        </a:p>
      </dgm:t>
    </dgm:pt>
    <dgm:pt modelId="{C9CE1952-2E1F-43A9-A7C7-EDA0946CB305}" type="parTrans" cxnId="{54CB33AE-CE6B-4E49-B84D-014880E08ADE}">
      <dgm:prSet/>
      <dgm:spPr/>
      <dgm:t>
        <a:bodyPr/>
        <a:lstStyle/>
        <a:p>
          <a:endParaRPr lang="en-US"/>
        </a:p>
      </dgm:t>
    </dgm:pt>
    <dgm:pt modelId="{C36D120F-EF22-4C58-9416-7B92395E2131}" type="sibTrans" cxnId="{54CB33AE-CE6B-4E49-B84D-014880E08ADE}">
      <dgm:prSet/>
      <dgm:spPr/>
      <dgm:t>
        <a:bodyPr/>
        <a:lstStyle/>
        <a:p>
          <a:endParaRPr lang="en-US"/>
        </a:p>
      </dgm:t>
    </dgm:pt>
    <dgm:pt modelId="{B5644948-9FE9-4494-B978-3E739F8FCFD9}">
      <dgm:prSet phldrT="[Text]"/>
      <dgm:spPr/>
      <dgm:t>
        <a:bodyPr/>
        <a:lstStyle/>
        <a:p>
          <a:r>
            <a:rPr lang="en-US" dirty="0">
              <a:latin typeface="Montserrat Medium" panose="00000600000000000000" pitchFamily="2" charset="0"/>
            </a:rPr>
            <a:t>Effective Use </a:t>
          </a:r>
        </a:p>
        <a:p>
          <a:r>
            <a:rPr lang="en-US" dirty="0">
              <a:latin typeface="Montserrat Medium" panose="00000600000000000000" pitchFamily="2" charset="0"/>
            </a:rPr>
            <a:t>of Humor</a:t>
          </a:r>
        </a:p>
      </dgm:t>
    </dgm:pt>
    <dgm:pt modelId="{E85FB48D-15DF-4752-AF04-8CE1AC43EF44}" type="parTrans" cxnId="{087B26C0-3FA8-4B9A-989B-6E9A2FDC283B}">
      <dgm:prSet/>
      <dgm:spPr/>
      <dgm:t>
        <a:bodyPr/>
        <a:lstStyle/>
        <a:p>
          <a:endParaRPr lang="en-US"/>
        </a:p>
      </dgm:t>
    </dgm:pt>
    <dgm:pt modelId="{C2DF5F7E-46EA-46EA-A984-14B43B28DEFD}" type="sibTrans" cxnId="{087B26C0-3FA8-4B9A-989B-6E9A2FDC283B}">
      <dgm:prSet/>
      <dgm:spPr/>
      <dgm:t>
        <a:bodyPr/>
        <a:lstStyle/>
        <a:p>
          <a:endParaRPr lang="en-US"/>
        </a:p>
      </dgm:t>
    </dgm:pt>
    <dgm:pt modelId="{857DFC53-936D-4311-A473-0B803A8BB678}" type="pres">
      <dgm:prSet presAssocID="{55A05CD5-BAEB-4CFA-9F00-2BAEAF1008D3}" presName="cycle" presStyleCnt="0">
        <dgm:presLayoutVars>
          <dgm:dir/>
          <dgm:resizeHandles val="exact"/>
        </dgm:presLayoutVars>
      </dgm:prSet>
      <dgm:spPr/>
    </dgm:pt>
    <dgm:pt modelId="{DCC12CF5-1D23-4783-8265-CF5394FF039F}" type="pres">
      <dgm:prSet presAssocID="{1FEB9E3D-1B44-4DF0-AE81-E01CFF83BC79}" presName="node" presStyleLbl="node1" presStyleIdx="0" presStyleCnt="6">
        <dgm:presLayoutVars>
          <dgm:bulletEnabled val="1"/>
        </dgm:presLayoutVars>
      </dgm:prSet>
      <dgm:spPr/>
    </dgm:pt>
    <dgm:pt modelId="{A57ACA3E-F718-42A1-A348-39FE49F63E7D}" type="pres">
      <dgm:prSet presAssocID="{1FEB9E3D-1B44-4DF0-AE81-E01CFF83BC79}" presName="spNode" presStyleCnt="0"/>
      <dgm:spPr/>
    </dgm:pt>
    <dgm:pt modelId="{E933C212-6D16-478D-8321-2A64ADAA1344}" type="pres">
      <dgm:prSet presAssocID="{6BACBF34-4855-4B02-8D08-4187EAF5B0DF}" presName="sibTrans" presStyleLbl="sibTrans1D1" presStyleIdx="0" presStyleCnt="6"/>
      <dgm:spPr/>
    </dgm:pt>
    <dgm:pt modelId="{91D3609E-CE7F-4761-BBE7-60BAA707E0E8}" type="pres">
      <dgm:prSet presAssocID="{CFAA5C92-E625-4C79-B91F-8A43C4FD04D2}" presName="node" presStyleLbl="node1" presStyleIdx="1" presStyleCnt="6">
        <dgm:presLayoutVars>
          <dgm:bulletEnabled val="1"/>
        </dgm:presLayoutVars>
      </dgm:prSet>
      <dgm:spPr/>
    </dgm:pt>
    <dgm:pt modelId="{EBE8EE33-1D6B-4B84-A011-2673A7B76CF2}" type="pres">
      <dgm:prSet presAssocID="{CFAA5C92-E625-4C79-B91F-8A43C4FD04D2}" presName="spNode" presStyleCnt="0"/>
      <dgm:spPr/>
    </dgm:pt>
    <dgm:pt modelId="{63DC4EF7-0394-4D56-A97D-23EEB4EF9E1F}" type="pres">
      <dgm:prSet presAssocID="{3859D647-7F39-4316-86F3-9AA53771EAEE}" presName="sibTrans" presStyleLbl="sibTrans1D1" presStyleIdx="1" presStyleCnt="6"/>
      <dgm:spPr/>
    </dgm:pt>
    <dgm:pt modelId="{19A24C2E-BB78-473C-9514-BFFD5EA93DE2}" type="pres">
      <dgm:prSet presAssocID="{BA86BF96-A36D-4928-B7D9-0F42FB50B6A8}" presName="node" presStyleLbl="node1" presStyleIdx="2" presStyleCnt="6">
        <dgm:presLayoutVars>
          <dgm:bulletEnabled val="1"/>
        </dgm:presLayoutVars>
      </dgm:prSet>
      <dgm:spPr/>
    </dgm:pt>
    <dgm:pt modelId="{DCEBF4DB-96A1-4C28-968D-924B40A0D1AE}" type="pres">
      <dgm:prSet presAssocID="{BA86BF96-A36D-4928-B7D9-0F42FB50B6A8}" presName="spNode" presStyleCnt="0"/>
      <dgm:spPr/>
    </dgm:pt>
    <dgm:pt modelId="{95B5282F-CBF0-4966-B4D7-28A2D07BDFB6}" type="pres">
      <dgm:prSet presAssocID="{86A07D66-E06D-4464-8075-7A2BDD64979D}" presName="sibTrans" presStyleLbl="sibTrans1D1" presStyleIdx="2" presStyleCnt="6"/>
      <dgm:spPr/>
    </dgm:pt>
    <dgm:pt modelId="{F2B7B6BE-ED34-49F7-BE54-7F6F3ABE9CB8}" type="pres">
      <dgm:prSet presAssocID="{4C5A91FB-642C-4CD5-B0FD-C6F63BA640DC}" presName="node" presStyleLbl="node1" presStyleIdx="3" presStyleCnt="6">
        <dgm:presLayoutVars>
          <dgm:bulletEnabled val="1"/>
        </dgm:presLayoutVars>
      </dgm:prSet>
      <dgm:spPr/>
    </dgm:pt>
    <dgm:pt modelId="{6DDBF3BF-DB44-4827-8E7B-C7AC5B255DFB}" type="pres">
      <dgm:prSet presAssocID="{4C5A91FB-642C-4CD5-B0FD-C6F63BA640DC}" presName="spNode" presStyleCnt="0"/>
      <dgm:spPr/>
    </dgm:pt>
    <dgm:pt modelId="{B5070ED7-7610-421C-99CC-83553D359237}" type="pres">
      <dgm:prSet presAssocID="{CF6FFD4E-4BFA-40AA-91D0-7CA356352C46}" presName="sibTrans" presStyleLbl="sibTrans1D1" presStyleIdx="3" presStyleCnt="6"/>
      <dgm:spPr/>
    </dgm:pt>
    <dgm:pt modelId="{0B9BC75D-D0AE-4141-A9FC-6DBC643B6E49}" type="pres">
      <dgm:prSet presAssocID="{3D63EFA7-E807-4C9E-9DD1-8BA414C76883}" presName="node" presStyleLbl="node1" presStyleIdx="4" presStyleCnt="6">
        <dgm:presLayoutVars>
          <dgm:bulletEnabled val="1"/>
        </dgm:presLayoutVars>
      </dgm:prSet>
      <dgm:spPr/>
    </dgm:pt>
    <dgm:pt modelId="{C3B9FEF5-DE81-4081-90EC-AE918CC29075}" type="pres">
      <dgm:prSet presAssocID="{3D63EFA7-E807-4C9E-9DD1-8BA414C76883}" presName="spNode" presStyleCnt="0"/>
      <dgm:spPr/>
    </dgm:pt>
    <dgm:pt modelId="{D01D8E71-40A2-484A-80DF-5C163B3DD087}" type="pres">
      <dgm:prSet presAssocID="{C36D120F-EF22-4C58-9416-7B92395E2131}" presName="sibTrans" presStyleLbl="sibTrans1D1" presStyleIdx="4" presStyleCnt="6"/>
      <dgm:spPr/>
    </dgm:pt>
    <dgm:pt modelId="{4C1EEAD7-1B8E-419F-B076-C829C0C4588E}" type="pres">
      <dgm:prSet presAssocID="{B5644948-9FE9-4494-B978-3E739F8FCFD9}" presName="node" presStyleLbl="node1" presStyleIdx="5" presStyleCnt="6">
        <dgm:presLayoutVars>
          <dgm:bulletEnabled val="1"/>
        </dgm:presLayoutVars>
      </dgm:prSet>
      <dgm:spPr/>
    </dgm:pt>
    <dgm:pt modelId="{362BC349-769E-4A42-86C7-384E16764180}" type="pres">
      <dgm:prSet presAssocID="{B5644948-9FE9-4494-B978-3E739F8FCFD9}" presName="spNode" presStyleCnt="0"/>
      <dgm:spPr/>
    </dgm:pt>
    <dgm:pt modelId="{5981047C-67F4-4286-B8AB-0EB53A1C6EC1}" type="pres">
      <dgm:prSet presAssocID="{C2DF5F7E-46EA-46EA-A984-14B43B28DEFD}" presName="sibTrans" presStyleLbl="sibTrans1D1" presStyleIdx="5" presStyleCnt="6"/>
      <dgm:spPr/>
    </dgm:pt>
  </dgm:ptLst>
  <dgm:cxnLst>
    <dgm:cxn modelId="{920D750C-4117-481C-AB9D-E4E9F96A4CA3}" type="presOf" srcId="{6BACBF34-4855-4B02-8D08-4187EAF5B0DF}" destId="{E933C212-6D16-478D-8321-2A64ADAA1344}" srcOrd="0" destOrd="0" presId="urn:microsoft.com/office/officeart/2005/8/layout/cycle6"/>
    <dgm:cxn modelId="{7A6C821A-5E24-4034-8484-B564F381DEFA}" type="presOf" srcId="{C36D120F-EF22-4C58-9416-7B92395E2131}" destId="{D01D8E71-40A2-484A-80DF-5C163B3DD087}" srcOrd="0" destOrd="0" presId="urn:microsoft.com/office/officeart/2005/8/layout/cycle6"/>
    <dgm:cxn modelId="{A505AC21-8232-45B4-854B-D17AEFA18054}" type="presOf" srcId="{4C5A91FB-642C-4CD5-B0FD-C6F63BA640DC}" destId="{F2B7B6BE-ED34-49F7-BE54-7F6F3ABE9CB8}" srcOrd="0" destOrd="0" presId="urn:microsoft.com/office/officeart/2005/8/layout/cycle6"/>
    <dgm:cxn modelId="{172A4034-F8FB-48AE-80A6-54276537A022}" srcId="{55A05CD5-BAEB-4CFA-9F00-2BAEAF1008D3}" destId="{4C5A91FB-642C-4CD5-B0FD-C6F63BA640DC}" srcOrd="3" destOrd="0" parTransId="{3266A2BB-56A6-4DBF-A440-0C2ACBB99279}" sibTransId="{CF6FFD4E-4BFA-40AA-91D0-7CA356352C46}"/>
    <dgm:cxn modelId="{CEBB3636-6C14-49E9-890B-36A0D6990CD8}" srcId="{55A05CD5-BAEB-4CFA-9F00-2BAEAF1008D3}" destId="{BA86BF96-A36D-4928-B7D9-0F42FB50B6A8}" srcOrd="2" destOrd="0" parTransId="{C65CD92D-A95B-473B-8E08-C1C12C5C7D15}" sibTransId="{86A07D66-E06D-4464-8075-7A2BDD64979D}"/>
    <dgm:cxn modelId="{769B6940-B22B-4883-840F-2B4E717B31EC}" type="presOf" srcId="{C2DF5F7E-46EA-46EA-A984-14B43B28DEFD}" destId="{5981047C-67F4-4286-B8AB-0EB53A1C6EC1}" srcOrd="0" destOrd="0" presId="urn:microsoft.com/office/officeart/2005/8/layout/cycle6"/>
    <dgm:cxn modelId="{2FC2A35D-C251-4F2E-9995-EABEEEFFA618}" type="presOf" srcId="{B5644948-9FE9-4494-B978-3E739F8FCFD9}" destId="{4C1EEAD7-1B8E-419F-B076-C829C0C4588E}" srcOrd="0" destOrd="0" presId="urn:microsoft.com/office/officeart/2005/8/layout/cycle6"/>
    <dgm:cxn modelId="{13DB4363-9EB1-46F0-81EF-8586446A67A0}" type="presOf" srcId="{CF6FFD4E-4BFA-40AA-91D0-7CA356352C46}" destId="{B5070ED7-7610-421C-99CC-83553D359237}" srcOrd="0" destOrd="0" presId="urn:microsoft.com/office/officeart/2005/8/layout/cycle6"/>
    <dgm:cxn modelId="{01713746-4C2A-47CA-86E5-4229165AC3DA}" type="presOf" srcId="{1FEB9E3D-1B44-4DF0-AE81-E01CFF83BC79}" destId="{DCC12CF5-1D23-4783-8265-CF5394FF039F}" srcOrd="0" destOrd="0" presId="urn:microsoft.com/office/officeart/2005/8/layout/cycle6"/>
    <dgm:cxn modelId="{C1560F49-51B1-4095-991C-6F47033C8D42}" type="presOf" srcId="{3D63EFA7-E807-4C9E-9DD1-8BA414C76883}" destId="{0B9BC75D-D0AE-4141-A9FC-6DBC643B6E49}" srcOrd="0" destOrd="0" presId="urn:microsoft.com/office/officeart/2005/8/layout/cycle6"/>
    <dgm:cxn modelId="{FF80C669-BA32-4CB4-9438-F265127925E3}" type="presOf" srcId="{55A05CD5-BAEB-4CFA-9F00-2BAEAF1008D3}" destId="{857DFC53-936D-4311-A473-0B803A8BB678}" srcOrd="0" destOrd="0" presId="urn:microsoft.com/office/officeart/2005/8/layout/cycle6"/>
    <dgm:cxn modelId="{B923394A-6187-435E-A219-71660B6EE494}" type="presOf" srcId="{CFAA5C92-E625-4C79-B91F-8A43C4FD04D2}" destId="{91D3609E-CE7F-4761-BBE7-60BAA707E0E8}" srcOrd="0" destOrd="0" presId="urn:microsoft.com/office/officeart/2005/8/layout/cycle6"/>
    <dgm:cxn modelId="{57E4C14F-6818-4CD7-92D5-84A63ABD16DF}" type="presOf" srcId="{BA86BF96-A36D-4928-B7D9-0F42FB50B6A8}" destId="{19A24C2E-BB78-473C-9514-BFFD5EA93DE2}" srcOrd="0" destOrd="0" presId="urn:microsoft.com/office/officeart/2005/8/layout/cycle6"/>
    <dgm:cxn modelId="{08330C55-D13F-43AA-B532-10965ABF2C6D}" type="presOf" srcId="{3859D647-7F39-4316-86F3-9AA53771EAEE}" destId="{63DC4EF7-0394-4D56-A97D-23EEB4EF9E1F}" srcOrd="0" destOrd="0" presId="urn:microsoft.com/office/officeart/2005/8/layout/cycle6"/>
    <dgm:cxn modelId="{3924EA91-ADF3-450A-9CED-D66D4488CA44}" srcId="{55A05CD5-BAEB-4CFA-9F00-2BAEAF1008D3}" destId="{CFAA5C92-E625-4C79-B91F-8A43C4FD04D2}" srcOrd="1" destOrd="0" parTransId="{C69AEBEE-1B77-41F1-B896-3FAD458308EA}" sibTransId="{3859D647-7F39-4316-86F3-9AA53771EAEE}"/>
    <dgm:cxn modelId="{7DC5BD95-8DAE-4353-8743-31866A0E760F}" type="presOf" srcId="{86A07D66-E06D-4464-8075-7A2BDD64979D}" destId="{95B5282F-CBF0-4966-B4D7-28A2D07BDFB6}" srcOrd="0" destOrd="0" presId="urn:microsoft.com/office/officeart/2005/8/layout/cycle6"/>
    <dgm:cxn modelId="{54CB33AE-CE6B-4E49-B84D-014880E08ADE}" srcId="{55A05CD5-BAEB-4CFA-9F00-2BAEAF1008D3}" destId="{3D63EFA7-E807-4C9E-9DD1-8BA414C76883}" srcOrd="4" destOrd="0" parTransId="{C9CE1952-2E1F-43A9-A7C7-EDA0946CB305}" sibTransId="{C36D120F-EF22-4C58-9416-7B92395E2131}"/>
    <dgm:cxn modelId="{087B26C0-3FA8-4B9A-989B-6E9A2FDC283B}" srcId="{55A05CD5-BAEB-4CFA-9F00-2BAEAF1008D3}" destId="{B5644948-9FE9-4494-B978-3E739F8FCFD9}" srcOrd="5" destOrd="0" parTransId="{E85FB48D-15DF-4752-AF04-8CE1AC43EF44}" sibTransId="{C2DF5F7E-46EA-46EA-A984-14B43B28DEFD}"/>
    <dgm:cxn modelId="{E1D92FF8-0B26-498D-8C0F-F41F25C976AB}" srcId="{55A05CD5-BAEB-4CFA-9F00-2BAEAF1008D3}" destId="{1FEB9E3D-1B44-4DF0-AE81-E01CFF83BC79}" srcOrd="0" destOrd="0" parTransId="{0BAD592D-631E-402F-9B49-BC5D92C61D46}" sibTransId="{6BACBF34-4855-4B02-8D08-4187EAF5B0DF}"/>
    <dgm:cxn modelId="{908085F0-9866-4956-8FF8-965C86C172F3}" type="presParOf" srcId="{857DFC53-936D-4311-A473-0B803A8BB678}" destId="{DCC12CF5-1D23-4783-8265-CF5394FF039F}" srcOrd="0" destOrd="0" presId="urn:microsoft.com/office/officeart/2005/8/layout/cycle6"/>
    <dgm:cxn modelId="{CD21C4BA-C8CA-45B8-8A2A-9744D2ABEA1D}" type="presParOf" srcId="{857DFC53-936D-4311-A473-0B803A8BB678}" destId="{A57ACA3E-F718-42A1-A348-39FE49F63E7D}" srcOrd="1" destOrd="0" presId="urn:microsoft.com/office/officeart/2005/8/layout/cycle6"/>
    <dgm:cxn modelId="{BFBA5E15-0013-47BB-9C21-5ED35983EDDF}" type="presParOf" srcId="{857DFC53-936D-4311-A473-0B803A8BB678}" destId="{E933C212-6D16-478D-8321-2A64ADAA1344}" srcOrd="2" destOrd="0" presId="urn:microsoft.com/office/officeart/2005/8/layout/cycle6"/>
    <dgm:cxn modelId="{763EF1BA-2A9A-41BC-97D2-0F61003AC284}" type="presParOf" srcId="{857DFC53-936D-4311-A473-0B803A8BB678}" destId="{91D3609E-CE7F-4761-BBE7-60BAA707E0E8}" srcOrd="3" destOrd="0" presId="urn:microsoft.com/office/officeart/2005/8/layout/cycle6"/>
    <dgm:cxn modelId="{DE7FE58B-A700-4E34-B708-A276F649B236}" type="presParOf" srcId="{857DFC53-936D-4311-A473-0B803A8BB678}" destId="{EBE8EE33-1D6B-4B84-A011-2673A7B76CF2}" srcOrd="4" destOrd="0" presId="urn:microsoft.com/office/officeart/2005/8/layout/cycle6"/>
    <dgm:cxn modelId="{608163EB-F646-4475-A475-2DD0A023865E}" type="presParOf" srcId="{857DFC53-936D-4311-A473-0B803A8BB678}" destId="{63DC4EF7-0394-4D56-A97D-23EEB4EF9E1F}" srcOrd="5" destOrd="0" presId="urn:microsoft.com/office/officeart/2005/8/layout/cycle6"/>
    <dgm:cxn modelId="{3D19581C-0824-4371-A1AA-26D859917E6C}" type="presParOf" srcId="{857DFC53-936D-4311-A473-0B803A8BB678}" destId="{19A24C2E-BB78-473C-9514-BFFD5EA93DE2}" srcOrd="6" destOrd="0" presId="urn:microsoft.com/office/officeart/2005/8/layout/cycle6"/>
    <dgm:cxn modelId="{1DD33C04-0DAD-4641-B3BE-50CE058664EF}" type="presParOf" srcId="{857DFC53-936D-4311-A473-0B803A8BB678}" destId="{DCEBF4DB-96A1-4C28-968D-924B40A0D1AE}" srcOrd="7" destOrd="0" presId="urn:microsoft.com/office/officeart/2005/8/layout/cycle6"/>
    <dgm:cxn modelId="{DCCCC856-5958-4DB1-8A70-D33164703DE3}" type="presParOf" srcId="{857DFC53-936D-4311-A473-0B803A8BB678}" destId="{95B5282F-CBF0-4966-B4D7-28A2D07BDFB6}" srcOrd="8" destOrd="0" presId="urn:microsoft.com/office/officeart/2005/8/layout/cycle6"/>
    <dgm:cxn modelId="{ABA3391E-2D93-4712-881E-7A6FF408094D}" type="presParOf" srcId="{857DFC53-936D-4311-A473-0B803A8BB678}" destId="{F2B7B6BE-ED34-49F7-BE54-7F6F3ABE9CB8}" srcOrd="9" destOrd="0" presId="urn:microsoft.com/office/officeart/2005/8/layout/cycle6"/>
    <dgm:cxn modelId="{6F361108-8938-4A2B-B13F-70EE0AD6CD9C}" type="presParOf" srcId="{857DFC53-936D-4311-A473-0B803A8BB678}" destId="{6DDBF3BF-DB44-4827-8E7B-C7AC5B255DFB}" srcOrd="10" destOrd="0" presId="urn:microsoft.com/office/officeart/2005/8/layout/cycle6"/>
    <dgm:cxn modelId="{8A56A386-F963-4E9C-A0FB-4C1A734C14FE}" type="presParOf" srcId="{857DFC53-936D-4311-A473-0B803A8BB678}" destId="{B5070ED7-7610-421C-99CC-83553D359237}" srcOrd="11" destOrd="0" presId="urn:microsoft.com/office/officeart/2005/8/layout/cycle6"/>
    <dgm:cxn modelId="{4F6341D6-46DB-422A-9BA9-611A6797C6E5}" type="presParOf" srcId="{857DFC53-936D-4311-A473-0B803A8BB678}" destId="{0B9BC75D-D0AE-4141-A9FC-6DBC643B6E49}" srcOrd="12" destOrd="0" presId="urn:microsoft.com/office/officeart/2005/8/layout/cycle6"/>
    <dgm:cxn modelId="{6017D8DE-DC9B-46BC-B965-61DEB0245919}" type="presParOf" srcId="{857DFC53-936D-4311-A473-0B803A8BB678}" destId="{C3B9FEF5-DE81-4081-90EC-AE918CC29075}" srcOrd="13" destOrd="0" presId="urn:microsoft.com/office/officeart/2005/8/layout/cycle6"/>
    <dgm:cxn modelId="{EDAEF56C-B018-48FC-8A03-8137B6FE10C0}" type="presParOf" srcId="{857DFC53-936D-4311-A473-0B803A8BB678}" destId="{D01D8E71-40A2-484A-80DF-5C163B3DD087}" srcOrd="14" destOrd="0" presId="urn:microsoft.com/office/officeart/2005/8/layout/cycle6"/>
    <dgm:cxn modelId="{493389AA-AEAC-4D59-8E57-B3FB4754C029}" type="presParOf" srcId="{857DFC53-936D-4311-A473-0B803A8BB678}" destId="{4C1EEAD7-1B8E-419F-B076-C829C0C4588E}" srcOrd="15" destOrd="0" presId="urn:microsoft.com/office/officeart/2005/8/layout/cycle6"/>
    <dgm:cxn modelId="{492D7FAA-AFCB-4818-8E74-F0A1A8A18EBC}" type="presParOf" srcId="{857DFC53-936D-4311-A473-0B803A8BB678}" destId="{362BC349-769E-4A42-86C7-384E16764180}" srcOrd="16" destOrd="0" presId="urn:microsoft.com/office/officeart/2005/8/layout/cycle6"/>
    <dgm:cxn modelId="{45A0D3D1-BBE7-4E3B-AEC2-E1BC90C7F064}" type="presParOf" srcId="{857DFC53-936D-4311-A473-0B803A8BB678}" destId="{5981047C-67F4-4286-B8AB-0EB53A1C6EC1}" srcOrd="17" destOrd="0" presId="urn:microsoft.com/office/officeart/2005/8/layout/cycle6"/>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DE8A3F4-7D17-4110-A78C-5F7FD7A20C81}" type="doc">
      <dgm:prSet loTypeId="urn:microsoft.com/office/officeart/2005/8/layout/bList2" loCatId="list" qsTypeId="urn:microsoft.com/office/officeart/2005/8/quickstyle/simple1" qsCatId="simple" csTypeId="urn:microsoft.com/office/officeart/2005/8/colors/colorful5" csCatId="colorful" phldr="1"/>
      <dgm:spPr/>
      <dgm:t>
        <a:bodyPr/>
        <a:lstStyle/>
        <a:p>
          <a:endParaRPr lang="en-US"/>
        </a:p>
      </dgm:t>
    </dgm:pt>
    <dgm:pt modelId="{E70E1DFA-8103-4FB9-887F-25A2A2F26C00}">
      <dgm:prSet custT="1"/>
      <dgm:spPr>
        <a:xfrm>
          <a:off x="4431759" y="0"/>
          <a:ext cx="3880348" cy="717290"/>
        </a:xfrm>
        <a:solidFill>
          <a:srgbClr val="00AEF0"/>
        </a:solidFill>
        <a:ln>
          <a:noFill/>
        </a:ln>
      </dgm:spPr>
      <dgm:t>
        <a:bodyPr/>
        <a:lstStyle/>
        <a:p>
          <a:pPr rtl="0"/>
          <a:r>
            <a:rPr lang="en-US" sz="3200" b="1" dirty="0">
              <a:latin typeface="Montserrat Black" panose="00000A00000000000000" pitchFamily="2" charset="0"/>
            </a:rPr>
            <a:t>SMPs</a:t>
          </a:r>
        </a:p>
      </dgm:t>
    </dgm:pt>
    <dgm:pt modelId="{7BE9BEF8-5095-460B-A46D-7F2BCBAD6F7B}" type="parTrans" cxnId="{587480EC-3BA2-477C-A1AE-D2D2D9DD9D04}">
      <dgm:prSet/>
      <dgm:spPr/>
      <dgm:t>
        <a:bodyPr/>
        <a:lstStyle/>
        <a:p>
          <a:endParaRPr lang="en-US" sz="2000"/>
        </a:p>
      </dgm:t>
    </dgm:pt>
    <dgm:pt modelId="{168F1675-E7CB-4183-81AD-48A156E47F69}" type="sibTrans" cxnId="{587480EC-3BA2-477C-A1AE-D2D2D9DD9D04}">
      <dgm:prSet/>
      <dgm:spPr/>
      <dgm:t>
        <a:bodyPr/>
        <a:lstStyle/>
        <a:p>
          <a:endParaRPr lang="en-US" sz="2000"/>
        </a:p>
      </dgm:t>
    </dgm:pt>
    <dgm:pt modelId="{C4B6377F-162D-4B66-A715-9834AB907980}">
      <dgm:prSet custT="1"/>
      <dgm:spPr>
        <a:xfrm>
          <a:off x="4431759" y="717290"/>
          <a:ext cx="3880348" cy="3387165"/>
        </a:xfrm>
        <a:ln>
          <a:solidFill>
            <a:srgbClr val="00AEF0"/>
          </a:solidFill>
        </a:ln>
      </dgm:spPr>
      <dgm:t>
        <a:bodyPr/>
        <a:lstStyle/>
        <a:p>
          <a:pPr>
            <a:buFont typeface="+mj-lt"/>
            <a:buAutoNum type="arabicPeriod"/>
          </a:pPr>
          <a:r>
            <a:rPr lang="en-US" sz="3000" kern="1200" dirty="0">
              <a:latin typeface="Montserrat Medium" panose="00000600000000000000" pitchFamily="2" charset="0"/>
              <a:cs typeface="Calibri Light" panose="020F0302020204030204" pitchFamily="34" charset="0"/>
            </a:rPr>
            <a:t>Login at </a:t>
          </a:r>
          <a:r>
            <a:rPr lang="en-US" sz="3000" kern="1200" dirty="0">
              <a:latin typeface="Montserrat Medium" panose="00000600000000000000" pitchFamily="2" charset="0"/>
              <a:cs typeface="Calibri Light" panose="020F0302020204030204" pitchFamily="34" charset="0"/>
              <a:hlinkClick xmlns:r="http://schemas.openxmlformats.org/officeDocument/2006/relationships" r:id="rId1"/>
            </a:rPr>
            <a:t>www.smpresource.org</a:t>
          </a:r>
          <a:r>
            <a:rPr lang="en-US" sz="3000" kern="1200" dirty="0">
              <a:latin typeface="Montserrat Medium" panose="00000600000000000000" pitchFamily="2" charset="0"/>
              <a:cs typeface="Calibri Light" panose="020F0302020204030204" pitchFamily="34" charset="0"/>
            </a:rPr>
            <a:t> </a:t>
          </a:r>
          <a:br>
            <a:rPr lang="en-US" sz="3000" kern="1200" dirty="0">
              <a:latin typeface="Montserrat Medium" panose="00000600000000000000" pitchFamily="2" charset="0"/>
              <a:cs typeface="Calibri Light" panose="020F0302020204030204" pitchFamily="34" charset="0"/>
            </a:rPr>
          </a:br>
          <a:r>
            <a:rPr lang="en-US" sz="2600" kern="1200" dirty="0">
              <a:solidFill>
                <a:prstClr val="black">
                  <a:hueOff val="0"/>
                  <a:satOff val="0"/>
                  <a:lumOff val="0"/>
                  <a:alphaOff val="0"/>
                </a:prstClr>
              </a:solidFill>
              <a:latin typeface="Montserrat Light" panose="020B0604020202020204" pitchFamily="2" charset="0"/>
              <a:ea typeface="+mn-ea"/>
              <a:cs typeface="Calibri Light" panose="020F0302020204030204" pitchFamily="34" charset="0"/>
            </a:rPr>
            <a:t>(click the blue SMP Login padlock). </a:t>
          </a:r>
        </a:p>
      </dgm:t>
    </dgm:pt>
    <dgm:pt modelId="{3EC363BC-6DA9-4180-A203-0787FCCFB925}" type="parTrans" cxnId="{2BA2285A-5416-460B-9D1E-54392BB75710}">
      <dgm:prSet/>
      <dgm:spPr/>
      <dgm:t>
        <a:bodyPr/>
        <a:lstStyle/>
        <a:p>
          <a:endParaRPr lang="en-US" sz="2000"/>
        </a:p>
      </dgm:t>
    </dgm:pt>
    <dgm:pt modelId="{63CDDE28-EB22-4FE5-BD13-29DEF1B86A5C}" type="sibTrans" cxnId="{2BA2285A-5416-460B-9D1E-54392BB75710}">
      <dgm:prSet/>
      <dgm:spPr/>
      <dgm:t>
        <a:bodyPr/>
        <a:lstStyle/>
        <a:p>
          <a:endParaRPr lang="en-US" sz="2000"/>
        </a:p>
      </dgm:t>
    </dgm:pt>
    <dgm:pt modelId="{0C083CB7-36A1-4A39-9004-9B5F5F7B47C1}">
      <dgm:prSet custT="1"/>
      <dgm:spPr>
        <a:ln>
          <a:solidFill>
            <a:srgbClr val="00AEF0"/>
          </a:solidFill>
        </a:ln>
      </dgm:spPr>
      <dgm:t>
        <a:bodyPr/>
        <a:lstStyle/>
        <a:p>
          <a:pPr>
            <a:buFont typeface="+mj-lt"/>
            <a:buAutoNum type="arabicPeriod"/>
          </a:pPr>
          <a:r>
            <a:rPr lang="en-US" sz="3000" kern="1200" dirty="0">
              <a:latin typeface="Montserrat Medium" panose="00000600000000000000" pitchFamily="2" charset="0"/>
              <a:cs typeface="Calibri Light" panose="020F0302020204030204" pitchFamily="34" charset="0"/>
            </a:rPr>
            <a:t> Search for keyword “soft skills.”</a:t>
          </a:r>
        </a:p>
      </dgm:t>
    </dgm:pt>
    <dgm:pt modelId="{DAFA0765-C738-483E-BDC5-609388B642FD}" type="parTrans" cxnId="{9B7145D3-21FE-456A-8840-FA0F43464E20}">
      <dgm:prSet/>
      <dgm:spPr/>
      <dgm:t>
        <a:bodyPr/>
        <a:lstStyle/>
        <a:p>
          <a:endParaRPr lang="en-US" sz="2000"/>
        </a:p>
      </dgm:t>
    </dgm:pt>
    <dgm:pt modelId="{DF66A2B4-3EA1-4EBD-8056-93B96A4F28B0}" type="sibTrans" cxnId="{9B7145D3-21FE-456A-8840-FA0F43464E20}">
      <dgm:prSet/>
      <dgm:spPr/>
      <dgm:t>
        <a:bodyPr/>
        <a:lstStyle/>
        <a:p>
          <a:endParaRPr lang="en-US" sz="2000"/>
        </a:p>
      </dgm:t>
    </dgm:pt>
    <dgm:pt modelId="{9B8A11CA-293C-456D-989D-F052B9509320}">
      <dgm:prSet custT="1"/>
      <dgm:spPr>
        <a:xfrm>
          <a:off x="8161" y="717290"/>
          <a:ext cx="3880348" cy="3387165"/>
        </a:xfrm>
      </dgm:spPr>
      <dgm:t>
        <a:bodyPr/>
        <a:lstStyle/>
        <a:p>
          <a:pPr rtl="0"/>
          <a:r>
            <a:rPr lang="en-US" sz="2800" b="1" kern="1200" dirty="0">
              <a:latin typeface="Montserrat Black" panose="00000A00000000000000" pitchFamily="2" charset="0"/>
              <a:ea typeface="+mn-ea"/>
              <a:cs typeface="Calibri Light" panose="020F0302020204030204" pitchFamily="34" charset="0"/>
            </a:rPr>
            <a:t>MIPPA Grantees</a:t>
          </a:r>
        </a:p>
      </dgm:t>
    </dgm:pt>
    <dgm:pt modelId="{781753F3-9988-44BB-81B7-2297BA4E18B0}" type="parTrans" cxnId="{F8B0DF25-3091-48CF-93EB-21FC60A62FD2}">
      <dgm:prSet/>
      <dgm:spPr/>
      <dgm:t>
        <a:bodyPr/>
        <a:lstStyle/>
        <a:p>
          <a:endParaRPr lang="en-US"/>
        </a:p>
      </dgm:t>
    </dgm:pt>
    <dgm:pt modelId="{7943DF5A-D4F6-4707-8B75-5D5E5D6E0812}" type="sibTrans" cxnId="{F8B0DF25-3091-48CF-93EB-21FC60A62FD2}">
      <dgm:prSet/>
      <dgm:spPr/>
      <dgm:t>
        <a:bodyPr/>
        <a:lstStyle/>
        <a:p>
          <a:endParaRPr lang="en-US"/>
        </a:p>
      </dgm:t>
    </dgm:pt>
    <dgm:pt modelId="{9AA46F0F-61A9-4696-8E87-0CAD00332100}">
      <dgm:prSet custT="1"/>
      <dgm:spPr>
        <a:xfrm>
          <a:off x="8161" y="717290"/>
          <a:ext cx="3880348" cy="3387165"/>
        </a:xfrm>
      </dgm:spPr>
      <dgm:t>
        <a:bodyPr/>
        <a:lstStyle/>
        <a:p>
          <a:r>
            <a:rPr lang="en-US" sz="3000" kern="1200" noProof="0" dirty="0">
              <a:solidFill>
                <a:prstClr val="black">
                  <a:hueOff val="0"/>
                  <a:satOff val="0"/>
                  <a:lumOff val="0"/>
                  <a:alphaOff val="0"/>
                </a:prstClr>
              </a:solidFill>
              <a:latin typeface="Montserrat Medium" panose="00000600000000000000" pitchFamily="2" charset="0"/>
              <a:ea typeface="+mn-ea"/>
              <a:cs typeface="Calibri Light" panose="020F0302020204030204" pitchFamily="34" charset="0"/>
            </a:rPr>
            <a:t>Resources will be emailed to the MIPPA listserv.</a:t>
          </a:r>
          <a:endParaRPr lang="en-US" sz="3000" kern="1200" dirty="0">
            <a:solidFill>
              <a:prstClr val="black">
                <a:hueOff val="0"/>
                <a:satOff val="0"/>
                <a:lumOff val="0"/>
                <a:alphaOff val="0"/>
              </a:prstClr>
            </a:solidFill>
            <a:latin typeface="Montserrat Medium" panose="00000600000000000000" pitchFamily="2" charset="0"/>
            <a:ea typeface="+mn-ea"/>
            <a:cs typeface="Calibri Light" panose="020F0302020204030204" pitchFamily="34" charset="0"/>
          </a:endParaRPr>
        </a:p>
      </dgm:t>
    </dgm:pt>
    <dgm:pt modelId="{625DA136-218D-4FB6-ABFB-C293F1773BC4}" type="parTrans" cxnId="{2104F22B-77EC-4FF6-814F-83C6E15587AD}">
      <dgm:prSet/>
      <dgm:spPr/>
      <dgm:t>
        <a:bodyPr/>
        <a:lstStyle/>
        <a:p>
          <a:endParaRPr lang="en-US"/>
        </a:p>
      </dgm:t>
    </dgm:pt>
    <dgm:pt modelId="{F903597E-17BE-45EB-9D2E-1A33F2DEC9AC}" type="sibTrans" cxnId="{2104F22B-77EC-4FF6-814F-83C6E15587AD}">
      <dgm:prSet/>
      <dgm:spPr/>
      <dgm:t>
        <a:bodyPr/>
        <a:lstStyle/>
        <a:p>
          <a:endParaRPr lang="en-US"/>
        </a:p>
      </dgm:t>
    </dgm:pt>
    <dgm:pt modelId="{15FFEA7F-AF9C-4725-8E25-8054475CDD88}">
      <dgm:prSet custT="1"/>
      <dgm:spPr>
        <a:xfrm>
          <a:off x="8161" y="0"/>
          <a:ext cx="3880348" cy="717290"/>
        </a:xfrm>
        <a:solidFill>
          <a:srgbClr val="04549C"/>
        </a:solidFill>
        <a:ln>
          <a:noFill/>
        </a:ln>
      </dgm:spPr>
      <dgm:t>
        <a:bodyPr/>
        <a:lstStyle/>
        <a:p>
          <a:pPr rtl="0"/>
          <a:r>
            <a:rPr lang="en-US" sz="3200" b="1" dirty="0">
              <a:latin typeface="Montserrat Black" panose="00000A00000000000000" pitchFamily="2" charset="0"/>
            </a:rPr>
            <a:t>SHIPs</a:t>
          </a:r>
        </a:p>
      </dgm:t>
    </dgm:pt>
    <dgm:pt modelId="{CC11A9A5-6E39-4C8A-A4B8-82168A4BC834}" type="parTrans" cxnId="{6F010595-C860-475E-9106-A769000F3A4F}">
      <dgm:prSet/>
      <dgm:spPr/>
      <dgm:t>
        <a:bodyPr/>
        <a:lstStyle/>
        <a:p>
          <a:endParaRPr lang="en-US"/>
        </a:p>
      </dgm:t>
    </dgm:pt>
    <dgm:pt modelId="{2D00D2DA-7707-487F-A820-CD1127262EF9}" type="sibTrans" cxnId="{6F010595-C860-475E-9106-A769000F3A4F}">
      <dgm:prSet/>
      <dgm:spPr/>
      <dgm:t>
        <a:bodyPr/>
        <a:lstStyle/>
        <a:p>
          <a:endParaRPr lang="en-US"/>
        </a:p>
      </dgm:t>
    </dgm:pt>
    <dgm:pt modelId="{7E41FEB2-6C6D-4FB0-8937-C0492904F9F4}">
      <dgm:prSet custT="1"/>
      <dgm:spPr>
        <a:xfrm>
          <a:off x="8161" y="717290"/>
          <a:ext cx="3880348" cy="3387165"/>
        </a:xfrm>
        <a:ln>
          <a:solidFill>
            <a:srgbClr val="04549C"/>
          </a:solidFill>
        </a:ln>
      </dgm:spPr>
      <dgm:t>
        <a:bodyPr/>
        <a:lstStyle/>
        <a:p>
          <a:pPr rtl="0">
            <a:buFont typeface="+mj-lt"/>
            <a:buAutoNum type="arabicPeriod"/>
          </a:pPr>
          <a:r>
            <a:rPr lang="en-US" sz="3000" dirty="0">
              <a:latin typeface="Montserrat Medium" panose="00000600000000000000" pitchFamily="2" charset="0"/>
              <a:cs typeface="Calibri Light" panose="020F0302020204030204" pitchFamily="34" charset="0"/>
            </a:rPr>
            <a:t>Login at </a:t>
          </a:r>
          <a:r>
            <a:rPr lang="en-US" sz="3000" dirty="0">
              <a:latin typeface="Montserrat Medium" panose="00000600000000000000" pitchFamily="2" charset="0"/>
              <a:cs typeface="Calibri Light" panose="020F0302020204030204" pitchFamily="34" charset="0"/>
              <a:hlinkClick xmlns:r="http://schemas.openxmlformats.org/officeDocument/2006/relationships" r:id="rId2"/>
            </a:rPr>
            <a:t>www.shiptacenter.org</a:t>
          </a:r>
          <a:r>
            <a:rPr lang="en-US" sz="3000" dirty="0">
              <a:latin typeface="Montserrat Medium" panose="00000600000000000000" pitchFamily="2" charset="0"/>
              <a:cs typeface="Calibri Light" panose="020F0302020204030204" pitchFamily="34" charset="0"/>
            </a:rPr>
            <a:t> </a:t>
          </a:r>
          <a:br>
            <a:rPr lang="en-US" sz="3000" dirty="0">
              <a:latin typeface="Montserrat Medium" panose="00000600000000000000" pitchFamily="2" charset="0"/>
              <a:cs typeface="Calibri Light" panose="020F0302020204030204" pitchFamily="34" charset="0"/>
            </a:rPr>
          </a:br>
          <a:r>
            <a:rPr lang="en-US" sz="2600" dirty="0">
              <a:latin typeface="Montserrat Light" panose="020B0604020202020204" pitchFamily="2" charset="0"/>
              <a:cs typeface="Calibri Light" panose="020F0302020204030204" pitchFamily="34" charset="0"/>
            </a:rPr>
            <a:t>(click the orange SHIP Login padlock). </a:t>
          </a:r>
        </a:p>
      </dgm:t>
    </dgm:pt>
    <dgm:pt modelId="{FF2D85FF-0DF0-4C6E-98DC-6516F956687F}" type="parTrans" cxnId="{06A461D6-B190-4CDE-A24C-44652E1F07D9}">
      <dgm:prSet/>
      <dgm:spPr/>
      <dgm:t>
        <a:bodyPr/>
        <a:lstStyle/>
        <a:p>
          <a:endParaRPr lang="en-US"/>
        </a:p>
      </dgm:t>
    </dgm:pt>
    <dgm:pt modelId="{F63D997E-1A04-49EC-B635-23841C5CD6F0}" type="sibTrans" cxnId="{06A461D6-B190-4CDE-A24C-44652E1F07D9}">
      <dgm:prSet/>
      <dgm:spPr/>
      <dgm:t>
        <a:bodyPr/>
        <a:lstStyle/>
        <a:p>
          <a:endParaRPr lang="en-US"/>
        </a:p>
      </dgm:t>
    </dgm:pt>
    <dgm:pt modelId="{BD538CEC-17A4-4240-ABA7-6EDA94278B27}">
      <dgm:prSet/>
      <dgm:spPr>
        <a:xfrm>
          <a:off x="8161" y="717290"/>
          <a:ext cx="3880348" cy="3387165"/>
        </a:xfrm>
        <a:ln>
          <a:solidFill>
            <a:srgbClr val="04549C"/>
          </a:solidFill>
        </a:ln>
      </dgm:spPr>
      <dgm:t>
        <a:bodyPr/>
        <a:lstStyle/>
        <a:p>
          <a:pPr rtl="0">
            <a:buFont typeface="+mj-lt"/>
            <a:buAutoNum type="arabicPeriod"/>
          </a:pPr>
          <a:r>
            <a:rPr lang="en-US" sz="3000" dirty="0">
              <a:latin typeface="Montserrat Medium" panose="00000600000000000000" pitchFamily="2" charset="0"/>
              <a:ea typeface="+mn-ea"/>
              <a:cs typeface="Calibri Light" panose="020F0302020204030204" pitchFamily="34" charset="0"/>
            </a:rPr>
            <a:t> Go to the Resource Library.</a:t>
          </a:r>
        </a:p>
      </dgm:t>
    </dgm:pt>
    <dgm:pt modelId="{E06B41C1-FC71-4C7F-A139-A7B521DBD654}" type="parTrans" cxnId="{D4D74815-2E2B-4F57-8B9B-21DBF816D412}">
      <dgm:prSet/>
      <dgm:spPr/>
      <dgm:t>
        <a:bodyPr/>
        <a:lstStyle/>
        <a:p>
          <a:endParaRPr lang="en-US"/>
        </a:p>
      </dgm:t>
    </dgm:pt>
    <dgm:pt modelId="{1ABFC221-6F4F-437F-90CE-244686B6846B}" type="sibTrans" cxnId="{D4D74815-2E2B-4F57-8B9B-21DBF816D412}">
      <dgm:prSet/>
      <dgm:spPr/>
      <dgm:t>
        <a:bodyPr/>
        <a:lstStyle/>
        <a:p>
          <a:endParaRPr lang="en-US"/>
        </a:p>
      </dgm:t>
    </dgm:pt>
    <dgm:pt modelId="{949712AB-DC17-4E3B-B603-DD92BA5305F3}">
      <dgm:prSet/>
      <dgm:spPr>
        <a:xfrm>
          <a:off x="8161" y="717290"/>
          <a:ext cx="3880348" cy="3387165"/>
        </a:xfrm>
        <a:ln>
          <a:solidFill>
            <a:srgbClr val="04549C"/>
          </a:solidFill>
        </a:ln>
      </dgm:spPr>
      <dgm:t>
        <a:bodyPr/>
        <a:lstStyle/>
        <a:p>
          <a:r>
            <a:rPr lang="en-US" sz="3000" dirty="0">
              <a:latin typeface="Montserrat Medium" panose="00000600000000000000" pitchFamily="2" charset="0"/>
              <a:ea typeface="+mn-ea"/>
              <a:cs typeface="Calibri Light" panose="020F0302020204030204" pitchFamily="34" charset="0"/>
            </a:rPr>
            <a:t>Search for keyword “soft skills.”</a:t>
          </a:r>
          <a:endParaRPr lang="en-US" sz="3000" dirty="0">
            <a:latin typeface="Montserrat Medium" panose="00000600000000000000" pitchFamily="2" charset="0"/>
          </a:endParaRPr>
        </a:p>
      </dgm:t>
    </dgm:pt>
    <dgm:pt modelId="{B4ADD773-994C-4755-9D18-1AD4F5D259DF}" type="parTrans" cxnId="{DE7DBCBF-C8BA-49A6-BC36-B5F67F742609}">
      <dgm:prSet/>
      <dgm:spPr/>
      <dgm:t>
        <a:bodyPr/>
        <a:lstStyle/>
        <a:p>
          <a:endParaRPr lang="en-US"/>
        </a:p>
      </dgm:t>
    </dgm:pt>
    <dgm:pt modelId="{57EE9645-3F1D-4A8D-A7A3-4C66884C2E49}" type="sibTrans" cxnId="{DE7DBCBF-C8BA-49A6-BC36-B5F67F742609}">
      <dgm:prSet/>
      <dgm:spPr/>
      <dgm:t>
        <a:bodyPr/>
        <a:lstStyle/>
        <a:p>
          <a:endParaRPr lang="en-US"/>
        </a:p>
      </dgm:t>
    </dgm:pt>
    <dgm:pt modelId="{AE3D23FF-BE59-4046-9F14-4F52E03A3FDA}" type="pres">
      <dgm:prSet presAssocID="{BDE8A3F4-7D17-4110-A78C-5F7FD7A20C81}" presName="diagram" presStyleCnt="0">
        <dgm:presLayoutVars>
          <dgm:dir/>
          <dgm:animLvl val="lvl"/>
          <dgm:resizeHandles val="exact"/>
        </dgm:presLayoutVars>
      </dgm:prSet>
      <dgm:spPr/>
    </dgm:pt>
    <dgm:pt modelId="{D90ACC74-EC12-49BC-807F-46B35626673A}" type="pres">
      <dgm:prSet presAssocID="{15FFEA7F-AF9C-4725-8E25-8054475CDD88}" presName="compNode" presStyleCnt="0"/>
      <dgm:spPr/>
    </dgm:pt>
    <dgm:pt modelId="{E41317F0-EA1E-440A-BCAA-61AF5B42BEB3}" type="pres">
      <dgm:prSet presAssocID="{15FFEA7F-AF9C-4725-8E25-8054475CDD88}" presName="childRect" presStyleLbl="bgAcc1" presStyleIdx="0" presStyleCnt="3">
        <dgm:presLayoutVars>
          <dgm:bulletEnabled val="1"/>
        </dgm:presLayoutVars>
      </dgm:prSet>
      <dgm:spPr/>
    </dgm:pt>
    <dgm:pt modelId="{1C155956-8351-475A-A5BF-24156D46AD18}" type="pres">
      <dgm:prSet presAssocID="{15FFEA7F-AF9C-4725-8E25-8054475CDD88}" presName="parentText" presStyleLbl="node1" presStyleIdx="0" presStyleCnt="0">
        <dgm:presLayoutVars>
          <dgm:chMax val="0"/>
          <dgm:bulletEnabled val="1"/>
        </dgm:presLayoutVars>
      </dgm:prSet>
      <dgm:spPr/>
    </dgm:pt>
    <dgm:pt modelId="{43131CA2-19BD-4F30-B46C-74D8A467B408}" type="pres">
      <dgm:prSet presAssocID="{15FFEA7F-AF9C-4725-8E25-8054475CDD88}" presName="parentRect" presStyleLbl="alignNode1" presStyleIdx="0" presStyleCnt="3"/>
      <dgm:spPr/>
    </dgm:pt>
    <dgm:pt modelId="{7EC09E4D-7A69-4AEF-8DE7-8E54FB0C1BBD}" type="pres">
      <dgm:prSet presAssocID="{15FFEA7F-AF9C-4725-8E25-8054475CDD88}" presName="adorn" presStyleLbl="fgAccFollowNode1" presStyleIdx="0" presStyleCnt="3"/>
      <dgm:spPr/>
    </dgm:pt>
    <dgm:pt modelId="{62B68C9A-7B26-48F6-BDB4-2F5D1F176B48}" type="pres">
      <dgm:prSet presAssocID="{2D00D2DA-7707-487F-A820-CD1127262EF9}" presName="sibTrans" presStyleLbl="sibTrans2D1" presStyleIdx="0" presStyleCnt="0"/>
      <dgm:spPr/>
    </dgm:pt>
    <dgm:pt modelId="{625ECDD9-3AE4-4E2B-A142-6B35AE72D2D5}" type="pres">
      <dgm:prSet presAssocID="{E70E1DFA-8103-4FB9-887F-25A2A2F26C00}" presName="compNode" presStyleCnt="0"/>
      <dgm:spPr/>
    </dgm:pt>
    <dgm:pt modelId="{8F3B3EF5-C4CD-4E06-A93F-98259BFBF6D6}" type="pres">
      <dgm:prSet presAssocID="{E70E1DFA-8103-4FB9-887F-25A2A2F26C00}" presName="childRect" presStyleLbl="bgAcc1" presStyleIdx="1" presStyleCnt="3">
        <dgm:presLayoutVars>
          <dgm:bulletEnabled val="1"/>
        </dgm:presLayoutVars>
      </dgm:prSet>
      <dgm:spPr/>
    </dgm:pt>
    <dgm:pt modelId="{85C7E2FC-75DC-49FA-9B8A-1C817F33F7B8}" type="pres">
      <dgm:prSet presAssocID="{E70E1DFA-8103-4FB9-887F-25A2A2F26C00}" presName="parentText" presStyleLbl="node1" presStyleIdx="0" presStyleCnt="0">
        <dgm:presLayoutVars>
          <dgm:chMax val="0"/>
          <dgm:bulletEnabled val="1"/>
        </dgm:presLayoutVars>
      </dgm:prSet>
      <dgm:spPr/>
    </dgm:pt>
    <dgm:pt modelId="{7D7D3B51-6FBE-43D7-ACDB-0B8B169E0CDD}" type="pres">
      <dgm:prSet presAssocID="{E70E1DFA-8103-4FB9-887F-25A2A2F26C00}" presName="parentRect" presStyleLbl="alignNode1" presStyleIdx="1" presStyleCnt="3"/>
      <dgm:spPr/>
    </dgm:pt>
    <dgm:pt modelId="{BC2ECFFD-267A-45CD-A0F8-D2F429E0A3B2}" type="pres">
      <dgm:prSet presAssocID="{E70E1DFA-8103-4FB9-887F-25A2A2F26C00}" presName="adorn" presStyleLbl="fgAccFollowNode1" presStyleIdx="1" presStyleCnt="3"/>
      <dgm:spPr/>
    </dgm:pt>
    <dgm:pt modelId="{E1A3F5B9-EB44-4C47-8645-142878CAF6DB}" type="pres">
      <dgm:prSet presAssocID="{168F1675-E7CB-4183-81AD-48A156E47F69}" presName="sibTrans" presStyleLbl="sibTrans2D1" presStyleIdx="0" presStyleCnt="0"/>
      <dgm:spPr/>
    </dgm:pt>
    <dgm:pt modelId="{3C7D57D1-C6E7-4DBD-B753-64F44770317A}" type="pres">
      <dgm:prSet presAssocID="{9B8A11CA-293C-456D-989D-F052B9509320}" presName="compNode" presStyleCnt="0"/>
      <dgm:spPr/>
    </dgm:pt>
    <dgm:pt modelId="{F49CD5EB-9AC2-40B4-8E42-9FBF24AA8A4C}" type="pres">
      <dgm:prSet presAssocID="{9B8A11CA-293C-456D-989D-F052B9509320}" presName="childRect" presStyleLbl="bgAcc1" presStyleIdx="2" presStyleCnt="3">
        <dgm:presLayoutVars>
          <dgm:bulletEnabled val="1"/>
        </dgm:presLayoutVars>
      </dgm:prSet>
      <dgm:spPr/>
    </dgm:pt>
    <dgm:pt modelId="{DF646415-BEDD-4517-86F4-9E19D94E4C93}" type="pres">
      <dgm:prSet presAssocID="{9B8A11CA-293C-456D-989D-F052B9509320}" presName="parentText" presStyleLbl="node1" presStyleIdx="0" presStyleCnt="0">
        <dgm:presLayoutVars>
          <dgm:chMax val="0"/>
          <dgm:bulletEnabled val="1"/>
        </dgm:presLayoutVars>
      </dgm:prSet>
      <dgm:spPr/>
    </dgm:pt>
    <dgm:pt modelId="{69670DEA-7AD5-4249-8D1A-5EEB8F9278C6}" type="pres">
      <dgm:prSet presAssocID="{9B8A11CA-293C-456D-989D-F052B9509320}" presName="parentRect" presStyleLbl="alignNode1" presStyleIdx="2" presStyleCnt="3"/>
      <dgm:spPr/>
    </dgm:pt>
    <dgm:pt modelId="{9BBF6987-EA86-4516-BF3F-EEA6A51FB371}" type="pres">
      <dgm:prSet presAssocID="{9B8A11CA-293C-456D-989D-F052B9509320}" presName="adorn" presStyleLbl="fgAccFollowNode1" presStyleIdx="2" presStyleCnt="3"/>
      <dgm:spPr/>
    </dgm:pt>
  </dgm:ptLst>
  <dgm:cxnLst>
    <dgm:cxn modelId="{D4D74815-2E2B-4F57-8B9B-21DBF816D412}" srcId="{15FFEA7F-AF9C-4725-8E25-8054475CDD88}" destId="{BD538CEC-17A4-4240-ABA7-6EDA94278B27}" srcOrd="1" destOrd="0" parTransId="{E06B41C1-FC71-4C7F-A139-A7B521DBD654}" sibTransId="{1ABFC221-6F4F-437F-90CE-244686B6846B}"/>
    <dgm:cxn modelId="{1C091C1D-10E5-4FF0-92D8-39E68B9C89F5}" type="presOf" srcId="{9AA46F0F-61A9-4696-8E87-0CAD00332100}" destId="{F49CD5EB-9AC2-40B4-8E42-9FBF24AA8A4C}" srcOrd="0" destOrd="0" presId="urn:microsoft.com/office/officeart/2005/8/layout/bList2"/>
    <dgm:cxn modelId="{F8B0DF25-3091-48CF-93EB-21FC60A62FD2}" srcId="{BDE8A3F4-7D17-4110-A78C-5F7FD7A20C81}" destId="{9B8A11CA-293C-456D-989D-F052B9509320}" srcOrd="2" destOrd="0" parTransId="{781753F3-9988-44BB-81B7-2297BA4E18B0}" sibTransId="{7943DF5A-D4F6-4707-8B75-5D5E5D6E0812}"/>
    <dgm:cxn modelId="{1C4AE226-9FC0-4084-82E7-CB87C7E1C4DB}" type="presOf" srcId="{BDE8A3F4-7D17-4110-A78C-5F7FD7A20C81}" destId="{AE3D23FF-BE59-4046-9F14-4F52E03A3FDA}" srcOrd="0" destOrd="0" presId="urn:microsoft.com/office/officeart/2005/8/layout/bList2"/>
    <dgm:cxn modelId="{2104F22B-77EC-4FF6-814F-83C6E15587AD}" srcId="{9B8A11CA-293C-456D-989D-F052B9509320}" destId="{9AA46F0F-61A9-4696-8E87-0CAD00332100}" srcOrd="0" destOrd="0" parTransId="{625DA136-218D-4FB6-ABFB-C293F1773BC4}" sibTransId="{F903597E-17BE-45EB-9D2E-1A33F2DEC9AC}"/>
    <dgm:cxn modelId="{FA68F161-0909-479A-9333-738241A8D705}" type="presOf" srcId="{7E41FEB2-6C6D-4FB0-8937-C0492904F9F4}" destId="{E41317F0-EA1E-440A-BCAA-61AF5B42BEB3}" srcOrd="0" destOrd="0" presId="urn:microsoft.com/office/officeart/2005/8/layout/bList2"/>
    <dgm:cxn modelId="{0B172547-CE5E-4750-ABA7-7F9231866037}" type="presOf" srcId="{15FFEA7F-AF9C-4725-8E25-8054475CDD88}" destId="{1C155956-8351-475A-A5BF-24156D46AD18}" srcOrd="0" destOrd="0" presId="urn:microsoft.com/office/officeart/2005/8/layout/bList2"/>
    <dgm:cxn modelId="{87413C50-B10F-4C7E-AFEC-70E15A10B1AE}" type="presOf" srcId="{0C083CB7-36A1-4A39-9004-9B5F5F7B47C1}" destId="{8F3B3EF5-C4CD-4E06-A93F-98259BFBF6D6}" srcOrd="0" destOrd="1" presId="urn:microsoft.com/office/officeart/2005/8/layout/bList2"/>
    <dgm:cxn modelId="{2BA2285A-5416-460B-9D1E-54392BB75710}" srcId="{E70E1DFA-8103-4FB9-887F-25A2A2F26C00}" destId="{C4B6377F-162D-4B66-A715-9834AB907980}" srcOrd="0" destOrd="0" parTransId="{3EC363BC-6DA9-4180-A203-0787FCCFB925}" sibTransId="{63CDDE28-EB22-4FE5-BD13-29DEF1B86A5C}"/>
    <dgm:cxn modelId="{E9EFB65A-B93D-46B8-96F1-8C99DF6C4592}" type="presOf" srcId="{E70E1DFA-8103-4FB9-887F-25A2A2F26C00}" destId="{7D7D3B51-6FBE-43D7-ACDB-0B8B169E0CDD}" srcOrd="1" destOrd="0" presId="urn:microsoft.com/office/officeart/2005/8/layout/bList2"/>
    <dgm:cxn modelId="{7CB43F86-E8C8-49FC-963C-B3C2421CD11B}" type="presOf" srcId="{9B8A11CA-293C-456D-989D-F052B9509320}" destId="{69670DEA-7AD5-4249-8D1A-5EEB8F9278C6}" srcOrd="1" destOrd="0" presId="urn:microsoft.com/office/officeart/2005/8/layout/bList2"/>
    <dgm:cxn modelId="{6F010595-C860-475E-9106-A769000F3A4F}" srcId="{BDE8A3F4-7D17-4110-A78C-5F7FD7A20C81}" destId="{15FFEA7F-AF9C-4725-8E25-8054475CDD88}" srcOrd="0" destOrd="0" parTransId="{CC11A9A5-6E39-4C8A-A4B8-82168A4BC834}" sibTransId="{2D00D2DA-7707-487F-A820-CD1127262EF9}"/>
    <dgm:cxn modelId="{2DC422A0-AFA6-48C8-BCFF-D52BBF921315}" type="presOf" srcId="{C4B6377F-162D-4B66-A715-9834AB907980}" destId="{8F3B3EF5-C4CD-4E06-A93F-98259BFBF6D6}" srcOrd="0" destOrd="0" presId="urn:microsoft.com/office/officeart/2005/8/layout/bList2"/>
    <dgm:cxn modelId="{AD186DB5-C383-4373-AA4E-AD991B181B84}" type="presOf" srcId="{168F1675-E7CB-4183-81AD-48A156E47F69}" destId="{E1A3F5B9-EB44-4C47-8645-142878CAF6DB}" srcOrd="0" destOrd="0" presId="urn:microsoft.com/office/officeart/2005/8/layout/bList2"/>
    <dgm:cxn modelId="{0CE753BD-38D1-470C-9A8C-ECE9A372568A}" type="presOf" srcId="{2D00D2DA-7707-487F-A820-CD1127262EF9}" destId="{62B68C9A-7B26-48F6-BDB4-2F5D1F176B48}" srcOrd="0" destOrd="0" presId="urn:microsoft.com/office/officeart/2005/8/layout/bList2"/>
    <dgm:cxn modelId="{DE7DBCBF-C8BA-49A6-BC36-B5F67F742609}" srcId="{BD538CEC-17A4-4240-ABA7-6EDA94278B27}" destId="{949712AB-DC17-4E3B-B603-DD92BA5305F3}" srcOrd="0" destOrd="0" parTransId="{B4ADD773-994C-4755-9D18-1AD4F5D259DF}" sibTransId="{57EE9645-3F1D-4A8D-A7A3-4C66884C2E49}"/>
    <dgm:cxn modelId="{2FBEC2CC-9712-43F2-84D7-180DBD406BCA}" type="presOf" srcId="{BD538CEC-17A4-4240-ABA7-6EDA94278B27}" destId="{E41317F0-EA1E-440A-BCAA-61AF5B42BEB3}" srcOrd="0" destOrd="1" presId="urn:microsoft.com/office/officeart/2005/8/layout/bList2"/>
    <dgm:cxn modelId="{8B9939D2-F002-4F2B-B565-6E111C0244FD}" type="presOf" srcId="{9B8A11CA-293C-456D-989D-F052B9509320}" destId="{DF646415-BEDD-4517-86F4-9E19D94E4C93}" srcOrd="0" destOrd="0" presId="urn:microsoft.com/office/officeart/2005/8/layout/bList2"/>
    <dgm:cxn modelId="{9B7145D3-21FE-456A-8840-FA0F43464E20}" srcId="{E70E1DFA-8103-4FB9-887F-25A2A2F26C00}" destId="{0C083CB7-36A1-4A39-9004-9B5F5F7B47C1}" srcOrd="1" destOrd="0" parTransId="{DAFA0765-C738-483E-BDC5-609388B642FD}" sibTransId="{DF66A2B4-3EA1-4EBD-8056-93B96A4F28B0}"/>
    <dgm:cxn modelId="{06A461D6-B190-4CDE-A24C-44652E1F07D9}" srcId="{15FFEA7F-AF9C-4725-8E25-8054475CDD88}" destId="{7E41FEB2-6C6D-4FB0-8937-C0492904F9F4}" srcOrd="0" destOrd="0" parTransId="{FF2D85FF-0DF0-4C6E-98DC-6516F956687F}" sibTransId="{F63D997E-1A04-49EC-B635-23841C5CD6F0}"/>
    <dgm:cxn modelId="{243C8DE2-564D-4C60-8EAB-2EA1A9DD8715}" type="presOf" srcId="{15FFEA7F-AF9C-4725-8E25-8054475CDD88}" destId="{43131CA2-19BD-4F30-B46C-74D8A467B408}" srcOrd="1" destOrd="0" presId="urn:microsoft.com/office/officeart/2005/8/layout/bList2"/>
    <dgm:cxn modelId="{0BB8F2E8-1C30-41E6-A48E-454CA6FA60A5}" type="presOf" srcId="{949712AB-DC17-4E3B-B603-DD92BA5305F3}" destId="{E41317F0-EA1E-440A-BCAA-61AF5B42BEB3}" srcOrd="0" destOrd="2" presId="urn:microsoft.com/office/officeart/2005/8/layout/bList2"/>
    <dgm:cxn modelId="{587480EC-3BA2-477C-A1AE-D2D2D9DD9D04}" srcId="{BDE8A3F4-7D17-4110-A78C-5F7FD7A20C81}" destId="{E70E1DFA-8103-4FB9-887F-25A2A2F26C00}" srcOrd="1" destOrd="0" parTransId="{7BE9BEF8-5095-460B-A46D-7F2BCBAD6F7B}" sibTransId="{168F1675-E7CB-4183-81AD-48A156E47F69}"/>
    <dgm:cxn modelId="{278559F8-6DED-4EAD-BD09-4D8839C57D70}" type="presOf" srcId="{E70E1DFA-8103-4FB9-887F-25A2A2F26C00}" destId="{85C7E2FC-75DC-49FA-9B8A-1C817F33F7B8}" srcOrd="0" destOrd="0" presId="urn:microsoft.com/office/officeart/2005/8/layout/bList2"/>
    <dgm:cxn modelId="{CB7BF03D-F3D0-4991-963A-ADB3A9801748}" type="presParOf" srcId="{AE3D23FF-BE59-4046-9F14-4F52E03A3FDA}" destId="{D90ACC74-EC12-49BC-807F-46B35626673A}" srcOrd="0" destOrd="0" presId="urn:microsoft.com/office/officeart/2005/8/layout/bList2"/>
    <dgm:cxn modelId="{55D27F6E-B90E-4DC1-AC44-D508EA73B9A8}" type="presParOf" srcId="{D90ACC74-EC12-49BC-807F-46B35626673A}" destId="{E41317F0-EA1E-440A-BCAA-61AF5B42BEB3}" srcOrd="0" destOrd="0" presId="urn:microsoft.com/office/officeart/2005/8/layout/bList2"/>
    <dgm:cxn modelId="{6E2D5861-6408-4469-BF90-98F3F339613F}" type="presParOf" srcId="{D90ACC74-EC12-49BC-807F-46B35626673A}" destId="{1C155956-8351-475A-A5BF-24156D46AD18}" srcOrd="1" destOrd="0" presId="urn:microsoft.com/office/officeart/2005/8/layout/bList2"/>
    <dgm:cxn modelId="{04E0A43C-ACFB-402E-9E7C-B4733450A69E}" type="presParOf" srcId="{D90ACC74-EC12-49BC-807F-46B35626673A}" destId="{43131CA2-19BD-4F30-B46C-74D8A467B408}" srcOrd="2" destOrd="0" presId="urn:microsoft.com/office/officeart/2005/8/layout/bList2"/>
    <dgm:cxn modelId="{A893B7A1-D4FA-4DE4-B522-94883A79840A}" type="presParOf" srcId="{D90ACC74-EC12-49BC-807F-46B35626673A}" destId="{7EC09E4D-7A69-4AEF-8DE7-8E54FB0C1BBD}" srcOrd="3" destOrd="0" presId="urn:microsoft.com/office/officeart/2005/8/layout/bList2"/>
    <dgm:cxn modelId="{2C3AC107-4783-4E4B-B44C-8D56CE27E316}" type="presParOf" srcId="{AE3D23FF-BE59-4046-9F14-4F52E03A3FDA}" destId="{62B68C9A-7B26-48F6-BDB4-2F5D1F176B48}" srcOrd="1" destOrd="0" presId="urn:microsoft.com/office/officeart/2005/8/layout/bList2"/>
    <dgm:cxn modelId="{ADE91977-BA89-4E41-9C6E-34FD406BEDAD}" type="presParOf" srcId="{AE3D23FF-BE59-4046-9F14-4F52E03A3FDA}" destId="{625ECDD9-3AE4-4E2B-A142-6B35AE72D2D5}" srcOrd="2" destOrd="0" presId="urn:microsoft.com/office/officeart/2005/8/layout/bList2"/>
    <dgm:cxn modelId="{3CFB11C3-BF80-4DA3-AEBD-BCD618F1E322}" type="presParOf" srcId="{625ECDD9-3AE4-4E2B-A142-6B35AE72D2D5}" destId="{8F3B3EF5-C4CD-4E06-A93F-98259BFBF6D6}" srcOrd="0" destOrd="0" presId="urn:microsoft.com/office/officeart/2005/8/layout/bList2"/>
    <dgm:cxn modelId="{6323CCEB-60C7-4439-A36C-10E69C95C979}" type="presParOf" srcId="{625ECDD9-3AE4-4E2B-A142-6B35AE72D2D5}" destId="{85C7E2FC-75DC-49FA-9B8A-1C817F33F7B8}" srcOrd="1" destOrd="0" presId="urn:microsoft.com/office/officeart/2005/8/layout/bList2"/>
    <dgm:cxn modelId="{77A0AB52-CE87-4AF0-A37A-F826E818FE9B}" type="presParOf" srcId="{625ECDD9-3AE4-4E2B-A142-6B35AE72D2D5}" destId="{7D7D3B51-6FBE-43D7-ACDB-0B8B169E0CDD}" srcOrd="2" destOrd="0" presId="urn:microsoft.com/office/officeart/2005/8/layout/bList2"/>
    <dgm:cxn modelId="{214A146F-6C5E-47F9-B41B-8A4DBC5D6D87}" type="presParOf" srcId="{625ECDD9-3AE4-4E2B-A142-6B35AE72D2D5}" destId="{BC2ECFFD-267A-45CD-A0F8-D2F429E0A3B2}" srcOrd="3" destOrd="0" presId="urn:microsoft.com/office/officeart/2005/8/layout/bList2"/>
    <dgm:cxn modelId="{3929E2E3-F8C7-4AA3-BA75-766B3436C291}" type="presParOf" srcId="{AE3D23FF-BE59-4046-9F14-4F52E03A3FDA}" destId="{E1A3F5B9-EB44-4C47-8645-142878CAF6DB}" srcOrd="3" destOrd="0" presId="urn:microsoft.com/office/officeart/2005/8/layout/bList2"/>
    <dgm:cxn modelId="{21655CDF-F257-4A21-B333-EF78B83A3664}" type="presParOf" srcId="{AE3D23FF-BE59-4046-9F14-4F52E03A3FDA}" destId="{3C7D57D1-C6E7-4DBD-B753-64F44770317A}" srcOrd="4" destOrd="0" presId="urn:microsoft.com/office/officeart/2005/8/layout/bList2"/>
    <dgm:cxn modelId="{CA2D8659-BB2D-4E26-A441-14B873EA9482}" type="presParOf" srcId="{3C7D57D1-C6E7-4DBD-B753-64F44770317A}" destId="{F49CD5EB-9AC2-40B4-8E42-9FBF24AA8A4C}" srcOrd="0" destOrd="0" presId="urn:microsoft.com/office/officeart/2005/8/layout/bList2"/>
    <dgm:cxn modelId="{DE882187-1BC6-4CC1-8421-140423C0FD04}" type="presParOf" srcId="{3C7D57D1-C6E7-4DBD-B753-64F44770317A}" destId="{DF646415-BEDD-4517-86F4-9E19D94E4C93}" srcOrd="1" destOrd="0" presId="urn:microsoft.com/office/officeart/2005/8/layout/bList2"/>
    <dgm:cxn modelId="{90B38644-B1F6-4088-8DF5-DB46AB94171F}" type="presParOf" srcId="{3C7D57D1-C6E7-4DBD-B753-64F44770317A}" destId="{69670DEA-7AD5-4249-8D1A-5EEB8F9278C6}" srcOrd="2" destOrd="0" presId="urn:microsoft.com/office/officeart/2005/8/layout/bList2"/>
    <dgm:cxn modelId="{64FA9A73-C81B-4D86-BA3F-E6A1B0651E4A}" type="presParOf" srcId="{3C7D57D1-C6E7-4DBD-B753-64F44770317A}" destId="{9BBF6987-EA86-4516-BF3F-EEA6A51FB371}" srcOrd="3" destOrd="0" presId="urn:microsoft.com/office/officeart/2005/8/layout/bList2"/>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C12CF5-1D23-4783-8265-CF5394FF039F}">
      <dsp:nvSpPr>
        <dsp:cNvPr id="0" name=""/>
        <dsp:cNvSpPr/>
      </dsp:nvSpPr>
      <dsp:spPr>
        <a:xfrm>
          <a:off x="5002113" y="3931"/>
          <a:ext cx="2187773" cy="1422052"/>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latin typeface="Montserrat Medium" panose="00000600000000000000" pitchFamily="2" charset="0"/>
            </a:rPr>
            <a:t>Self-Reflection on Bias;</a:t>
          </a:r>
        </a:p>
        <a:p>
          <a:pPr marL="0" lvl="0" indent="0" algn="ctr" defTabSz="844550">
            <a:lnSpc>
              <a:spcPct val="90000"/>
            </a:lnSpc>
            <a:spcBef>
              <a:spcPct val="0"/>
            </a:spcBef>
            <a:spcAft>
              <a:spcPct val="35000"/>
            </a:spcAft>
            <a:buNone/>
          </a:pPr>
          <a:r>
            <a:rPr lang="en-US" sz="1900" kern="1200" dirty="0">
              <a:latin typeface="Montserrat Medium" panose="00000600000000000000" pitchFamily="2" charset="0"/>
            </a:rPr>
            <a:t>Self-Awareness</a:t>
          </a:r>
        </a:p>
      </dsp:txBody>
      <dsp:txXfrm>
        <a:off x="5071532" y="73350"/>
        <a:ext cx="2048935" cy="1283214"/>
      </dsp:txXfrm>
    </dsp:sp>
    <dsp:sp modelId="{E933C212-6D16-478D-8321-2A64ADAA1344}">
      <dsp:nvSpPr>
        <dsp:cNvPr id="0" name=""/>
        <dsp:cNvSpPr/>
      </dsp:nvSpPr>
      <dsp:spPr>
        <a:xfrm>
          <a:off x="2746957" y="714957"/>
          <a:ext cx="6698084" cy="6698084"/>
        </a:xfrm>
        <a:custGeom>
          <a:avLst/>
          <a:gdLst/>
          <a:ahLst/>
          <a:cxnLst/>
          <a:rect l="0" t="0" r="0" b="0"/>
          <a:pathLst>
            <a:path>
              <a:moveTo>
                <a:pt x="4456897" y="188545"/>
              </a:moveTo>
              <a:arcTo wR="3349042" hR="3349042" stAng="17359031" swAng="1500410"/>
            </a:path>
          </a:pathLst>
        </a:custGeom>
        <a:noFill/>
        <a:ln w="9525" cap="flat" cmpd="sng" algn="ctr">
          <a:solidFill>
            <a:schemeClr val="dk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91D3609E-CE7F-4761-BBE7-60BAA707E0E8}">
      <dsp:nvSpPr>
        <dsp:cNvPr id="0" name=""/>
        <dsp:cNvSpPr/>
      </dsp:nvSpPr>
      <dsp:spPr>
        <a:xfrm>
          <a:off x="7902469" y="1678452"/>
          <a:ext cx="2187773" cy="1422052"/>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latin typeface="Montserrat Medium" panose="00000600000000000000" pitchFamily="2" charset="0"/>
            </a:rPr>
            <a:t>Engagement</a:t>
          </a:r>
        </a:p>
      </dsp:txBody>
      <dsp:txXfrm>
        <a:off x="7971888" y="1747871"/>
        <a:ext cx="2048935" cy="1283214"/>
      </dsp:txXfrm>
    </dsp:sp>
    <dsp:sp modelId="{63DC4EF7-0394-4D56-A97D-23EEB4EF9E1F}">
      <dsp:nvSpPr>
        <dsp:cNvPr id="0" name=""/>
        <dsp:cNvSpPr/>
      </dsp:nvSpPr>
      <dsp:spPr>
        <a:xfrm>
          <a:off x="2746957" y="714957"/>
          <a:ext cx="6698084" cy="6698084"/>
        </a:xfrm>
        <a:custGeom>
          <a:avLst/>
          <a:gdLst/>
          <a:ahLst/>
          <a:cxnLst/>
          <a:rect l="0" t="0" r="0" b="0"/>
          <a:pathLst>
            <a:path>
              <a:moveTo>
                <a:pt x="6561987" y="2404018"/>
              </a:moveTo>
              <a:arcTo wR="3349042" hR="3349042" stAng="20616588" swAng="1966824"/>
            </a:path>
          </a:pathLst>
        </a:custGeom>
        <a:noFill/>
        <a:ln w="9525" cap="flat" cmpd="sng" algn="ctr">
          <a:solidFill>
            <a:schemeClr val="dk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9A24C2E-BB78-473C-9514-BFFD5EA93DE2}">
      <dsp:nvSpPr>
        <dsp:cNvPr id="0" name=""/>
        <dsp:cNvSpPr/>
      </dsp:nvSpPr>
      <dsp:spPr>
        <a:xfrm>
          <a:off x="7902469" y="5027494"/>
          <a:ext cx="2187773" cy="1422052"/>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latin typeface="Montserrat Medium" panose="00000600000000000000" pitchFamily="2" charset="0"/>
            </a:rPr>
            <a:t>Empathy</a:t>
          </a:r>
        </a:p>
      </dsp:txBody>
      <dsp:txXfrm>
        <a:off x="7971888" y="5096913"/>
        <a:ext cx="2048935" cy="1283214"/>
      </dsp:txXfrm>
    </dsp:sp>
    <dsp:sp modelId="{95B5282F-CBF0-4966-B4D7-28A2D07BDFB6}">
      <dsp:nvSpPr>
        <dsp:cNvPr id="0" name=""/>
        <dsp:cNvSpPr/>
      </dsp:nvSpPr>
      <dsp:spPr>
        <a:xfrm>
          <a:off x="2746957" y="714957"/>
          <a:ext cx="6698084" cy="6698084"/>
        </a:xfrm>
        <a:custGeom>
          <a:avLst/>
          <a:gdLst/>
          <a:ahLst/>
          <a:cxnLst/>
          <a:rect l="0" t="0" r="0" b="0"/>
          <a:pathLst>
            <a:path>
              <a:moveTo>
                <a:pt x="5689069" y="5744947"/>
              </a:moveTo>
              <a:arcTo wR="3349042" hR="3349042" stAng="2740559" swAng="1500410"/>
            </a:path>
          </a:pathLst>
        </a:custGeom>
        <a:noFill/>
        <a:ln w="9525" cap="flat" cmpd="sng" algn="ctr">
          <a:solidFill>
            <a:schemeClr val="dk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F2B7B6BE-ED34-49F7-BE54-7F6F3ABE9CB8}">
      <dsp:nvSpPr>
        <dsp:cNvPr id="0" name=""/>
        <dsp:cNvSpPr/>
      </dsp:nvSpPr>
      <dsp:spPr>
        <a:xfrm>
          <a:off x="5002113" y="6702016"/>
          <a:ext cx="2187773" cy="1422052"/>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latin typeface="Montserrat Medium" panose="00000600000000000000" pitchFamily="2" charset="0"/>
            </a:rPr>
            <a:t>Active Listening</a:t>
          </a:r>
        </a:p>
      </dsp:txBody>
      <dsp:txXfrm>
        <a:off x="5071532" y="6771435"/>
        <a:ext cx="2048935" cy="1283214"/>
      </dsp:txXfrm>
    </dsp:sp>
    <dsp:sp modelId="{B5070ED7-7610-421C-99CC-83553D359237}">
      <dsp:nvSpPr>
        <dsp:cNvPr id="0" name=""/>
        <dsp:cNvSpPr/>
      </dsp:nvSpPr>
      <dsp:spPr>
        <a:xfrm>
          <a:off x="2746957" y="714957"/>
          <a:ext cx="6698084" cy="6698084"/>
        </a:xfrm>
        <a:custGeom>
          <a:avLst/>
          <a:gdLst/>
          <a:ahLst/>
          <a:cxnLst/>
          <a:rect l="0" t="0" r="0" b="0"/>
          <a:pathLst>
            <a:path>
              <a:moveTo>
                <a:pt x="2241187" y="6509539"/>
              </a:moveTo>
              <a:arcTo wR="3349042" hR="3349042" stAng="6559031" swAng="1500410"/>
            </a:path>
          </a:pathLst>
        </a:custGeom>
        <a:noFill/>
        <a:ln w="9525" cap="flat" cmpd="sng" algn="ctr">
          <a:solidFill>
            <a:schemeClr val="dk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B9BC75D-D0AE-4141-A9FC-6DBC643B6E49}">
      <dsp:nvSpPr>
        <dsp:cNvPr id="0" name=""/>
        <dsp:cNvSpPr/>
      </dsp:nvSpPr>
      <dsp:spPr>
        <a:xfrm>
          <a:off x="2101757" y="5027494"/>
          <a:ext cx="2187773" cy="1422052"/>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latin typeface="Montserrat Medium" panose="00000600000000000000" pitchFamily="2" charset="0"/>
            </a:rPr>
            <a:t>Flexibility</a:t>
          </a:r>
        </a:p>
      </dsp:txBody>
      <dsp:txXfrm>
        <a:off x="2171176" y="5096913"/>
        <a:ext cx="2048935" cy="1283214"/>
      </dsp:txXfrm>
    </dsp:sp>
    <dsp:sp modelId="{D01D8E71-40A2-484A-80DF-5C163B3DD087}">
      <dsp:nvSpPr>
        <dsp:cNvPr id="0" name=""/>
        <dsp:cNvSpPr/>
      </dsp:nvSpPr>
      <dsp:spPr>
        <a:xfrm>
          <a:off x="2746957" y="714957"/>
          <a:ext cx="6698084" cy="6698084"/>
        </a:xfrm>
        <a:custGeom>
          <a:avLst/>
          <a:gdLst/>
          <a:ahLst/>
          <a:cxnLst/>
          <a:rect l="0" t="0" r="0" b="0"/>
          <a:pathLst>
            <a:path>
              <a:moveTo>
                <a:pt x="136097" y="4294066"/>
              </a:moveTo>
              <a:arcTo wR="3349042" hR="3349042" stAng="9816588" swAng="1966824"/>
            </a:path>
          </a:pathLst>
        </a:custGeom>
        <a:noFill/>
        <a:ln w="9525" cap="flat" cmpd="sng" algn="ctr">
          <a:solidFill>
            <a:schemeClr val="dk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C1EEAD7-1B8E-419F-B076-C829C0C4588E}">
      <dsp:nvSpPr>
        <dsp:cNvPr id="0" name=""/>
        <dsp:cNvSpPr/>
      </dsp:nvSpPr>
      <dsp:spPr>
        <a:xfrm>
          <a:off x="2101757" y="1678452"/>
          <a:ext cx="2187773" cy="1422052"/>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latin typeface="Montserrat Medium" panose="00000600000000000000" pitchFamily="2" charset="0"/>
            </a:rPr>
            <a:t>Effective Use </a:t>
          </a:r>
        </a:p>
        <a:p>
          <a:pPr marL="0" lvl="0" indent="0" algn="ctr" defTabSz="844550">
            <a:lnSpc>
              <a:spcPct val="90000"/>
            </a:lnSpc>
            <a:spcBef>
              <a:spcPct val="0"/>
            </a:spcBef>
            <a:spcAft>
              <a:spcPct val="35000"/>
            </a:spcAft>
            <a:buNone/>
          </a:pPr>
          <a:r>
            <a:rPr lang="en-US" sz="1900" kern="1200" dirty="0">
              <a:latin typeface="Montserrat Medium" panose="00000600000000000000" pitchFamily="2" charset="0"/>
            </a:rPr>
            <a:t>of Humor</a:t>
          </a:r>
        </a:p>
      </dsp:txBody>
      <dsp:txXfrm>
        <a:off x="2171176" y="1747871"/>
        <a:ext cx="2048935" cy="1283214"/>
      </dsp:txXfrm>
    </dsp:sp>
    <dsp:sp modelId="{5981047C-67F4-4286-B8AB-0EB53A1C6EC1}">
      <dsp:nvSpPr>
        <dsp:cNvPr id="0" name=""/>
        <dsp:cNvSpPr/>
      </dsp:nvSpPr>
      <dsp:spPr>
        <a:xfrm>
          <a:off x="2746957" y="714957"/>
          <a:ext cx="6698084" cy="6698084"/>
        </a:xfrm>
        <a:custGeom>
          <a:avLst/>
          <a:gdLst/>
          <a:ahLst/>
          <a:cxnLst/>
          <a:rect l="0" t="0" r="0" b="0"/>
          <a:pathLst>
            <a:path>
              <a:moveTo>
                <a:pt x="1009015" y="953137"/>
              </a:moveTo>
              <a:arcTo wR="3349042" hR="3349042" stAng="13540559" swAng="1500410"/>
            </a:path>
          </a:pathLst>
        </a:custGeom>
        <a:noFill/>
        <a:ln w="9525" cap="flat" cmpd="sng" algn="ctr">
          <a:solidFill>
            <a:schemeClr val="dk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1317F0-EA1E-440A-BCAA-61AF5B42BEB3}">
      <dsp:nvSpPr>
        <dsp:cNvPr id="0" name=""/>
        <dsp:cNvSpPr/>
      </dsp:nvSpPr>
      <dsp:spPr>
        <a:xfrm>
          <a:off x="78679" y="2587"/>
          <a:ext cx="5032573" cy="3756709"/>
        </a:xfrm>
        <a:prstGeom prst="round2SameRect">
          <a:avLst>
            <a:gd name="adj1" fmla="val 8000"/>
            <a:gd name="adj2" fmla="val 0"/>
          </a:avLst>
        </a:prstGeom>
        <a:solidFill>
          <a:schemeClr val="lt1">
            <a:alpha val="90000"/>
            <a:hueOff val="0"/>
            <a:satOff val="0"/>
            <a:lumOff val="0"/>
            <a:alphaOff val="0"/>
          </a:schemeClr>
        </a:solidFill>
        <a:ln w="25400" cap="flat" cmpd="sng" algn="ctr">
          <a:solidFill>
            <a:srgbClr val="04549C"/>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114300" rIns="38100" bIns="38100" numCol="1" spcCol="1270" anchor="t" anchorCtr="0">
          <a:noAutofit/>
        </a:bodyPr>
        <a:lstStyle/>
        <a:p>
          <a:pPr marL="285750" lvl="1" indent="-285750" algn="l" defTabSz="1333500" rtl="0">
            <a:lnSpc>
              <a:spcPct val="90000"/>
            </a:lnSpc>
            <a:spcBef>
              <a:spcPct val="0"/>
            </a:spcBef>
            <a:spcAft>
              <a:spcPct val="15000"/>
            </a:spcAft>
            <a:buFont typeface="+mj-lt"/>
            <a:buAutoNum type="arabicPeriod"/>
          </a:pPr>
          <a:r>
            <a:rPr lang="en-US" sz="3000" kern="1200" dirty="0">
              <a:latin typeface="Montserrat Medium" panose="00000600000000000000" pitchFamily="2" charset="0"/>
              <a:cs typeface="Calibri Light" panose="020F0302020204030204" pitchFamily="34" charset="0"/>
            </a:rPr>
            <a:t>Login at </a:t>
          </a:r>
          <a:r>
            <a:rPr lang="en-US" sz="3000" kern="1200" dirty="0">
              <a:latin typeface="Montserrat Medium" panose="00000600000000000000" pitchFamily="2" charset="0"/>
              <a:cs typeface="Calibri Light" panose="020F0302020204030204" pitchFamily="34" charset="0"/>
              <a:hlinkClick xmlns:r="http://schemas.openxmlformats.org/officeDocument/2006/relationships" r:id="rId1"/>
            </a:rPr>
            <a:t>www.shiptacenter.org</a:t>
          </a:r>
          <a:r>
            <a:rPr lang="en-US" sz="3000" kern="1200" dirty="0">
              <a:latin typeface="Montserrat Medium" panose="00000600000000000000" pitchFamily="2" charset="0"/>
              <a:cs typeface="Calibri Light" panose="020F0302020204030204" pitchFamily="34" charset="0"/>
            </a:rPr>
            <a:t> </a:t>
          </a:r>
          <a:br>
            <a:rPr lang="en-US" sz="3000" kern="1200" dirty="0">
              <a:latin typeface="Montserrat Medium" panose="00000600000000000000" pitchFamily="2" charset="0"/>
              <a:cs typeface="Calibri Light" panose="020F0302020204030204" pitchFamily="34" charset="0"/>
            </a:rPr>
          </a:br>
          <a:r>
            <a:rPr lang="en-US" sz="2600" kern="1200" dirty="0">
              <a:latin typeface="Montserrat Light" panose="020B0604020202020204" pitchFamily="2" charset="0"/>
              <a:cs typeface="Calibri Light" panose="020F0302020204030204" pitchFamily="34" charset="0"/>
            </a:rPr>
            <a:t>(click the orange SHIP Login padlock). </a:t>
          </a:r>
        </a:p>
        <a:p>
          <a:pPr marL="285750" lvl="1" indent="-285750" algn="l" defTabSz="1333500" rtl="0">
            <a:lnSpc>
              <a:spcPct val="90000"/>
            </a:lnSpc>
            <a:spcBef>
              <a:spcPct val="0"/>
            </a:spcBef>
            <a:spcAft>
              <a:spcPct val="15000"/>
            </a:spcAft>
            <a:buFont typeface="+mj-lt"/>
            <a:buAutoNum type="arabicPeriod"/>
          </a:pPr>
          <a:r>
            <a:rPr lang="en-US" sz="3000" kern="1200" dirty="0">
              <a:latin typeface="Montserrat Medium" panose="00000600000000000000" pitchFamily="2" charset="0"/>
              <a:ea typeface="+mn-ea"/>
              <a:cs typeface="Calibri Light" panose="020F0302020204030204" pitchFamily="34" charset="0"/>
            </a:rPr>
            <a:t> Go to the Resource Library.</a:t>
          </a:r>
        </a:p>
        <a:p>
          <a:pPr marL="571500" lvl="2" indent="-285750" algn="l" defTabSz="1333500">
            <a:lnSpc>
              <a:spcPct val="90000"/>
            </a:lnSpc>
            <a:spcBef>
              <a:spcPct val="0"/>
            </a:spcBef>
            <a:spcAft>
              <a:spcPct val="15000"/>
            </a:spcAft>
            <a:buChar char="•"/>
          </a:pPr>
          <a:r>
            <a:rPr lang="en-US" sz="3000" kern="1200" dirty="0">
              <a:latin typeface="Montserrat Medium" panose="00000600000000000000" pitchFamily="2" charset="0"/>
              <a:ea typeface="+mn-ea"/>
              <a:cs typeface="Calibri Light" panose="020F0302020204030204" pitchFamily="34" charset="0"/>
            </a:rPr>
            <a:t>Search for keyword “soft skills.”</a:t>
          </a:r>
          <a:endParaRPr lang="en-US" sz="3000" kern="1200" dirty="0">
            <a:latin typeface="Montserrat Medium" panose="00000600000000000000" pitchFamily="2" charset="0"/>
          </a:endParaRPr>
        </a:p>
      </dsp:txBody>
      <dsp:txXfrm>
        <a:off x="166703" y="90611"/>
        <a:ext cx="4856525" cy="3668685"/>
      </dsp:txXfrm>
    </dsp:sp>
    <dsp:sp modelId="{43131CA2-19BD-4F30-B46C-74D8A467B408}">
      <dsp:nvSpPr>
        <dsp:cNvPr id="0" name=""/>
        <dsp:cNvSpPr/>
      </dsp:nvSpPr>
      <dsp:spPr>
        <a:xfrm>
          <a:off x="78679" y="3759296"/>
          <a:ext cx="5032573" cy="1615385"/>
        </a:xfrm>
        <a:prstGeom prst="rect">
          <a:avLst/>
        </a:prstGeom>
        <a:solidFill>
          <a:srgbClr val="04549C"/>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0" rIns="40640" bIns="0" numCol="1" spcCol="1270" anchor="ctr" anchorCtr="0">
          <a:noAutofit/>
        </a:bodyPr>
        <a:lstStyle/>
        <a:p>
          <a:pPr marL="0" lvl="0" indent="0" algn="l" defTabSz="1422400" rtl="0">
            <a:lnSpc>
              <a:spcPct val="90000"/>
            </a:lnSpc>
            <a:spcBef>
              <a:spcPct val="0"/>
            </a:spcBef>
            <a:spcAft>
              <a:spcPct val="35000"/>
            </a:spcAft>
            <a:buNone/>
          </a:pPr>
          <a:r>
            <a:rPr lang="en-US" sz="3200" b="1" kern="1200" dirty="0">
              <a:latin typeface="Montserrat Black" panose="00000A00000000000000" pitchFamily="2" charset="0"/>
            </a:rPr>
            <a:t>SHIPs</a:t>
          </a:r>
        </a:p>
      </dsp:txBody>
      <dsp:txXfrm>
        <a:off x="78679" y="3759296"/>
        <a:ext cx="3544065" cy="1615385"/>
      </dsp:txXfrm>
    </dsp:sp>
    <dsp:sp modelId="{7EC09E4D-7A69-4AEF-8DE7-8E54FB0C1BBD}">
      <dsp:nvSpPr>
        <dsp:cNvPr id="0" name=""/>
        <dsp:cNvSpPr/>
      </dsp:nvSpPr>
      <dsp:spPr>
        <a:xfrm>
          <a:off x="3765108" y="4015886"/>
          <a:ext cx="1761400" cy="1761400"/>
        </a:xfrm>
        <a:prstGeom prst="ellipse">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F3B3EF5-C4CD-4E06-A93F-98259BFBF6D6}">
      <dsp:nvSpPr>
        <dsp:cNvPr id="0" name=""/>
        <dsp:cNvSpPr/>
      </dsp:nvSpPr>
      <dsp:spPr>
        <a:xfrm>
          <a:off x="5962885" y="2587"/>
          <a:ext cx="5032573" cy="3756709"/>
        </a:xfrm>
        <a:prstGeom prst="round2SameRect">
          <a:avLst>
            <a:gd name="adj1" fmla="val 8000"/>
            <a:gd name="adj2" fmla="val 0"/>
          </a:avLst>
        </a:prstGeom>
        <a:solidFill>
          <a:schemeClr val="lt1">
            <a:alpha val="90000"/>
            <a:hueOff val="0"/>
            <a:satOff val="0"/>
            <a:lumOff val="0"/>
            <a:alphaOff val="0"/>
          </a:schemeClr>
        </a:solidFill>
        <a:ln w="25400" cap="flat" cmpd="sng" algn="ctr">
          <a:solidFill>
            <a:srgbClr val="00AEF0"/>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114300" rIns="38100" bIns="38100" numCol="1" spcCol="1270" anchor="t" anchorCtr="0">
          <a:noAutofit/>
        </a:bodyPr>
        <a:lstStyle/>
        <a:p>
          <a:pPr marL="285750" lvl="1" indent="-285750" algn="l" defTabSz="1333500">
            <a:lnSpc>
              <a:spcPct val="90000"/>
            </a:lnSpc>
            <a:spcBef>
              <a:spcPct val="0"/>
            </a:spcBef>
            <a:spcAft>
              <a:spcPct val="15000"/>
            </a:spcAft>
            <a:buFont typeface="+mj-lt"/>
            <a:buAutoNum type="arabicPeriod"/>
          </a:pPr>
          <a:r>
            <a:rPr lang="en-US" sz="3000" kern="1200" dirty="0">
              <a:latin typeface="Montserrat Medium" panose="00000600000000000000" pitchFamily="2" charset="0"/>
              <a:cs typeface="Calibri Light" panose="020F0302020204030204" pitchFamily="34" charset="0"/>
            </a:rPr>
            <a:t>Login at </a:t>
          </a:r>
          <a:r>
            <a:rPr lang="en-US" sz="3000" kern="1200" dirty="0">
              <a:latin typeface="Montserrat Medium" panose="00000600000000000000" pitchFamily="2" charset="0"/>
              <a:cs typeface="Calibri Light" panose="020F0302020204030204" pitchFamily="34" charset="0"/>
              <a:hlinkClick xmlns:r="http://schemas.openxmlformats.org/officeDocument/2006/relationships" r:id="rId2"/>
            </a:rPr>
            <a:t>www.smpresource.org</a:t>
          </a:r>
          <a:r>
            <a:rPr lang="en-US" sz="3000" kern="1200" dirty="0">
              <a:latin typeface="Montserrat Medium" panose="00000600000000000000" pitchFamily="2" charset="0"/>
              <a:cs typeface="Calibri Light" panose="020F0302020204030204" pitchFamily="34" charset="0"/>
            </a:rPr>
            <a:t> </a:t>
          </a:r>
          <a:br>
            <a:rPr lang="en-US" sz="3000" kern="1200" dirty="0">
              <a:latin typeface="Montserrat Medium" panose="00000600000000000000" pitchFamily="2" charset="0"/>
              <a:cs typeface="Calibri Light" panose="020F0302020204030204" pitchFamily="34" charset="0"/>
            </a:rPr>
          </a:br>
          <a:r>
            <a:rPr lang="en-US" sz="2600" kern="1200" dirty="0">
              <a:solidFill>
                <a:prstClr val="black">
                  <a:hueOff val="0"/>
                  <a:satOff val="0"/>
                  <a:lumOff val="0"/>
                  <a:alphaOff val="0"/>
                </a:prstClr>
              </a:solidFill>
              <a:latin typeface="Montserrat Light" panose="020B0604020202020204" pitchFamily="2" charset="0"/>
              <a:ea typeface="+mn-ea"/>
              <a:cs typeface="Calibri Light" panose="020F0302020204030204" pitchFamily="34" charset="0"/>
            </a:rPr>
            <a:t>(click the blue SMP Login padlock). </a:t>
          </a:r>
        </a:p>
        <a:p>
          <a:pPr marL="285750" lvl="1" indent="-285750" algn="l" defTabSz="1333500">
            <a:lnSpc>
              <a:spcPct val="90000"/>
            </a:lnSpc>
            <a:spcBef>
              <a:spcPct val="0"/>
            </a:spcBef>
            <a:spcAft>
              <a:spcPct val="15000"/>
            </a:spcAft>
            <a:buFont typeface="+mj-lt"/>
            <a:buAutoNum type="arabicPeriod"/>
          </a:pPr>
          <a:r>
            <a:rPr lang="en-US" sz="3000" kern="1200" dirty="0">
              <a:latin typeface="Montserrat Medium" panose="00000600000000000000" pitchFamily="2" charset="0"/>
              <a:cs typeface="Calibri Light" panose="020F0302020204030204" pitchFamily="34" charset="0"/>
            </a:rPr>
            <a:t> Search for keyword “soft skills.”</a:t>
          </a:r>
        </a:p>
      </dsp:txBody>
      <dsp:txXfrm>
        <a:off x="6050909" y="90611"/>
        <a:ext cx="4856525" cy="3668685"/>
      </dsp:txXfrm>
    </dsp:sp>
    <dsp:sp modelId="{7D7D3B51-6FBE-43D7-ACDB-0B8B169E0CDD}">
      <dsp:nvSpPr>
        <dsp:cNvPr id="0" name=""/>
        <dsp:cNvSpPr/>
      </dsp:nvSpPr>
      <dsp:spPr>
        <a:xfrm>
          <a:off x="5962885" y="3759296"/>
          <a:ext cx="5032573" cy="1615385"/>
        </a:xfrm>
        <a:prstGeom prst="rect">
          <a:avLst/>
        </a:prstGeom>
        <a:solidFill>
          <a:srgbClr val="00AEF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0" rIns="40640" bIns="0" numCol="1" spcCol="1270" anchor="ctr" anchorCtr="0">
          <a:noAutofit/>
        </a:bodyPr>
        <a:lstStyle/>
        <a:p>
          <a:pPr marL="0" lvl="0" indent="0" algn="l" defTabSz="1422400" rtl="0">
            <a:lnSpc>
              <a:spcPct val="90000"/>
            </a:lnSpc>
            <a:spcBef>
              <a:spcPct val="0"/>
            </a:spcBef>
            <a:spcAft>
              <a:spcPct val="35000"/>
            </a:spcAft>
            <a:buNone/>
          </a:pPr>
          <a:r>
            <a:rPr lang="en-US" sz="3200" b="1" kern="1200" dirty="0">
              <a:latin typeface="Montserrat Black" panose="00000A00000000000000" pitchFamily="2" charset="0"/>
            </a:rPr>
            <a:t>SMPs</a:t>
          </a:r>
        </a:p>
      </dsp:txBody>
      <dsp:txXfrm>
        <a:off x="5962885" y="3759296"/>
        <a:ext cx="3544065" cy="1615385"/>
      </dsp:txXfrm>
    </dsp:sp>
    <dsp:sp modelId="{BC2ECFFD-267A-45CD-A0F8-D2F429E0A3B2}">
      <dsp:nvSpPr>
        <dsp:cNvPr id="0" name=""/>
        <dsp:cNvSpPr/>
      </dsp:nvSpPr>
      <dsp:spPr>
        <a:xfrm>
          <a:off x="9649314" y="4015886"/>
          <a:ext cx="1761400" cy="1761400"/>
        </a:xfrm>
        <a:prstGeom prst="ellipse">
          <a:avLst/>
        </a:prstGeom>
        <a:solidFill>
          <a:schemeClr val="accent5">
            <a:tint val="40000"/>
            <a:alpha val="90000"/>
            <a:hueOff val="-5370241"/>
            <a:satOff val="24126"/>
            <a:lumOff val="1658"/>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49CD5EB-9AC2-40B4-8E42-9FBF24AA8A4C}">
      <dsp:nvSpPr>
        <dsp:cNvPr id="0" name=""/>
        <dsp:cNvSpPr/>
      </dsp:nvSpPr>
      <dsp:spPr>
        <a:xfrm>
          <a:off x="11847090" y="2587"/>
          <a:ext cx="5032573" cy="3756709"/>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5">
              <a:hueOff val="-9933876"/>
              <a:satOff val="39811"/>
              <a:lumOff val="862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114300" rIns="38100" bIns="38100" numCol="1" spcCol="1270" anchor="t" anchorCtr="0">
          <a:noAutofit/>
        </a:bodyPr>
        <a:lstStyle/>
        <a:p>
          <a:pPr marL="285750" lvl="1" indent="-285750" algn="l" defTabSz="1333500">
            <a:lnSpc>
              <a:spcPct val="90000"/>
            </a:lnSpc>
            <a:spcBef>
              <a:spcPct val="0"/>
            </a:spcBef>
            <a:spcAft>
              <a:spcPct val="15000"/>
            </a:spcAft>
            <a:buChar char="•"/>
          </a:pPr>
          <a:r>
            <a:rPr lang="en-US" sz="3000" kern="1200" noProof="0" dirty="0">
              <a:solidFill>
                <a:prstClr val="black">
                  <a:hueOff val="0"/>
                  <a:satOff val="0"/>
                  <a:lumOff val="0"/>
                  <a:alphaOff val="0"/>
                </a:prstClr>
              </a:solidFill>
              <a:latin typeface="Montserrat Medium" panose="00000600000000000000" pitchFamily="2" charset="0"/>
              <a:ea typeface="+mn-ea"/>
              <a:cs typeface="Calibri Light" panose="020F0302020204030204" pitchFamily="34" charset="0"/>
            </a:rPr>
            <a:t>Resources will be emailed to the MIPPA listserv.</a:t>
          </a:r>
          <a:endParaRPr lang="en-US" sz="3000" kern="1200" dirty="0">
            <a:solidFill>
              <a:prstClr val="black">
                <a:hueOff val="0"/>
                <a:satOff val="0"/>
                <a:lumOff val="0"/>
                <a:alphaOff val="0"/>
              </a:prstClr>
            </a:solidFill>
            <a:latin typeface="Montserrat Medium" panose="00000600000000000000" pitchFamily="2" charset="0"/>
            <a:ea typeface="+mn-ea"/>
            <a:cs typeface="Calibri Light" panose="020F0302020204030204" pitchFamily="34" charset="0"/>
          </a:endParaRPr>
        </a:p>
      </dsp:txBody>
      <dsp:txXfrm>
        <a:off x="11935114" y="90611"/>
        <a:ext cx="4856525" cy="3668685"/>
      </dsp:txXfrm>
    </dsp:sp>
    <dsp:sp modelId="{69670DEA-7AD5-4249-8D1A-5EEB8F9278C6}">
      <dsp:nvSpPr>
        <dsp:cNvPr id="0" name=""/>
        <dsp:cNvSpPr/>
      </dsp:nvSpPr>
      <dsp:spPr>
        <a:xfrm>
          <a:off x="11847090" y="3759296"/>
          <a:ext cx="5032573" cy="1615385"/>
        </a:xfrm>
        <a:prstGeom prst="rect">
          <a:avLst/>
        </a:prstGeom>
        <a:solidFill>
          <a:schemeClr val="accent5">
            <a:hueOff val="-9933876"/>
            <a:satOff val="39811"/>
            <a:lumOff val="8628"/>
            <a:alphaOff val="0"/>
          </a:schemeClr>
        </a:solidFill>
        <a:ln w="25400" cap="flat" cmpd="sng" algn="ctr">
          <a:solidFill>
            <a:schemeClr val="accent5">
              <a:hueOff val="-9933876"/>
              <a:satOff val="39811"/>
              <a:lumOff val="862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0" rIns="35560" bIns="0" numCol="1" spcCol="1270" anchor="ctr" anchorCtr="0">
          <a:noAutofit/>
        </a:bodyPr>
        <a:lstStyle/>
        <a:p>
          <a:pPr marL="0" lvl="0" indent="0" algn="l" defTabSz="1244600" rtl="0">
            <a:lnSpc>
              <a:spcPct val="90000"/>
            </a:lnSpc>
            <a:spcBef>
              <a:spcPct val="0"/>
            </a:spcBef>
            <a:spcAft>
              <a:spcPct val="35000"/>
            </a:spcAft>
            <a:buNone/>
          </a:pPr>
          <a:r>
            <a:rPr lang="en-US" sz="2800" b="1" kern="1200" dirty="0">
              <a:latin typeface="Montserrat Black" panose="00000A00000000000000" pitchFamily="2" charset="0"/>
              <a:ea typeface="+mn-ea"/>
              <a:cs typeface="Calibri Light" panose="020F0302020204030204" pitchFamily="34" charset="0"/>
            </a:rPr>
            <a:t>MIPPA Grantees</a:t>
          </a:r>
        </a:p>
      </dsp:txBody>
      <dsp:txXfrm>
        <a:off x="11847090" y="3759296"/>
        <a:ext cx="3544065" cy="1615385"/>
      </dsp:txXfrm>
    </dsp:sp>
    <dsp:sp modelId="{9BBF6987-EA86-4516-BF3F-EEA6A51FB371}">
      <dsp:nvSpPr>
        <dsp:cNvPr id="0" name=""/>
        <dsp:cNvSpPr/>
      </dsp:nvSpPr>
      <dsp:spPr>
        <a:xfrm>
          <a:off x="15533519" y="4015886"/>
          <a:ext cx="1761400" cy="1761400"/>
        </a:xfrm>
        <a:prstGeom prst="ellipse">
          <a:avLst/>
        </a:prstGeom>
        <a:solidFill>
          <a:schemeClr val="accent5">
            <a:tint val="40000"/>
            <a:alpha val="90000"/>
            <a:hueOff val="-10740482"/>
            <a:satOff val="48253"/>
            <a:lumOff val="3317"/>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A1DB8C-7194-46DE-9F13-6C4C8F25F276}" type="datetimeFigureOut">
              <a:rPr lang="en-US" smtClean="0"/>
              <a:t>5/11/2022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B725C1-6C85-4928-A1F7-2973E14D4D67}" type="slidenum">
              <a:rPr lang="en-US" smtClean="0"/>
              <a:t>‹#›</a:t>
            </a:fld>
            <a:endParaRPr lang="en-US"/>
          </a:p>
        </p:txBody>
      </p:sp>
    </p:spTree>
    <p:extLst>
      <p:ext uri="{BB962C8B-B14F-4D97-AF65-F5344CB8AC3E}">
        <p14:creationId xmlns:p14="http://schemas.microsoft.com/office/powerpoint/2010/main" val="34008208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Sue: </a:t>
            </a:r>
          </a:p>
          <a:p>
            <a:pPr marL="171450" indent="-171450">
              <a:buFont typeface="Arial" panose="020B0604020202020204" pitchFamily="34" charset="0"/>
              <a:buChar char="•"/>
            </a:pPr>
            <a:r>
              <a:rPr lang="en-US" dirty="0"/>
              <a:t>Webinar Description: A core promise of SHIP counseling is that we provide “trusted, unbiased, one-on-one counseling and assistance.” How do we achieve this goal? Medicare content knowledge (hard skills) and effectively engaging those we serve (soft skills) are equally important. Certification to be a SHIP counselor ensures you have the hard skills necessary for your work. In this webinar, we will outline key soft skills necessary for your work, such as ways to develop trust and rapport with those you serve, leading to better outcomes for the beneficiary and to better job satisfaction for you. </a:t>
            </a:r>
          </a:p>
          <a:p>
            <a:pPr marL="171450" indent="-171450">
              <a:buFont typeface="Arial" panose="020B0604020202020204" pitchFamily="34" charset="0"/>
              <a:buChar char="•"/>
            </a:pPr>
            <a:r>
              <a:rPr lang="en-US" dirty="0"/>
              <a:t>Speaker: Dennis Smithe, SHIP TA Center. </a:t>
            </a:r>
          </a:p>
          <a:p>
            <a:pPr marL="171450" indent="-171450">
              <a:buFont typeface="Arial" panose="020B0604020202020204" pitchFamily="34" charset="0"/>
              <a:buChar char="•"/>
            </a:pPr>
            <a:r>
              <a:rPr lang="en-US" dirty="0"/>
              <a:t>Audience: This webinar is intended for SHIP counselors and anyone else in the SHIP, SMP, and MIPPA network who is interested in enhancing their soft skills. </a:t>
            </a:r>
          </a:p>
        </p:txBody>
      </p:sp>
      <p:sp>
        <p:nvSpPr>
          <p:cNvPr id="4" name="Slide Number Placeholder 3"/>
          <p:cNvSpPr>
            <a:spLocks noGrp="1"/>
          </p:cNvSpPr>
          <p:nvPr>
            <p:ph type="sldNum" sz="quarter" idx="5"/>
          </p:nvPr>
        </p:nvSpPr>
        <p:spPr/>
        <p:txBody>
          <a:bodyPr/>
          <a:lstStyle/>
          <a:p>
            <a:fld id="{D1B725C1-6C85-4928-A1F7-2973E14D4D67}" type="slidenum">
              <a:rPr lang="en-US" smtClean="0"/>
              <a:t>1</a:t>
            </a:fld>
            <a:endParaRPr lang="en-US"/>
          </a:p>
        </p:txBody>
      </p:sp>
    </p:spTree>
    <p:extLst>
      <p:ext uri="{BB962C8B-B14F-4D97-AF65-F5344CB8AC3E}">
        <p14:creationId xmlns:p14="http://schemas.microsoft.com/office/powerpoint/2010/main" val="2848010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Light" panose="020F0302020204030204" pitchFamily="34" charset="0"/>
                <a:ea typeface="Calibri" panose="020F0502020204030204" pitchFamily="34" charset="0"/>
                <a:cs typeface="Times New Roman" panose="02020603050405020304" pitchFamily="18" charset="0"/>
              </a:rPr>
              <a:t>I am sure you have seen this statement before but it is worth highlighting it because it is central to what ship counselors do.   Part of the SHIP Mission is to ……….  This is the foundation of your work.  The key to Trusted and Unbiased draws a straight line to soft skills – with out soft skills it is much more difficult to be trusted and unbiased.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1B725C1-6C85-4928-A1F7-2973E14D4D67}" type="slidenum">
              <a:rPr lang="en-US" smtClean="0"/>
              <a:t>10</a:t>
            </a:fld>
            <a:endParaRPr lang="en-US"/>
          </a:p>
        </p:txBody>
      </p:sp>
    </p:spTree>
    <p:extLst>
      <p:ext uri="{BB962C8B-B14F-4D97-AF65-F5344CB8AC3E}">
        <p14:creationId xmlns:p14="http://schemas.microsoft.com/office/powerpoint/2010/main" val="8909230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B725C1-6C85-4928-A1F7-2973E14D4D67}" type="slidenum">
              <a:rPr lang="en-US" smtClean="0"/>
              <a:t>11</a:t>
            </a:fld>
            <a:endParaRPr lang="en-US"/>
          </a:p>
        </p:txBody>
      </p:sp>
    </p:spTree>
    <p:extLst>
      <p:ext uri="{BB962C8B-B14F-4D97-AF65-F5344CB8AC3E}">
        <p14:creationId xmlns:p14="http://schemas.microsoft.com/office/powerpoint/2010/main" val="17892346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Light" panose="020F0302020204030204" pitchFamily="34" charset="0"/>
                <a:ea typeface="Calibri" panose="020F0502020204030204" pitchFamily="34" charset="0"/>
                <a:cs typeface="Times New Roman" panose="02020603050405020304" pitchFamily="18" charset="0"/>
              </a:rPr>
              <a:t>This first soft skill is often the most difficult for individuals because it take a great deal of self-reflection and honesty with oneself. It takes work.</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Light" panose="020F0302020204030204" pitchFamily="34" charset="0"/>
                <a:ea typeface="Calibri" panose="020F0502020204030204" pitchFamily="34" charset="0"/>
                <a:cs typeface="Times New Roman" panose="02020603050405020304" pitchFamily="18" charset="0"/>
              </a:rPr>
              <a:t>GO over the slide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Light" panose="020F0302020204030204" pitchFamily="34" charset="0"/>
                <a:ea typeface="Calibri" panose="020F0502020204030204" pitchFamily="34" charset="0"/>
                <a:cs typeface="Times New Roman" panose="02020603050405020304" pitchFamily="18" charset="0"/>
              </a:rPr>
              <a:t>We all bring biases into all areas of our life including work.  This neither right or wrong, it just is.  That being said, it is inevitable, your </a:t>
            </a:r>
            <a:r>
              <a:rPr lang="en-US" sz="1800" dirty="0" err="1">
                <a:effectLst/>
                <a:latin typeface="Calibri Light" panose="020F0302020204030204" pitchFamily="34" charset="0"/>
                <a:ea typeface="Calibri" panose="020F0502020204030204" pitchFamily="34" charset="0"/>
                <a:cs typeface="Times New Roman" panose="02020603050405020304" pitchFamily="18" charset="0"/>
              </a:rPr>
              <a:t>baises</a:t>
            </a:r>
            <a:r>
              <a:rPr lang="en-US" sz="1800" dirty="0">
                <a:effectLst/>
                <a:latin typeface="Calibri Light" panose="020F0302020204030204" pitchFamily="34" charset="0"/>
                <a:ea typeface="Calibri" panose="020F0502020204030204" pitchFamily="34" charset="0"/>
                <a:cs typeface="Times New Roman" panose="02020603050405020304" pitchFamily="18" charset="0"/>
              </a:rPr>
              <a:t> will creep into work unless you consciously make an to hold them back.  It is not about changing them but understanding them so they do not influence how you work with your beneficiaries.  Remember beneficiaries will also bring their biases into the session as well.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1B725C1-6C85-4928-A1F7-2973E14D4D67}" type="slidenum">
              <a:rPr lang="en-US" smtClean="0"/>
              <a:t>12</a:t>
            </a:fld>
            <a:endParaRPr lang="en-US"/>
          </a:p>
        </p:txBody>
      </p:sp>
    </p:spTree>
    <p:extLst>
      <p:ext uri="{BB962C8B-B14F-4D97-AF65-F5344CB8AC3E}">
        <p14:creationId xmlns:p14="http://schemas.microsoft.com/office/powerpoint/2010/main" val="7728246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B725C1-6C85-4928-A1F7-2973E14D4D67}" type="slidenum">
              <a:rPr lang="en-US" smtClean="0"/>
              <a:t>16</a:t>
            </a:fld>
            <a:endParaRPr lang="en-US"/>
          </a:p>
        </p:txBody>
      </p:sp>
    </p:spTree>
    <p:extLst>
      <p:ext uri="{BB962C8B-B14F-4D97-AF65-F5344CB8AC3E}">
        <p14:creationId xmlns:p14="http://schemas.microsoft.com/office/powerpoint/2010/main" val="40629533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National </a:t>
            </a:r>
          </a:p>
        </p:txBody>
      </p:sp>
      <p:sp>
        <p:nvSpPr>
          <p:cNvPr id="4" name="Slide Number Placeholder 3"/>
          <p:cNvSpPr>
            <a:spLocks noGrp="1"/>
          </p:cNvSpPr>
          <p:nvPr>
            <p:ph type="sldNum" sz="quarter" idx="5"/>
          </p:nvPr>
        </p:nvSpPr>
        <p:spPr/>
        <p:txBody>
          <a:bodyPr/>
          <a:lstStyle/>
          <a:p>
            <a:fld id="{D1B725C1-6C85-4928-A1F7-2973E14D4D67}" type="slidenum">
              <a:rPr lang="en-US" smtClean="0"/>
              <a:t>18</a:t>
            </a:fld>
            <a:endParaRPr lang="en-US"/>
          </a:p>
        </p:txBody>
      </p:sp>
    </p:spTree>
    <p:extLst>
      <p:ext uri="{BB962C8B-B14F-4D97-AF65-F5344CB8AC3E}">
        <p14:creationId xmlns:p14="http://schemas.microsoft.com/office/powerpoint/2010/main" val="39736751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Dennis: Counseling Companion Guide will be made available for download. We will be updating it with non-COVID-19 vaccine scripts and scenarios later this year. Meanwhile, it outlines the core soft skills and more that can apply to other Medicare counseling conversations. You can find any of these resources by using the keyword search term “soft skills” in our library. </a:t>
            </a:r>
          </a:p>
        </p:txBody>
      </p:sp>
      <p:sp>
        <p:nvSpPr>
          <p:cNvPr id="4" name="Slide Number Placeholder 3"/>
          <p:cNvSpPr>
            <a:spLocks noGrp="1"/>
          </p:cNvSpPr>
          <p:nvPr>
            <p:ph type="sldNum" sz="quarter" idx="5"/>
          </p:nvPr>
        </p:nvSpPr>
        <p:spPr/>
        <p:txBody>
          <a:bodyPr/>
          <a:lstStyle/>
          <a:p>
            <a:fld id="{D1B725C1-6C85-4928-A1F7-2973E14D4D67}" type="slidenum">
              <a:rPr lang="en-US" smtClean="0"/>
              <a:t>19</a:t>
            </a:fld>
            <a:endParaRPr lang="en-US"/>
          </a:p>
        </p:txBody>
      </p:sp>
    </p:spTree>
    <p:extLst>
      <p:ext uri="{BB962C8B-B14F-4D97-AF65-F5344CB8AC3E}">
        <p14:creationId xmlns:p14="http://schemas.microsoft.com/office/powerpoint/2010/main" val="41639918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2463" y="854075"/>
            <a:ext cx="6659562" cy="3746500"/>
          </a:xfrm>
        </p:spPr>
      </p:sp>
      <p:sp>
        <p:nvSpPr>
          <p:cNvPr id="3" name="Notes Placeholder 2"/>
          <p:cNvSpPr>
            <a:spLocks noGrp="1"/>
          </p:cNvSpPr>
          <p:nvPr>
            <p:ph type="body" idx="1"/>
          </p:nvPr>
        </p:nvSpPr>
        <p:spPr>
          <a:xfrm>
            <a:off x="796513" y="5213009"/>
            <a:ext cx="6372106" cy="3747962"/>
          </a:xfrm>
        </p:spPr>
        <p:txBody>
          <a:bodyPr/>
          <a:lstStyle/>
          <a:p>
            <a:pPr defTabSz="1161961">
              <a:defRPr/>
            </a:pPr>
            <a:r>
              <a:rPr lang="en-US" i="1" dirty="0">
                <a:solidFill>
                  <a:prstClr val="black"/>
                </a:solidFill>
              </a:rPr>
              <a:t>SUE</a:t>
            </a:r>
          </a:p>
          <a:p>
            <a:pPr defTabSz="1161961">
              <a:defRPr/>
            </a:pPr>
            <a:r>
              <a:rPr lang="en-US" dirty="0">
                <a:solidFill>
                  <a:prstClr val="black"/>
                </a:solidFill>
              </a:rPr>
              <a:t>The PowerPoint and other webinar resources for today’s event are already available in both the SMP and SHIP Resource Libraries. The recording of today’s webinar will be available in both libraries by the</a:t>
            </a:r>
            <a:r>
              <a:rPr lang="en-US" baseline="0" dirty="0">
                <a:solidFill>
                  <a:prstClr val="black"/>
                </a:solidFill>
              </a:rPr>
              <a:t> end of the day tomorrow.</a:t>
            </a:r>
            <a:r>
              <a:rPr lang="en-US" dirty="0">
                <a:solidFill>
                  <a:prstClr val="black"/>
                </a:solidFill>
              </a:rPr>
              <a:t> The PowerPoint and recording will also be emailed to the MIPPA listserv. Please note that the SHIP TA Center website, shiptacenter.org, is also known as shiphelp.org, a more consumer-friendly address for the same website. </a:t>
            </a:r>
          </a:p>
          <a:p>
            <a:pPr marL="0" marR="0" lvl="0" indent="0" algn="l" defTabSz="1161961" rtl="0" eaLnBrk="1" fontAlgn="auto" latinLnBrk="0" hangingPunct="1">
              <a:lnSpc>
                <a:spcPct val="100000"/>
              </a:lnSpc>
              <a:spcBef>
                <a:spcPts val="0"/>
              </a:spcBef>
              <a:spcAft>
                <a:spcPts val="0"/>
              </a:spcAft>
              <a:buClrTx/>
              <a:buSzTx/>
              <a:buFontTx/>
              <a:buNone/>
              <a:tabLst/>
              <a:defRPr/>
            </a:pPr>
            <a:r>
              <a:rPr lang="en-US" i="1" dirty="0">
                <a:solidFill>
                  <a:prstClr val="black"/>
                </a:solidFill>
                <a:latin typeface="Calibri"/>
              </a:rPr>
              <a:t>(File transfer of PPT and handout)</a:t>
            </a:r>
          </a:p>
          <a:p>
            <a:pPr defTabSz="1161961">
              <a:defRPr/>
            </a:pPr>
            <a:endParaRPr lang="en-US" dirty="0">
              <a:solidFill>
                <a:prstClr val="black"/>
              </a:solidFill>
            </a:endParaRPr>
          </a:p>
        </p:txBody>
      </p:sp>
      <p:sp>
        <p:nvSpPr>
          <p:cNvPr id="4" name="Slide Number Placeholder 3"/>
          <p:cNvSpPr>
            <a:spLocks noGrp="1"/>
          </p:cNvSpPr>
          <p:nvPr>
            <p:ph type="sldNum" sz="quarter" idx="10"/>
          </p:nvPr>
        </p:nvSpPr>
        <p:spPr/>
        <p:txBody>
          <a:bodyPr/>
          <a:lstStyle/>
          <a:p>
            <a:pPr marL="0" marR="0" lvl="0" indent="0" algn="r" defTabSz="948507" rtl="0" eaLnBrk="1" fontAlgn="auto" latinLnBrk="0" hangingPunct="1">
              <a:lnSpc>
                <a:spcPct val="100000"/>
              </a:lnSpc>
              <a:spcBef>
                <a:spcPts val="0"/>
              </a:spcBef>
              <a:spcAft>
                <a:spcPts val="0"/>
              </a:spcAft>
              <a:buClrTx/>
              <a:buSzTx/>
              <a:buFontTx/>
              <a:buNone/>
              <a:tabLst/>
              <a:defRPr/>
            </a:pPr>
            <a:fld id="{6ABA5383-2500-4A71-A2BB-3FB079F80FEC}" type="slidenum">
              <a:rPr kumimoji="0" lang="en-US" sz="1200" b="0" i="0" u="none" strike="noStrike" kern="1200" cap="none" spc="0" normalizeH="0" baseline="0" noProof="0">
                <a:ln>
                  <a:noFill/>
                </a:ln>
                <a:solidFill>
                  <a:prstClr val="black"/>
                </a:solidFill>
                <a:effectLst/>
                <a:uLnTx/>
                <a:uFillTx/>
                <a:latin typeface="Calibri"/>
                <a:ea typeface="+mn-ea"/>
                <a:cs typeface="Arial"/>
                <a:sym typeface="Arial"/>
              </a:rPr>
              <a:pPr marL="0" marR="0" lvl="0" indent="0" algn="r" defTabSz="948507"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7024089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pPr>
              <a:spcBef>
                <a:spcPct val="20000"/>
              </a:spcBef>
              <a:buClr>
                <a:srgbClr val="002868"/>
              </a:buClr>
              <a:buSzPct val="100000"/>
              <a:buFont typeface="+mj-lt"/>
              <a:buNone/>
              <a:defRPr/>
            </a:pPr>
            <a:r>
              <a:rPr lang="en-US" altLang="en-US" dirty="0">
                <a:latin typeface="+mn-lt"/>
              </a:rPr>
              <a:t>SUE</a:t>
            </a:r>
          </a:p>
          <a:p>
            <a:pPr>
              <a:spcBef>
                <a:spcPct val="20000"/>
              </a:spcBef>
              <a:buClr>
                <a:srgbClr val="002868"/>
              </a:buClr>
              <a:buSzPct val="100000"/>
              <a:buFont typeface="+mj-lt"/>
              <a:buNone/>
              <a:defRPr/>
            </a:pPr>
            <a:r>
              <a:rPr lang="en-US" dirty="0">
                <a:latin typeface="+mn-lt"/>
              </a:rPr>
              <a:t>File transfer: PPT from today; counseling companion guide</a:t>
            </a:r>
          </a:p>
          <a:p>
            <a:pPr>
              <a:spcBef>
                <a:spcPct val="20000"/>
              </a:spcBef>
              <a:buClr>
                <a:srgbClr val="002868"/>
              </a:buClr>
              <a:buSzPct val="100000"/>
              <a:buFont typeface="+mj-lt"/>
              <a:buNone/>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DA8066-A275-4D86-BAA1-9D3B5268B5B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556312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B725C1-6C85-4928-A1F7-2973E14D4D67}" type="slidenum">
              <a:rPr lang="en-US" smtClean="0"/>
              <a:t>22</a:t>
            </a:fld>
            <a:endParaRPr lang="en-US"/>
          </a:p>
        </p:txBody>
      </p:sp>
    </p:spTree>
    <p:extLst>
      <p:ext uri="{BB962C8B-B14F-4D97-AF65-F5344CB8AC3E}">
        <p14:creationId xmlns:p14="http://schemas.microsoft.com/office/powerpoint/2010/main" val="42110821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20000"/>
              </a:spcBef>
              <a:spcAft>
                <a:spcPts val="0"/>
              </a:spcAft>
              <a:buClr>
                <a:srgbClr val="002868"/>
              </a:buClr>
              <a:buSzPct val="100000"/>
              <a:buFont typeface="+mj-lt"/>
              <a:buNone/>
              <a:tabLst/>
              <a:defRPr/>
            </a:pPr>
            <a:r>
              <a:rPr lang="en-US" altLang="en-US" dirty="0">
                <a:latin typeface="+mn-lt"/>
              </a:rPr>
              <a:t>SUE</a:t>
            </a:r>
            <a:br>
              <a:rPr lang="en-US" altLang="en-US" dirty="0">
                <a:latin typeface="+mn-lt"/>
              </a:rPr>
            </a:br>
            <a:r>
              <a:rPr lang="en-US" b="0" i="0" dirty="0">
                <a:solidFill>
                  <a:srgbClr val="000000"/>
                </a:solidFill>
                <a:effectLst/>
                <a:latin typeface="Arial" panose="020B0604020202020204" pitchFamily="34" charset="0"/>
              </a:rPr>
              <a:t>This call will be interactive.</a:t>
            </a:r>
            <a:endParaRPr lang="en-US" b="0" dirty="0">
              <a:cs typeface="Calibri"/>
            </a:endParaRPr>
          </a:p>
          <a:p>
            <a:pPr>
              <a:spcBef>
                <a:spcPct val="20000"/>
              </a:spcBef>
              <a:buClr>
                <a:srgbClr val="002868"/>
              </a:buClr>
              <a:buSzPct val="100000"/>
              <a:buFont typeface="+mj-lt"/>
              <a:buNone/>
              <a:defRPr/>
            </a:pPr>
            <a:endParaRPr lang="en-US" altLang="en-US" dirty="0">
              <a:latin typeface="+mn-lt"/>
            </a:endParaRPr>
          </a:p>
          <a:p>
            <a:pPr>
              <a:spcBef>
                <a:spcPct val="20000"/>
              </a:spcBef>
              <a:buClr>
                <a:srgbClr val="002868"/>
              </a:buClr>
              <a:buSzPct val="100000"/>
              <a:buFont typeface="+mj-lt"/>
              <a:buNone/>
              <a:defRPr/>
            </a:pPr>
            <a:r>
              <a:rPr lang="en-US" altLang="en-US" dirty="0">
                <a:latin typeface="+mn-lt"/>
              </a:rPr>
              <a:t>Please take a moment to review this slide to see how you can participate. Take special note of how you can Chat.</a:t>
            </a:r>
          </a:p>
          <a:p>
            <a:pPr marL="0" marR="0" lvl="0" indent="0" algn="l" defTabSz="914400" rtl="0" eaLnBrk="1" fontAlgn="auto" latinLnBrk="0" hangingPunct="1">
              <a:lnSpc>
                <a:spcPct val="100000"/>
              </a:lnSpc>
              <a:spcBef>
                <a:spcPct val="20000"/>
              </a:spcBef>
              <a:spcAft>
                <a:spcPts val="0"/>
              </a:spcAft>
              <a:buClr>
                <a:srgbClr val="002868"/>
              </a:buClr>
              <a:buSzPct val="100000"/>
              <a:buFont typeface="+mj-lt"/>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
                <a:srgbClr val="002868"/>
              </a:buClr>
              <a:buSzPct val="100000"/>
              <a:buFont typeface="+mj-lt"/>
              <a:buNone/>
              <a:tabLst/>
              <a:defRPr/>
            </a:pPr>
            <a:r>
              <a:rPr lang="en-US" altLang="en-US" b="1" dirty="0">
                <a:latin typeface="+mn-lt"/>
              </a:rPr>
              <a:t>If you can’t find the right menu options</a:t>
            </a:r>
            <a:r>
              <a:rPr lang="en-US" altLang="en-US" b="1" baseline="0" dirty="0">
                <a:latin typeface="+mn-lt"/>
              </a:rPr>
              <a:t> or they aren’t working for you, don’t let it stress you out! Just follow along and answer on your own. </a:t>
            </a:r>
            <a:endParaRPr lang="en-US" altLang="en-US" b="1" dirty="0">
              <a:latin typeface="+mn-lt"/>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DA8066-A275-4D86-BAA1-9D3B5268B5B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556312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defTabSz="983886">
              <a:defRPr/>
            </a:pPr>
            <a:r>
              <a:rPr lang="en-US" dirty="0">
                <a:solidFill>
                  <a:prstClr val="black"/>
                </a:solidFill>
              </a:rPr>
              <a:t>SUE</a:t>
            </a:r>
            <a:br>
              <a:rPr lang="en-US" dirty="0">
                <a:solidFill>
                  <a:prstClr val="black"/>
                </a:solidFill>
              </a:rPr>
            </a:br>
            <a:r>
              <a:rPr lang="en-US" dirty="0">
                <a:solidFill>
                  <a:prstClr val="black"/>
                </a:solidFill>
              </a:rPr>
              <a:t>We’d like to welcome the SMP, SHIP, and MIPPA networks. All three programs are grantees of ACL, the Administration for Community Living, within ACL’s Office of Healthcare Information and Counseling, or OHIC.</a:t>
            </a:r>
          </a:p>
          <a:p>
            <a:pPr defTabSz="983886">
              <a:defRPr/>
            </a:pPr>
            <a:endParaRPr lang="en-US" dirty="0">
              <a:solidFill>
                <a:prstClr val="black"/>
              </a:solidFill>
            </a:endParaRPr>
          </a:p>
          <a:p>
            <a:pPr defTabSz="983886">
              <a:defRPr/>
            </a:pPr>
            <a:r>
              <a:rPr lang="en-US" dirty="0">
                <a:solidFill>
                  <a:prstClr val="black"/>
                </a:solidFill>
              </a:rPr>
              <a:t>This webinar is being recorded, and the recording will be available in both the SMP and SHIP Resource Libraries by the end of the day tomorrow. A PDF handout of the PowerPoint for today’s webinar is already available in both libraries. Resources will also be emailed to the MIPPA listserv. I’ll also make a handout of today’s presentation available for download at the end of the webinar. </a:t>
            </a:r>
          </a:p>
        </p:txBody>
      </p:sp>
      <p:sp>
        <p:nvSpPr>
          <p:cNvPr id="4" name="Slide Number Placeholder 3"/>
          <p:cNvSpPr>
            <a:spLocks noGrp="1"/>
          </p:cNvSpPr>
          <p:nvPr>
            <p:ph type="sldNum" sz="quarter" idx="5"/>
          </p:nvPr>
        </p:nvSpPr>
        <p:spPr/>
        <p:txBody>
          <a:bodyPr/>
          <a:lstStyle/>
          <a:p>
            <a:pPr marL="0" marR="0" lvl="0" indent="0" algn="r" defTabSz="948507" rtl="0" eaLnBrk="1" fontAlgn="auto" latinLnBrk="0" hangingPunct="1">
              <a:lnSpc>
                <a:spcPct val="100000"/>
              </a:lnSpc>
              <a:spcBef>
                <a:spcPts val="0"/>
              </a:spcBef>
              <a:spcAft>
                <a:spcPts val="0"/>
              </a:spcAft>
              <a:buClrTx/>
              <a:buSzTx/>
              <a:buFontTx/>
              <a:buNone/>
              <a:tabLst/>
              <a:defRPr/>
            </a:pPr>
            <a:fld id="{43B69D2E-E0B2-4CDD-9519-9616174ACA19}" type="slidenum">
              <a:rPr kumimoji="0" lang="en-US" sz="1200" b="0" i="0" u="none" strike="noStrike" kern="1200" cap="none" spc="0" normalizeH="0" baseline="0" noProof="0">
                <a:ln>
                  <a:noFill/>
                </a:ln>
                <a:solidFill>
                  <a:prstClr val="black"/>
                </a:solidFill>
                <a:effectLst/>
                <a:uLnTx/>
                <a:uFillTx/>
                <a:latin typeface="Calibri"/>
                <a:ea typeface="+mn-ea"/>
                <a:cs typeface="Arial"/>
                <a:sym typeface="Arial"/>
              </a:rPr>
              <a:pPr marL="0" marR="0" lvl="0" indent="0" algn="r" defTabSz="948507"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13928888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Light" panose="020F0302020204030204" pitchFamily="34" charset="0"/>
                <a:ea typeface="Calibri" panose="020F0502020204030204" pitchFamily="34" charset="0"/>
                <a:cs typeface="Times New Roman" panose="02020603050405020304" pitchFamily="18" charset="0"/>
              </a:rPr>
              <a:t>Thank you for taking the time to be here today. Let me start by introducing myself.</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Light" panose="020F0302020204030204" pitchFamily="34" charset="0"/>
                <a:ea typeface="Calibri" panose="020F0502020204030204" pitchFamily="34" charset="0"/>
                <a:cs typeface="Times New Roman" panose="02020603050405020304" pitchFamily="18" charset="0"/>
              </a:rPr>
              <a:t>Client services Manager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Light" panose="020F0302020204030204" pitchFamily="34" charset="0"/>
                <a:ea typeface="Calibri" panose="020F0502020204030204" pitchFamily="34" charset="0"/>
                <a:cs typeface="Times New Roman" panose="02020603050405020304" pitchFamily="18" charset="0"/>
              </a:rPr>
              <a:t>Five years at the ship ta center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Light" panose="020F0302020204030204" pitchFamily="34" charset="0"/>
                <a:ea typeface="Calibri" panose="020F0502020204030204" pitchFamily="34" charset="0"/>
                <a:cs typeface="Times New Roman" panose="02020603050405020304" pitchFamily="18" charset="0"/>
              </a:rPr>
              <a:t>Prior experience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Light" panose="020F0302020204030204" pitchFamily="34" charset="0"/>
                <a:ea typeface="Calibri" panose="020F0502020204030204" pitchFamily="34" charset="0"/>
                <a:cs typeface="Times New Roman" panose="02020603050405020304" pitchFamily="18" charset="0"/>
              </a:rPr>
              <a:t>I have an MA in Mental health counseling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Light" panose="020F0302020204030204" pitchFamily="34" charset="0"/>
                <a:ea typeface="Calibri" panose="020F0502020204030204" pitchFamily="34" charset="0"/>
                <a:cs typeface="Times New Roman" panose="02020603050405020304" pitchFamily="18" charset="0"/>
              </a:rPr>
              <a:t>30 years in child welfare working with some of the most vulnerable children and families in Iowa.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Light" panose="020F0302020204030204" pitchFamily="34" charset="0"/>
                <a:ea typeface="Calibri" panose="020F0502020204030204" pitchFamily="34" charset="0"/>
                <a:cs typeface="Times New Roman" panose="02020603050405020304" pitchFamily="18" charset="0"/>
              </a:rPr>
              <a:t>I am a Level 1 and Level 2 trauma trainer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Light" panose="020F0302020204030204" pitchFamily="34" charset="0"/>
                <a:ea typeface="Calibri" panose="020F0502020204030204" pitchFamily="34" charset="0"/>
                <a:cs typeface="Times New Roman" panose="02020603050405020304" pitchFamily="18" charset="0"/>
              </a:rPr>
              <a:t>I have been a trainer for more than 20 years in how to build relationships, deescalate and physically manage individuals that are at risk of harming themselves of others.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sz="1800" dirty="0">
                <a:effectLst/>
                <a:latin typeface="Calibri Light" panose="020F0302020204030204" pitchFamily="34" charset="0"/>
                <a:ea typeface="Calibri" panose="020F0502020204030204" pitchFamily="34" charset="0"/>
                <a:cs typeface="Times New Roman" panose="02020603050405020304" pitchFamily="18" charset="0"/>
              </a:rPr>
              <a:t>I had have some very tangible outcomes regarding the materials we will cover today.  So much so the results were used national as evidence for the effectiveness of positive engagement.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1B725C1-6C85-4928-A1F7-2973E14D4D67}" type="slidenum">
              <a:rPr lang="en-US" smtClean="0"/>
              <a:t>4</a:t>
            </a:fld>
            <a:endParaRPr lang="en-US"/>
          </a:p>
        </p:txBody>
      </p:sp>
    </p:spTree>
    <p:extLst>
      <p:ext uri="{BB962C8B-B14F-4D97-AF65-F5344CB8AC3E}">
        <p14:creationId xmlns:p14="http://schemas.microsoft.com/office/powerpoint/2010/main" val="40600283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4400" dirty="0">
                <a:effectLst/>
                <a:latin typeface="Calibri" panose="020F0502020204030204" pitchFamily="34" charset="0"/>
                <a:ea typeface="Calibri" panose="020F0502020204030204" pitchFamily="34" charset="0"/>
                <a:cs typeface="Times New Roman" panose="02020603050405020304" pitchFamily="18" charset="0"/>
              </a:rPr>
              <a:t>Definitions – One of todays goals is to develop an understanding of and the difference between hard and soft skills as well as the importance of both kinds of skills.  Because Soft skills is such a broad topic, I will only be focusing on the soft skills that I have found, based on my experiences, that are foundational to any human services work.</a:t>
            </a:r>
          </a:p>
          <a:p>
            <a:pPr marL="0" marR="0">
              <a:lnSpc>
                <a:spcPct val="107000"/>
              </a:lnSpc>
              <a:spcBef>
                <a:spcPts val="0"/>
              </a:spcBef>
              <a:spcAft>
                <a:spcPts val="800"/>
              </a:spcAft>
            </a:pPr>
            <a:endParaRPr lang="en-US" sz="4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4400" dirty="0">
                <a:effectLst/>
                <a:latin typeface="Calibri" panose="020F0502020204030204" pitchFamily="34" charset="0"/>
                <a:ea typeface="Calibri" panose="020F0502020204030204" pitchFamily="34" charset="0"/>
                <a:cs typeface="Times New Roman" panose="02020603050405020304" pitchFamily="18" charset="0"/>
              </a:rPr>
              <a:t>Importance – My hope is that each of you will take away a greater appreciation for the importance that soft skills can and does play in you day-to-day life and your work.</a:t>
            </a:r>
          </a:p>
          <a:p>
            <a:pPr marL="0" marR="0">
              <a:lnSpc>
                <a:spcPct val="107000"/>
              </a:lnSpc>
              <a:spcBef>
                <a:spcPts val="0"/>
              </a:spcBef>
              <a:spcAft>
                <a:spcPts val="800"/>
              </a:spcAft>
            </a:pPr>
            <a:r>
              <a:rPr lang="en-US" sz="4400" dirty="0">
                <a:effectLst/>
                <a:latin typeface="Calibri" panose="020F0502020204030204" pitchFamily="34" charset="0"/>
                <a:ea typeface="Calibri" panose="020F0502020204030204" pitchFamily="34" charset="0"/>
                <a:cs typeface="Times New Roman" panose="02020603050405020304" pitchFamily="18" charset="0"/>
              </a:rPr>
              <a:t>Trust – Trust is the foundation of all relationships especially in the helping profession.</a:t>
            </a:r>
          </a:p>
          <a:p>
            <a:pPr marL="0" marR="0">
              <a:lnSpc>
                <a:spcPct val="107000"/>
              </a:lnSpc>
              <a:spcBef>
                <a:spcPts val="0"/>
              </a:spcBef>
              <a:spcAft>
                <a:spcPts val="800"/>
              </a:spcAft>
            </a:pPr>
            <a:endParaRPr lang="en-US" sz="4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4400" dirty="0">
                <a:effectLst/>
                <a:latin typeface="Calibri" panose="020F0502020204030204" pitchFamily="34" charset="0"/>
                <a:ea typeface="Calibri" panose="020F0502020204030204" pitchFamily="34" charset="0"/>
                <a:cs typeface="Times New Roman" panose="02020603050405020304" pitchFamily="18" charset="0"/>
              </a:rPr>
              <a:t>Core skills – One of the goals for this webinar is to leave you with a set of skills that you can use or take to the next level.</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1"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700" b="1"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700" b="1" i="0" u="none" strike="noStrike" kern="1200" cap="none" spc="0" normalizeH="0" baseline="0" noProof="0" dirty="0">
                <a:ln>
                  <a:noFill/>
                </a:ln>
                <a:solidFill>
                  <a:prstClr val="black"/>
                </a:solidFill>
                <a:effectLst/>
                <a:uLnTx/>
                <a:uFillTx/>
                <a:latin typeface="Calibri Light" panose="020F0302020204030204"/>
                <a:ea typeface="+mn-ea"/>
                <a:cs typeface="+mn-cs"/>
              </a:rPr>
              <a:t>Definitions</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700" b="1" i="0" u="none" strike="noStrike" kern="1200" cap="none" spc="0" normalizeH="0" baseline="0" noProof="0" dirty="0">
                <a:ln>
                  <a:noFill/>
                </a:ln>
                <a:solidFill>
                  <a:prstClr val="black"/>
                </a:solidFill>
                <a:effectLst/>
                <a:uLnTx/>
                <a:uFillTx/>
                <a:latin typeface="Calibri Light" panose="020F0302020204030204"/>
                <a:ea typeface="+mn-ea"/>
                <a:cs typeface="+mn-cs"/>
              </a:rPr>
              <a:t>Hard vs Soft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700" b="1" i="0" u="none" strike="noStrike" kern="1200" cap="none" spc="0" normalizeH="0" baseline="0" noProof="0" dirty="0">
                <a:ln>
                  <a:noFill/>
                </a:ln>
                <a:solidFill>
                  <a:prstClr val="black"/>
                </a:solidFill>
                <a:effectLst/>
                <a:uLnTx/>
                <a:uFillTx/>
                <a:latin typeface="Calibri Light" panose="020F0302020204030204"/>
                <a:ea typeface="+mn-ea"/>
                <a:cs typeface="+mn-cs"/>
              </a:rPr>
              <a:t>Importance of Soft Skills</a:t>
            </a:r>
          </a:p>
          <a:p>
            <a:pPr marL="742950" marR="0" lvl="1" indent="-285750" algn="l" defTabSz="914400" rtl="0" eaLnBrk="1" fontAlgn="auto" latinLnBrk="0" hangingPunct="1">
              <a:lnSpc>
                <a:spcPct val="107000"/>
              </a:lnSpc>
              <a:spcBef>
                <a:spcPts val="20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solidFill>
                <a:effectLst/>
                <a:uLnTx/>
                <a:uFillTx/>
                <a:latin typeface="Calibri Light" panose="020F0302020204030204"/>
                <a:ea typeface="Times New Roman" panose="02020603050405020304" pitchFamily="18" charset="0"/>
                <a:cs typeface="Times New Roman" panose="02020603050405020304" pitchFamily="18" charset="0"/>
              </a:rPr>
              <a:t>Dale Carnegie - Quote</a:t>
            </a:r>
          </a:p>
          <a:p>
            <a:pPr marL="742950" marR="0" lvl="1" indent="-285750" algn="l" defTabSz="914400" rtl="0" eaLnBrk="1" fontAlgn="auto" latinLnBrk="0" hangingPunct="1">
              <a:lnSpc>
                <a:spcPct val="107000"/>
              </a:lnSpc>
              <a:spcBef>
                <a:spcPts val="20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solidFill>
                <a:effectLst/>
                <a:uLnTx/>
                <a:uFillTx/>
                <a:latin typeface="Calibri Light" panose="020F0302020204030204"/>
                <a:ea typeface="Times New Roman" panose="02020603050405020304" pitchFamily="18" charset="0"/>
                <a:cs typeface="Times New Roman" panose="02020603050405020304" pitchFamily="18" charset="0"/>
              </a:rPr>
              <a:t>Research Based Outcomes</a:t>
            </a:r>
          </a:p>
          <a:p>
            <a:pPr marL="742950" marR="0" lvl="1" indent="-285750" algn="l" defTabSz="914400" rtl="0" eaLnBrk="1" fontAlgn="auto" latinLnBrk="0" hangingPunct="1">
              <a:lnSpc>
                <a:spcPct val="107000"/>
              </a:lnSpc>
              <a:spcBef>
                <a:spcPts val="20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solidFill>
                <a:effectLst/>
                <a:uLnTx/>
                <a:uFillTx/>
                <a:latin typeface="Calibri Light" panose="020F0302020204030204"/>
                <a:ea typeface="Times New Roman" panose="02020603050405020304" pitchFamily="18" charset="0"/>
                <a:cs typeface="Times New Roman" panose="02020603050405020304" pitchFamily="18" charset="0"/>
              </a:rPr>
              <a:t>SHIP Scenarios (Stories)</a:t>
            </a:r>
          </a:p>
          <a:p>
            <a:pPr marL="285750" marR="0" lvl="0" indent="-285750" algn="l" defTabSz="914400" rtl="0" eaLnBrk="1" fontAlgn="auto" latinLnBrk="0" hangingPunct="1">
              <a:lnSpc>
                <a:spcPct val="107000"/>
              </a:lnSpc>
              <a:spcBef>
                <a:spcPts val="2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Light" panose="020F0302020204030204"/>
                <a:ea typeface="Times New Roman" panose="02020603050405020304" pitchFamily="18" charset="0"/>
                <a:cs typeface="Times New Roman" panose="02020603050405020304" pitchFamily="18" charset="0"/>
              </a:rPr>
              <a:t>Trust</a:t>
            </a:r>
          </a:p>
          <a:p>
            <a:pPr marL="742950" marR="0" lvl="1" indent="-285750" algn="l" defTabSz="914400" rtl="0" eaLnBrk="1" fontAlgn="auto" latinLnBrk="0" hangingPunct="1">
              <a:lnSpc>
                <a:spcPct val="107000"/>
              </a:lnSpc>
              <a:spcBef>
                <a:spcPts val="20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solidFill>
                <a:effectLst/>
                <a:uLnTx/>
                <a:uFillTx/>
                <a:latin typeface="Calibri Light" panose="020F0302020204030204"/>
                <a:ea typeface="Times New Roman" panose="02020603050405020304" pitchFamily="18" charset="0"/>
                <a:cs typeface="Times New Roman" panose="02020603050405020304" pitchFamily="18" charset="0"/>
              </a:rPr>
              <a:t>SHIP Mission: Trusted, unbiased one-one-on Medicare counseling</a:t>
            </a:r>
          </a:p>
          <a:p>
            <a:pPr marL="0" marR="0" lvl="0" indent="0" algn="l" defTabSz="914400" rtl="0" eaLnBrk="1" fontAlgn="auto" latinLnBrk="0" hangingPunct="1">
              <a:lnSpc>
                <a:spcPct val="107000"/>
              </a:lnSpc>
              <a:spcBef>
                <a:spcPts val="2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prstClr val="black"/>
                </a:solidFill>
                <a:effectLst/>
                <a:uLnTx/>
                <a:uFillTx/>
                <a:latin typeface="Calibri Light" panose="020F0302020204030204"/>
                <a:ea typeface="Times New Roman" panose="02020603050405020304" pitchFamily="18" charset="0"/>
                <a:cs typeface="Times New Roman" panose="02020603050405020304" pitchFamily="18" charset="0"/>
              </a:rPr>
              <a:t>Core Soft Skills</a:t>
            </a:r>
          </a:p>
          <a:p>
            <a:pPr marL="742950" marR="0" lvl="1" indent="-285750" algn="l" defTabSz="914400" rtl="0" eaLnBrk="1" fontAlgn="auto" latinLnBrk="0" hangingPunct="1">
              <a:lnSpc>
                <a:spcPct val="107000"/>
              </a:lnSpc>
              <a:spcBef>
                <a:spcPts val="20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solidFill>
                <a:effectLst/>
                <a:uLnTx/>
                <a:uFillTx/>
                <a:latin typeface="Calibri Light" panose="020F0302020204030204"/>
                <a:ea typeface="Times New Roman" panose="02020603050405020304" pitchFamily="18" charset="0"/>
                <a:cs typeface="Times New Roman" panose="02020603050405020304" pitchFamily="18" charset="0"/>
              </a:rPr>
              <a:t>Self-Reflection/Bias/Self-Awareness</a:t>
            </a:r>
          </a:p>
          <a:p>
            <a:pPr marL="742950" marR="0" lvl="1" indent="-285750" algn="l" defTabSz="914400" rtl="0" eaLnBrk="1" fontAlgn="auto" latinLnBrk="0" hangingPunct="1">
              <a:lnSpc>
                <a:spcPct val="107000"/>
              </a:lnSpc>
              <a:spcBef>
                <a:spcPts val="20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solidFill>
                <a:effectLst/>
                <a:uLnTx/>
                <a:uFillTx/>
                <a:latin typeface="Calibri Light" panose="020F0302020204030204"/>
                <a:ea typeface="Times New Roman" panose="02020603050405020304" pitchFamily="18" charset="0"/>
                <a:cs typeface="Times New Roman" panose="02020603050405020304" pitchFamily="18" charset="0"/>
              </a:rPr>
              <a:t>Engagement</a:t>
            </a:r>
          </a:p>
          <a:p>
            <a:pPr marL="742950" marR="0" lvl="1" indent="-285750" algn="l" defTabSz="914400" rtl="0" eaLnBrk="1" fontAlgn="auto" latinLnBrk="0" hangingPunct="1">
              <a:lnSpc>
                <a:spcPct val="107000"/>
              </a:lnSpc>
              <a:spcBef>
                <a:spcPts val="20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solidFill>
                <a:effectLst/>
                <a:uLnTx/>
                <a:uFillTx/>
                <a:latin typeface="Calibri Light" panose="020F0302020204030204"/>
                <a:ea typeface="Times New Roman" panose="02020603050405020304" pitchFamily="18" charset="0"/>
                <a:cs typeface="Times New Roman" panose="02020603050405020304" pitchFamily="18" charset="0"/>
              </a:rPr>
              <a:t>Empathy</a:t>
            </a:r>
          </a:p>
          <a:p>
            <a:pPr marL="742950" marR="0" lvl="1" indent="-285750" algn="l" defTabSz="914400" rtl="0" eaLnBrk="1" fontAlgn="auto" latinLnBrk="0" hangingPunct="1">
              <a:lnSpc>
                <a:spcPct val="107000"/>
              </a:lnSpc>
              <a:spcBef>
                <a:spcPts val="20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solidFill>
                <a:effectLst/>
                <a:uLnTx/>
                <a:uFillTx/>
                <a:latin typeface="Calibri Light" panose="020F0302020204030204"/>
                <a:ea typeface="Times New Roman" panose="02020603050405020304" pitchFamily="18" charset="0"/>
                <a:cs typeface="Times New Roman" panose="02020603050405020304" pitchFamily="18" charset="0"/>
              </a:rPr>
              <a:t>Active Listening</a:t>
            </a:r>
          </a:p>
          <a:p>
            <a:pPr marL="742950" marR="0" lvl="1" indent="-285750" algn="l" defTabSz="914400" rtl="0" eaLnBrk="1" fontAlgn="auto" latinLnBrk="0" hangingPunct="1">
              <a:lnSpc>
                <a:spcPct val="107000"/>
              </a:lnSpc>
              <a:spcBef>
                <a:spcPts val="20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solidFill>
                <a:effectLst/>
                <a:uLnTx/>
                <a:uFillTx/>
                <a:latin typeface="Calibri Light" panose="020F0302020204030204"/>
                <a:ea typeface="Times New Roman" panose="02020603050405020304" pitchFamily="18" charset="0"/>
                <a:cs typeface="Times New Roman" panose="02020603050405020304" pitchFamily="18" charset="0"/>
              </a:rPr>
              <a:t>Flexibility</a:t>
            </a:r>
          </a:p>
          <a:p>
            <a:pPr marL="742950" marR="0" lvl="1" indent="-285750" algn="l" defTabSz="914400" rtl="0" eaLnBrk="1" fontAlgn="auto" latinLnBrk="0" hangingPunct="1">
              <a:lnSpc>
                <a:spcPct val="107000"/>
              </a:lnSpc>
              <a:spcBef>
                <a:spcPts val="20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solidFill>
                <a:effectLst/>
                <a:uLnTx/>
                <a:uFillTx/>
                <a:latin typeface="Calibri Light" panose="020F0302020204030204"/>
                <a:ea typeface="Times New Roman" panose="02020603050405020304" pitchFamily="18" charset="0"/>
                <a:cs typeface="Times New Roman" panose="02020603050405020304" pitchFamily="18" charset="0"/>
              </a:rPr>
              <a:t>Effective Use of Humor</a:t>
            </a:r>
          </a:p>
          <a:p>
            <a:pPr marL="0" marR="0" lvl="0" indent="0" algn="l" defTabSz="914400" rtl="0" eaLnBrk="1" fontAlgn="auto" latinLnBrk="0" hangingPunct="1">
              <a:lnSpc>
                <a:spcPct val="107000"/>
              </a:lnSpc>
              <a:spcBef>
                <a:spcPts val="2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prstClr val="black"/>
                </a:solidFill>
                <a:effectLst/>
                <a:uLnTx/>
                <a:uFillTx/>
                <a:latin typeface="Calibri Light" panose="020F0302020204030204"/>
                <a:ea typeface="Times New Roman" panose="02020603050405020304" pitchFamily="18" charset="0"/>
                <a:cs typeface="Times New Roman" panose="02020603050405020304" pitchFamily="18" charset="0"/>
              </a:rPr>
              <a:t>Developing Soft Skills</a:t>
            </a:r>
            <a:endParaRPr kumimoji="0" lang="en-US" sz="1700" b="1" i="0" u="none" strike="noStrike" kern="1200" cap="none" spc="0" normalizeH="0" baseline="0" noProof="0" dirty="0">
              <a:ln>
                <a:noFill/>
              </a:ln>
              <a:solidFill>
                <a:prstClr val="black"/>
              </a:solidFill>
              <a:effectLst/>
              <a:uLnTx/>
              <a:uFillTx/>
              <a:latin typeface="Calibri Light" panose="020F0302020204030204"/>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1B725C1-6C85-4928-A1F7-2973E14D4D67}" type="slidenum">
              <a:rPr lang="en-US" smtClean="0"/>
              <a:t>5</a:t>
            </a:fld>
            <a:endParaRPr lang="en-US"/>
          </a:p>
        </p:txBody>
      </p:sp>
    </p:spTree>
    <p:extLst>
      <p:ext uri="{BB962C8B-B14F-4D97-AF65-F5344CB8AC3E}">
        <p14:creationId xmlns:p14="http://schemas.microsoft.com/office/powerpoint/2010/main" val="23054240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Dennis to present slide. Then ask: “Have you ever received training on Soft Skills?” Sue will explain how to use the feedback tools and will comment on the results</a:t>
            </a:r>
          </a:p>
          <a:p>
            <a:endParaRPr lang="en-US" dirty="0"/>
          </a:p>
          <a:p>
            <a:pPr marL="0" marR="0">
              <a:lnSpc>
                <a:spcPct val="107000"/>
              </a:lnSpc>
              <a:spcBef>
                <a:spcPts val="0"/>
              </a:spcBef>
              <a:spcAft>
                <a:spcPts val="800"/>
              </a:spcAft>
            </a:pPr>
            <a:r>
              <a:rPr lang="en-US" sz="1800" dirty="0">
                <a:effectLst/>
                <a:latin typeface="Calibri Light" panose="020F0302020204030204" pitchFamily="34" charset="0"/>
                <a:ea typeface="Calibri" panose="020F0502020204030204" pitchFamily="34" charset="0"/>
                <a:cs typeface="Times New Roman" panose="02020603050405020304" pitchFamily="18" charset="0"/>
              </a:rPr>
              <a:t>Hard Skills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Light" panose="020F0302020204030204" pitchFamily="34" charset="0"/>
                <a:ea typeface="Calibri" panose="020F0502020204030204" pitchFamily="34" charset="0"/>
                <a:cs typeface="Times New Roman" panose="02020603050405020304" pitchFamily="18" charset="0"/>
              </a:rPr>
              <a:t>Soft skills – Specific soft skills vary from one work field to another.  So as I mentioned earlier I will be focusing on those soft skills I believe are the foundation for SHIP Counselor.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Light" panose="020F0302020204030204" pitchFamily="34" charset="0"/>
                <a:ea typeface="Calibri" panose="020F0502020204030204" pitchFamily="34" charset="0"/>
                <a:cs typeface="Times New Roman" panose="02020603050405020304" pitchFamily="18" charset="0"/>
              </a:rPr>
              <a:t>Both hard and soft skills are essential based not only on my experience but also on research.  Hard skills are essential for helping Medicare Beneficiaries, it would be impossible for each of you to do the job without those hard skills.  Soft skills are essential as well. They help us get better outcomes but more importantly they help transform the experience the beneficiary has with the process or their time with you.   (Share grocery store example.)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Light" panose="020F03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1B725C1-6C85-4928-A1F7-2973E14D4D67}" type="slidenum">
              <a:rPr lang="en-US" smtClean="0"/>
              <a:t>6</a:t>
            </a:fld>
            <a:endParaRPr lang="en-US"/>
          </a:p>
        </p:txBody>
      </p:sp>
    </p:spTree>
    <p:extLst>
      <p:ext uri="{BB962C8B-B14F-4D97-AF65-F5344CB8AC3E}">
        <p14:creationId xmlns:p14="http://schemas.microsoft.com/office/powerpoint/2010/main" val="34706223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Light" panose="020F0302020204030204" pitchFamily="34" charset="0"/>
                <a:ea typeface="Calibri" panose="020F0502020204030204" pitchFamily="34" charset="0"/>
                <a:cs typeface="Times New Roman" panose="02020603050405020304" pitchFamily="18" charset="0"/>
              </a:rPr>
              <a:t>Lets begin looking at why soft skills are important.  For me these two quoted sum up the essence of what soft skills are all about.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1B725C1-6C85-4928-A1F7-2973E14D4D67}" type="slidenum">
              <a:rPr lang="en-US" smtClean="0"/>
              <a:t>7</a:t>
            </a:fld>
            <a:endParaRPr lang="en-US"/>
          </a:p>
        </p:txBody>
      </p:sp>
    </p:spTree>
    <p:extLst>
      <p:ext uri="{BB962C8B-B14F-4D97-AF65-F5344CB8AC3E}">
        <p14:creationId xmlns:p14="http://schemas.microsoft.com/office/powerpoint/2010/main" val="24324177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Light" panose="020F0302020204030204" pitchFamily="34" charset="0"/>
                <a:ea typeface="Calibri" panose="020F0502020204030204" pitchFamily="34" charset="0"/>
                <a:cs typeface="Times New Roman" panose="02020603050405020304" pitchFamily="18" charset="0"/>
              </a:rPr>
              <a:t>Let’s look at some of the research about the importance and effectiveness of soft skills.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1B725C1-6C85-4928-A1F7-2973E14D4D67}" type="slidenum">
              <a:rPr lang="en-US" smtClean="0"/>
              <a:t>8</a:t>
            </a:fld>
            <a:endParaRPr lang="en-US"/>
          </a:p>
        </p:txBody>
      </p:sp>
    </p:spTree>
    <p:extLst>
      <p:ext uri="{BB962C8B-B14F-4D97-AF65-F5344CB8AC3E}">
        <p14:creationId xmlns:p14="http://schemas.microsoft.com/office/powerpoint/2010/main" val="1453900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Invite the audience to type into the chat in answer to this question: When have you needed to use your soft skills in your Medicare counseling work? </a:t>
            </a:r>
          </a:p>
          <a:p>
            <a:endParaRPr lang="en-US" dirty="0"/>
          </a:p>
          <a:p>
            <a:pPr marL="0" marR="0">
              <a:lnSpc>
                <a:spcPct val="107000"/>
              </a:lnSpc>
              <a:spcBef>
                <a:spcPts val="0"/>
              </a:spcBef>
              <a:spcAft>
                <a:spcPts val="800"/>
              </a:spcAft>
            </a:pPr>
            <a:r>
              <a:rPr lang="en-US" sz="1800" dirty="0">
                <a:effectLst/>
                <a:latin typeface="Calibri Light" panose="020F0302020204030204" pitchFamily="34" charset="0"/>
                <a:ea typeface="Calibri" panose="020F0502020204030204" pitchFamily="34" charset="0"/>
                <a:cs typeface="Times New Roman" panose="02020603050405020304" pitchFamily="18" charset="0"/>
              </a:rPr>
              <a:t>Back in January we convened a group of SHIP Counselors that were nominated by leadership in their state to participate in a SHIP Counselor Work Group to help the TA center better understand the day-to-day experiences of SHIP counselors.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Light" panose="020F0302020204030204" pitchFamily="34" charset="0"/>
                <a:ea typeface="Calibri" panose="020F0502020204030204" pitchFamily="34" charset="0"/>
                <a:cs typeface="Times New Roman" panose="02020603050405020304" pitchFamily="18" charset="0"/>
              </a:rPr>
              <a:t>We have been amazed at what we have learned so far.  It is clear that soft skills are being used. Soft skills are being utilized during routine counseling sessions as well as to navigate contacts with beneficiaries who bring more complex needs to a sessions.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Light" panose="020F0302020204030204" pitchFamily="34" charset="0"/>
                <a:ea typeface="Calibri" panose="020F0502020204030204" pitchFamily="34" charset="0"/>
                <a:cs typeface="Times New Roman" panose="02020603050405020304" pitchFamily="18" charset="0"/>
              </a:rPr>
              <a:t>WE are also learning how important self-care is.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Light" panose="020F0302020204030204" pitchFamily="34" charset="0"/>
                <a:ea typeface="Calibri" panose="020F0502020204030204" pitchFamily="34" charset="0"/>
                <a:cs typeface="Times New Roman" panose="02020603050405020304" pitchFamily="18" charset="0"/>
              </a:rPr>
              <a:t>Toll free example.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1B725C1-6C85-4928-A1F7-2973E14D4D67}" type="slidenum">
              <a:rPr lang="en-US" smtClean="0"/>
              <a:t>9</a:t>
            </a:fld>
            <a:endParaRPr lang="en-US"/>
          </a:p>
        </p:txBody>
      </p:sp>
    </p:spTree>
    <p:extLst>
      <p:ext uri="{BB962C8B-B14F-4D97-AF65-F5344CB8AC3E}">
        <p14:creationId xmlns:p14="http://schemas.microsoft.com/office/powerpoint/2010/main" val="3700123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5/11/2022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svg"/><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svg"/></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26.png"/><Relationship Id="rId7" Type="http://schemas.openxmlformats.org/officeDocument/2006/relationships/diagramQuickStyle" Target="../diagrams/quickStyle1.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7.svg"/><Relationship Id="rId9" Type="http://schemas.microsoft.com/office/2007/relationships/diagramDrawing" Target="../diagrams/drawing1.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7.svg"/></Relationships>
</file>

<file path=ppt/slides/_rels/slide1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29.jpg"/></Relationships>
</file>

<file path=ppt/slides/_rels/slide14.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3.sv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31.png"/><Relationship Id="rId4" Type="http://schemas.openxmlformats.org/officeDocument/2006/relationships/image" Target="../media/image14.svg"/></Relationships>
</file>

<file path=ppt/slides/_rels/slide17.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7.sv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7.sv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microsoft.com/office/2007/relationships/diagramDrawing" Target="../diagrams/drawing2.xml"/><Relationship Id="rId13" Type="http://schemas.openxmlformats.org/officeDocument/2006/relationships/image" Target="../media/image36.jpeg"/><Relationship Id="rId3" Type="http://schemas.openxmlformats.org/officeDocument/2006/relationships/notesSlide" Target="../notesSlides/notesSlide16.xml"/><Relationship Id="rId7" Type="http://schemas.openxmlformats.org/officeDocument/2006/relationships/diagramColors" Target="../diagrams/colors2.xml"/><Relationship Id="rId12" Type="http://schemas.openxmlformats.org/officeDocument/2006/relationships/image" Target="../media/image35.pn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diagramQuickStyle" Target="../diagrams/quickStyle2.xml"/><Relationship Id="rId11" Type="http://schemas.openxmlformats.org/officeDocument/2006/relationships/image" Target="../media/image8.png"/><Relationship Id="rId5" Type="http://schemas.openxmlformats.org/officeDocument/2006/relationships/diagramLayout" Target="../diagrams/layout2.xml"/><Relationship Id="rId10" Type="http://schemas.openxmlformats.org/officeDocument/2006/relationships/image" Target="../media/image34.png"/><Relationship Id="rId4" Type="http://schemas.openxmlformats.org/officeDocument/2006/relationships/diagramData" Target="../diagrams/data2.xml"/><Relationship Id="rId9"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png"/><Relationship Id="rId7" Type="http://schemas.openxmlformats.org/officeDocument/2006/relationships/hyperlink" Target="mailto:dsmithe@shiptacenter.org" TargetMode="External"/><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2.jpg"/><Relationship Id="rId5" Type="http://schemas.openxmlformats.org/officeDocument/2006/relationships/hyperlink" Target="http://www.shiptacenter.org/" TargetMode="External"/><Relationship Id="rId4" Type="http://schemas.openxmlformats.org/officeDocument/2006/relationships/image" Target="../media/image3.svg"/></Relationships>
</file>

<file path=ppt/slides/_rels/slide3.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notesSlide" Target="../notesSlides/notesSlide3.xml"/><Relationship Id="rId7"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ags" Target="../tags/tag2.xml"/><Relationship Id="rId6" Type="http://schemas.microsoft.com/office/2007/relationships/hdphoto" Target="../media/hdphoto2.wdp"/><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3.sv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4.sv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20.png"/><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sv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png"/><Relationship Id="rId7"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rotWithShape="1">
          <a:blip r:embed="rId3">
            <a:extLst>
              <a:ext uri="{BEBA8EAE-BF5A-486C-A8C5-ECC9F3942E4B}">
                <a14:imgProps xmlns:a14="http://schemas.microsoft.com/office/drawing/2010/main">
                  <a14:imgLayer r:embed="rId4">
                    <a14:imgEffect>
                      <a14:saturation sat="66000"/>
                    </a14:imgEffect>
                    <a14:imgEffect>
                      <a14:brightnessContrast bright="-40000" contrast="-40000"/>
                    </a14:imgEffect>
                  </a14:imgLayer>
                </a14:imgProps>
              </a:ext>
              <a:ext uri="{28A0092B-C50C-407E-A947-70E740481C1C}">
                <a14:useLocalDpi xmlns:a14="http://schemas.microsoft.com/office/drawing/2010/main" val="0"/>
              </a:ext>
            </a:extLst>
          </a:blip>
          <a:srcRect l="-18144" t="9281" r="27424"/>
          <a:stretch/>
        </p:blipFill>
        <p:spPr>
          <a:xfrm>
            <a:off x="0" y="0"/>
            <a:ext cx="18288000" cy="10287000"/>
          </a:xfrm>
          <a:prstGeom prst="rect">
            <a:avLst/>
          </a:prstGeom>
        </p:spPr>
      </p:pic>
      <p:sp>
        <p:nvSpPr>
          <p:cNvPr id="3" name="AutoShape 3"/>
          <p:cNvSpPr/>
          <p:nvPr/>
        </p:nvSpPr>
        <p:spPr>
          <a:xfrm rot="-7020778">
            <a:off x="-4243392" y="2173198"/>
            <a:ext cx="13273479" cy="8015935"/>
          </a:xfrm>
          <a:custGeom>
            <a:avLst/>
            <a:gdLst>
              <a:gd name="connsiteX0" fmla="*/ 0 w 13937325"/>
              <a:gd name="connsiteY0" fmla="*/ 0 h 8029980"/>
              <a:gd name="connsiteX1" fmla="*/ 13937325 w 13937325"/>
              <a:gd name="connsiteY1" fmla="*/ 0 h 8029980"/>
              <a:gd name="connsiteX2" fmla="*/ 13937325 w 13937325"/>
              <a:gd name="connsiteY2" fmla="*/ 8029980 h 8029980"/>
              <a:gd name="connsiteX3" fmla="*/ 0 w 13937325"/>
              <a:gd name="connsiteY3" fmla="*/ 8029980 h 8029980"/>
              <a:gd name="connsiteX4" fmla="*/ 0 w 13937325"/>
              <a:gd name="connsiteY4" fmla="*/ 0 h 8029980"/>
              <a:gd name="connsiteX0" fmla="*/ 0 w 13937325"/>
              <a:gd name="connsiteY0" fmla="*/ 0 h 8029980"/>
              <a:gd name="connsiteX1" fmla="*/ 13937325 w 13937325"/>
              <a:gd name="connsiteY1" fmla="*/ 8029980 h 8029980"/>
              <a:gd name="connsiteX2" fmla="*/ 0 w 13937325"/>
              <a:gd name="connsiteY2" fmla="*/ 8029980 h 8029980"/>
              <a:gd name="connsiteX3" fmla="*/ 0 w 13937325"/>
              <a:gd name="connsiteY3" fmla="*/ 0 h 8029980"/>
              <a:gd name="connsiteX0" fmla="*/ 0 w 12315882"/>
              <a:gd name="connsiteY0" fmla="*/ 0 h 8031653"/>
              <a:gd name="connsiteX1" fmla="*/ 12315882 w 12315882"/>
              <a:gd name="connsiteY1" fmla="*/ 8031653 h 8031653"/>
              <a:gd name="connsiteX2" fmla="*/ 0 w 12315882"/>
              <a:gd name="connsiteY2" fmla="*/ 8029980 h 8031653"/>
              <a:gd name="connsiteX3" fmla="*/ 0 w 12315882"/>
              <a:gd name="connsiteY3" fmla="*/ 0 h 8031653"/>
              <a:gd name="connsiteX0" fmla="*/ 4763723 w 12315882"/>
              <a:gd name="connsiteY0" fmla="*/ 0 h 8015935"/>
              <a:gd name="connsiteX1" fmla="*/ 12315882 w 12315882"/>
              <a:gd name="connsiteY1" fmla="*/ 8015935 h 8015935"/>
              <a:gd name="connsiteX2" fmla="*/ 0 w 12315882"/>
              <a:gd name="connsiteY2" fmla="*/ 8014262 h 8015935"/>
              <a:gd name="connsiteX3" fmla="*/ 4763723 w 12315882"/>
              <a:gd name="connsiteY3" fmla="*/ 0 h 8015935"/>
              <a:gd name="connsiteX0" fmla="*/ 4060331 w 11612490"/>
              <a:gd name="connsiteY0" fmla="*/ 0 h 8015935"/>
              <a:gd name="connsiteX1" fmla="*/ 11612490 w 11612490"/>
              <a:gd name="connsiteY1" fmla="*/ 8015935 h 8015935"/>
              <a:gd name="connsiteX2" fmla="*/ 0 w 11612490"/>
              <a:gd name="connsiteY2" fmla="*/ 7976714 h 8015935"/>
              <a:gd name="connsiteX3" fmla="*/ 4060331 w 11612490"/>
              <a:gd name="connsiteY3" fmla="*/ 0 h 8015935"/>
              <a:gd name="connsiteX0" fmla="*/ 4060331 w 11612490"/>
              <a:gd name="connsiteY0" fmla="*/ 0 h 8015935"/>
              <a:gd name="connsiteX1" fmla="*/ 5706296 w 11612490"/>
              <a:gd name="connsiteY1" fmla="*/ 1711505 h 8015935"/>
              <a:gd name="connsiteX2" fmla="*/ 11612490 w 11612490"/>
              <a:gd name="connsiteY2" fmla="*/ 8015935 h 8015935"/>
              <a:gd name="connsiteX3" fmla="*/ 0 w 11612490"/>
              <a:gd name="connsiteY3" fmla="*/ 7976714 h 8015935"/>
              <a:gd name="connsiteX4" fmla="*/ 4060331 w 11612490"/>
              <a:gd name="connsiteY4" fmla="*/ 0 h 8015935"/>
              <a:gd name="connsiteX0" fmla="*/ 4060331 w 13316355"/>
              <a:gd name="connsiteY0" fmla="*/ 0 h 8015935"/>
              <a:gd name="connsiteX1" fmla="*/ 13316355 w 13316355"/>
              <a:gd name="connsiteY1" fmla="*/ 4726880 h 8015935"/>
              <a:gd name="connsiteX2" fmla="*/ 11612490 w 13316355"/>
              <a:gd name="connsiteY2" fmla="*/ 8015935 h 8015935"/>
              <a:gd name="connsiteX3" fmla="*/ 0 w 13316355"/>
              <a:gd name="connsiteY3" fmla="*/ 7976714 h 8015935"/>
              <a:gd name="connsiteX4" fmla="*/ 4060331 w 13316355"/>
              <a:gd name="connsiteY4" fmla="*/ 0 h 8015935"/>
              <a:gd name="connsiteX0" fmla="*/ 4060331 w 13273479"/>
              <a:gd name="connsiteY0" fmla="*/ 0 h 8015935"/>
              <a:gd name="connsiteX1" fmla="*/ 13273479 w 13273479"/>
              <a:gd name="connsiteY1" fmla="*/ 4705021 h 8015935"/>
              <a:gd name="connsiteX2" fmla="*/ 11612490 w 13273479"/>
              <a:gd name="connsiteY2" fmla="*/ 8015935 h 8015935"/>
              <a:gd name="connsiteX3" fmla="*/ 0 w 13273479"/>
              <a:gd name="connsiteY3" fmla="*/ 7976714 h 8015935"/>
              <a:gd name="connsiteX4" fmla="*/ 4060331 w 13273479"/>
              <a:gd name="connsiteY4" fmla="*/ 0 h 8015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73479" h="8015935">
                <a:moveTo>
                  <a:pt x="4060331" y="0"/>
                </a:moveTo>
                <a:lnTo>
                  <a:pt x="13273479" y="4705021"/>
                </a:lnTo>
                <a:lnTo>
                  <a:pt x="11612490" y="8015935"/>
                </a:lnTo>
                <a:lnTo>
                  <a:pt x="0" y="7976714"/>
                </a:lnTo>
                <a:lnTo>
                  <a:pt x="4060331" y="0"/>
                </a:lnTo>
                <a:close/>
              </a:path>
            </a:pathLst>
          </a:custGeom>
          <a:solidFill>
            <a:srgbClr val="213559"/>
          </a:solidFill>
        </p:spPr>
      </p:sp>
      <p:sp>
        <p:nvSpPr>
          <p:cNvPr id="4" name="AutoShape 4"/>
          <p:cNvSpPr/>
          <p:nvPr/>
        </p:nvSpPr>
        <p:spPr>
          <a:xfrm rot="-7020778">
            <a:off x="-3381407" y="2728973"/>
            <a:ext cx="12688304" cy="6852595"/>
          </a:xfrm>
          <a:custGeom>
            <a:avLst/>
            <a:gdLst>
              <a:gd name="connsiteX0" fmla="*/ 0 w 13246726"/>
              <a:gd name="connsiteY0" fmla="*/ 0 h 6688918"/>
              <a:gd name="connsiteX1" fmla="*/ 13246726 w 13246726"/>
              <a:gd name="connsiteY1" fmla="*/ 0 h 6688918"/>
              <a:gd name="connsiteX2" fmla="*/ 13246726 w 13246726"/>
              <a:gd name="connsiteY2" fmla="*/ 6688918 h 6688918"/>
              <a:gd name="connsiteX3" fmla="*/ 0 w 13246726"/>
              <a:gd name="connsiteY3" fmla="*/ 6688918 h 6688918"/>
              <a:gd name="connsiteX4" fmla="*/ 0 w 13246726"/>
              <a:gd name="connsiteY4" fmla="*/ 0 h 6688918"/>
              <a:gd name="connsiteX0" fmla="*/ 0 w 13246726"/>
              <a:gd name="connsiteY0" fmla="*/ 0 h 6688918"/>
              <a:gd name="connsiteX1" fmla="*/ 13246726 w 13246726"/>
              <a:gd name="connsiteY1" fmla="*/ 0 h 6688918"/>
              <a:gd name="connsiteX2" fmla="*/ 13230994 w 13246726"/>
              <a:gd name="connsiteY2" fmla="*/ 4312919 h 6688918"/>
              <a:gd name="connsiteX3" fmla="*/ 13246726 w 13246726"/>
              <a:gd name="connsiteY3" fmla="*/ 6688918 h 6688918"/>
              <a:gd name="connsiteX4" fmla="*/ 0 w 13246726"/>
              <a:gd name="connsiteY4" fmla="*/ 6688918 h 6688918"/>
              <a:gd name="connsiteX5" fmla="*/ 0 w 13246726"/>
              <a:gd name="connsiteY5" fmla="*/ 0 h 6688918"/>
              <a:gd name="connsiteX0" fmla="*/ 0 w 13246726"/>
              <a:gd name="connsiteY0" fmla="*/ 0 h 6688918"/>
              <a:gd name="connsiteX1" fmla="*/ 12543891 w 13246726"/>
              <a:gd name="connsiteY1" fmla="*/ 884139 h 6688918"/>
              <a:gd name="connsiteX2" fmla="*/ 13230994 w 13246726"/>
              <a:gd name="connsiteY2" fmla="*/ 4312919 h 6688918"/>
              <a:gd name="connsiteX3" fmla="*/ 13246726 w 13246726"/>
              <a:gd name="connsiteY3" fmla="*/ 6688918 h 6688918"/>
              <a:gd name="connsiteX4" fmla="*/ 0 w 13246726"/>
              <a:gd name="connsiteY4" fmla="*/ 6688918 h 6688918"/>
              <a:gd name="connsiteX5" fmla="*/ 0 w 13246726"/>
              <a:gd name="connsiteY5" fmla="*/ 0 h 6688918"/>
              <a:gd name="connsiteX0" fmla="*/ 0 w 13246726"/>
              <a:gd name="connsiteY0" fmla="*/ 0 h 6688918"/>
              <a:gd name="connsiteX1" fmla="*/ 13230994 w 13246726"/>
              <a:gd name="connsiteY1" fmla="*/ 4312919 h 6688918"/>
              <a:gd name="connsiteX2" fmla="*/ 13246726 w 13246726"/>
              <a:gd name="connsiteY2" fmla="*/ 6688918 h 6688918"/>
              <a:gd name="connsiteX3" fmla="*/ 0 w 13246726"/>
              <a:gd name="connsiteY3" fmla="*/ 6688918 h 6688918"/>
              <a:gd name="connsiteX4" fmla="*/ 0 w 13246726"/>
              <a:gd name="connsiteY4" fmla="*/ 0 h 6688918"/>
              <a:gd name="connsiteX0" fmla="*/ 3814279 w 13246726"/>
              <a:gd name="connsiteY0" fmla="*/ 0 h 5446614"/>
              <a:gd name="connsiteX1" fmla="*/ 13230994 w 13246726"/>
              <a:gd name="connsiteY1" fmla="*/ 3070615 h 5446614"/>
              <a:gd name="connsiteX2" fmla="*/ 13246726 w 13246726"/>
              <a:gd name="connsiteY2" fmla="*/ 5446614 h 5446614"/>
              <a:gd name="connsiteX3" fmla="*/ 0 w 13246726"/>
              <a:gd name="connsiteY3" fmla="*/ 5446614 h 5446614"/>
              <a:gd name="connsiteX4" fmla="*/ 3814279 w 13246726"/>
              <a:gd name="connsiteY4" fmla="*/ 0 h 5446614"/>
              <a:gd name="connsiteX0" fmla="*/ 2941347 w 12373794"/>
              <a:gd name="connsiteY0" fmla="*/ 0 h 5747592"/>
              <a:gd name="connsiteX1" fmla="*/ 12358062 w 12373794"/>
              <a:gd name="connsiteY1" fmla="*/ 3070615 h 5747592"/>
              <a:gd name="connsiteX2" fmla="*/ 12373794 w 12373794"/>
              <a:gd name="connsiteY2" fmla="*/ 5446614 h 5747592"/>
              <a:gd name="connsiteX3" fmla="*/ 0 w 12373794"/>
              <a:gd name="connsiteY3" fmla="*/ 5747592 h 5747592"/>
              <a:gd name="connsiteX4" fmla="*/ 2941347 w 12373794"/>
              <a:gd name="connsiteY4" fmla="*/ 0 h 5747592"/>
              <a:gd name="connsiteX0" fmla="*/ 2941347 w 12358062"/>
              <a:gd name="connsiteY0" fmla="*/ 0 h 5747592"/>
              <a:gd name="connsiteX1" fmla="*/ 12358062 w 12358062"/>
              <a:gd name="connsiteY1" fmla="*/ 3070615 h 5747592"/>
              <a:gd name="connsiteX2" fmla="*/ 11118058 w 12358062"/>
              <a:gd name="connsiteY2" fmla="*/ 5472669 h 5747592"/>
              <a:gd name="connsiteX3" fmla="*/ 0 w 12358062"/>
              <a:gd name="connsiteY3" fmla="*/ 5747592 h 5747592"/>
              <a:gd name="connsiteX4" fmla="*/ 2941347 w 12358062"/>
              <a:gd name="connsiteY4" fmla="*/ 0 h 5747592"/>
              <a:gd name="connsiteX0" fmla="*/ 2941347 w 12368989"/>
              <a:gd name="connsiteY0" fmla="*/ 0 h 5747592"/>
              <a:gd name="connsiteX1" fmla="*/ 12368989 w 12368989"/>
              <a:gd name="connsiteY1" fmla="*/ 3508342 h 5747592"/>
              <a:gd name="connsiteX2" fmla="*/ 11118058 w 12368989"/>
              <a:gd name="connsiteY2" fmla="*/ 5472669 h 5747592"/>
              <a:gd name="connsiteX3" fmla="*/ 0 w 12368989"/>
              <a:gd name="connsiteY3" fmla="*/ 5747592 h 5747592"/>
              <a:gd name="connsiteX4" fmla="*/ 2941347 w 12368989"/>
              <a:gd name="connsiteY4" fmla="*/ 0 h 5747592"/>
              <a:gd name="connsiteX0" fmla="*/ 2941347 w 12368989"/>
              <a:gd name="connsiteY0" fmla="*/ 0 h 5747592"/>
              <a:gd name="connsiteX1" fmla="*/ 12368989 w 12368989"/>
              <a:gd name="connsiteY1" fmla="*/ 3508342 h 5747592"/>
              <a:gd name="connsiteX2" fmla="*/ 11383721 w 12368989"/>
              <a:gd name="connsiteY2" fmla="*/ 5446047 h 5747592"/>
              <a:gd name="connsiteX3" fmla="*/ 0 w 12368989"/>
              <a:gd name="connsiteY3" fmla="*/ 5747592 h 5747592"/>
              <a:gd name="connsiteX4" fmla="*/ 2941347 w 12368989"/>
              <a:gd name="connsiteY4" fmla="*/ 0 h 5747592"/>
              <a:gd name="connsiteX0" fmla="*/ 3465952 w 12368989"/>
              <a:gd name="connsiteY0" fmla="*/ 0 h 6776615"/>
              <a:gd name="connsiteX1" fmla="*/ 12368989 w 12368989"/>
              <a:gd name="connsiteY1" fmla="*/ 4537365 h 6776615"/>
              <a:gd name="connsiteX2" fmla="*/ 11383721 w 12368989"/>
              <a:gd name="connsiteY2" fmla="*/ 6475070 h 6776615"/>
              <a:gd name="connsiteX3" fmla="*/ 0 w 12368989"/>
              <a:gd name="connsiteY3" fmla="*/ 6776615 h 6776615"/>
              <a:gd name="connsiteX4" fmla="*/ 3465952 w 12368989"/>
              <a:gd name="connsiteY4" fmla="*/ 0 h 6776615"/>
              <a:gd name="connsiteX0" fmla="*/ 3200364 w 12103401"/>
              <a:gd name="connsiteY0" fmla="*/ 0 h 6475070"/>
              <a:gd name="connsiteX1" fmla="*/ 12103401 w 12103401"/>
              <a:gd name="connsiteY1" fmla="*/ 4537365 h 6475070"/>
              <a:gd name="connsiteX2" fmla="*/ 11118133 w 12103401"/>
              <a:gd name="connsiteY2" fmla="*/ 6475070 h 6475070"/>
              <a:gd name="connsiteX3" fmla="*/ 0 w 12103401"/>
              <a:gd name="connsiteY3" fmla="*/ 6229545 h 6475070"/>
              <a:gd name="connsiteX4" fmla="*/ 3200364 w 12103401"/>
              <a:gd name="connsiteY4" fmla="*/ 0 h 6475070"/>
              <a:gd name="connsiteX0" fmla="*/ 3268841 w 12171878"/>
              <a:gd name="connsiteY0" fmla="*/ 0 h 6475070"/>
              <a:gd name="connsiteX1" fmla="*/ 12171878 w 12171878"/>
              <a:gd name="connsiteY1" fmla="*/ 4537365 h 6475070"/>
              <a:gd name="connsiteX2" fmla="*/ 11186610 w 12171878"/>
              <a:gd name="connsiteY2" fmla="*/ 6475070 h 6475070"/>
              <a:gd name="connsiteX3" fmla="*/ 0 w 12171878"/>
              <a:gd name="connsiteY3" fmla="*/ 6195121 h 6475070"/>
              <a:gd name="connsiteX4" fmla="*/ 3268841 w 12171878"/>
              <a:gd name="connsiteY4" fmla="*/ 0 h 6475070"/>
              <a:gd name="connsiteX0" fmla="*/ 3282806 w 12185843"/>
              <a:gd name="connsiteY0" fmla="*/ 0 h 6475070"/>
              <a:gd name="connsiteX1" fmla="*/ 12185843 w 12185843"/>
              <a:gd name="connsiteY1" fmla="*/ 4537365 h 6475070"/>
              <a:gd name="connsiteX2" fmla="*/ 11200575 w 12185843"/>
              <a:gd name="connsiteY2" fmla="*/ 6475070 h 6475070"/>
              <a:gd name="connsiteX3" fmla="*/ 0 w 12185843"/>
              <a:gd name="connsiteY3" fmla="*/ 6222131 h 6475070"/>
              <a:gd name="connsiteX4" fmla="*/ 3282806 w 12185843"/>
              <a:gd name="connsiteY4" fmla="*/ 0 h 6475070"/>
              <a:gd name="connsiteX0" fmla="*/ 3255683 w 12158720"/>
              <a:gd name="connsiteY0" fmla="*/ 0 h 6475070"/>
              <a:gd name="connsiteX1" fmla="*/ 12158720 w 12158720"/>
              <a:gd name="connsiteY1" fmla="*/ 4537365 h 6475070"/>
              <a:gd name="connsiteX2" fmla="*/ 11173452 w 12158720"/>
              <a:gd name="connsiteY2" fmla="*/ 6475070 h 6475070"/>
              <a:gd name="connsiteX3" fmla="*/ 0 w 12158720"/>
              <a:gd name="connsiteY3" fmla="*/ 6269795 h 6475070"/>
              <a:gd name="connsiteX4" fmla="*/ 3255683 w 12158720"/>
              <a:gd name="connsiteY4" fmla="*/ 0 h 6475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58720" h="6475070">
                <a:moveTo>
                  <a:pt x="3255683" y="0"/>
                </a:moveTo>
                <a:lnTo>
                  <a:pt x="12158720" y="4537365"/>
                </a:lnTo>
                <a:lnTo>
                  <a:pt x="11173452" y="6475070"/>
                </a:lnTo>
                <a:lnTo>
                  <a:pt x="0" y="6269795"/>
                </a:lnTo>
                <a:lnTo>
                  <a:pt x="3255683" y="0"/>
                </a:lnTo>
                <a:close/>
              </a:path>
            </a:pathLst>
          </a:custGeom>
          <a:solidFill>
            <a:srgbClr val="263F6B"/>
          </a:solidFill>
        </p:spPr>
      </p:sp>
      <p:sp>
        <p:nvSpPr>
          <p:cNvPr id="5" name="TextBox 5"/>
          <p:cNvSpPr txBox="1"/>
          <p:nvPr/>
        </p:nvSpPr>
        <p:spPr>
          <a:xfrm>
            <a:off x="1707254" y="6042684"/>
            <a:ext cx="15688502" cy="2462213"/>
          </a:xfrm>
          <a:prstGeom prst="rect">
            <a:avLst/>
          </a:prstGeom>
        </p:spPr>
        <p:txBody>
          <a:bodyPr wrap="square" lIns="0" tIns="0" rIns="0" bIns="0" rtlCol="0" anchor="t">
            <a:spAutoFit/>
          </a:bodyPr>
          <a:lstStyle/>
          <a:p>
            <a:r>
              <a:rPr lang="en-US" sz="8000" dirty="0">
                <a:solidFill>
                  <a:srgbClr val="FFFFFF"/>
                </a:solidFill>
                <a:latin typeface="Montserrat Extra-Bold Italics"/>
              </a:rPr>
              <a:t>Using Soft Skills to Enhance Medicare Counseling</a:t>
            </a:r>
          </a:p>
        </p:txBody>
      </p:sp>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028021" y="1028700"/>
            <a:ext cx="1783058" cy="295015"/>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885942" y="8956802"/>
            <a:ext cx="1783058" cy="295015"/>
          </a:xfrm>
          <a:prstGeom prst="rect">
            <a:avLst/>
          </a:prstGeom>
        </p:spPr>
      </p:pic>
      <p:sp>
        <p:nvSpPr>
          <p:cNvPr id="10" name="AutoShape 10"/>
          <p:cNvSpPr/>
          <p:nvPr/>
        </p:nvSpPr>
        <p:spPr>
          <a:xfrm>
            <a:off x="1700327" y="9582841"/>
            <a:ext cx="9005773" cy="0"/>
          </a:xfrm>
          <a:prstGeom prst="line">
            <a:avLst/>
          </a:prstGeom>
          <a:ln w="19050" cap="rnd">
            <a:solidFill>
              <a:srgbClr val="FFFFFF"/>
            </a:solidFill>
            <a:prstDash val="solid"/>
            <a:headEnd type="none" w="sm" len="sm"/>
            <a:tailEnd type="none" w="sm" len="sm"/>
          </a:ln>
        </p:spPr>
      </p:sp>
      <p:sp>
        <p:nvSpPr>
          <p:cNvPr id="11" name="AutoShape 11"/>
          <p:cNvSpPr/>
          <p:nvPr/>
        </p:nvSpPr>
        <p:spPr>
          <a:xfrm>
            <a:off x="483033" y="3712270"/>
            <a:ext cx="5720180" cy="0"/>
          </a:xfrm>
          <a:prstGeom prst="line">
            <a:avLst/>
          </a:prstGeom>
          <a:ln w="19050" cap="rnd">
            <a:solidFill>
              <a:srgbClr val="FFFFFF"/>
            </a:solidFill>
            <a:prstDash val="solid"/>
            <a:headEnd type="none" w="sm" len="sm"/>
            <a:tailEnd type="none" w="sm" len="sm"/>
          </a:ln>
        </p:spPr>
      </p:sp>
      <p:sp>
        <p:nvSpPr>
          <p:cNvPr id="12" name="AutoShape 12"/>
          <p:cNvSpPr/>
          <p:nvPr/>
        </p:nvSpPr>
        <p:spPr>
          <a:xfrm>
            <a:off x="7065512" y="2823187"/>
            <a:ext cx="930938" cy="0"/>
          </a:xfrm>
          <a:prstGeom prst="line">
            <a:avLst/>
          </a:prstGeom>
          <a:ln w="19050" cap="rnd">
            <a:solidFill>
              <a:srgbClr val="FFFFFF"/>
            </a:solidFill>
            <a:prstDash val="solid"/>
            <a:headEnd type="none" w="sm" len="sm"/>
            <a:tailEnd type="none" w="sm" len="sm"/>
          </a:ln>
        </p:spPr>
      </p:sp>
      <p:sp>
        <p:nvSpPr>
          <p:cNvPr id="6" name="TextBox 5">
            <a:extLst>
              <a:ext uri="{FF2B5EF4-FFF2-40B4-BE49-F238E27FC236}">
                <a16:creationId xmlns:a16="http://schemas.microsoft.com/office/drawing/2014/main" id="{7A97E7C2-9409-A2B3-472F-E0B17EADEED4}"/>
              </a:ext>
            </a:extLst>
          </p:cNvPr>
          <p:cNvSpPr txBox="1"/>
          <p:nvPr/>
        </p:nvSpPr>
        <p:spPr>
          <a:xfrm>
            <a:off x="1700327" y="8695192"/>
            <a:ext cx="13844473" cy="523220"/>
          </a:xfrm>
          <a:prstGeom prst="rect">
            <a:avLst/>
          </a:prstGeom>
          <a:noFill/>
        </p:spPr>
        <p:txBody>
          <a:bodyPr wrap="square" rtlCol="0">
            <a:spAutoFit/>
          </a:bodyPr>
          <a:lstStyle/>
          <a:p>
            <a:r>
              <a:rPr lang="en-US" sz="2800" dirty="0">
                <a:solidFill>
                  <a:schemeClr val="bg1"/>
                </a:solidFill>
                <a:latin typeface="Montserrat Extra-Bold Italics" panose="020B0604020202020204" charset="0"/>
              </a:rPr>
              <a:t>May 2022 Webinar – SHIP Technical Assistance Center</a:t>
            </a:r>
          </a:p>
        </p:txBody>
      </p:sp>
      <p:pic>
        <p:nvPicPr>
          <p:cNvPr id="14" name="Picture 13" descr="Text&#10;&#10;Description automatically generated with medium confidence">
            <a:extLst>
              <a:ext uri="{FF2B5EF4-FFF2-40B4-BE49-F238E27FC236}">
                <a16:creationId xmlns:a16="http://schemas.microsoft.com/office/drawing/2014/main" id="{27E6D11B-F1B8-24C0-A9F9-E720403C7D5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2000" y="940601"/>
            <a:ext cx="3586405" cy="162097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AutoShape 2"/>
          <p:cNvSpPr/>
          <p:nvPr/>
        </p:nvSpPr>
        <p:spPr>
          <a:xfrm rot="-1753206">
            <a:off x="-1053244" y="4369498"/>
            <a:ext cx="25783492" cy="9586163"/>
          </a:xfrm>
          <a:prstGeom prst="rect">
            <a:avLst/>
          </a:prstGeom>
          <a:solidFill>
            <a:srgbClr val="545454">
              <a:alpha val="4706"/>
            </a:srgbClr>
          </a:solidFill>
        </p:spPr>
      </p:sp>
      <p:sp>
        <p:nvSpPr>
          <p:cNvPr id="9" name="TextBox 9"/>
          <p:cNvSpPr txBox="1"/>
          <p:nvPr/>
        </p:nvSpPr>
        <p:spPr>
          <a:xfrm>
            <a:off x="7315200" y="6194497"/>
            <a:ext cx="10058400" cy="3077766"/>
          </a:xfrm>
          <a:prstGeom prst="rect">
            <a:avLst/>
          </a:prstGeom>
        </p:spPr>
        <p:txBody>
          <a:bodyPr wrap="square" lIns="0" tIns="0" rIns="0" bIns="0" rtlCol="0" anchor="t">
            <a:spAutoFit/>
          </a:bodyPr>
          <a:lstStyle/>
          <a:p>
            <a:pPr marL="269874" lvl="1">
              <a:spcBef>
                <a:spcPts val="1200"/>
              </a:spcBef>
            </a:pPr>
            <a:r>
              <a:rPr lang="en-US" sz="4000" spc="600" dirty="0">
                <a:solidFill>
                  <a:srgbClr val="263F6B"/>
                </a:solidFill>
                <a:latin typeface="Montserrat ExtraBold" panose="020B0604020202020204" pitchFamily="2" charset="0"/>
              </a:rPr>
              <a:t>TRUST</a:t>
            </a:r>
          </a:p>
          <a:p>
            <a:pPr marL="539749" lvl="1" indent="-269875">
              <a:spcBef>
                <a:spcPts val="1200"/>
              </a:spcBef>
              <a:buFont typeface="Arial"/>
              <a:buChar char="•"/>
            </a:pPr>
            <a:r>
              <a:rPr lang="en-US" sz="3000" spc="49" dirty="0">
                <a:solidFill>
                  <a:srgbClr val="263F6B"/>
                </a:solidFill>
                <a:latin typeface="Montserrat Medium" panose="00000600000000000000" pitchFamily="2" charset="0"/>
              </a:rPr>
              <a:t>Trust is an important pillar in any relationship</a:t>
            </a:r>
          </a:p>
          <a:p>
            <a:pPr marL="539749" lvl="1" indent="-269875">
              <a:spcBef>
                <a:spcPts val="1200"/>
              </a:spcBef>
              <a:buFont typeface="Arial"/>
              <a:buChar char="•"/>
            </a:pPr>
            <a:r>
              <a:rPr lang="en-US" sz="3000" spc="49" dirty="0">
                <a:solidFill>
                  <a:srgbClr val="263F6B"/>
                </a:solidFill>
                <a:latin typeface="Montserrat Medium" panose="00000600000000000000" pitchFamily="2" charset="0"/>
              </a:rPr>
              <a:t>Building Trust begins Immediately</a:t>
            </a:r>
          </a:p>
          <a:p>
            <a:pPr marL="539749" lvl="1" indent="-269875">
              <a:spcBef>
                <a:spcPts val="1200"/>
              </a:spcBef>
              <a:buFont typeface="Arial"/>
              <a:buChar char="•"/>
            </a:pPr>
            <a:r>
              <a:rPr lang="en-US" sz="3000" spc="49" dirty="0">
                <a:solidFill>
                  <a:srgbClr val="263F6B"/>
                </a:solidFill>
                <a:latin typeface="Montserrat Medium" panose="00000600000000000000" pitchFamily="2" charset="0"/>
              </a:rPr>
              <a:t>Trust is earned</a:t>
            </a:r>
          </a:p>
          <a:p>
            <a:pPr marL="539749" lvl="1" indent="-269875">
              <a:spcBef>
                <a:spcPts val="1200"/>
              </a:spcBef>
              <a:buFont typeface="Arial"/>
              <a:buChar char="•"/>
            </a:pPr>
            <a:r>
              <a:rPr lang="en-US" sz="3000" spc="49" dirty="0">
                <a:solidFill>
                  <a:srgbClr val="263F6B"/>
                </a:solidFill>
                <a:latin typeface="Montserrat Medium" panose="00000600000000000000" pitchFamily="2" charset="0"/>
              </a:rPr>
              <a:t>A Lack of trust can create many problem</a:t>
            </a:r>
          </a:p>
        </p:txBody>
      </p:sp>
      <p:sp>
        <p:nvSpPr>
          <p:cNvPr id="10" name="TextBox 2">
            <a:extLst>
              <a:ext uri="{FF2B5EF4-FFF2-40B4-BE49-F238E27FC236}">
                <a16:creationId xmlns:a16="http://schemas.microsoft.com/office/drawing/2014/main" id="{28DB15F5-2FEA-4DF3-A78C-8B056CF346D4}"/>
              </a:ext>
            </a:extLst>
          </p:cNvPr>
          <p:cNvSpPr txBox="1"/>
          <p:nvPr/>
        </p:nvSpPr>
        <p:spPr>
          <a:xfrm>
            <a:off x="7470184" y="1124420"/>
            <a:ext cx="10589216" cy="873957"/>
          </a:xfrm>
          <a:prstGeom prst="rect">
            <a:avLst/>
          </a:prstGeom>
        </p:spPr>
        <p:txBody>
          <a:bodyPr wrap="square" lIns="0" tIns="0" rIns="0" bIns="0" rtlCol="0" anchor="t">
            <a:spAutoFit/>
          </a:bodyPr>
          <a:lstStyle/>
          <a:p>
            <a:pPr>
              <a:lnSpc>
                <a:spcPts val="6801"/>
              </a:lnSpc>
            </a:pPr>
            <a:r>
              <a:rPr lang="en-US" sz="6940" spc="-409" dirty="0">
                <a:solidFill>
                  <a:srgbClr val="263F6B"/>
                </a:solidFill>
                <a:latin typeface="Montserrat Extra-Bold Italics"/>
              </a:rPr>
              <a:t>SHIP Mission</a:t>
            </a:r>
          </a:p>
        </p:txBody>
      </p:sp>
      <p:pic>
        <p:nvPicPr>
          <p:cNvPr id="11" name="Picture 16">
            <a:extLst>
              <a:ext uri="{FF2B5EF4-FFF2-40B4-BE49-F238E27FC236}">
                <a16:creationId xmlns:a16="http://schemas.microsoft.com/office/drawing/2014/main" id="{51EB5C3E-5F3D-454C-8CF9-C1FBA82BF07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453634" y="2287531"/>
            <a:ext cx="1783058" cy="295015"/>
          </a:xfrm>
          <a:prstGeom prst="rect">
            <a:avLst/>
          </a:prstGeom>
        </p:spPr>
      </p:pic>
      <p:sp>
        <p:nvSpPr>
          <p:cNvPr id="14" name="TextBox 2">
            <a:extLst>
              <a:ext uri="{FF2B5EF4-FFF2-40B4-BE49-F238E27FC236}">
                <a16:creationId xmlns:a16="http://schemas.microsoft.com/office/drawing/2014/main" id="{51851BBC-304F-4940-B17A-ABE786CB65A2}"/>
              </a:ext>
            </a:extLst>
          </p:cNvPr>
          <p:cNvSpPr txBox="1"/>
          <p:nvPr/>
        </p:nvSpPr>
        <p:spPr>
          <a:xfrm>
            <a:off x="7453633" y="2957292"/>
            <a:ext cx="8333275" cy="2616101"/>
          </a:xfrm>
          <a:prstGeom prst="rect">
            <a:avLst/>
          </a:prstGeom>
        </p:spPr>
        <p:txBody>
          <a:bodyPr wrap="square" lIns="0" tIns="0" rIns="0" bIns="0" rtlCol="0" anchor="t">
            <a:spAutoFit/>
          </a:bodyPr>
          <a:lstStyle/>
          <a:p>
            <a:pPr>
              <a:lnSpc>
                <a:spcPts val="6801"/>
              </a:lnSpc>
            </a:pPr>
            <a:r>
              <a:rPr lang="en-US" sz="6600" spc="-409" dirty="0">
                <a:solidFill>
                  <a:srgbClr val="263F6B"/>
                </a:solidFill>
                <a:latin typeface="Montserrat Medium" panose="00000600000000000000" pitchFamily="2" charset="0"/>
              </a:rPr>
              <a:t>Trusted, Unbiased one-one-on Medicare counseling</a:t>
            </a:r>
          </a:p>
        </p:txBody>
      </p:sp>
      <p:pic>
        <p:nvPicPr>
          <p:cNvPr id="17" name="Picture 16" descr="A person talking on a cell phone&#10;&#10;Description automatically generated with medium confidence">
            <a:extLst>
              <a:ext uri="{FF2B5EF4-FFF2-40B4-BE49-F238E27FC236}">
                <a16:creationId xmlns:a16="http://schemas.microsoft.com/office/drawing/2014/main" id="{A6D7E27B-559E-467B-A5C5-F27D351FF65F}"/>
              </a:ext>
            </a:extLst>
          </p:cNvPr>
          <p:cNvPicPr>
            <a:picLocks noChangeAspect="1"/>
          </p:cNvPicPr>
          <p:nvPr/>
        </p:nvPicPr>
        <p:blipFill rotWithShape="1">
          <a:blip r:embed="rId5">
            <a:extLst>
              <a:ext uri="{28A0092B-C50C-407E-A947-70E740481C1C}">
                <a14:useLocalDpi xmlns:a14="http://schemas.microsoft.com/office/drawing/2010/main" val="0"/>
              </a:ext>
            </a:extLst>
          </a:blip>
          <a:srcRect l="16186" r="9853"/>
          <a:stretch/>
        </p:blipFill>
        <p:spPr>
          <a:xfrm>
            <a:off x="0" y="0"/>
            <a:ext cx="6615891" cy="10262547"/>
          </a:xfrm>
          <a:prstGeom prst="rect">
            <a:avLst/>
          </a:prstGeom>
        </p:spPr>
      </p:pic>
    </p:spTree>
    <p:extLst>
      <p:ext uri="{BB962C8B-B14F-4D97-AF65-F5344CB8AC3E}">
        <p14:creationId xmlns:p14="http://schemas.microsoft.com/office/powerpoint/2010/main" val="40938240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TextBox 2"/>
          <p:cNvSpPr txBox="1"/>
          <p:nvPr/>
        </p:nvSpPr>
        <p:spPr>
          <a:xfrm>
            <a:off x="1009650" y="1139640"/>
            <a:ext cx="11239500" cy="873957"/>
          </a:xfrm>
          <a:prstGeom prst="rect">
            <a:avLst/>
          </a:prstGeom>
        </p:spPr>
        <p:txBody>
          <a:bodyPr wrap="square" lIns="0" tIns="0" rIns="0" bIns="0" rtlCol="0" anchor="t">
            <a:spAutoFit/>
          </a:bodyPr>
          <a:lstStyle/>
          <a:p>
            <a:pPr>
              <a:lnSpc>
                <a:spcPts val="6801"/>
              </a:lnSpc>
            </a:pPr>
            <a:r>
              <a:rPr lang="en-US" sz="6940" spc="-409" dirty="0">
                <a:solidFill>
                  <a:srgbClr val="263F6B"/>
                </a:solidFill>
                <a:latin typeface="Montserrat Extra-Bold Italics"/>
              </a:rPr>
              <a:t>Key Soft Skills</a:t>
            </a:r>
          </a:p>
        </p:txBody>
      </p:sp>
      <p:sp>
        <p:nvSpPr>
          <p:cNvPr id="3" name="AutoShape 3"/>
          <p:cNvSpPr/>
          <p:nvPr/>
        </p:nvSpPr>
        <p:spPr>
          <a:xfrm rot="-1753206">
            <a:off x="-1113304" y="4354356"/>
            <a:ext cx="25783492" cy="9586163"/>
          </a:xfrm>
          <a:prstGeom prst="rect">
            <a:avLst/>
          </a:prstGeom>
          <a:solidFill>
            <a:srgbClr val="545454">
              <a:alpha val="4706"/>
            </a:srgbClr>
          </a:solidFill>
        </p:spPr>
      </p:sp>
      <p:pic>
        <p:nvPicPr>
          <p:cNvPr id="16" name="Picture 1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28700" y="2302751"/>
            <a:ext cx="1783058" cy="295015"/>
          </a:xfrm>
          <a:prstGeom prst="rect">
            <a:avLst/>
          </a:prstGeom>
        </p:spPr>
      </p:pic>
      <p:sp>
        <p:nvSpPr>
          <p:cNvPr id="19" name="AutoShape 19"/>
          <p:cNvSpPr/>
          <p:nvPr/>
        </p:nvSpPr>
        <p:spPr>
          <a:xfrm>
            <a:off x="1028700" y="0"/>
            <a:ext cx="16230600" cy="675826"/>
          </a:xfrm>
          <a:prstGeom prst="rect">
            <a:avLst/>
          </a:prstGeom>
          <a:solidFill>
            <a:srgbClr val="213559"/>
          </a:solidFill>
        </p:spPr>
      </p:sp>
      <p:graphicFrame>
        <p:nvGraphicFramePr>
          <p:cNvPr id="4" name="Diagram 3">
            <a:extLst>
              <a:ext uri="{FF2B5EF4-FFF2-40B4-BE49-F238E27FC236}">
                <a16:creationId xmlns:a16="http://schemas.microsoft.com/office/drawing/2014/main" id="{CDC899DA-CB53-4D6F-B7F5-57DD3164BACC}"/>
              </a:ext>
            </a:extLst>
          </p:cNvPr>
          <p:cNvGraphicFramePr/>
          <p:nvPr>
            <p:extLst>
              <p:ext uri="{D42A27DB-BD31-4B8C-83A1-F6EECF244321}">
                <p14:modId xmlns:p14="http://schemas.microsoft.com/office/powerpoint/2010/main" val="2371625251"/>
              </p:ext>
            </p:extLst>
          </p:nvPr>
        </p:nvGraphicFramePr>
        <p:xfrm>
          <a:off x="3048000" y="1130300"/>
          <a:ext cx="12192000" cy="8128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8545511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TextBox 2"/>
          <p:cNvSpPr txBox="1"/>
          <p:nvPr/>
        </p:nvSpPr>
        <p:spPr>
          <a:xfrm>
            <a:off x="1028700" y="2417771"/>
            <a:ext cx="11925300" cy="1745991"/>
          </a:xfrm>
          <a:prstGeom prst="rect">
            <a:avLst/>
          </a:prstGeom>
        </p:spPr>
        <p:txBody>
          <a:bodyPr wrap="square" lIns="0" tIns="0" rIns="0" bIns="0" rtlCol="0" anchor="t">
            <a:spAutoFit/>
          </a:bodyPr>
          <a:lstStyle/>
          <a:p>
            <a:pPr>
              <a:lnSpc>
                <a:spcPts val="6801"/>
              </a:lnSpc>
            </a:pPr>
            <a:r>
              <a:rPr lang="en-US" sz="6940" dirty="0">
                <a:solidFill>
                  <a:srgbClr val="263F6B"/>
                </a:solidFill>
                <a:latin typeface="Montserrat Extra-Bold Italics"/>
              </a:rPr>
              <a:t>Self-Reflection </a:t>
            </a:r>
          </a:p>
          <a:p>
            <a:pPr>
              <a:lnSpc>
                <a:spcPts val="6801"/>
              </a:lnSpc>
            </a:pPr>
            <a:r>
              <a:rPr lang="en-US" sz="6940" dirty="0">
                <a:solidFill>
                  <a:srgbClr val="263F6B"/>
                </a:solidFill>
                <a:latin typeface="Montserrat Extra-Bold Italics"/>
              </a:rPr>
              <a:t>Bias/Self-Awareness</a:t>
            </a:r>
          </a:p>
        </p:txBody>
      </p:sp>
      <p:sp>
        <p:nvSpPr>
          <p:cNvPr id="3" name="AutoShape 3"/>
          <p:cNvSpPr/>
          <p:nvPr/>
        </p:nvSpPr>
        <p:spPr>
          <a:xfrm rot="-1753206">
            <a:off x="-1113304" y="4354356"/>
            <a:ext cx="25783492" cy="9586163"/>
          </a:xfrm>
          <a:prstGeom prst="rect">
            <a:avLst/>
          </a:prstGeom>
          <a:solidFill>
            <a:srgbClr val="545454">
              <a:alpha val="4706"/>
            </a:srgbClr>
          </a:solidFill>
        </p:spPr>
      </p:sp>
      <p:pic>
        <p:nvPicPr>
          <p:cNvPr id="16" name="Picture 1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28700" y="1835789"/>
            <a:ext cx="1783058" cy="295015"/>
          </a:xfrm>
          <a:prstGeom prst="rect">
            <a:avLst/>
          </a:prstGeom>
        </p:spPr>
      </p:pic>
      <p:sp>
        <p:nvSpPr>
          <p:cNvPr id="18" name="AutoShape 18"/>
          <p:cNvSpPr/>
          <p:nvPr/>
        </p:nvSpPr>
        <p:spPr>
          <a:xfrm>
            <a:off x="1028700" y="9591065"/>
            <a:ext cx="16230600" cy="1351653"/>
          </a:xfrm>
          <a:prstGeom prst="rect">
            <a:avLst/>
          </a:prstGeom>
          <a:solidFill>
            <a:srgbClr val="213559"/>
          </a:solidFill>
        </p:spPr>
      </p:sp>
      <p:sp>
        <p:nvSpPr>
          <p:cNvPr id="19" name="AutoShape 19"/>
          <p:cNvSpPr/>
          <p:nvPr/>
        </p:nvSpPr>
        <p:spPr>
          <a:xfrm>
            <a:off x="1028700" y="-675827"/>
            <a:ext cx="16230600" cy="1351653"/>
          </a:xfrm>
          <a:prstGeom prst="rect">
            <a:avLst/>
          </a:prstGeom>
          <a:solidFill>
            <a:srgbClr val="213559"/>
          </a:solidFill>
        </p:spPr>
      </p:sp>
      <p:sp>
        <p:nvSpPr>
          <p:cNvPr id="20" name="TextBox 20"/>
          <p:cNvSpPr txBox="1"/>
          <p:nvPr/>
        </p:nvSpPr>
        <p:spPr>
          <a:xfrm>
            <a:off x="1011210" y="4337050"/>
            <a:ext cx="13314389" cy="3948517"/>
          </a:xfrm>
          <a:prstGeom prst="rect">
            <a:avLst/>
          </a:prstGeom>
        </p:spPr>
        <p:txBody>
          <a:bodyPr wrap="square" lIns="0" tIns="0" rIns="0" bIns="0" rtlCol="0" anchor="t">
            <a:spAutoFit/>
          </a:bodyPr>
          <a:lstStyle/>
          <a:p>
            <a:pPr marL="539749" lvl="1" indent="-269875">
              <a:lnSpc>
                <a:spcPct val="150000"/>
              </a:lnSpc>
              <a:buFont typeface="Arial"/>
              <a:buChar char="•"/>
            </a:pPr>
            <a:r>
              <a:rPr lang="en-US" sz="3500" spc="49" dirty="0">
                <a:solidFill>
                  <a:srgbClr val="000000"/>
                </a:solidFill>
                <a:latin typeface="Montserrat Medium" panose="00000600000000000000" pitchFamily="2" charset="0"/>
              </a:rPr>
              <a:t>Family story</a:t>
            </a:r>
          </a:p>
          <a:p>
            <a:pPr marL="539749" lvl="1" indent="-269875">
              <a:lnSpc>
                <a:spcPct val="150000"/>
              </a:lnSpc>
              <a:buFont typeface="Arial"/>
              <a:buChar char="•"/>
            </a:pPr>
            <a:r>
              <a:rPr lang="en-US" sz="3500" spc="49" dirty="0">
                <a:solidFill>
                  <a:srgbClr val="000000"/>
                </a:solidFill>
                <a:latin typeface="Montserrat Medium" panose="00000600000000000000" pitchFamily="2" charset="0"/>
              </a:rPr>
              <a:t>Emotions</a:t>
            </a:r>
          </a:p>
          <a:p>
            <a:pPr marL="539749" lvl="1" indent="-269875">
              <a:lnSpc>
                <a:spcPct val="150000"/>
              </a:lnSpc>
              <a:buFont typeface="Arial"/>
              <a:buChar char="•"/>
            </a:pPr>
            <a:r>
              <a:rPr lang="en-US" sz="3500" spc="49" dirty="0">
                <a:solidFill>
                  <a:srgbClr val="000000"/>
                </a:solidFill>
                <a:latin typeface="Montserrat Medium" panose="00000600000000000000" pitchFamily="2" charset="0"/>
              </a:rPr>
              <a:t>Defenses</a:t>
            </a:r>
          </a:p>
          <a:p>
            <a:pPr marL="539749" lvl="1" indent="-269875">
              <a:lnSpc>
                <a:spcPct val="150000"/>
              </a:lnSpc>
              <a:buFont typeface="Arial"/>
              <a:buChar char="•"/>
            </a:pPr>
            <a:r>
              <a:rPr lang="en-US" sz="3500" spc="49" dirty="0">
                <a:solidFill>
                  <a:srgbClr val="000000"/>
                </a:solidFill>
                <a:latin typeface="Montserrat Medium" panose="00000600000000000000" pitchFamily="2" charset="0"/>
              </a:rPr>
              <a:t>Beliefs/values</a:t>
            </a:r>
          </a:p>
          <a:p>
            <a:pPr marL="539749" lvl="1" indent="-269875">
              <a:lnSpc>
                <a:spcPct val="150000"/>
              </a:lnSpc>
              <a:buFont typeface="Arial"/>
              <a:buChar char="•"/>
            </a:pPr>
            <a:r>
              <a:rPr lang="en-US" sz="3500" spc="49" dirty="0">
                <a:solidFill>
                  <a:srgbClr val="000000"/>
                </a:solidFill>
                <a:latin typeface="Montserrat Medium" panose="00000600000000000000" pitchFamily="2" charset="0"/>
              </a:rPr>
              <a:t>Culture</a:t>
            </a:r>
          </a:p>
        </p:txBody>
      </p:sp>
    </p:spTree>
    <p:extLst>
      <p:ext uri="{BB962C8B-B14F-4D97-AF65-F5344CB8AC3E}">
        <p14:creationId xmlns:p14="http://schemas.microsoft.com/office/powerpoint/2010/main" val="10586321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AutoShape 2"/>
          <p:cNvSpPr/>
          <p:nvPr/>
        </p:nvSpPr>
        <p:spPr>
          <a:xfrm rot="-1753206">
            <a:off x="-1113304" y="4354356"/>
            <a:ext cx="25783492" cy="9586163"/>
          </a:xfrm>
          <a:prstGeom prst="rect">
            <a:avLst/>
          </a:prstGeom>
          <a:solidFill>
            <a:srgbClr val="545454">
              <a:alpha val="4706"/>
            </a:srgbClr>
          </a:solidFill>
        </p:spPr>
      </p:sp>
      <p:pic>
        <p:nvPicPr>
          <p:cNvPr id="3" name="Picture 3"/>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6305562" y="-995510"/>
            <a:ext cx="12278020" cy="12278020"/>
          </a:xfrm>
          <a:prstGeom prst="rect">
            <a:avLst/>
          </a:prstGeom>
        </p:spPr>
      </p:pic>
      <p:sp>
        <p:nvSpPr>
          <p:cNvPr id="4" name="AutoShape 4"/>
          <p:cNvSpPr/>
          <p:nvPr/>
        </p:nvSpPr>
        <p:spPr>
          <a:xfrm>
            <a:off x="1028700" y="2385541"/>
            <a:ext cx="16230600" cy="6872760"/>
          </a:xfrm>
          <a:prstGeom prst="rect">
            <a:avLst/>
          </a:prstGeom>
          <a:solidFill>
            <a:srgbClr val="213559"/>
          </a:solidFill>
        </p:spPr>
      </p:sp>
      <p:grpSp>
        <p:nvGrpSpPr>
          <p:cNvPr id="5" name="Group 5"/>
          <p:cNvGrpSpPr>
            <a:grpSpLocks noChangeAspect="1"/>
          </p:cNvGrpSpPr>
          <p:nvPr/>
        </p:nvGrpSpPr>
        <p:grpSpPr>
          <a:xfrm>
            <a:off x="9636324" y="-203796"/>
            <a:ext cx="14671476" cy="10694589"/>
            <a:chOff x="-2794" y="-65"/>
            <a:chExt cx="8606155" cy="10286874"/>
          </a:xfrm>
        </p:grpSpPr>
        <p:sp>
          <p:nvSpPr>
            <p:cNvPr id="6" name="Freeform 6" descr="Woman wearing headphones"/>
            <p:cNvSpPr/>
            <p:nvPr/>
          </p:nvSpPr>
          <p:spPr>
            <a:xfrm>
              <a:off x="-2794" y="-65"/>
              <a:ext cx="8606155" cy="10286874"/>
            </a:xfrm>
            <a:custGeom>
              <a:avLst/>
              <a:gdLst/>
              <a:ahLst/>
              <a:cxnLst/>
              <a:rect l="l" t="t" r="r" b="b"/>
              <a:pathLst>
                <a:path w="8606155" h="10286874">
                  <a:moveTo>
                    <a:pt x="8606155" y="10251441"/>
                  </a:moveTo>
                  <a:cubicBezTo>
                    <a:pt x="8606155" y="10284588"/>
                    <a:pt x="8595487" y="10286874"/>
                    <a:pt x="8567674" y="10286874"/>
                  </a:cubicBezTo>
                  <a:cubicBezTo>
                    <a:pt x="5713094" y="10286239"/>
                    <a:pt x="2858643" y="10286239"/>
                    <a:pt x="4064" y="10286239"/>
                  </a:cubicBezTo>
                  <a:cubicBezTo>
                    <a:pt x="0" y="10272396"/>
                    <a:pt x="6350" y="10259823"/>
                    <a:pt x="9271" y="10246996"/>
                  </a:cubicBezTo>
                  <a:cubicBezTo>
                    <a:pt x="134747" y="9685402"/>
                    <a:pt x="260350" y="9123935"/>
                    <a:pt x="386207" y="8562467"/>
                  </a:cubicBezTo>
                  <a:cubicBezTo>
                    <a:pt x="565658" y="7761986"/>
                    <a:pt x="745490" y="6961633"/>
                    <a:pt x="924814" y="6161151"/>
                  </a:cubicBezTo>
                  <a:cubicBezTo>
                    <a:pt x="1146302" y="5172583"/>
                    <a:pt x="1367282" y="4184015"/>
                    <a:pt x="1588643" y="3195574"/>
                  </a:cubicBezTo>
                  <a:cubicBezTo>
                    <a:pt x="1813560" y="2191385"/>
                    <a:pt x="2038604" y="1187323"/>
                    <a:pt x="2264156" y="183261"/>
                  </a:cubicBezTo>
                  <a:cubicBezTo>
                    <a:pt x="2277872" y="122174"/>
                    <a:pt x="2286635" y="59690"/>
                    <a:pt x="2308860" y="635"/>
                  </a:cubicBezTo>
                  <a:cubicBezTo>
                    <a:pt x="4395216" y="635"/>
                    <a:pt x="6481572" y="635"/>
                    <a:pt x="8567928" y="0"/>
                  </a:cubicBezTo>
                  <a:cubicBezTo>
                    <a:pt x="8596249" y="0"/>
                    <a:pt x="8605901" y="3429"/>
                    <a:pt x="8605901" y="35814"/>
                  </a:cubicBezTo>
                  <a:cubicBezTo>
                    <a:pt x="8605139" y="3441066"/>
                    <a:pt x="8605139" y="6846317"/>
                    <a:pt x="8606155" y="10251441"/>
                  </a:cubicBezTo>
                  <a:close/>
                </a:path>
              </a:pathLst>
            </a:custGeom>
            <a:blipFill>
              <a:blip r:embed="rId4">
                <a:extLst>
                  <a:ext uri="{28A0092B-C50C-407E-A947-70E740481C1C}">
                    <a14:useLocalDpi xmlns:a14="http://schemas.microsoft.com/office/drawing/2010/main" val="0"/>
                  </a:ext>
                </a:extLst>
              </a:blip>
              <a:stretch>
                <a:fillRect l="-8877" t="1" r="8877" b="-1"/>
              </a:stretch>
            </a:blipFill>
          </p:spPr>
          <p:txBody>
            <a:bodyPr/>
            <a:lstStyle/>
            <a:p>
              <a:endParaRPr lang="en-US" dirty="0"/>
            </a:p>
          </p:txBody>
        </p:sp>
      </p:grpSp>
      <p:sp>
        <p:nvSpPr>
          <p:cNvPr id="7" name="TextBox 7"/>
          <p:cNvSpPr txBox="1"/>
          <p:nvPr/>
        </p:nvSpPr>
        <p:spPr>
          <a:xfrm>
            <a:off x="1028700" y="571499"/>
            <a:ext cx="10706100" cy="1038746"/>
          </a:xfrm>
          <a:prstGeom prst="rect">
            <a:avLst/>
          </a:prstGeom>
        </p:spPr>
        <p:txBody>
          <a:bodyPr wrap="square" lIns="0" tIns="0" rIns="0" bIns="0" rtlCol="0" anchor="t">
            <a:spAutoFit/>
          </a:bodyPr>
          <a:lstStyle/>
          <a:p>
            <a:pPr>
              <a:lnSpc>
                <a:spcPts val="8071"/>
              </a:lnSpc>
            </a:pPr>
            <a:r>
              <a:rPr lang="en-US" sz="7000" dirty="0">
                <a:solidFill>
                  <a:srgbClr val="263F6B"/>
                </a:solidFill>
                <a:latin typeface="Montserrat Extra-Bold Italics"/>
              </a:rPr>
              <a:t>Engagement</a:t>
            </a:r>
          </a:p>
        </p:txBody>
      </p:sp>
      <p:sp>
        <p:nvSpPr>
          <p:cNvPr id="8" name="TextBox 8"/>
          <p:cNvSpPr txBox="1"/>
          <p:nvPr/>
        </p:nvSpPr>
        <p:spPr>
          <a:xfrm>
            <a:off x="1960200" y="3058985"/>
            <a:ext cx="8843100" cy="5525872"/>
          </a:xfrm>
          <a:prstGeom prst="rect">
            <a:avLst/>
          </a:prstGeom>
        </p:spPr>
        <p:txBody>
          <a:bodyPr wrap="square" lIns="0" tIns="0" rIns="0" bIns="0" rtlCol="0" anchor="t">
            <a:spAutoFit/>
          </a:bodyPr>
          <a:lstStyle/>
          <a:p>
            <a:pPr marL="539749" lvl="1" indent="-269875">
              <a:lnSpc>
                <a:spcPct val="150000"/>
              </a:lnSpc>
              <a:spcBef>
                <a:spcPts val="1200"/>
              </a:spcBef>
              <a:buFont typeface="Arial"/>
              <a:buChar char="•"/>
            </a:pPr>
            <a:r>
              <a:rPr lang="en-US" sz="3500" spc="49" dirty="0">
                <a:solidFill>
                  <a:srgbClr val="FFFFFF"/>
                </a:solidFill>
                <a:latin typeface="Montserrat Medium" panose="00000600000000000000" pitchFamily="2" charset="0"/>
              </a:rPr>
              <a:t>Being attentive</a:t>
            </a:r>
          </a:p>
          <a:p>
            <a:pPr marL="539749" lvl="1" indent="-269875">
              <a:lnSpc>
                <a:spcPct val="150000"/>
              </a:lnSpc>
              <a:spcBef>
                <a:spcPts val="1200"/>
              </a:spcBef>
              <a:buFont typeface="Arial"/>
              <a:buChar char="•"/>
            </a:pPr>
            <a:r>
              <a:rPr lang="en-US" sz="3500" spc="49" dirty="0">
                <a:solidFill>
                  <a:srgbClr val="FFFFFF"/>
                </a:solidFill>
                <a:latin typeface="Montserrat Medium" panose="00000600000000000000" pitchFamily="2" charset="0"/>
              </a:rPr>
              <a:t>Make you greeting count</a:t>
            </a:r>
          </a:p>
          <a:p>
            <a:pPr marL="539749" lvl="1" indent="-269875">
              <a:lnSpc>
                <a:spcPct val="150000"/>
              </a:lnSpc>
              <a:spcBef>
                <a:spcPts val="1200"/>
              </a:spcBef>
              <a:buFont typeface="Arial"/>
              <a:buChar char="•"/>
            </a:pPr>
            <a:r>
              <a:rPr lang="en-US" sz="3500" spc="49" dirty="0">
                <a:solidFill>
                  <a:srgbClr val="FFFFFF"/>
                </a:solidFill>
                <a:latin typeface="Montserrat Medium" panose="00000600000000000000" pitchFamily="2" charset="0"/>
              </a:rPr>
              <a:t>Use their name</a:t>
            </a:r>
          </a:p>
          <a:p>
            <a:pPr marL="539749" lvl="1" indent="-269875">
              <a:lnSpc>
                <a:spcPct val="150000"/>
              </a:lnSpc>
              <a:spcBef>
                <a:spcPts val="1200"/>
              </a:spcBef>
              <a:buFont typeface="Arial"/>
              <a:buChar char="•"/>
            </a:pPr>
            <a:r>
              <a:rPr lang="en-US" sz="3500" spc="49" dirty="0">
                <a:solidFill>
                  <a:srgbClr val="FFFFFF"/>
                </a:solidFill>
                <a:latin typeface="Montserrat Medium" panose="00000600000000000000" pitchFamily="2" charset="0"/>
              </a:rPr>
              <a:t>Ask questions</a:t>
            </a:r>
          </a:p>
          <a:p>
            <a:pPr marL="539749" lvl="1" indent="-269875">
              <a:lnSpc>
                <a:spcPct val="150000"/>
              </a:lnSpc>
              <a:spcBef>
                <a:spcPts val="1200"/>
              </a:spcBef>
              <a:buFont typeface="Arial"/>
              <a:buChar char="•"/>
            </a:pPr>
            <a:r>
              <a:rPr lang="en-US" sz="3500" spc="49" dirty="0">
                <a:solidFill>
                  <a:srgbClr val="FFFFFF"/>
                </a:solidFill>
                <a:latin typeface="Montserrat Medium" panose="00000600000000000000" pitchFamily="2" charset="0"/>
              </a:rPr>
              <a:t>Show respect</a:t>
            </a:r>
          </a:p>
          <a:p>
            <a:pPr marL="539749" lvl="1" indent="-269875">
              <a:lnSpc>
                <a:spcPct val="150000"/>
              </a:lnSpc>
              <a:spcBef>
                <a:spcPts val="1200"/>
              </a:spcBef>
              <a:buFont typeface="Arial"/>
              <a:buChar char="•"/>
            </a:pPr>
            <a:r>
              <a:rPr lang="en-US" sz="3500" spc="49" dirty="0">
                <a:solidFill>
                  <a:srgbClr val="FFFFFF"/>
                </a:solidFill>
                <a:latin typeface="Montserrat Medium" panose="00000600000000000000" pitchFamily="2" charset="0"/>
              </a:rPr>
              <a:t>Listen with interest</a:t>
            </a:r>
          </a:p>
        </p:txBody>
      </p:sp>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476242" y="8956802"/>
            <a:ext cx="1783058" cy="295015"/>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AutoShape 2"/>
          <p:cNvSpPr/>
          <p:nvPr/>
        </p:nvSpPr>
        <p:spPr>
          <a:xfrm rot="-1753206">
            <a:off x="-1365015" y="4503591"/>
            <a:ext cx="25783492" cy="9586163"/>
          </a:xfrm>
          <a:prstGeom prst="rect">
            <a:avLst/>
          </a:prstGeom>
          <a:solidFill>
            <a:srgbClr val="545454">
              <a:alpha val="4706"/>
            </a:srgbClr>
          </a:solidFill>
        </p:spPr>
        <p:txBody>
          <a:bodyPr/>
          <a:lstStyle/>
          <a:p>
            <a:endParaRPr lang="en-US" dirty="0"/>
          </a:p>
        </p:txBody>
      </p:sp>
      <p:grpSp>
        <p:nvGrpSpPr>
          <p:cNvPr id="8" name="Group 8"/>
          <p:cNvGrpSpPr/>
          <p:nvPr/>
        </p:nvGrpSpPr>
        <p:grpSpPr>
          <a:xfrm>
            <a:off x="1371600" y="2447665"/>
            <a:ext cx="4113110" cy="2639390"/>
            <a:chOff x="0" y="0"/>
            <a:chExt cx="1500474" cy="1059142"/>
          </a:xfrm>
        </p:grpSpPr>
        <p:sp>
          <p:nvSpPr>
            <p:cNvPr id="9" name="Freeform 9"/>
            <p:cNvSpPr/>
            <p:nvPr/>
          </p:nvSpPr>
          <p:spPr>
            <a:xfrm>
              <a:off x="0" y="0"/>
              <a:ext cx="1500474" cy="1059143"/>
            </a:xfrm>
            <a:custGeom>
              <a:avLst/>
              <a:gdLst/>
              <a:ahLst/>
              <a:cxnLst/>
              <a:rect l="l" t="t" r="r" b="b"/>
              <a:pathLst>
                <a:path w="1500474" h="1059143">
                  <a:moveTo>
                    <a:pt x="1376013" y="1059142"/>
                  </a:moveTo>
                  <a:lnTo>
                    <a:pt x="124460" y="1059142"/>
                  </a:lnTo>
                  <a:cubicBezTo>
                    <a:pt x="55880" y="1059142"/>
                    <a:pt x="0" y="1003262"/>
                    <a:pt x="0" y="934682"/>
                  </a:cubicBezTo>
                  <a:lnTo>
                    <a:pt x="0" y="124460"/>
                  </a:lnTo>
                  <a:cubicBezTo>
                    <a:pt x="0" y="55880"/>
                    <a:pt x="55880" y="0"/>
                    <a:pt x="124460" y="0"/>
                  </a:cubicBezTo>
                  <a:lnTo>
                    <a:pt x="1376014" y="0"/>
                  </a:lnTo>
                  <a:cubicBezTo>
                    <a:pt x="1444594" y="0"/>
                    <a:pt x="1500474" y="55880"/>
                    <a:pt x="1500474" y="124460"/>
                  </a:cubicBezTo>
                  <a:lnTo>
                    <a:pt x="1500474" y="934682"/>
                  </a:lnTo>
                  <a:cubicBezTo>
                    <a:pt x="1500474" y="1003263"/>
                    <a:pt x="1444594" y="1059143"/>
                    <a:pt x="1376014" y="1059143"/>
                  </a:cubicBezTo>
                  <a:close/>
                </a:path>
              </a:pathLst>
            </a:custGeom>
            <a:solidFill>
              <a:srgbClr val="263F6B"/>
            </a:solidFill>
          </p:spPr>
        </p:sp>
      </p:grpSp>
      <p:grpSp>
        <p:nvGrpSpPr>
          <p:cNvPr id="10" name="Group 10"/>
          <p:cNvGrpSpPr/>
          <p:nvPr/>
        </p:nvGrpSpPr>
        <p:grpSpPr>
          <a:xfrm>
            <a:off x="1371600" y="6163355"/>
            <a:ext cx="4113110" cy="2639390"/>
            <a:chOff x="0" y="0"/>
            <a:chExt cx="1500474" cy="1059142"/>
          </a:xfrm>
        </p:grpSpPr>
        <p:sp>
          <p:nvSpPr>
            <p:cNvPr id="11" name="Freeform 11"/>
            <p:cNvSpPr/>
            <p:nvPr/>
          </p:nvSpPr>
          <p:spPr>
            <a:xfrm>
              <a:off x="0" y="0"/>
              <a:ext cx="1500474" cy="1059143"/>
            </a:xfrm>
            <a:custGeom>
              <a:avLst/>
              <a:gdLst/>
              <a:ahLst/>
              <a:cxnLst/>
              <a:rect l="l" t="t" r="r" b="b"/>
              <a:pathLst>
                <a:path w="1500474" h="1059143">
                  <a:moveTo>
                    <a:pt x="1376013" y="1059142"/>
                  </a:moveTo>
                  <a:lnTo>
                    <a:pt x="124460" y="1059142"/>
                  </a:lnTo>
                  <a:cubicBezTo>
                    <a:pt x="55880" y="1059142"/>
                    <a:pt x="0" y="1003262"/>
                    <a:pt x="0" y="934682"/>
                  </a:cubicBezTo>
                  <a:lnTo>
                    <a:pt x="0" y="124460"/>
                  </a:lnTo>
                  <a:cubicBezTo>
                    <a:pt x="0" y="55880"/>
                    <a:pt x="55880" y="0"/>
                    <a:pt x="124460" y="0"/>
                  </a:cubicBezTo>
                  <a:lnTo>
                    <a:pt x="1376014" y="0"/>
                  </a:lnTo>
                  <a:cubicBezTo>
                    <a:pt x="1444594" y="0"/>
                    <a:pt x="1500474" y="55880"/>
                    <a:pt x="1500474" y="124460"/>
                  </a:cubicBezTo>
                  <a:lnTo>
                    <a:pt x="1500474" y="934682"/>
                  </a:lnTo>
                  <a:cubicBezTo>
                    <a:pt x="1500474" y="1003263"/>
                    <a:pt x="1444594" y="1059143"/>
                    <a:pt x="1376014" y="1059143"/>
                  </a:cubicBezTo>
                  <a:close/>
                </a:path>
              </a:pathLst>
            </a:custGeom>
            <a:solidFill>
              <a:srgbClr val="263F6B"/>
            </a:solidFill>
          </p:spPr>
        </p:sp>
      </p:grpSp>
      <p:sp>
        <p:nvSpPr>
          <p:cNvPr id="27" name="TextBox 27"/>
          <p:cNvSpPr txBox="1"/>
          <p:nvPr/>
        </p:nvSpPr>
        <p:spPr>
          <a:xfrm>
            <a:off x="2134937" y="990328"/>
            <a:ext cx="14018125" cy="693075"/>
          </a:xfrm>
          <a:prstGeom prst="rect">
            <a:avLst/>
          </a:prstGeom>
        </p:spPr>
        <p:txBody>
          <a:bodyPr lIns="0" tIns="0" rIns="0" bIns="0" rtlCol="0" anchor="t">
            <a:spAutoFit/>
          </a:bodyPr>
          <a:lstStyle/>
          <a:p>
            <a:pPr>
              <a:lnSpc>
                <a:spcPts val="4895"/>
              </a:lnSpc>
            </a:pPr>
            <a:r>
              <a:rPr lang="en-US" sz="7000" dirty="0">
                <a:solidFill>
                  <a:srgbClr val="263F6B"/>
                </a:solidFill>
                <a:latin typeface="Montserrat Extra-Bold Italics"/>
              </a:rPr>
              <a:t>Empathy</a:t>
            </a:r>
          </a:p>
        </p:txBody>
      </p:sp>
      <p:sp>
        <p:nvSpPr>
          <p:cNvPr id="29" name="TextBox 29"/>
          <p:cNvSpPr txBox="1"/>
          <p:nvPr/>
        </p:nvSpPr>
        <p:spPr>
          <a:xfrm>
            <a:off x="2113076" y="3337042"/>
            <a:ext cx="2642331" cy="819776"/>
          </a:xfrm>
          <a:prstGeom prst="rect">
            <a:avLst/>
          </a:prstGeom>
        </p:spPr>
        <p:txBody>
          <a:bodyPr wrap="square" lIns="0" tIns="0" rIns="0" bIns="0" rtlCol="0" anchor="t">
            <a:spAutoFit/>
          </a:bodyPr>
          <a:lstStyle/>
          <a:p>
            <a:pPr algn="ctr">
              <a:lnSpc>
                <a:spcPts val="3250"/>
              </a:lnSpc>
            </a:pPr>
            <a:r>
              <a:rPr lang="en-US" sz="2500" spc="50" dirty="0">
                <a:solidFill>
                  <a:srgbClr val="FFFFFF"/>
                </a:solidFill>
                <a:latin typeface="Montserrat Extra-Bold"/>
              </a:rPr>
              <a:t>Empathy vs Sympathy</a:t>
            </a:r>
          </a:p>
        </p:txBody>
      </p:sp>
      <p:sp>
        <p:nvSpPr>
          <p:cNvPr id="30" name="TextBox 30"/>
          <p:cNvSpPr txBox="1"/>
          <p:nvPr/>
        </p:nvSpPr>
        <p:spPr>
          <a:xfrm>
            <a:off x="1931651" y="7073163"/>
            <a:ext cx="2993007" cy="819776"/>
          </a:xfrm>
          <a:prstGeom prst="rect">
            <a:avLst/>
          </a:prstGeom>
        </p:spPr>
        <p:txBody>
          <a:bodyPr wrap="square" lIns="0" tIns="0" rIns="0" bIns="0" rtlCol="0" anchor="t">
            <a:spAutoFit/>
          </a:bodyPr>
          <a:lstStyle/>
          <a:p>
            <a:pPr algn="ctr">
              <a:lnSpc>
                <a:spcPts val="3250"/>
              </a:lnSpc>
            </a:pPr>
            <a:r>
              <a:rPr lang="en-US" sz="2500" spc="50" dirty="0">
                <a:solidFill>
                  <a:srgbClr val="FFFFFF"/>
                </a:solidFill>
                <a:latin typeface="Montserrat Extra-Bold"/>
              </a:rPr>
              <a:t>Kinds of Empathy</a:t>
            </a:r>
          </a:p>
        </p:txBody>
      </p:sp>
      <p:sp>
        <p:nvSpPr>
          <p:cNvPr id="42" name="TextBox 28">
            <a:extLst>
              <a:ext uri="{FF2B5EF4-FFF2-40B4-BE49-F238E27FC236}">
                <a16:creationId xmlns:a16="http://schemas.microsoft.com/office/drawing/2014/main" id="{719CB882-FBA1-4ADA-A2AA-B8789FD9B64A}"/>
              </a:ext>
            </a:extLst>
          </p:cNvPr>
          <p:cNvSpPr txBox="1"/>
          <p:nvPr/>
        </p:nvSpPr>
        <p:spPr>
          <a:xfrm>
            <a:off x="10016738" y="5057073"/>
            <a:ext cx="3241123" cy="423193"/>
          </a:xfrm>
          <a:prstGeom prst="rect">
            <a:avLst/>
          </a:prstGeom>
          <a:ln>
            <a:noFill/>
          </a:ln>
        </p:spPr>
        <p:txBody>
          <a:bodyPr lIns="0" tIns="0" rIns="0" bIns="0" rtlCol="0" anchor="t">
            <a:spAutoFit/>
          </a:bodyPr>
          <a:lstStyle/>
          <a:p>
            <a:pPr>
              <a:lnSpc>
                <a:spcPts val="3250"/>
              </a:lnSpc>
            </a:pPr>
            <a:r>
              <a:rPr lang="en-US" sz="3000" spc="50" dirty="0">
                <a:solidFill>
                  <a:srgbClr val="263F6B"/>
                </a:solidFill>
                <a:latin typeface="Montserrat Extra-Bold"/>
              </a:rPr>
              <a:t>Emotional</a:t>
            </a:r>
          </a:p>
        </p:txBody>
      </p:sp>
      <p:cxnSp>
        <p:nvCxnSpPr>
          <p:cNvPr id="61" name="Straight Connector 60">
            <a:extLst>
              <a:ext uri="{FF2B5EF4-FFF2-40B4-BE49-F238E27FC236}">
                <a16:creationId xmlns:a16="http://schemas.microsoft.com/office/drawing/2014/main" id="{909C9919-616C-40E6-AB09-B347E897D321}"/>
              </a:ext>
            </a:extLst>
          </p:cNvPr>
          <p:cNvCxnSpPr>
            <a:cxnSpLocks/>
          </p:cNvCxnSpPr>
          <p:nvPr/>
        </p:nvCxnSpPr>
        <p:spPr>
          <a:xfrm flipV="1">
            <a:off x="5428873" y="6667500"/>
            <a:ext cx="3860507" cy="762087"/>
          </a:xfrm>
          <a:prstGeom prst="line">
            <a:avLst/>
          </a:prstGeom>
          <a:ln w="57150">
            <a:solidFill>
              <a:srgbClr val="263F6B"/>
            </a:solidFill>
          </a:ln>
        </p:spPr>
        <p:style>
          <a:lnRef idx="1">
            <a:schemeClr val="accent1"/>
          </a:lnRef>
          <a:fillRef idx="0">
            <a:schemeClr val="accent1"/>
          </a:fillRef>
          <a:effectRef idx="0">
            <a:schemeClr val="accent1"/>
          </a:effectRef>
          <a:fontRef idx="minor">
            <a:schemeClr val="tx1"/>
          </a:fontRef>
        </p:style>
      </p:cxnSp>
      <p:sp>
        <p:nvSpPr>
          <p:cNvPr id="55" name="TextBox 28">
            <a:extLst>
              <a:ext uri="{FF2B5EF4-FFF2-40B4-BE49-F238E27FC236}">
                <a16:creationId xmlns:a16="http://schemas.microsoft.com/office/drawing/2014/main" id="{14C6D44E-A118-4D4E-BBED-39E671E69F78}"/>
              </a:ext>
            </a:extLst>
          </p:cNvPr>
          <p:cNvSpPr txBox="1"/>
          <p:nvPr/>
        </p:nvSpPr>
        <p:spPr>
          <a:xfrm>
            <a:off x="9967883" y="6407839"/>
            <a:ext cx="3241123" cy="423193"/>
          </a:xfrm>
          <a:prstGeom prst="rect">
            <a:avLst/>
          </a:prstGeom>
          <a:ln>
            <a:noFill/>
          </a:ln>
        </p:spPr>
        <p:txBody>
          <a:bodyPr lIns="0" tIns="0" rIns="0" bIns="0" rtlCol="0" anchor="t">
            <a:spAutoFit/>
          </a:bodyPr>
          <a:lstStyle/>
          <a:p>
            <a:pPr>
              <a:lnSpc>
                <a:spcPts val="3250"/>
              </a:lnSpc>
            </a:pPr>
            <a:r>
              <a:rPr lang="en-US" sz="3000" spc="50" dirty="0">
                <a:solidFill>
                  <a:srgbClr val="263F6B"/>
                </a:solidFill>
                <a:latin typeface="Montserrat Extra-Bold"/>
              </a:rPr>
              <a:t>Cognitive</a:t>
            </a:r>
          </a:p>
        </p:txBody>
      </p:sp>
      <p:sp>
        <p:nvSpPr>
          <p:cNvPr id="60" name="TextBox 28">
            <a:extLst>
              <a:ext uri="{FF2B5EF4-FFF2-40B4-BE49-F238E27FC236}">
                <a16:creationId xmlns:a16="http://schemas.microsoft.com/office/drawing/2014/main" id="{651AB866-09BA-47D5-8A46-5FB901101C73}"/>
              </a:ext>
            </a:extLst>
          </p:cNvPr>
          <p:cNvSpPr txBox="1"/>
          <p:nvPr/>
        </p:nvSpPr>
        <p:spPr>
          <a:xfrm>
            <a:off x="9967883" y="7645602"/>
            <a:ext cx="3241123" cy="423193"/>
          </a:xfrm>
          <a:prstGeom prst="rect">
            <a:avLst/>
          </a:prstGeom>
          <a:ln>
            <a:noFill/>
          </a:ln>
        </p:spPr>
        <p:txBody>
          <a:bodyPr lIns="0" tIns="0" rIns="0" bIns="0" rtlCol="0" anchor="t">
            <a:spAutoFit/>
          </a:bodyPr>
          <a:lstStyle/>
          <a:p>
            <a:pPr>
              <a:lnSpc>
                <a:spcPts val="3250"/>
              </a:lnSpc>
            </a:pPr>
            <a:r>
              <a:rPr lang="en-US" sz="3000" spc="50" dirty="0">
                <a:solidFill>
                  <a:srgbClr val="263F6B"/>
                </a:solidFill>
                <a:latin typeface="Montserrat Extra-Bold"/>
              </a:rPr>
              <a:t>Compassionate</a:t>
            </a:r>
          </a:p>
        </p:txBody>
      </p:sp>
      <p:cxnSp>
        <p:nvCxnSpPr>
          <p:cNvPr id="31" name="Straight Connector 30">
            <a:extLst>
              <a:ext uri="{FF2B5EF4-FFF2-40B4-BE49-F238E27FC236}">
                <a16:creationId xmlns:a16="http://schemas.microsoft.com/office/drawing/2014/main" id="{264B6E16-6F57-423F-96E1-7C144920790B}"/>
              </a:ext>
            </a:extLst>
          </p:cNvPr>
          <p:cNvCxnSpPr>
            <a:cxnSpLocks/>
          </p:cNvCxnSpPr>
          <p:nvPr/>
        </p:nvCxnSpPr>
        <p:spPr>
          <a:xfrm flipV="1">
            <a:off x="5428873" y="5356448"/>
            <a:ext cx="3705999" cy="1749047"/>
          </a:xfrm>
          <a:prstGeom prst="line">
            <a:avLst/>
          </a:prstGeom>
          <a:ln w="57150">
            <a:solidFill>
              <a:srgbClr val="263F6B"/>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D3B3992E-D081-4BD1-BCCC-F2DA08268364}"/>
              </a:ext>
            </a:extLst>
          </p:cNvPr>
          <p:cNvCxnSpPr>
            <a:cxnSpLocks/>
          </p:cNvCxnSpPr>
          <p:nvPr/>
        </p:nvCxnSpPr>
        <p:spPr>
          <a:xfrm>
            <a:off x="5451140" y="7792255"/>
            <a:ext cx="3873801" cy="141477"/>
          </a:xfrm>
          <a:prstGeom prst="line">
            <a:avLst/>
          </a:prstGeom>
          <a:ln w="57150">
            <a:solidFill>
              <a:srgbClr val="263F6B"/>
            </a:solidFill>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DEB6CD90-948E-4BE6-9553-E04A62C36C9C}"/>
              </a:ext>
            </a:extLst>
          </p:cNvPr>
          <p:cNvGrpSpPr/>
          <p:nvPr/>
        </p:nvGrpSpPr>
        <p:grpSpPr>
          <a:xfrm>
            <a:off x="8534400" y="4889843"/>
            <a:ext cx="1433483" cy="853990"/>
            <a:chOff x="7615441" y="5800786"/>
            <a:chExt cx="858391" cy="511382"/>
          </a:xfrm>
        </p:grpSpPr>
        <p:grpSp>
          <p:nvGrpSpPr>
            <p:cNvPr id="16" name="Group 16"/>
            <p:cNvGrpSpPr/>
            <p:nvPr/>
          </p:nvGrpSpPr>
          <p:grpSpPr>
            <a:xfrm>
              <a:off x="7790086" y="5800786"/>
              <a:ext cx="509100" cy="511382"/>
              <a:chOff x="-53790" y="-627475"/>
              <a:chExt cx="6321663" cy="6350000"/>
            </a:xfrm>
          </p:grpSpPr>
          <p:sp>
            <p:nvSpPr>
              <p:cNvPr id="17" name="Freeform 17"/>
              <p:cNvSpPr/>
              <p:nvPr/>
            </p:nvSpPr>
            <p:spPr>
              <a:xfrm>
                <a:off x="-53790" y="-627475"/>
                <a:ext cx="6321663"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63F6B"/>
              </a:solidFill>
            </p:spPr>
          </p:sp>
        </p:grpSp>
        <p:sp>
          <p:nvSpPr>
            <p:cNvPr id="28" name="TextBox 28"/>
            <p:cNvSpPr txBox="1"/>
            <p:nvPr/>
          </p:nvSpPr>
          <p:spPr>
            <a:xfrm>
              <a:off x="7615441" y="5900926"/>
              <a:ext cx="858391" cy="253414"/>
            </a:xfrm>
            <a:prstGeom prst="rect">
              <a:avLst/>
            </a:prstGeom>
            <a:ln>
              <a:noFill/>
            </a:ln>
          </p:spPr>
          <p:txBody>
            <a:bodyPr wrap="square" lIns="0" tIns="0" rIns="0" bIns="0" rtlCol="0" anchor="t">
              <a:spAutoFit/>
            </a:bodyPr>
            <a:lstStyle/>
            <a:p>
              <a:pPr algn="ctr">
                <a:lnSpc>
                  <a:spcPts val="3250"/>
                </a:lnSpc>
              </a:pPr>
              <a:r>
                <a:rPr lang="en-US" sz="3000" spc="50" dirty="0">
                  <a:solidFill>
                    <a:schemeClr val="bg1"/>
                  </a:solidFill>
                  <a:latin typeface="Montserrat Extra-Bold"/>
                </a:rPr>
                <a:t>1. </a:t>
              </a:r>
            </a:p>
          </p:txBody>
        </p:sp>
      </p:grpSp>
      <p:grpSp>
        <p:nvGrpSpPr>
          <p:cNvPr id="46" name="Group 45">
            <a:extLst>
              <a:ext uri="{FF2B5EF4-FFF2-40B4-BE49-F238E27FC236}">
                <a16:creationId xmlns:a16="http://schemas.microsoft.com/office/drawing/2014/main" id="{336BE54F-BCC4-4FAC-82AE-9E678F0FF721}"/>
              </a:ext>
            </a:extLst>
          </p:cNvPr>
          <p:cNvGrpSpPr/>
          <p:nvPr/>
        </p:nvGrpSpPr>
        <p:grpSpPr>
          <a:xfrm>
            <a:off x="8583255" y="6211132"/>
            <a:ext cx="1433483" cy="853990"/>
            <a:chOff x="7615441" y="5800786"/>
            <a:chExt cx="858391" cy="511382"/>
          </a:xfrm>
        </p:grpSpPr>
        <p:grpSp>
          <p:nvGrpSpPr>
            <p:cNvPr id="47" name="Group 16">
              <a:extLst>
                <a:ext uri="{FF2B5EF4-FFF2-40B4-BE49-F238E27FC236}">
                  <a16:creationId xmlns:a16="http://schemas.microsoft.com/office/drawing/2014/main" id="{62707BD7-547C-40CB-ADC6-3AAA6235A763}"/>
                </a:ext>
              </a:extLst>
            </p:cNvPr>
            <p:cNvGrpSpPr/>
            <p:nvPr/>
          </p:nvGrpSpPr>
          <p:grpSpPr>
            <a:xfrm>
              <a:off x="7790086" y="5800786"/>
              <a:ext cx="509100" cy="511382"/>
              <a:chOff x="-53790" y="-627475"/>
              <a:chExt cx="6321663" cy="6350000"/>
            </a:xfrm>
          </p:grpSpPr>
          <p:sp>
            <p:nvSpPr>
              <p:cNvPr id="54" name="Freeform 17">
                <a:extLst>
                  <a:ext uri="{FF2B5EF4-FFF2-40B4-BE49-F238E27FC236}">
                    <a16:creationId xmlns:a16="http://schemas.microsoft.com/office/drawing/2014/main" id="{1E2D03BC-5EE5-4AEF-B08D-A16231460265}"/>
                  </a:ext>
                </a:extLst>
              </p:cNvPr>
              <p:cNvSpPr/>
              <p:nvPr/>
            </p:nvSpPr>
            <p:spPr>
              <a:xfrm>
                <a:off x="-53790" y="-627475"/>
                <a:ext cx="6321663"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63F6B"/>
              </a:solidFill>
            </p:spPr>
          </p:sp>
        </p:grpSp>
        <p:sp>
          <p:nvSpPr>
            <p:cNvPr id="53" name="TextBox 28">
              <a:extLst>
                <a:ext uri="{FF2B5EF4-FFF2-40B4-BE49-F238E27FC236}">
                  <a16:creationId xmlns:a16="http://schemas.microsoft.com/office/drawing/2014/main" id="{7D07D4B0-BEC9-4D8E-B7D6-63E56EEEC40E}"/>
                </a:ext>
              </a:extLst>
            </p:cNvPr>
            <p:cNvSpPr txBox="1"/>
            <p:nvPr/>
          </p:nvSpPr>
          <p:spPr>
            <a:xfrm>
              <a:off x="7615441" y="5900926"/>
              <a:ext cx="858391" cy="253414"/>
            </a:xfrm>
            <a:prstGeom prst="rect">
              <a:avLst/>
            </a:prstGeom>
            <a:ln>
              <a:noFill/>
            </a:ln>
          </p:spPr>
          <p:txBody>
            <a:bodyPr wrap="square" lIns="0" tIns="0" rIns="0" bIns="0" rtlCol="0" anchor="t">
              <a:spAutoFit/>
            </a:bodyPr>
            <a:lstStyle/>
            <a:p>
              <a:pPr algn="ctr">
                <a:lnSpc>
                  <a:spcPts val="3250"/>
                </a:lnSpc>
              </a:pPr>
              <a:r>
                <a:rPr lang="en-US" sz="3000" spc="50" dirty="0">
                  <a:solidFill>
                    <a:schemeClr val="bg1"/>
                  </a:solidFill>
                  <a:latin typeface="Montserrat Extra-Bold"/>
                </a:rPr>
                <a:t>2. </a:t>
              </a:r>
            </a:p>
          </p:txBody>
        </p:sp>
      </p:grpSp>
      <p:grpSp>
        <p:nvGrpSpPr>
          <p:cNvPr id="56" name="Group 55">
            <a:extLst>
              <a:ext uri="{FF2B5EF4-FFF2-40B4-BE49-F238E27FC236}">
                <a16:creationId xmlns:a16="http://schemas.microsoft.com/office/drawing/2014/main" id="{EA015F7E-302F-4362-83E3-B722DB8C5C47}"/>
              </a:ext>
            </a:extLst>
          </p:cNvPr>
          <p:cNvGrpSpPr/>
          <p:nvPr/>
        </p:nvGrpSpPr>
        <p:grpSpPr>
          <a:xfrm>
            <a:off x="8583255" y="7507850"/>
            <a:ext cx="1433483" cy="853990"/>
            <a:chOff x="7615441" y="5800786"/>
            <a:chExt cx="858391" cy="511382"/>
          </a:xfrm>
        </p:grpSpPr>
        <p:grpSp>
          <p:nvGrpSpPr>
            <p:cNvPr id="57" name="Group 16">
              <a:extLst>
                <a:ext uri="{FF2B5EF4-FFF2-40B4-BE49-F238E27FC236}">
                  <a16:creationId xmlns:a16="http://schemas.microsoft.com/office/drawing/2014/main" id="{2136D2C7-34DF-49D3-B47E-322144D47DCC}"/>
                </a:ext>
              </a:extLst>
            </p:cNvPr>
            <p:cNvGrpSpPr/>
            <p:nvPr/>
          </p:nvGrpSpPr>
          <p:grpSpPr>
            <a:xfrm>
              <a:off x="7790086" y="5800786"/>
              <a:ext cx="509100" cy="511382"/>
              <a:chOff x="-53790" y="-627475"/>
              <a:chExt cx="6321663" cy="6350000"/>
            </a:xfrm>
          </p:grpSpPr>
          <p:sp>
            <p:nvSpPr>
              <p:cNvPr id="59" name="Freeform 17">
                <a:extLst>
                  <a:ext uri="{FF2B5EF4-FFF2-40B4-BE49-F238E27FC236}">
                    <a16:creationId xmlns:a16="http://schemas.microsoft.com/office/drawing/2014/main" id="{DD68EE26-4A43-4DFE-833D-9E212D0C66F3}"/>
                  </a:ext>
                </a:extLst>
              </p:cNvPr>
              <p:cNvSpPr/>
              <p:nvPr/>
            </p:nvSpPr>
            <p:spPr>
              <a:xfrm>
                <a:off x="-53790" y="-627475"/>
                <a:ext cx="6321663"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63F6B"/>
              </a:solidFill>
            </p:spPr>
          </p:sp>
        </p:grpSp>
        <p:sp>
          <p:nvSpPr>
            <p:cNvPr id="58" name="TextBox 28">
              <a:extLst>
                <a:ext uri="{FF2B5EF4-FFF2-40B4-BE49-F238E27FC236}">
                  <a16:creationId xmlns:a16="http://schemas.microsoft.com/office/drawing/2014/main" id="{986E5686-5E41-4B26-A1BC-CF25615F2CA7}"/>
                </a:ext>
              </a:extLst>
            </p:cNvPr>
            <p:cNvSpPr txBox="1"/>
            <p:nvPr/>
          </p:nvSpPr>
          <p:spPr>
            <a:xfrm>
              <a:off x="7615441" y="5900926"/>
              <a:ext cx="858391" cy="253414"/>
            </a:xfrm>
            <a:prstGeom prst="rect">
              <a:avLst/>
            </a:prstGeom>
            <a:ln>
              <a:noFill/>
            </a:ln>
          </p:spPr>
          <p:txBody>
            <a:bodyPr wrap="square" lIns="0" tIns="0" rIns="0" bIns="0" rtlCol="0" anchor="t">
              <a:spAutoFit/>
            </a:bodyPr>
            <a:lstStyle/>
            <a:p>
              <a:pPr algn="ctr">
                <a:lnSpc>
                  <a:spcPts val="3250"/>
                </a:lnSpc>
              </a:pPr>
              <a:r>
                <a:rPr lang="en-US" sz="3000" spc="50" dirty="0">
                  <a:solidFill>
                    <a:schemeClr val="bg1"/>
                  </a:solidFill>
                  <a:latin typeface="Montserrat Extra-Bold"/>
                </a:rPr>
                <a:t>3. </a:t>
              </a:r>
            </a:p>
          </p:txBody>
        </p:sp>
      </p:grpSp>
      <p:pic>
        <p:nvPicPr>
          <p:cNvPr id="32" name="Picture 16">
            <a:extLst>
              <a:ext uri="{FF2B5EF4-FFF2-40B4-BE49-F238E27FC236}">
                <a16:creationId xmlns:a16="http://schemas.microsoft.com/office/drawing/2014/main" id="{ECA6AAFD-1805-FF50-A485-0E716C2AACF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700" y="1714500"/>
            <a:ext cx="1783058" cy="295015"/>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AutoShape 2"/>
          <p:cNvSpPr/>
          <p:nvPr/>
        </p:nvSpPr>
        <p:spPr>
          <a:xfrm rot="-1753206">
            <a:off x="-1113304" y="4354356"/>
            <a:ext cx="25783492" cy="9586163"/>
          </a:xfrm>
          <a:prstGeom prst="rect">
            <a:avLst/>
          </a:prstGeom>
          <a:solidFill>
            <a:srgbClr val="545454">
              <a:alpha val="4706"/>
            </a:srgbClr>
          </a:solidFill>
        </p:spPr>
      </p:sp>
      <p:pic>
        <p:nvPicPr>
          <p:cNvPr id="3" name="Picture 3"/>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6305562" y="-995510"/>
            <a:ext cx="12278020" cy="12278020"/>
          </a:xfrm>
          <a:prstGeom prst="rect">
            <a:avLst/>
          </a:prstGeom>
        </p:spPr>
      </p:pic>
      <p:sp>
        <p:nvSpPr>
          <p:cNvPr id="4" name="AutoShape 4"/>
          <p:cNvSpPr/>
          <p:nvPr/>
        </p:nvSpPr>
        <p:spPr>
          <a:xfrm>
            <a:off x="1047750" y="2573707"/>
            <a:ext cx="16230600" cy="6678110"/>
          </a:xfrm>
          <a:prstGeom prst="rect">
            <a:avLst/>
          </a:prstGeom>
          <a:solidFill>
            <a:srgbClr val="213559"/>
          </a:solidFill>
        </p:spPr>
      </p:sp>
      <p:grpSp>
        <p:nvGrpSpPr>
          <p:cNvPr id="5" name="Group 5"/>
          <p:cNvGrpSpPr>
            <a:grpSpLocks noChangeAspect="1"/>
          </p:cNvGrpSpPr>
          <p:nvPr/>
        </p:nvGrpSpPr>
        <p:grpSpPr>
          <a:xfrm>
            <a:off x="11153404" y="-203795"/>
            <a:ext cx="8734797" cy="10694589"/>
            <a:chOff x="-2793" y="-128"/>
            <a:chExt cx="4227140" cy="10286874"/>
          </a:xfrm>
        </p:grpSpPr>
        <p:sp>
          <p:nvSpPr>
            <p:cNvPr id="6" name="Freeform 6" descr="Hands on ears"/>
            <p:cNvSpPr/>
            <p:nvPr/>
          </p:nvSpPr>
          <p:spPr>
            <a:xfrm>
              <a:off x="-2793" y="-128"/>
              <a:ext cx="4227140" cy="10286874"/>
            </a:xfrm>
            <a:custGeom>
              <a:avLst/>
              <a:gdLst/>
              <a:ahLst/>
              <a:cxnLst/>
              <a:rect l="l" t="t" r="r" b="b"/>
              <a:pathLst>
                <a:path w="8606155" h="10286874">
                  <a:moveTo>
                    <a:pt x="8606155" y="10251441"/>
                  </a:moveTo>
                  <a:cubicBezTo>
                    <a:pt x="8606155" y="10284588"/>
                    <a:pt x="8595487" y="10286874"/>
                    <a:pt x="8567674" y="10286874"/>
                  </a:cubicBezTo>
                  <a:cubicBezTo>
                    <a:pt x="5713094" y="10286239"/>
                    <a:pt x="2858643" y="10286239"/>
                    <a:pt x="4064" y="10286239"/>
                  </a:cubicBezTo>
                  <a:cubicBezTo>
                    <a:pt x="0" y="10272396"/>
                    <a:pt x="6350" y="10259823"/>
                    <a:pt x="9271" y="10246996"/>
                  </a:cubicBezTo>
                  <a:cubicBezTo>
                    <a:pt x="134747" y="9685402"/>
                    <a:pt x="260350" y="9123935"/>
                    <a:pt x="386207" y="8562467"/>
                  </a:cubicBezTo>
                  <a:cubicBezTo>
                    <a:pt x="565658" y="7761986"/>
                    <a:pt x="745490" y="6961633"/>
                    <a:pt x="924814" y="6161151"/>
                  </a:cubicBezTo>
                  <a:cubicBezTo>
                    <a:pt x="1146302" y="5172583"/>
                    <a:pt x="1367282" y="4184015"/>
                    <a:pt x="1588643" y="3195574"/>
                  </a:cubicBezTo>
                  <a:cubicBezTo>
                    <a:pt x="1813560" y="2191385"/>
                    <a:pt x="2038604" y="1187323"/>
                    <a:pt x="2264156" y="183261"/>
                  </a:cubicBezTo>
                  <a:cubicBezTo>
                    <a:pt x="2277872" y="122174"/>
                    <a:pt x="2286635" y="59690"/>
                    <a:pt x="2308860" y="635"/>
                  </a:cubicBezTo>
                  <a:cubicBezTo>
                    <a:pt x="4395216" y="635"/>
                    <a:pt x="6481572" y="635"/>
                    <a:pt x="8567928" y="0"/>
                  </a:cubicBezTo>
                  <a:cubicBezTo>
                    <a:pt x="8596249" y="0"/>
                    <a:pt x="8605901" y="3429"/>
                    <a:pt x="8605901" y="35814"/>
                  </a:cubicBezTo>
                  <a:cubicBezTo>
                    <a:pt x="8605139" y="3441066"/>
                    <a:pt x="8605139" y="6846317"/>
                    <a:pt x="8606155" y="10251441"/>
                  </a:cubicBezTo>
                  <a:close/>
                </a:path>
              </a:pathLst>
            </a:custGeom>
            <a:blipFill>
              <a:blip r:embed="rId4" cstate="print">
                <a:extLst>
                  <a:ext uri="{28A0092B-C50C-407E-A947-70E740481C1C}">
                    <a14:useLocalDpi xmlns:a14="http://schemas.microsoft.com/office/drawing/2010/main" val="0"/>
                  </a:ext>
                </a:extLst>
              </a:blip>
              <a:stretch>
                <a:fillRect l="15" r="-45491"/>
              </a:stretch>
            </a:blipFill>
          </p:spPr>
          <p:txBody>
            <a:bodyPr/>
            <a:lstStyle/>
            <a:p>
              <a:endParaRPr lang="en-US" dirty="0"/>
            </a:p>
          </p:txBody>
        </p:sp>
      </p:grpSp>
      <p:sp>
        <p:nvSpPr>
          <p:cNvPr id="7" name="TextBox 7"/>
          <p:cNvSpPr txBox="1"/>
          <p:nvPr/>
        </p:nvSpPr>
        <p:spPr>
          <a:xfrm>
            <a:off x="1028700" y="1200150"/>
            <a:ext cx="9734486" cy="1040028"/>
          </a:xfrm>
          <a:prstGeom prst="rect">
            <a:avLst/>
          </a:prstGeom>
        </p:spPr>
        <p:txBody>
          <a:bodyPr wrap="square" lIns="0" tIns="0" rIns="0" bIns="0" rtlCol="0" anchor="t">
            <a:spAutoFit/>
          </a:bodyPr>
          <a:lstStyle/>
          <a:p>
            <a:pPr>
              <a:lnSpc>
                <a:spcPts val="8071"/>
              </a:lnSpc>
            </a:pPr>
            <a:r>
              <a:rPr lang="en-US" sz="8236" spc="-485" dirty="0">
                <a:solidFill>
                  <a:srgbClr val="263F6B"/>
                </a:solidFill>
                <a:latin typeface="Montserrat Extra-Bold Italics"/>
              </a:rPr>
              <a:t>Active Listening</a:t>
            </a:r>
          </a:p>
        </p:txBody>
      </p:sp>
      <p:sp>
        <p:nvSpPr>
          <p:cNvPr id="8" name="TextBox 8"/>
          <p:cNvSpPr txBox="1"/>
          <p:nvPr/>
        </p:nvSpPr>
        <p:spPr>
          <a:xfrm>
            <a:off x="1840452" y="3338109"/>
            <a:ext cx="9117843" cy="4942571"/>
          </a:xfrm>
          <a:prstGeom prst="rect">
            <a:avLst/>
          </a:prstGeom>
        </p:spPr>
        <p:txBody>
          <a:bodyPr wrap="square" lIns="0" tIns="0" rIns="0" bIns="0" rtlCol="0" anchor="t">
            <a:spAutoFit/>
          </a:bodyPr>
          <a:lstStyle/>
          <a:p>
            <a:pPr marL="539749" lvl="1" indent="-269875">
              <a:lnSpc>
                <a:spcPts val="5624"/>
              </a:lnSpc>
              <a:buFont typeface="Arial"/>
              <a:buChar char="•"/>
            </a:pPr>
            <a:r>
              <a:rPr lang="en-US" sz="3500" spc="49" dirty="0">
                <a:solidFill>
                  <a:srgbClr val="FFFFFF"/>
                </a:solidFill>
                <a:latin typeface="Montserrat Medium" panose="00000600000000000000" pitchFamily="2" charset="0"/>
              </a:rPr>
              <a:t>Paying attention to the feelings and content being shared</a:t>
            </a:r>
          </a:p>
          <a:p>
            <a:pPr marL="539749" lvl="1" indent="-269875">
              <a:lnSpc>
                <a:spcPts val="5624"/>
              </a:lnSpc>
              <a:buFont typeface="Arial"/>
              <a:buChar char="•"/>
            </a:pPr>
            <a:r>
              <a:rPr lang="en-US" sz="3500" spc="49" dirty="0">
                <a:solidFill>
                  <a:srgbClr val="FFFFFF"/>
                </a:solidFill>
                <a:latin typeface="Montserrat Medium" panose="00000600000000000000" pitchFamily="2" charset="0"/>
              </a:rPr>
              <a:t>Not judging</a:t>
            </a:r>
          </a:p>
          <a:p>
            <a:pPr marL="539749" lvl="1" indent="-269875">
              <a:lnSpc>
                <a:spcPts val="5624"/>
              </a:lnSpc>
              <a:buFont typeface="Arial"/>
              <a:buChar char="•"/>
            </a:pPr>
            <a:r>
              <a:rPr lang="en-US" sz="3500" spc="49" dirty="0">
                <a:solidFill>
                  <a:srgbClr val="FFFFFF"/>
                </a:solidFill>
                <a:latin typeface="Montserrat Medium" panose="00000600000000000000" pitchFamily="2" charset="0"/>
              </a:rPr>
              <a:t>Reflecting</a:t>
            </a:r>
          </a:p>
          <a:p>
            <a:pPr marL="539749" lvl="1" indent="-269875">
              <a:lnSpc>
                <a:spcPts val="5624"/>
              </a:lnSpc>
              <a:buFont typeface="Arial"/>
              <a:buChar char="•"/>
            </a:pPr>
            <a:r>
              <a:rPr lang="en-US" sz="3500" spc="49" dirty="0">
                <a:solidFill>
                  <a:srgbClr val="FFFFFF"/>
                </a:solidFill>
                <a:latin typeface="Montserrat Medium" panose="00000600000000000000" pitchFamily="2" charset="0"/>
              </a:rPr>
              <a:t>Clarifying</a:t>
            </a:r>
          </a:p>
          <a:p>
            <a:pPr marL="539749" lvl="1" indent="-269875">
              <a:lnSpc>
                <a:spcPts val="5624"/>
              </a:lnSpc>
              <a:buFont typeface="Arial"/>
              <a:buChar char="•"/>
            </a:pPr>
            <a:r>
              <a:rPr lang="en-US" sz="3500" spc="49" dirty="0">
                <a:solidFill>
                  <a:srgbClr val="FFFFFF"/>
                </a:solidFill>
                <a:latin typeface="Montserrat Medium" panose="00000600000000000000" pitchFamily="2" charset="0"/>
              </a:rPr>
              <a:t>Summarizing</a:t>
            </a:r>
          </a:p>
          <a:p>
            <a:pPr marL="539749" lvl="1" indent="-269875">
              <a:lnSpc>
                <a:spcPts val="5624"/>
              </a:lnSpc>
              <a:buFont typeface="Arial"/>
              <a:buChar char="•"/>
            </a:pPr>
            <a:r>
              <a:rPr lang="en-US" sz="3500" spc="49" dirty="0">
                <a:solidFill>
                  <a:srgbClr val="FFFFFF"/>
                </a:solidFill>
                <a:latin typeface="Montserrat Medium" panose="00000600000000000000" pitchFamily="2" charset="0"/>
              </a:rPr>
              <a:t>Sharing</a:t>
            </a:r>
          </a:p>
        </p:txBody>
      </p:sp>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476242" y="8956802"/>
            <a:ext cx="1783058" cy="295015"/>
          </a:xfrm>
          <a:prstGeom prst="rect">
            <a:avLst/>
          </a:prstGeom>
        </p:spPr>
      </p:pic>
    </p:spTree>
    <p:extLst>
      <p:ext uri="{BB962C8B-B14F-4D97-AF65-F5344CB8AC3E}">
        <p14:creationId xmlns:p14="http://schemas.microsoft.com/office/powerpoint/2010/main" val="39865471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AutoShape 2"/>
          <p:cNvSpPr/>
          <p:nvPr/>
        </p:nvSpPr>
        <p:spPr>
          <a:xfrm rot="-1753206">
            <a:off x="-1113304" y="4354356"/>
            <a:ext cx="25783492" cy="9586163"/>
          </a:xfrm>
          <a:prstGeom prst="rect">
            <a:avLst/>
          </a:prstGeom>
          <a:solidFill>
            <a:srgbClr val="545454">
              <a:alpha val="4706"/>
            </a:srgbClr>
          </a:solidFill>
        </p:spPr>
      </p:sp>
      <p:pic>
        <p:nvPicPr>
          <p:cNvPr id="3" name="Picture 3"/>
          <p:cNvPicPr>
            <a:picLocks noChangeAspect="1"/>
          </p:cNvPicPr>
          <p:nvPr/>
        </p:nvPicPr>
        <p:blipFill>
          <a:blip r:embed="rId3">
            <a:alphaModFix amt="19999"/>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5943600" y="-1357472"/>
            <a:ext cx="12639982" cy="12639982"/>
          </a:xfrm>
          <a:prstGeom prst="rect">
            <a:avLst/>
          </a:prstGeom>
        </p:spPr>
      </p:pic>
      <p:sp>
        <p:nvSpPr>
          <p:cNvPr id="4" name="AutoShape 4"/>
          <p:cNvSpPr/>
          <p:nvPr/>
        </p:nvSpPr>
        <p:spPr>
          <a:xfrm>
            <a:off x="1028700" y="3937812"/>
            <a:ext cx="16230600" cy="5320488"/>
          </a:xfrm>
          <a:prstGeom prst="rect">
            <a:avLst/>
          </a:prstGeom>
          <a:solidFill>
            <a:srgbClr val="213559"/>
          </a:solidFill>
        </p:spPr>
      </p:sp>
      <p:grpSp>
        <p:nvGrpSpPr>
          <p:cNvPr id="5" name="Group 5"/>
          <p:cNvGrpSpPr>
            <a:grpSpLocks noChangeAspect="1"/>
          </p:cNvGrpSpPr>
          <p:nvPr/>
        </p:nvGrpSpPr>
        <p:grpSpPr>
          <a:xfrm>
            <a:off x="9711253" y="-114300"/>
            <a:ext cx="8872331" cy="10605028"/>
            <a:chOff x="-2793" y="-128"/>
            <a:chExt cx="6884346" cy="10286874"/>
          </a:xfrm>
        </p:grpSpPr>
        <p:sp>
          <p:nvSpPr>
            <p:cNvPr id="6" name="Freeform 6"/>
            <p:cNvSpPr/>
            <p:nvPr/>
          </p:nvSpPr>
          <p:spPr>
            <a:xfrm>
              <a:off x="-2793" y="-128"/>
              <a:ext cx="6884346" cy="10286874"/>
            </a:xfrm>
            <a:custGeom>
              <a:avLst/>
              <a:gdLst/>
              <a:ahLst/>
              <a:cxnLst/>
              <a:rect l="l" t="t" r="r" b="b"/>
              <a:pathLst>
                <a:path w="8606155" h="10286874">
                  <a:moveTo>
                    <a:pt x="8606155" y="10251441"/>
                  </a:moveTo>
                  <a:cubicBezTo>
                    <a:pt x="8606155" y="10284588"/>
                    <a:pt x="8595487" y="10286874"/>
                    <a:pt x="8567674" y="10286874"/>
                  </a:cubicBezTo>
                  <a:cubicBezTo>
                    <a:pt x="5713094" y="10286239"/>
                    <a:pt x="2858643" y="10286239"/>
                    <a:pt x="4064" y="10286239"/>
                  </a:cubicBezTo>
                  <a:cubicBezTo>
                    <a:pt x="0" y="10272396"/>
                    <a:pt x="6350" y="10259823"/>
                    <a:pt x="9271" y="10246996"/>
                  </a:cubicBezTo>
                  <a:cubicBezTo>
                    <a:pt x="134747" y="9685402"/>
                    <a:pt x="260350" y="9123935"/>
                    <a:pt x="386207" y="8562467"/>
                  </a:cubicBezTo>
                  <a:cubicBezTo>
                    <a:pt x="565658" y="7761986"/>
                    <a:pt x="745490" y="6961633"/>
                    <a:pt x="924814" y="6161151"/>
                  </a:cubicBezTo>
                  <a:cubicBezTo>
                    <a:pt x="1146302" y="5172583"/>
                    <a:pt x="1367282" y="4184015"/>
                    <a:pt x="1588643" y="3195574"/>
                  </a:cubicBezTo>
                  <a:cubicBezTo>
                    <a:pt x="1813560" y="2191385"/>
                    <a:pt x="2038604" y="1187323"/>
                    <a:pt x="2264156" y="183261"/>
                  </a:cubicBezTo>
                  <a:cubicBezTo>
                    <a:pt x="2277872" y="122174"/>
                    <a:pt x="2286635" y="59690"/>
                    <a:pt x="2308860" y="635"/>
                  </a:cubicBezTo>
                  <a:cubicBezTo>
                    <a:pt x="4395216" y="635"/>
                    <a:pt x="6481572" y="635"/>
                    <a:pt x="8567928" y="0"/>
                  </a:cubicBezTo>
                  <a:cubicBezTo>
                    <a:pt x="8596249" y="0"/>
                    <a:pt x="8605901" y="3429"/>
                    <a:pt x="8605901" y="35814"/>
                  </a:cubicBezTo>
                  <a:cubicBezTo>
                    <a:pt x="8605139" y="3441066"/>
                    <a:pt x="8605139" y="6846317"/>
                    <a:pt x="8606155" y="10251441"/>
                  </a:cubicBezTo>
                  <a:close/>
                </a:path>
              </a:pathLst>
            </a:custGeom>
            <a:blipFill>
              <a:blip r:embed="rId5">
                <a:extLst>
                  <a:ext uri="{28A0092B-C50C-407E-A947-70E740481C1C}">
                    <a14:useLocalDpi xmlns:a14="http://schemas.microsoft.com/office/drawing/2010/main" val="0"/>
                  </a:ext>
                </a:extLst>
              </a:blip>
              <a:stretch>
                <a:fillRect l="-6428" t="-7396" r="-28951" b="-898"/>
              </a:stretch>
            </a:blipFill>
          </p:spPr>
          <p:txBody>
            <a:bodyPr/>
            <a:lstStyle/>
            <a:p>
              <a:endParaRPr lang="en-US" dirty="0"/>
            </a:p>
          </p:txBody>
        </p:sp>
      </p:grpSp>
      <p:sp>
        <p:nvSpPr>
          <p:cNvPr id="7" name="TextBox 7"/>
          <p:cNvSpPr txBox="1"/>
          <p:nvPr/>
        </p:nvSpPr>
        <p:spPr>
          <a:xfrm>
            <a:off x="1028700" y="1104900"/>
            <a:ext cx="8872329" cy="1040028"/>
          </a:xfrm>
          <a:prstGeom prst="rect">
            <a:avLst/>
          </a:prstGeom>
        </p:spPr>
        <p:txBody>
          <a:bodyPr wrap="square" lIns="0" tIns="0" rIns="0" bIns="0" rtlCol="0" anchor="t">
            <a:spAutoFit/>
          </a:bodyPr>
          <a:lstStyle/>
          <a:p>
            <a:pPr>
              <a:lnSpc>
                <a:spcPts val="8071"/>
              </a:lnSpc>
            </a:pPr>
            <a:r>
              <a:rPr lang="en-US" sz="8236" spc="-485" dirty="0">
                <a:solidFill>
                  <a:srgbClr val="263F6B"/>
                </a:solidFill>
                <a:latin typeface="Montserrat Extra-Bold Italics"/>
              </a:rPr>
              <a:t>Flexibility</a:t>
            </a:r>
          </a:p>
        </p:txBody>
      </p:sp>
      <p:sp>
        <p:nvSpPr>
          <p:cNvPr id="8" name="TextBox 8"/>
          <p:cNvSpPr txBox="1"/>
          <p:nvPr/>
        </p:nvSpPr>
        <p:spPr>
          <a:xfrm>
            <a:off x="2057401" y="4480141"/>
            <a:ext cx="8229600" cy="4462760"/>
          </a:xfrm>
          <a:prstGeom prst="rect">
            <a:avLst/>
          </a:prstGeom>
        </p:spPr>
        <p:txBody>
          <a:bodyPr wrap="square" lIns="0" tIns="0" rIns="0" bIns="0" rtlCol="0" anchor="t">
            <a:spAutoFit/>
          </a:bodyPr>
          <a:lstStyle/>
          <a:p>
            <a:pPr marL="539749" lvl="1" indent="-269875">
              <a:spcBef>
                <a:spcPts val="1200"/>
              </a:spcBef>
              <a:buFont typeface="Arial"/>
              <a:buChar char="•"/>
            </a:pPr>
            <a:r>
              <a:rPr lang="en-US" sz="3500" spc="49" dirty="0">
                <a:solidFill>
                  <a:srgbClr val="FFFFFF"/>
                </a:solidFill>
                <a:latin typeface="Montserrat Medium" panose="020B0604020202020204" pitchFamily="2" charset="0"/>
              </a:rPr>
              <a:t>Being able to shift from one contact or task to another with little impact on effectiveness</a:t>
            </a:r>
          </a:p>
          <a:p>
            <a:pPr marL="539749" lvl="1" indent="-269875">
              <a:spcBef>
                <a:spcPts val="1200"/>
              </a:spcBef>
              <a:buFont typeface="Arial"/>
              <a:buChar char="•"/>
            </a:pPr>
            <a:r>
              <a:rPr lang="en-US" sz="3500" spc="49" dirty="0">
                <a:solidFill>
                  <a:srgbClr val="FFFFFF"/>
                </a:solidFill>
                <a:latin typeface="Montserrat Medium" panose="020B0604020202020204" pitchFamily="2" charset="0"/>
              </a:rPr>
              <a:t>Being able to adapt to the different clients and their needs (Race, Gender, Socioeconomic status, Age, Issue, Bias, Sexual Orientation, etc.)</a:t>
            </a:r>
          </a:p>
        </p:txBody>
      </p:sp>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476242" y="8956802"/>
            <a:ext cx="1783058" cy="295015"/>
          </a:xfrm>
          <a:prstGeom prst="rect">
            <a:avLst/>
          </a:prstGeom>
        </p:spPr>
      </p:pic>
    </p:spTree>
    <p:extLst>
      <p:ext uri="{BB962C8B-B14F-4D97-AF65-F5344CB8AC3E}">
        <p14:creationId xmlns:p14="http://schemas.microsoft.com/office/powerpoint/2010/main" val="21585265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TextBox 2"/>
          <p:cNvSpPr txBox="1"/>
          <p:nvPr/>
        </p:nvSpPr>
        <p:spPr>
          <a:xfrm>
            <a:off x="1047750" y="1433147"/>
            <a:ext cx="16402050" cy="873957"/>
          </a:xfrm>
          <a:prstGeom prst="rect">
            <a:avLst/>
          </a:prstGeom>
        </p:spPr>
        <p:txBody>
          <a:bodyPr wrap="square" lIns="0" tIns="0" rIns="0" bIns="0" rtlCol="0" anchor="t">
            <a:spAutoFit/>
          </a:bodyPr>
          <a:lstStyle/>
          <a:p>
            <a:pPr>
              <a:lnSpc>
                <a:spcPts val="6801"/>
              </a:lnSpc>
            </a:pPr>
            <a:r>
              <a:rPr lang="en-US" sz="6940" spc="-409" dirty="0">
                <a:solidFill>
                  <a:srgbClr val="263F6B"/>
                </a:solidFill>
                <a:latin typeface="Montserrat Extra-Bold Italics"/>
              </a:rPr>
              <a:t>Effective Use Of Humor</a:t>
            </a:r>
          </a:p>
        </p:txBody>
      </p:sp>
      <p:sp>
        <p:nvSpPr>
          <p:cNvPr id="3" name="AutoShape 3"/>
          <p:cNvSpPr/>
          <p:nvPr/>
        </p:nvSpPr>
        <p:spPr>
          <a:xfrm rot="-1753206">
            <a:off x="-1113304" y="4354356"/>
            <a:ext cx="25783492" cy="9586163"/>
          </a:xfrm>
          <a:prstGeom prst="rect">
            <a:avLst/>
          </a:prstGeom>
          <a:solidFill>
            <a:srgbClr val="545454">
              <a:alpha val="4706"/>
            </a:srgbClr>
          </a:solidFill>
        </p:spPr>
      </p:sp>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700" y="2660254"/>
            <a:ext cx="1783058" cy="295015"/>
          </a:xfrm>
          <a:prstGeom prst="rect">
            <a:avLst/>
          </a:prstGeom>
        </p:spPr>
      </p:pic>
      <p:sp>
        <p:nvSpPr>
          <p:cNvPr id="18" name="AutoShape 18"/>
          <p:cNvSpPr/>
          <p:nvPr/>
        </p:nvSpPr>
        <p:spPr>
          <a:xfrm>
            <a:off x="1028700" y="9591065"/>
            <a:ext cx="16230600" cy="1351653"/>
          </a:xfrm>
          <a:prstGeom prst="rect">
            <a:avLst/>
          </a:prstGeom>
          <a:solidFill>
            <a:srgbClr val="213559"/>
          </a:solidFill>
        </p:spPr>
      </p:sp>
      <p:sp>
        <p:nvSpPr>
          <p:cNvPr id="19" name="AutoShape 19"/>
          <p:cNvSpPr/>
          <p:nvPr/>
        </p:nvSpPr>
        <p:spPr>
          <a:xfrm>
            <a:off x="1028700" y="-675827"/>
            <a:ext cx="16230600" cy="1351653"/>
          </a:xfrm>
          <a:prstGeom prst="rect">
            <a:avLst/>
          </a:prstGeom>
          <a:solidFill>
            <a:srgbClr val="213559"/>
          </a:solidFill>
        </p:spPr>
      </p:sp>
      <p:sp>
        <p:nvSpPr>
          <p:cNvPr id="20" name="TextBox 20"/>
          <p:cNvSpPr txBox="1"/>
          <p:nvPr/>
        </p:nvSpPr>
        <p:spPr>
          <a:xfrm>
            <a:off x="1028700" y="3427908"/>
            <a:ext cx="12992100" cy="3448380"/>
          </a:xfrm>
          <a:prstGeom prst="rect">
            <a:avLst/>
          </a:prstGeom>
        </p:spPr>
        <p:txBody>
          <a:bodyPr wrap="square" lIns="0" tIns="0" rIns="0" bIns="0" rtlCol="0" anchor="t">
            <a:spAutoFit/>
          </a:bodyPr>
          <a:lstStyle/>
          <a:p>
            <a:pPr marL="539749" lvl="1" indent="-269875">
              <a:lnSpc>
                <a:spcPct val="150000"/>
              </a:lnSpc>
              <a:spcBef>
                <a:spcPts val="1200"/>
              </a:spcBef>
              <a:buFont typeface="Arial"/>
              <a:buChar char="•"/>
            </a:pPr>
            <a:r>
              <a:rPr lang="en-US" sz="3500" spc="49" dirty="0">
                <a:solidFill>
                  <a:srgbClr val="000000"/>
                </a:solidFill>
                <a:latin typeface="Montserrat Medium" panose="00000600000000000000" pitchFamily="2" charset="0"/>
              </a:rPr>
              <a:t>Use humor to connect</a:t>
            </a:r>
          </a:p>
          <a:p>
            <a:pPr marL="539749" lvl="1" indent="-269875">
              <a:lnSpc>
                <a:spcPct val="150000"/>
              </a:lnSpc>
              <a:spcBef>
                <a:spcPts val="1200"/>
              </a:spcBef>
              <a:buFont typeface="Arial"/>
              <a:buChar char="•"/>
            </a:pPr>
            <a:r>
              <a:rPr lang="en-US" sz="3500" spc="49" dirty="0">
                <a:solidFill>
                  <a:srgbClr val="000000"/>
                </a:solidFill>
                <a:latin typeface="Montserrat Medium" panose="00000600000000000000" pitchFamily="2" charset="0"/>
              </a:rPr>
              <a:t>Use humor to change perspective</a:t>
            </a:r>
          </a:p>
          <a:p>
            <a:pPr marL="539749" lvl="1" indent="-269875">
              <a:lnSpc>
                <a:spcPct val="150000"/>
              </a:lnSpc>
              <a:spcBef>
                <a:spcPts val="1200"/>
              </a:spcBef>
              <a:buFont typeface="Arial"/>
              <a:buChar char="•"/>
            </a:pPr>
            <a:r>
              <a:rPr lang="en-US" sz="3500" spc="49" dirty="0">
                <a:solidFill>
                  <a:srgbClr val="000000"/>
                </a:solidFill>
                <a:latin typeface="Montserrat Medium" panose="00000600000000000000" pitchFamily="2" charset="0"/>
              </a:rPr>
              <a:t>Humor should only be used at the expense of yourself; otherwise, avoid this technique </a:t>
            </a:r>
          </a:p>
        </p:txBody>
      </p:sp>
    </p:spTree>
    <p:extLst>
      <p:ext uri="{BB962C8B-B14F-4D97-AF65-F5344CB8AC3E}">
        <p14:creationId xmlns:p14="http://schemas.microsoft.com/office/powerpoint/2010/main" val="12667591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AutoShape 2"/>
          <p:cNvSpPr/>
          <p:nvPr/>
        </p:nvSpPr>
        <p:spPr>
          <a:xfrm rot="-1753206">
            <a:off x="-1094255" y="4354357"/>
            <a:ext cx="25783492" cy="9586163"/>
          </a:xfrm>
          <a:prstGeom prst="rect">
            <a:avLst/>
          </a:prstGeom>
          <a:solidFill>
            <a:srgbClr val="545454">
              <a:alpha val="4706"/>
            </a:srgbClr>
          </a:solidFill>
        </p:spPr>
      </p:sp>
      <p:sp>
        <p:nvSpPr>
          <p:cNvPr id="9" name="TextBox 9"/>
          <p:cNvSpPr txBox="1"/>
          <p:nvPr/>
        </p:nvSpPr>
        <p:spPr>
          <a:xfrm>
            <a:off x="6629400" y="3695700"/>
            <a:ext cx="10058400" cy="4539704"/>
          </a:xfrm>
          <a:prstGeom prst="rect">
            <a:avLst/>
          </a:prstGeom>
        </p:spPr>
        <p:txBody>
          <a:bodyPr wrap="square" lIns="0" tIns="0" rIns="0" bIns="0" rtlCol="0" anchor="t">
            <a:spAutoFit/>
          </a:bodyPr>
          <a:lstStyle/>
          <a:p>
            <a:pPr marL="539749" lvl="1" indent="-269875">
              <a:spcBef>
                <a:spcPts val="1200"/>
              </a:spcBef>
              <a:buFont typeface="Arial"/>
              <a:buChar char="•"/>
            </a:pPr>
            <a:r>
              <a:rPr lang="en-US" sz="3500" spc="49" dirty="0">
                <a:solidFill>
                  <a:srgbClr val="263F6B"/>
                </a:solidFill>
                <a:latin typeface="Montserrat Medium" panose="00000600000000000000" pitchFamily="2" charset="0"/>
              </a:rPr>
              <a:t>Be open to the process</a:t>
            </a:r>
          </a:p>
          <a:p>
            <a:pPr marL="539749" lvl="1" indent="-269875">
              <a:spcBef>
                <a:spcPts val="1200"/>
              </a:spcBef>
              <a:buFont typeface="Arial"/>
              <a:buChar char="•"/>
            </a:pPr>
            <a:r>
              <a:rPr lang="en-US" sz="3500" spc="49" dirty="0">
                <a:solidFill>
                  <a:srgbClr val="263F6B"/>
                </a:solidFill>
                <a:latin typeface="Montserrat Medium" panose="00000600000000000000" pitchFamily="2" charset="0"/>
              </a:rPr>
              <a:t>It takes time and commitment</a:t>
            </a:r>
          </a:p>
          <a:p>
            <a:pPr marL="539749" lvl="1" indent="-269875">
              <a:spcBef>
                <a:spcPts val="1200"/>
              </a:spcBef>
              <a:buFont typeface="Arial"/>
              <a:buChar char="•"/>
            </a:pPr>
            <a:r>
              <a:rPr lang="en-US" sz="3500" spc="49" dirty="0">
                <a:solidFill>
                  <a:srgbClr val="263F6B"/>
                </a:solidFill>
                <a:latin typeface="Montserrat Medium" panose="00000600000000000000" pitchFamily="2" charset="0"/>
              </a:rPr>
              <a:t>Participate in trainings (like today!)</a:t>
            </a:r>
          </a:p>
          <a:p>
            <a:pPr marL="539749" lvl="1" indent="-269875">
              <a:spcBef>
                <a:spcPts val="1200"/>
              </a:spcBef>
              <a:buFont typeface="Arial"/>
              <a:buChar char="•"/>
            </a:pPr>
            <a:r>
              <a:rPr lang="en-US" sz="3500" spc="49" dirty="0">
                <a:solidFill>
                  <a:srgbClr val="263F6B"/>
                </a:solidFill>
                <a:latin typeface="Montserrat Medium" panose="00000600000000000000" pitchFamily="2" charset="0"/>
              </a:rPr>
              <a:t>Practice self-care</a:t>
            </a:r>
          </a:p>
          <a:p>
            <a:pPr marL="539749" lvl="1" indent="-269875">
              <a:spcBef>
                <a:spcPts val="1200"/>
              </a:spcBef>
              <a:buFont typeface="Arial"/>
              <a:buChar char="•"/>
            </a:pPr>
            <a:r>
              <a:rPr lang="en-US" sz="3500" spc="49" dirty="0">
                <a:solidFill>
                  <a:srgbClr val="263F6B"/>
                </a:solidFill>
                <a:latin typeface="Montserrat Medium" panose="00000600000000000000" pitchFamily="2" charset="0"/>
              </a:rPr>
              <a:t>Use professional resources, such as from the SHIP TA Center</a:t>
            </a:r>
          </a:p>
          <a:p>
            <a:pPr marL="539749" lvl="1" indent="-269875">
              <a:spcBef>
                <a:spcPts val="1200"/>
              </a:spcBef>
              <a:buFont typeface="Arial"/>
              <a:buChar char="•"/>
            </a:pPr>
            <a:endParaRPr lang="en-US" sz="3500" spc="49" dirty="0">
              <a:solidFill>
                <a:srgbClr val="263F6B"/>
              </a:solidFill>
              <a:latin typeface="Montserrat Medium" panose="00000600000000000000" pitchFamily="2" charset="0"/>
            </a:endParaRPr>
          </a:p>
        </p:txBody>
      </p:sp>
      <p:pic>
        <p:nvPicPr>
          <p:cNvPr id="12" name="Picture 11" descr="Person working with laptop and notepad">
            <a:extLst>
              <a:ext uri="{FF2B5EF4-FFF2-40B4-BE49-F238E27FC236}">
                <a16:creationId xmlns:a16="http://schemas.microsoft.com/office/drawing/2014/main" id="{78D76C03-5501-4F31-89E7-4A4F4B278FD1}"/>
              </a:ext>
            </a:extLst>
          </p:cNvPr>
          <p:cNvPicPr>
            <a:picLocks noChangeAspect="1"/>
          </p:cNvPicPr>
          <p:nvPr/>
        </p:nvPicPr>
        <p:blipFill rotWithShape="1">
          <a:blip r:embed="rId3">
            <a:extLst>
              <a:ext uri="{28A0092B-C50C-407E-A947-70E740481C1C}">
                <a14:useLocalDpi xmlns:a14="http://schemas.microsoft.com/office/drawing/2010/main" val="0"/>
              </a:ext>
            </a:extLst>
          </a:blip>
          <a:srcRect l="42383" r="19669"/>
          <a:stretch/>
        </p:blipFill>
        <p:spPr>
          <a:xfrm>
            <a:off x="-1" y="-33338"/>
            <a:ext cx="5867401" cy="10320338"/>
          </a:xfrm>
          <a:prstGeom prst="rect">
            <a:avLst/>
          </a:prstGeom>
        </p:spPr>
      </p:pic>
      <p:sp>
        <p:nvSpPr>
          <p:cNvPr id="10" name="TextBox 2">
            <a:extLst>
              <a:ext uri="{FF2B5EF4-FFF2-40B4-BE49-F238E27FC236}">
                <a16:creationId xmlns:a16="http://schemas.microsoft.com/office/drawing/2014/main" id="{28DB15F5-2FEA-4DF3-A78C-8B056CF346D4}"/>
              </a:ext>
            </a:extLst>
          </p:cNvPr>
          <p:cNvSpPr txBox="1"/>
          <p:nvPr/>
        </p:nvSpPr>
        <p:spPr>
          <a:xfrm>
            <a:off x="6887675" y="1124420"/>
            <a:ext cx="10589216" cy="873957"/>
          </a:xfrm>
          <a:prstGeom prst="rect">
            <a:avLst/>
          </a:prstGeom>
        </p:spPr>
        <p:txBody>
          <a:bodyPr wrap="square" lIns="0" tIns="0" rIns="0" bIns="0" rtlCol="0" anchor="t">
            <a:spAutoFit/>
          </a:bodyPr>
          <a:lstStyle/>
          <a:p>
            <a:pPr>
              <a:lnSpc>
                <a:spcPts val="6801"/>
              </a:lnSpc>
            </a:pPr>
            <a:r>
              <a:rPr lang="en-US" sz="6940" spc="-409" dirty="0">
                <a:solidFill>
                  <a:srgbClr val="263F6B"/>
                </a:solidFill>
                <a:latin typeface="Montserrat Extra-Bold Italics"/>
              </a:rPr>
              <a:t>Developing Soft Skills</a:t>
            </a:r>
          </a:p>
        </p:txBody>
      </p:sp>
      <p:pic>
        <p:nvPicPr>
          <p:cNvPr id="11" name="Picture 16">
            <a:extLst>
              <a:ext uri="{FF2B5EF4-FFF2-40B4-BE49-F238E27FC236}">
                <a16:creationId xmlns:a16="http://schemas.microsoft.com/office/drawing/2014/main" id="{51EB5C3E-5F3D-454C-8CF9-C1FBA82BF07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906725" y="2287531"/>
            <a:ext cx="1783058" cy="295015"/>
          </a:xfrm>
          <a:prstGeom prst="rect">
            <a:avLst/>
          </a:prstGeom>
        </p:spPr>
      </p:pic>
    </p:spTree>
    <p:extLst>
      <p:ext uri="{BB962C8B-B14F-4D97-AF65-F5344CB8AC3E}">
        <p14:creationId xmlns:p14="http://schemas.microsoft.com/office/powerpoint/2010/main" val="6911314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TextBox 2"/>
          <p:cNvSpPr txBox="1"/>
          <p:nvPr/>
        </p:nvSpPr>
        <p:spPr>
          <a:xfrm>
            <a:off x="1047750" y="1433147"/>
            <a:ext cx="16402050" cy="873957"/>
          </a:xfrm>
          <a:prstGeom prst="rect">
            <a:avLst/>
          </a:prstGeom>
        </p:spPr>
        <p:txBody>
          <a:bodyPr wrap="square" lIns="0" tIns="0" rIns="0" bIns="0" rtlCol="0" anchor="t">
            <a:spAutoFit/>
          </a:bodyPr>
          <a:lstStyle/>
          <a:p>
            <a:pPr marL="0" marR="0" lvl="0" indent="0" algn="l" defTabSz="914400" rtl="0" eaLnBrk="1" fontAlgn="auto" latinLnBrk="0" hangingPunct="1">
              <a:lnSpc>
                <a:spcPts val="6801"/>
              </a:lnSpc>
              <a:spcBef>
                <a:spcPts val="0"/>
              </a:spcBef>
              <a:spcAft>
                <a:spcPts val="0"/>
              </a:spcAft>
              <a:buClrTx/>
              <a:buSzTx/>
              <a:buFontTx/>
              <a:buNone/>
              <a:tabLst/>
              <a:defRPr/>
            </a:pPr>
            <a:r>
              <a:rPr kumimoji="0" lang="en-US" sz="6940" b="0" i="0" u="none" strike="noStrike" kern="1200" cap="none" spc="-409" normalizeH="0" baseline="0" noProof="0" dirty="0">
                <a:ln>
                  <a:noFill/>
                </a:ln>
                <a:solidFill>
                  <a:srgbClr val="263F6B"/>
                </a:solidFill>
                <a:effectLst/>
                <a:uLnTx/>
                <a:uFillTx/>
                <a:latin typeface="Montserrat Extra-Bold Italics"/>
                <a:ea typeface="+mn-ea"/>
                <a:cs typeface="+mn-cs"/>
              </a:rPr>
              <a:t>Resources from the SHIP TA Center</a:t>
            </a:r>
          </a:p>
        </p:txBody>
      </p:sp>
      <p:sp>
        <p:nvSpPr>
          <p:cNvPr id="3" name="AutoShape 3"/>
          <p:cNvSpPr/>
          <p:nvPr/>
        </p:nvSpPr>
        <p:spPr>
          <a:xfrm rot="-1753206">
            <a:off x="-1113304" y="4354356"/>
            <a:ext cx="25783492" cy="9586163"/>
          </a:xfrm>
          <a:prstGeom prst="rect">
            <a:avLst/>
          </a:prstGeom>
          <a:solidFill>
            <a:srgbClr val="545454">
              <a:alpha val="4706"/>
            </a:srgbClr>
          </a:solidFill>
        </p:spPr>
      </p:sp>
      <p:pic>
        <p:nvPicPr>
          <p:cNvPr id="16" name="Picture 1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28700" y="2660254"/>
            <a:ext cx="1783058" cy="295015"/>
          </a:xfrm>
          <a:prstGeom prst="rect">
            <a:avLst/>
          </a:prstGeom>
        </p:spPr>
      </p:pic>
      <p:sp>
        <p:nvSpPr>
          <p:cNvPr id="18" name="AutoShape 18"/>
          <p:cNvSpPr/>
          <p:nvPr/>
        </p:nvSpPr>
        <p:spPr>
          <a:xfrm>
            <a:off x="1028700" y="9591065"/>
            <a:ext cx="16230600" cy="1351653"/>
          </a:xfrm>
          <a:prstGeom prst="rect">
            <a:avLst/>
          </a:prstGeom>
          <a:solidFill>
            <a:srgbClr val="213559"/>
          </a:solidFill>
        </p:spPr>
      </p:sp>
      <p:sp>
        <p:nvSpPr>
          <p:cNvPr id="19" name="AutoShape 19"/>
          <p:cNvSpPr/>
          <p:nvPr/>
        </p:nvSpPr>
        <p:spPr>
          <a:xfrm>
            <a:off x="1028700" y="-675827"/>
            <a:ext cx="16230600" cy="1351653"/>
          </a:xfrm>
          <a:prstGeom prst="rect">
            <a:avLst/>
          </a:prstGeom>
          <a:solidFill>
            <a:srgbClr val="213559"/>
          </a:solidFill>
        </p:spPr>
      </p:sp>
      <p:sp>
        <p:nvSpPr>
          <p:cNvPr id="20" name="TextBox 20"/>
          <p:cNvSpPr txBox="1"/>
          <p:nvPr/>
        </p:nvSpPr>
        <p:spPr>
          <a:xfrm>
            <a:off x="1028700" y="3427908"/>
            <a:ext cx="16649700" cy="5371983"/>
          </a:xfrm>
          <a:prstGeom prst="rect">
            <a:avLst/>
          </a:prstGeom>
        </p:spPr>
        <p:txBody>
          <a:bodyPr wrap="square" lIns="0" tIns="0" rIns="0" bIns="0" rtlCol="0" anchor="t">
            <a:spAutoFit/>
          </a:bodyPr>
          <a:lstStyle/>
          <a:p>
            <a:pPr marL="539749" marR="0" lvl="1" indent="-269875" algn="l" defTabSz="914400" rtl="0" eaLnBrk="1" fontAlgn="auto" latinLnBrk="0" hangingPunct="1">
              <a:lnSpc>
                <a:spcPct val="150000"/>
              </a:lnSpc>
              <a:spcBef>
                <a:spcPts val="1200"/>
              </a:spcBef>
              <a:spcAft>
                <a:spcPts val="0"/>
              </a:spcAft>
              <a:buClrTx/>
              <a:buSzTx/>
              <a:buFont typeface="Arial"/>
              <a:buChar char="•"/>
              <a:tabLst/>
              <a:defRPr/>
            </a:pPr>
            <a:r>
              <a:rPr kumimoji="0" lang="en-US" sz="3500" b="0" i="0" u="none" strike="noStrike" kern="1200" cap="none" spc="49" normalizeH="0" baseline="0" noProof="0" dirty="0">
                <a:ln>
                  <a:noFill/>
                </a:ln>
                <a:solidFill>
                  <a:srgbClr val="000000"/>
                </a:solidFill>
                <a:effectLst/>
                <a:uLnTx/>
                <a:uFillTx/>
                <a:latin typeface="Montserrat Medium" panose="00000600000000000000" pitchFamily="2" charset="0"/>
                <a:ea typeface="+mn-ea"/>
                <a:cs typeface="+mn-cs"/>
              </a:rPr>
              <a:t>Counseling Companion Guide</a:t>
            </a:r>
          </a:p>
          <a:p>
            <a:pPr marL="539749" marR="0" lvl="1" indent="-269875" algn="l" defTabSz="914400" rtl="0" eaLnBrk="1" fontAlgn="auto" latinLnBrk="0" hangingPunct="1">
              <a:lnSpc>
                <a:spcPct val="150000"/>
              </a:lnSpc>
              <a:spcBef>
                <a:spcPts val="1200"/>
              </a:spcBef>
              <a:spcAft>
                <a:spcPts val="0"/>
              </a:spcAft>
              <a:buClrTx/>
              <a:buSzTx/>
              <a:buFont typeface="Arial"/>
              <a:buChar char="•"/>
              <a:tabLst/>
              <a:defRPr/>
            </a:pPr>
            <a:r>
              <a:rPr lang="en-US" sz="3500" spc="49" dirty="0">
                <a:solidFill>
                  <a:srgbClr val="000000"/>
                </a:solidFill>
                <a:latin typeface="Montserrat Medium" panose="00000600000000000000" pitchFamily="2" charset="0"/>
              </a:rPr>
              <a:t>May 2022 Medicare Messenger newsletter (coming later this month)  </a:t>
            </a:r>
            <a:endParaRPr kumimoji="0" lang="en-US" sz="3500" b="0" i="0" u="none" strike="noStrike" kern="1200" cap="none" spc="49" normalizeH="0" baseline="0" noProof="0" dirty="0">
              <a:ln>
                <a:noFill/>
              </a:ln>
              <a:solidFill>
                <a:srgbClr val="000000"/>
              </a:solidFill>
              <a:effectLst/>
              <a:uLnTx/>
              <a:uFillTx/>
              <a:latin typeface="Montserrat Medium" panose="00000600000000000000" pitchFamily="2" charset="0"/>
              <a:ea typeface="+mn-ea"/>
              <a:cs typeface="+mn-cs"/>
            </a:endParaRPr>
          </a:p>
          <a:p>
            <a:pPr marL="539749" marR="0" lvl="1" indent="-269875" algn="l" defTabSz="914400" rtl="0" eaLnBrk="1" fontAlgn="auto" latinLnBrk="0" hangingPunct="1">
              <a:lnSpc>
                <a:spcPct val="150000"/>
              </a:lnSpc>
              <a:spcBef>
                <a:spcPts val="1200"/>
              </a:spcBef>
              <a:spcAft>
                <a:spcPts val="0"/>
              </a:spcAft>
              <a:buClrTx/>
              <a:buSzTx/>
              <a:buFont typeface="Arial"/>
              <a:buChar char="•"/>
              <a:tabLst/>
              <a:defRPr/>
            </a:pPr>
            <a:r>
              <a:rPr kumimoji="0" lang="en-US" sz="3500" b="0" i="0" u="none" strike="noStrike" kern="1200" cap="none" spc="49" normalizeH="0" baseline="0" noProof="0">
                <a:ln>
                  <a:noFill/>
                </a:ln>
                <a:solidFill>
                  <a:srgbClr val="000000"/>
                </a:solidFill>
                <a:effectLst/>
                <a:uLnTx/>
                <a:uFillTx/>
                <a:latin typeface="Montserrat Medium" panose="00000600000000000000" pitchFamily="2" charset="0"/>
                <a:ea typeface="+mn-ea"/>
                <a:cs typeface="+mn-cs"/>
              </a:rPr>
              <a:t>March 2022 </a:t>
            </a:r>
            <a:r>
              <a:rPr kumimoji="0" lang="en-US" sz="3500" b="0" i="0" u="none" strike="noStrike" kern="1200" cap="none" spc="49" normalizeH="0" baseline="0" noProof="0" dirty="0">
                <a:ln>
                  <a:noFill/>
                </a:ln>
                <a:solidFill>
                  <a:srgbClr val="000000"/>
                </a:solidFill>
                <a:effectLst/>
                <a:uLnTx/>
                <a:uFillTx/>
                <a:latin typeface="Montserrat Medium" panose="00000600000000000000" pitchFamily="2" charset="0"/>
                <a:ea typeface="+mn-ea"/>
                <a:cs typeface="+mn-cs"/>
              </a:rPr>
              <a:t>Self-Care Strategies to Sustain You in Your Work (webinar archive)</a:t>
            </a:r>
          </a:p>
          <a:p>
            <a:pPr marL="539749" marR="0" lvl="1" indent="-269875" algn="l" defTabSz="914400" rtl="0" eaLnBrk="1" fontAlgn="auto" latinLnBrk="0" hangingPunct="1">
              <a:lnSpc>
                <a:spcPct val="150000"/>
              </a:lnSpc>
              <a:spcBef>
                <a:spcPts val="1200"/>
              </a:spcBef>
              <a:spcAft>
                <a:spcPts val="0"/>
              </a:spcAft>
              <a:buClrTx/>
              <a:buSzTx/>
              <a:buFont typeface="Arial"/>
              <a:buChar char="•"/>
              <a:tabLst/>
              <a:defRPr/>
            </a:pPr>
            <a:r>
              <a:rPr kumimoji="0" lang="en-US" sz="3500" b="0" i="0" u="none" strike="noStrike" kern="1200" cap="none" spc="49" normalizeH="0" baseline="0" noProof="0" dirty="0">
                <a:ln>
                  <a:noFill/>
                </a:ln>
                <a:solidFill>
                  <a:srgbClr val="000000"/>
                </a:solidFill>
                <a:effectLst/>
                <a:uLnTx/>
                <a:uFillTx/>
                <a:latin typeface="Montserrat Medium" panose="00000600000000000000" pitchFamily="2" charset="0"/>
                <a:ea typeface="+mn-ea"/>
                <a:cs typeface="+mn-cs"/>
              </a:rPr>
              <a:t>Past Soft Skills webinars and newsletter articles </a:t>
            </a:r>
            <a:r>
              <a:rPr lang="en-US" sz="3500" spc="49" dirty="0">
                <a:solidFill>
                  <a:srgbClr val="000000"/>
                </a:solidFill>
                <a:latin typeface="Montserrat Medium" panose="00000600000000000000" pitchFamily="2" charset="0"/>
              </a:rPr>
              <a:t>(resource library)</a:t>
            </a:r>
          </a:p>
          <a:p>
            <a:pPr marL="996949" lvl="2" indent="-269875">
              <a:lnSpc>
                <a:spcPct val="150000"/>
              </a:lnSpc>
              <a:spcBef>
                <a:spcPts val="1200"/>
              </a:spcBef>
              <a:buFont typeface="Arial"/>
              <a:buChar char="•"/>
              <a:defRPr/>
            </a:pPr>
            <a:r>
              <a:rPr lang="en-US" sz="3500" spc="49" dirty="0">
                <a:solidFill>
                  <a:srgbClr val="000000"/>
                </a:solidFill>
                <a:latin typeface="Montserrat Medium" panose="00000600000000000000" pitchFamily="2" charset="0"/>
              </a:rPr>
              <a:t>Keyword search term “soft skills“ </a:t>
            </a:r>
          </a:p>
        </p:txBody>
      </p:sp>
    </p:spTree>
    <p:extLst>
      <p:ext uri="{BB962C8B-B14F-4D97-AF65-F5344CB8AC3E}">
        <p14:creationId xmlns:p14="http://schemas.microsoft.com/office/powerpoint/2010/main" val="33658844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901691" y="2877500"/>
            <a:ext cx="13058139" cy="5223075"/>
          </a:xfrm>
          <a:prstGeom prst="rect">
            <a:avLst/>
          </a:prstGeom>
          <a:noFill/>
        </p:spPr>
        <p:txBody>
          <a:bodyPr vert="horz" lIns="137160" tIns="68580" rIns="137160" bIns="68580" rtlCol="0">
            <a:noAutofit/>
          </a:bodyPr>
          <a:lstStyle>
            <a:lvl1pPr marL="342900" indent="-342900" algn="l" defTabSz="914400" rtl="0" eaLnBrk="1" latinLnBrk="0" hangingPunct="1">
              <a:spcBef>
                <a:spcPct val="20000"/>
              </a:spcBef>
              <a:buFont typeface="Arial" pitchFamily="34" charset="0"/>
              <a:buChar char="•"/>
              <a:defRPr sz="2400" b="1" kern="1200">
                <a:solidFill>
                  <a:srgbClr val="002868"/>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SzPct val="75000"/>
              <a:buFont typeface="Courier New" panose="02070309020205020404" pitchFamily="49" charset="0"/>
              <a:buChar char="o"/>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1371600">
              <a:lnSpc>
                <a:spcPct val="90000"/>
              </a:lnSpc>
              <a:spcBef>
                <a:spcPts val="3600"/>
              </a:spcBef>
              <a:spcAft>
                <a:spcPts val="900"/>
              </a:spcAft>
              <a:buClr>
                <a:srgbClr val="0070C0"/>
              </a:buClr>
              <a:buSzPct val="80000"/>
              <a:buNone/>
              <a:defRPr/>
            </a:pPr>
            <a:r>
              <a:rPr lang="en-US" sz="3600" b="0" dirty="0">
                <a:solidFill>
                  <a:prstClr val="black"/>
                </a:solidFill>
                <a:latin typeface="Montserrat Medium" panose="00000600000000000000" pitchFamily="2" charset="0"/>
              </a:rPr>
              <a:t>The </a:t>
            </a:r>
            <a:r>
              <a:rPr lang="en-US" sz="3600" dirty="0">
                <a:solidFill>
                  <a:srgbClr val="00B0F0"/>
                </a:solidFill>
                <a:latin typeface="Montserrat Medium" panose="00000600000000000000" pitchFamily="2" charset="0"/>
              </a:rPr>
              <a:t>panels</a:t>
            </a:r>
            <a:r>
              <a:rPr lang="en-US" sz="3600" dirty="0">
                <a:solidFill>
                  <a:prstClr val="black"/>
                </a:solidFill>
                <a:latin typeface="Montserrat Medium" panose="00000600000000000000" pitchFamily="2" charset="0"/>
              </a:rPr>
              <a:t> </a:t>
            </a:r>
            <a:r>
              <a:rPr lang="en-US" sz="3600" b="0" dirty="0">
                <a:solidFill>
                  <a:prstClr val="black"/>
                </a:solidFill>
                <a:latin typeface="Montserrat Medium" panose="00000600000000000000" pitchFamily="2" charset="0"/>
              </a:rPr>
              <a:t>on the right show participants, chat, </a:t>
            </a:r>
            <a:br>
              <a:rPr lang="en-US" sz="3600" b="0" dirty="0">
                <a:solidFill>
                  <a:prstClr val="black"/>
                </a:solidFill>
                <a:latin typeface="Montserrat Medium" panose="00000600000000000000" pitchFamily="2" charset="0"/>
              </a:rPr>
            </a:br>
            <a:r>
              <a:rPr lang="en-US" sz="3600" b="0" dirty="0">
                <a:solidFill>
                  <a:prstClr val="black"/>
                </a:solidFill>
                <a:latin typeface="Montserrat Medium" panose="00000600000000000000" pitchFamily="2" charset="0"/>
              </a:rPr>
              <a:t>and polling. </a:t>
            </a:r>
            <a:br>
              <a:rPr lang="en-US" sz="3600" b="0" dirty="0">
                <a:solidFill>
                  <a:prstClr val="black"/>
                </a:solidFill>
                <a:latin typeface="Montserrat Medium" panose="00000600000000000000" pitchFamily="2" charset="0"/>
              </a:rPr>
            </a:br>
            <a:r>
              <a:rPr lang="en-US" sz="3600" b="0" dirty="0">
                <a:solidFill>
                  <a:prstClr val="black"/>
                </a:solidFill>
                <a:latin typeface="Montserrat Medium" panose="00000600000000000000" pitchFamily="2" charset="0"/>
              </a:rPr>
              <a:t>Click the </a:t>
            </a:r>
            <a:r>
              <a:rPr lang="en-US" sz="3600" dirty="0">
                <a:solidFill>
                  <a:srgbClr val="00B0F0"/>
                </a:solidFill>
                <a:latin typeface="Montserrat Medium" panose="00000600000000000000" pitchFamily="2" charset="0"/>
              </a:rPr>
              <a:t>&gt;</a:t>
            </a:r>
            <a:r>
              <a:rPr lang="en-US" sz="3600" b="0" dirty="0">
                <a:solidFill>
                  <a:prstClr val="black"/>
                </a:solidFill>
                <a:latin typeface="Montserrat Medium" panose="00000600000000000000" pitchFamily="2" charset="0"/>
              </a:rPr>
              <a:t> or </a:t>
            </a:r>
            <a:r>
              <a:rPr lang="en-US" sz="3600" dirty="0">
                <a:solidFill>
                  <a:srgbClr val="00B0F0"/>
                </a:solidFill>
                <a:latin typeface="Montserrat Medium" panose="00000600000000000000" pitchFamily="2" charset="0"/>
              </a:rPr>
              <a:t>x</a:t>
            </a:r>
            <a:r>
              <a:rPr lang="en-US" sz="3600" b="0" dirty="0">
                <a:solidFill>
                  <a:prstClr val="black"/>
                </a:solidFill>
                <a:latin typeface="Montserrat Medium" panose="00000600000000000000" pitchFamily="2" charset="0"/>
              </a:rPr>
              <a:t> to open and close panels.</a:t>
            </a:r>
          </a:p>
          <a:p>
            <a:pPr marL="0" indent="0" defTabSz="1371600">
              <a:lnSpc>
                <a:spcPct val="90000"/>
              </a:lnSpc>
              <a:spcBef>
                <a:spcPts val="3600"/>
              </a:spcBef>
              <a:spcAft>
                <a:spcPts val="900"/>
              </a:spcAft>
              <a:buClr>
                <a:srgbClr val="0070C0"/>
              </a:buClr>
              <a:buSzPct val="80000"/>
              <a:buNone/>
              <a:defRPr/>
            </a:pPr>
            <a:r>
              <a:rPr lang="en-US" sz="3600" b="0" dirty="0">
                <a:solidFill>
                  <a:prstClr val="black"/>
                </a:solidFill>
                <a:latin typeface="Montserrat Medium" panose="00000600000000000000" pitchFamily="2" charset="0"/>
              </a:rPr>
              <a:t>The </a:t>
            </a:r>
            <a:r>
              <a:rPr lang="en-US" sz="3600" dirty="0">
                <a:solidFill>
                  <a:srgbClr val="00B0F0"/>
                </a:solidFill>
                <a:latin typeface="Montserrat Medium" panose="00000600000000000000" pitchFamily="2" charset="0"/>
              </a:rPr>
              <a:t>menu</a:t>
            </a:r>
            <a:r>
              <a:rPr lang="en-US" sz="3600" b="0" dirty="0">
                <a:solidFill>
                  <a:prstClr val="black"/>
                </a:solidFill>
                <a:latin typeface="Montserrat Medium" panose="00000600000000000000" pitchFamily="2" charset="0"/>
              </a:rPr>
              <a:t> at the bottom allows you to mute, open participant and chat panels, and leave the event. </a:t>
            </a:r>
          </a:p>
          <a:p>
            <a:pPr marL="0" indent="0" defTabSz="1371600">
              <a:lnSpc>
                <a:spcPct val="90000"/>
              </a:lnSpc>
              <a:spcBef>
                <a:spcPts val="3600"/>
              </a:spcBef>
              <a:spcAft>
                <a:spcPts val="900"/>
              </a:spcAft>
              <a:buClr>
                <a:srgbClr val="0070C0"/>
              </a:buClr>
              <a:buSzPct val="80000"/>
              <a:buNone/>
              <a:defRPr/>
            </a:pPr>
            <a:r>
              <a:rPr lang="en-US" sz="3600" b="0" dirty="0">
                <a:solidFill>
                  <a:prstClr val="black"/>
                </a:solidFill>
                <a:latin typeface="Montserrat Medium" panose="00000600000000000000" pitchFamily="2" charset="0"/>
              </a:rPr>
              <a:t>To </a:t>
            </a:r>
            <a:r>
              <a:rPr lang="en-US" sz="3600" dirty="0">
                <a:solidFill>
                  <a:srgbClr val="00B0F0"/>
                </a:solidFill>
                <a:latin typeface="Montserrat Medium" panose="00000600000000000000" pitchFamily="2" charset="0"/>
              </a:rPr>
              <a:t>raise your hand</a:t>
            </a:r>
            <a:r>
              <a:rPr lang="en-US" sz="3600" b="0" dirty="0">
                <a:solidFill>
                  <a:prstClr val="black"/>
                </a:solidFill>
                <a:latin typeface="Montserrat Medium" panose="00000600000000000000" pitchFamily="2" charset="0"/>
              </a:rPr>
              <a:t>, open the participant panel, then click the hand icon in the lower right corner.</a:t>
            </a:r>
          </a:p>
          <a:p>
            <a:pPr marL="685800" indent="-685800" defTabSz="1371600">
              <a:lnSpc>
                <a:spcPct val="90000"/>
              </a:lnSpc>
              <a:spcBef>
                <a:spcPts val="900"/>
              </a:spcBef>
              <a:spcAft>
                <a:spcPts val="900"/>
              </a:spcAft>
              <a:buClr>
                <a:srgbClr val="0070C0"/>
              </a:buClr>
              <a:buSzPct val="80000"/>
              <a:buFont typeface="+mj-lt"/>
              <a:buAutoNum type="arabicPeriod"/>
              <a:defRPr/>
            </a:pPr>
            <a:endParaRPr lang="en-US" sz="3600" b="0" dirty="0">
              <a:solidFill>
                <a:prstClr val="black"/>
              </a:solidFill>
              <a:latin typeface="Montserrat Medium" panose="00000600000000000000" pitchFamily="2" charset="0"/>
            </a:endParaRPr>
          </a:p>
        </p:txBody>
      </p:sp>
      <p:sp>
        <p:nvSpPr>
          <p:cNvPr id="23" name="Title 3">
            <a:extLst>
              <a:ext uri="{FF2B5EF4-FFF2-40B4-BE49-F238E27FC236}">
                <a16:creationId xmlns:a16="http://schemas.microsoft.com/office/drawing/2014/main" id="{3A5339D8-1F51-41E0-90A7-51ABFD09AE67}"/>
              </a:ext>
            </a:extLst>
          </p:cNvPr>
          <p:cNvSpPr txBox="1">
            <a:spLocks/>
          </p:cNvSpPr>
          <p:nvPr/>
        </p:nvSpPr>
        <p:spPr>
          <a:xfrm>
            <a:off x="650631" y="603152"/>
            <a:ext cx="17406414" cy="1772058"/>
          </a:xfrm>
          <a:prstGeom prst="rect">
            <a:avLst/>
          </a:prstGeom>
        </p:spPr>
        <p:txBody>
          <a:bodyPr vert="horz" anchor="ctr">
            <a:noAutofit/>
          </a:bodyPr>
          <a:lstStyle>
            <a:lvl1pPr algn="l" rtl="0" eaLnBrk="1" latinLnBrk="0" hangingPunct="1">
              <a:spcBef>
                <a:spcPct val="0"/>
              </a:spcBef>
              <a:buNone/>
              <a:defRPr kumimoji="0" sz="4400" b="0" i="0" u="none" kern="1200">
                <a:solidFill>
                  <a:schemeClr val="tx2"/>
                </a:solidFill>
                <a:latin typeface="+mj-lt"/>
                <a:ea typeface="+mj-ea"/>
                <a:cs typeface="+mj-cs"/>
              </a:defRPr>
            </a:lvl1pPr>
          </a:lstStyle>
          <a:p>
            <a:pPr defTabSz="1371600">
              <a:lnSpc>
                <a:spcPts val="6000"/>
              </a:lnSpc>
              <a:defRPr/>
            </a:pPr>
            <a:r>
              <a:rPr lang="en-US" sz="4500" b="1" spc="900" dirty="0">
                <a:solidFill>
                  <a:srgbClr val="595959"/>
                </a:solidFill>
                <a:latin typeface="Montserrat Black" panose="00000A00000000000000" pitchFamily="2" charset="0"/>
              </a:rPr>
              <a:t>WEBEX TOOLBARS,MENUS, AND PANELS</a:t>
            </a:r>
          </a:p>
        </p:txBody>
      </p:sp>
      <p:pic>
        <p:nvPicPr>
          <p:cNvPr id="1027" name="Picture 3">
            <a:extLst>
              <a:ext uri="{FF2B5EF4-FFF2-40B4-BE49-F238E27FC236}">
                <a16:creationId xmlns:a16="http://schemas.microsoft.com/office/drawing/2014/main" id="{9EF7DEB7-E1B5-4087-BF96-51EF828692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12564" y="2082898"/>
            <a:ext cx="5444481" cy="1926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a:extLst>
              <a:ext uri="{FF2B5EF4-FFF2-40B4-BE49-F238E27FC236}">
                <a16:creationId xmlns:a16="http://schemas.microsoft.com/office/drawing/2014/main" id="{75DA00C4-8E1E-4023-A009-E5B98495628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038" t="11009"/>
          <a:stretch/>
        </p:blipFill>
        <p:spPr bwMode="auto">
          <a:xfrm>
            <a:off x="15509631" y="7605141"/>
            <a:ext cx="2547414" cy="1222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5">
            <a:extLst>
              <a:ext uri="{FF2B5EF4-FFF2-40B4-BE49-F238E27FC236}">
                <a16:creationId xmlns:a16="http://schemas.microsoft.com/office/drawing/2014/main" id="{FC95D748-626B-4112-8EB6-7374A22AC6D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4515" t="92517" r="572"/>
          <a:stretch/>
        </p:blipFill>
        <p:spPr bwMode="auto">
          <a:xfrm>
            <a:off x="511974" y="8827477"/>
            <a:ext cx="17545071" cy="1093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781DDB5D-4E8B-4F98-A531-B40D9940A0A9}"/>
              </a:ext>
            </a:extLst>
          </p:cNvPr>
          <p:cNvSpPr>
            <a:spLocks noGrp="1"/>
          </p:cNvSpPr>
          <p:nvPr>
            <p:ph type="sldNum" sz="quarter" idx="12"/>
          </p:nvPr>
        </p:nvSpPr>
        <p:spPr/>
        <p:txBody>
          <a:bodyPr>
            <a:normAutofit fontScale="92500" lnSpcReduction="10000"/>
          </a:bodyPr>
          <a:lstStyle/>
          <a:p>
            <a:pPr algn="ctr" defTabSz="1371600">
              <a:defRPr/>
            </a:pPr>
            <a:fld id="{A162D542-39A4-4598-BEB9-D1267FDA8501}" type="slidenum">
              <a:rPr lang="en-US" sz="2100" b="1">
                <a:solidFill>
                  <a:srgbClr val="FFFFFF"/>
                </a:solidFill>
                <a:latin typeface="Tw Cen MT"/>
              </a:rPr>
              <a:pPr algn="ctr" defTabSz="1371600">
                <a:defRPr/>
              </a:pPr>
              <a:t>2</a:t>
            </a:fld>
            <a:endParaRPr lang="en-US" sz="2100" b="1">
              <a:solidFill>
                <a:srgbClr val="FFFFFF"/>
              </a:solidFill>
              <a:latin typeface="Tw Cen MT"/>
            </a:endParaRPr>
          </a:p>
        </p:txBody>
      </p:sp>
    </p:spTree>
    <p:custDataLst>
      <p:tags r:id="rId1"/>
    </p:custDataLst>
    <p:extLst>
      <p:ext uri="{BB962C8B-B14F-4D97-AF65-F5344CB8AC3E}">
        <p14:creationId xmlns:p14="http://schemas.microsoft.com/office/powerpoint/2010/main" val="38360208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Content Placeholder 4"/>
          <p:cNvGraphicFramePr>
            <a:graphicFrameLocks/>
          </p:cNvGraphicFramePr>
          <p:nvPr>
            <p:extLst>
              <p:ext uri="{D42A27DB-BD31-4B8C-83A1-F6EECF244321}">
                <p14:modId xmlns:p14="http://schemas.microsoft.com/office/powerpoint/2010/main" val="3712602997"/>
              </p:ext>
            </p:extLst>
          </p:nvPr>
        </p:nvGraphicFramePr>
        <p:xfrm>
          <a:off x="571500" y="2315497"/>
          <a:ext cx="17373600" cy="577987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Picture 4">
            <a:extLst>
              <a:ext uri="{FF2B5EF4-FFF2-40B4-BE49-F238E27FC236}">
                <a16:creationId xmlns:a16="http://schemas.microsoft.com/office/drawing/2014/main" id="{C6252A2F-E19D-469E-8DFA-AB57CA3EF46B}"/>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9773" t="26570" r="4897" b="15801"/>
          <a:stretch/>
        </p:blipFill>
        <p:spPr>
          <a:xfrm>
            <a:off x="3612630" y="3647888"/>
            <a:ext cx="1923221" cy="450012"/>
          </a:xfrm>
          <a:prstGeom prst="rect">
            <a:avLst/>
          </a:prstGeom>
          <a:ln w="19050">
            <a:noFill/>
          </a:ln>
        </p:spPr>
      </p:pic>
      <p:pic>
        <p:nvPicPr>
          <p:cNvPr id="17" name="Picture 16">
            <a:extLst>
              <a:ext uri="{FF2B5EF4-FFF2-40B4-BE49-F238E27FC236}">
                <a16:creationId xmlns:a16="http://schemas.microsoft.com/office/drawing/2014/main" id="{ED6B52CE-F7B7-496A-83EE-5BED2CD3A30A}"/>
              </a:ext>
            </a:extLst>
          </p:cNvPr>
          <p:cNvPicPr>
            <a:picLocks noChangeAspect="1"/>
          </p:cNvPicPr>
          <p:nvPr/>
        </p:nvPicPr>
        <p:blipFill rotWithShape="1">
          <a:blip r:embed="rId10">
            <a:extLst>
              <a:ext uri="{28A0092B-C50C-407E-A947-70E740481C1C}">
                <a14:useLocalDpi xmlns:a14="http://schemas.microsoft.com/office/drawing/2010/main" val="0"/>
              </a:ext>
            </a:extLst>
          </a:blip>
          <a:srcRect l="9699" t="21531" b="19718"/>
          <a:stretch/>
        </p:blipFill>
        <p:spPr>
          <a:xfrm>
            <a:off x="8577009" y="3647888"/>
            <a:ext cx="1923222" cy="450012"/>
          </a:xfrm>
          <a:prstGeom prst="rect">
            <a:avLst/>
          </a:prstGeom>
          <a:ln>
            <a:noFill/>
          </a:ln>
        </p:spPr>
      </p:pic>
      <p:grpSp>
        <p:nvGrpSpPr>
          <p:cNvPr id="7" name="Group 6">
            <a:extLst>
              <a:ext uri="{FF2B5EF4-FFF2-40B4-BE49-F238E27FC236}">
                <a16:creationId xmlns:a16="http://schemas.microsoft.com/office/drawing/2014/main" id="{D94A5A75-8147-412F-A90A-D5F769976BF7}"/>
              </a:ext>
            </a:extLst>
          </p:cNvPr>
          <p:cNvGrpSpPr/>
          <p:nvPr/>
        </p:nvGrpSpPr>
        <p:grpSpPr>
          <a:xfrm>
            <a:off x="16080251" y="6284876"/>
            <a:ext cx="1810493" cy="1810493"/>
            <a:chOff x="10720167" y="4189917"/>
            <a:chExt cx="1206995" cy="1206995"/>
          </a:xfrm>
        </p:grpSpPr>
        <p:sp>
          <p:nvSpPr>
            <p:cNvPr id="19" name="Oval 18">
              <a:extLst>
                <a:ext uri="{FF2B5EF4-FFF2-40B4-BE49-F238E27FC236}">
                  <a16:creationId xmlns:a16="http://schemas.microsoft.com/office/drawing/2014/main" id="{7F2CC027-BC33-4E2C-AF44-BA1EDB719D72}"/>
                </a:ext>
              </a:extLst>
            </p:cNvPr>
            <p:cNvSpPr/>
            <p:nvPr/>
          </p:nvSpPr>
          <p:spPr>
            <a:xfrm>
              <a:off x="10720167" y="4189917"/>
              <a:ext cx="1206995" cy="1206995"/>
            </a:xfrm>
            <a:prstGeom prst="ellipse">
              <a:avLst/>
            </a:prstGeom>
            <a:solidFill>
              <a:schemeClr val="bg1"/>
            </a:solidFill>
            <a:ln w="19050">
              <a:solidFill>
                <a:srgbClr val="F796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dirty="0">
                <a:noFill/>
                <a:latin typeface="Tw Cen MT"/>
                <a:sym typeface="Arial"/>
              </a:endParaRPr>
            </a:p>
          </p:txBody>
        </p:sp>
        <p:pic>
          <p:nvPicPr>
            <p:cNvPr id="20" name="Picture 25">
              <a:extLst>
                <a:ext uri="{FF2B5EF4-FFF2-40B4-BE49-F238E27FC236}">
                  <a16:creationId xmlns:a16="http://schemas.microsoft.com/office/drawing/2014/main" id="{28CCB692-C35B-43F7-BFB3-EA4ECDB4C318}"/>
                </a:ext>
              </a:extLst>
            </p:cNvPr>
            <p:cNvPicPr>
              <a:picLocks noChangeAspect="1"/>
            </p:cNvPicPr>
            <p:nvPr/>
          </p:nvPicPr>
          <p:blipFill>
            <a:blip r:embed="rId11"/>
            <a:stretch>
              <a:fillRect/>
            </a:stretch>
          </p:blipFill>
          <p:spPr bwMode="auto">
            <a:xfrm>
              <a:off x="10813477" y="4661534"/>
              <a:ext cx="1042242" cy="291798"/>
            </a:xfrm>
            <a:prstGeom prst="rect">
              <a:avLst/>
            </a:prstGeom>
            <a:solidFill>
              <a:schemeClr val="bg1"/>
            </a:solidFill>
            <a:ln w="9525">
              <a:noFill/>
              <a:miter lim="800000"/>
              <a:headEnd/>
              <a:tailEnd/>
            </a:ln>
          </p:spPr>
        </p:pic>
      </p:grpSp>
      <p:sp>
        <p:nvSpPr>
          <p:cNvPr id="22" name="Oval 21">
            <a:extLst>
              <a:ext uri="{FF2B5EF4-FFF2-40B4-BE49-F238E27FC236}">
                <a16:creationId xmlns:a16="http://schemas.microsoft.com/office/drawing/2014/main" id="{FECBAAF2-80B6-4BA1-9BEB-9ACA9A50A003}"/>
              </a:ext>
            </a:extLst>
          </p:cNvPr>
          <p:cNvSpPr/>
          <p:nvPr/>
        </p:nvSpPr>
        <p:spPr>
          <a:xfrm>
            <a:off x="10203099" y="6284874"/>
            <a:ext cx="1810494" cy="1810494"/>
          </a:xfrm>
          <a:prstGeom prst="ellipse">
            <a:avLst/>
          </a:prstGeom>
          <a:solidFill>
            <a:schemeClr val="bg1"/>
          </a:solidFill>
          <a:ln w="19050">
            <a:solidFill>
              <a:srgbClr val="4DBD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dirty="0">
              <a:noFill/>
              <a:latin typeface="Tw Cen MT"/>
              <a:sym typeface="Arial"/>
            </a:endParaRPr>
          </a:p>
        </p:txBody>
      </p:sp>
      <p:pic>
        <p:nvPicPr>
          <p:cNvPr id="4" name="Picture 3">
            <a:extLst>
              <a:ext uri="{FF2B5EF4-FFF2-40B4-BE49-F238E27FC236}">
                <a16:creationId xmlns:a16="http://schemas.microsoft.com/office/drawing/2014/main" id="{38CF3EF8-0B96-47B2-998F-1703E1671F3F}"/>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10363200" y="6781893"/>
            <a:ext cx="1544102" cy="753154"/>
          </a:xfrm>
          <a:prstGeom prst="rect">
            <a:avLst/>
          </a:prstGeom>
        </p:spPr>
      </p:pic>
      <p:cxnSp>
        <p:nvCxnSpPr>
          <p:cNvPr id="15" name="Straight Connector 14">
            <a:extLst>
              <a:ext uri="{FF2B5EF4-FFF2-40B4-BE49-F238E27FC236}">
                <a16:creationId xmlns:a16="http://schemas.microsoft.com/office/drawing/2014/main" id="{1D7FA77E-EBBC-4B12-95F5-5CBC2A133657}"/>
              </a:ext>
            </a:extLst>
          </p:cNvPr>
          <p:cNvCxnSpPr>
            <a:cxnSpLocks/>
          </p:cNvCxnSpPr>
          <p:nvPr/>
        </p:nvCxnSpPr>
        <p:spPr>
          <a:xfrm>
            <a:off x="-423397" y="8327011"/>
            <a:ext cx="18784956" cy="0"/>
          </a:xfrm>
          <a:prstGeom prst="line">
            <a:avLst/>
          </a:prstGeom>
          <a:ln w="63500">
            <a:solidFill>
              <a:schemeClr val="accent6"/>
            </a:solidFill>
          </a:ln>
        </p:spPr>
        <p:style>
          <a:lnRef idx="1">
            <a:schemeClr val="dk1"/>
          </a:lnRef>
          <a:fillRef idx="0">
            <a:schemeClr val="dk1"/>
          </a:fillRef>
          <a:effectRef idx="0">
            <a:schemeClr val="dk1"/>
          </a:effectRef>
          <a:fontRef idx="minor">
            <a:schemeClr val="tx1"/>
          </a:fontRef>
        </p:style>
      </p:cxnSp>
      <p:grpSp>
        <p:nvGrpSpPr>
          <p:cNvPr id="3" name="Group 2">
            <a:extLst>
              <a:ext uri="{FF2B5EF4-FFF2-40B4-BE49-F238E27FC236}">
                <a16:creationId xmlns:a16="http://schemas.microsoft.com/office/drawing/2014/main" id="{59367ADA-06B6-134D-609B-ED48365CE803}"/>
              </a:ext>
            </a:extLst>
          </p:cNvPr>
          <p:cNvGrpSpPr/>
          <p:nvPr/>
        </p:nvGrpSpPr>
        <p:grpSpPr>
          <a:xfrm>
            <a:off x="4308938" y="6232107"/>
            <a:ext cx="1863262" cy="1863262"/>
            <a:chOff x="802684" y="5976431"/>
            <a:chExt cx="4444148" cy="4444148"/>
          </a:xfrm>
        </p:grpSpPr>
        <p:sp>
          <p:nvSpPr>
            <p:cNvPr id="24" name="Oval 23">
              <a:extLst>
                <a:ext uri="{FF2B5EF4-FFF2-40B4-BE49-F238E27FC236}">
                  <a16:creationId xmlns:a16="http://schemas.microsoft.com/office/drawing/2014/main" id="{C38E36B5-AF01-89CB-FC3F-6C856F5CABCE}"/>
                </a:ext>
              </a:extLst>
            </p:cNvPr>
            <p:cNvSpPr/>
            <p:nvPr/>
          </p:nvSpPr>
          <p:spPr>
            <a:xfrm>
              <a:off x="802684" y="5976431"/>
              <a:ext cx="4444148" cy="4444148"/>
            </a:xfrm>
            <a:prstGeom prst="ellipse">
              <a:avLst/>
            </a:prstGeom>
            <a:solidFill>
              <a:schemeClr val="bg1"/>
            </a:solidFill>
            <a:ln w="6350">
              <a:solidFill>
                <a:srgbClr val="0454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noFill/>
                <a:latin typeface="Tw Cen MT"/>
                <a:sym typeface="Arial"/>
              </a:endParaRPr>
            </a:p>
          </p:txBody>
        </p:sp>
        <p:pic>
          <p:nvPicPr>
            <p:cNvPr id="27" name="Picture 26">
              <a:extLst>
                <a:ext uri="{FF2B5EF4-FFF2-40B4-BE49-F238E27FC236}">
                  <a16:creationId xmlns:a16="http://schemas.microsoft.com/office/drawing/2014/main" id="{629D4BC2-8966-19DA-AAF9-F0DF81B3E9BF}"/>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1266742" y="7057656"/>
              <a:ext cx="3582331" cy="1757370"/>
            </a:xfrm>
            <a:prstGeom prst="rect">
              <a:avLst/>
            </a:prstGeom>
            <a:ln w="6350">
              <a:noFill/>
            </a:ln>
          </p:spPr>
        </p:pic>
      </p:grpSp>
      <p:sp>
        <p:nvSpPr>
          <p:cNvPr id="28" name="TextBox 2">
            <a:extLst>
              <a:ext uri="{FF2B5EF4-FFF2-40B4-BE49-F238E27FC236}">
                <a16:creationId xmlns:a16="http://schemas.microsoft.com/office/drawing/2014/main" id="{67D2FBD4-5E25-CB3F-28E4-6DDCA39A259E}"/>
              </a:ext>
            </a:extLst>
          </p:cNvPr>
          <p:cNvSpPr txBox="1"/>
          <p:nvPr/>
        </p:nvSpPr>
        <p:spPr>
          <a:xfrm>
            <a:off x="1057275" y="728249"/>
            <a:ext cx="16402050" cy="873957"/>
          </a:xfrm>
          <a:prstGeom prst="rect">
            <a:avLst/>
          </a:prstGeom>
        </p:spPr>
        <p:txBody>
          <a:bodyPr wrap="square" lIns="0" tIns="0" rIns="0" bIns="0" rtlCol="0" anchor="t">
            <a:spAutoFit/>
          </a:bodyPr>
          <a:lstStyle/>
          <a:p>
            <a:pPr marL="0" marR="0" lvl="0" indent="0" algn="l" defTabSz="914400" rtl="0" eaLnBrk="1" fontAlgn="auto" latinLnBrk="0" hangingPunct="1">
              <a:lnSpc>
                <a:spcPts val="6801"/>
              </a:lnSpc>
              <a:spcBef>
                <a:spcPts val="0"/>
              </a:spcBef>
              <a:spcAft>
                <a:spcPts val="0"/>
              </a:spcAft>
              <a:buClrTx/>
              <a:buSzTx/>
              <a:buFontTx/>
              <a:buNone/>
              <a:tabLst/>
              <a:defRPr/>
            </a:pPr>
            <a:r>
              <a:rPr kumimoji="0" lang="en-US" sz="6940" b="0" i="0" u="none" strike="noStrike" kern="1200" cap="none" spc="-409" normalizeH="0" baseline="0" noProof="0" dirty="0">
                <a:ln>
                  <a:noFill/>
                </a:ln>
                <a:solidFill>
                  <a:srgbClr val="263F6B"/>
                </a:solidFill>
                <a:effectLst/>
                <a:uLnTx/>
                <a:uFillTx/>
                <a:latin typeface="Montserrat Extra-Bold Italics"/>
                <a:ea typeface="+mn-ea"/>
                <a:cs typeface="+mn-cs"/>
              </a:rPr>
              <a:t>Webinar Resources in the Library</a:t>
            </a:r>
          </a:p>
        </p:txBody>
      </p:sp>
    </p:spTree>
    <p:custDataLst>
      <p:tags r:id="rId1"/>
    </p:custDataLst>
    <p:extLst>
      <p:ext uri="{BB962C8B-B14F-4D97-AF65-F5344CB8AC3E}">
        <p14:creationId xmlns:p14="http://schemas.microsoft.com/office/powerpoint/2010/main" val="9046276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901691" y="2877500"/>
            <a:ext cx="13058139" cy="5223075"/>
          </a:xfrm>
          <a:prstGeom prst="rect">
            <a:avLst/>
          </a:prstGeom>
          <a:noFill/>
        </p:spPr>
        <p:txBody>
          <a:bodyPr vert="horz" lIns="137160" tIns="68580" rIns="137160" bIns="68580" rtlCol="0">
            <a:noAutofit/>
          </a:bodyPr>
          <a:lstStyle>
            <a:lvl1pPr marL="342900" indent="-342900" algn="l" defTabSz="914400" rtl="0" eaLnBrk="1" latinLnBrk="0" hangingPunct="1">
              <a:spcBef>
                <a:spcPct val="20000"/>
              </a:spcBef>
              <a:buFont typeface="Arial" pitchFamily="34" charset="0"/>
              <a:buChar char="•"/>
              <a:defRPr sz="2400" b="1" kern="1200">
                <a:solidFill>
                  <a:srgbClr val="002868"/>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SzPct val="75000"/>
              <a:buFont typeface="Courier New" panose="02070309020205020404" pitchFamily="49" charset="0"/>
              <a:buChar char="o"/>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1371600">
              <a:lnSpc>
                <a:spcPct val="90000"/>
              </a:lnSpc>
              <a:spcBef>
                <a:spcPts val="3600"/>
              </a:spcBef>
              <a:spcAft>
                <a:spcPts val="900"/>
              </a:spcAft>
              <a:buClr>
                <a:srgbClr val="0070C0"/>
              </a:buClr>
              <a:buSzPct val="80000"/>
              <a:buNone/>
              <a:defRPr/>
            </a:pPr>
            <a:r>
              <a:rPr lang="en-US" sz="3600" b="0" dirty="0">
                <a:solidFill>
                  <a:prstClr val="black"/>
                </a:solidFill>
                <a:latin typeface="Montserrat Medium" panose="00000600000000000000" pitchFamily="2" charset="0"/>
              </a:rPr>
              <a:t>The </a:t>
            </a:r>
            <a:r>
              <a:rPr lang="en-US" sz="3600" dirty="0">
                <a:solidFill>
                  <a:srgbClr val="00B0F0"/>
                </a:solidFill>
                <a:latin typeface="Montserrat Medium" panose="00000600000000000000" pitchFamily="2" charset="0"/>
              </a:rPr>
              <a:t>panels</a:t>
            </a:r>
            <a:r>
              <a:rPr lang="en-US" sz="3600" dirty="0">
                <a:solidFill>
                  <a:prstClr val="black"/>
                </a:solidFill>
                <a:latin typeface="Montserrat Medium" panose="00000600000000000000" pitchFamily="2" charset="0"/>
              </a:rPr>
              <a:t> </a:t>
            </a:r>
            <a:r>
              <a:rPr lang="en-US" sz="3600" b="0" dirty="0">
                <a:solidFill>
                  <a:prstClr val="black"/>
                </a:solidFill>
                <a:latin typeface="Montserrat Medium" panose="00000600000000000000" pitchFamily="2" charset="0"/>
              </a:rPr>
              <a:t>on the right show participants, </a:t>
            </a:r>
            <a:br>
              <a:rPr lang="en-US" sz="3600" b="0" dirty="0">
                <a:solidFill>
                  <a:prstClr val="black"/>
                </a:solidFill>
                <a:latin typeface="Montserrat Medium" panose="00000600000000000000" pitchFamily="2" charset="0"/>
              </a:rPr>
            </a:br>
            <a:r>
              <a:rPr lang="en-US" sz="3600" b="0" dirty="0">
                <a:solidFill>
                  <a:prstClr val="black"/>
                </a:solidFill>
                <a:latin typeface="Montserrat Medium" panose="00000600000000000000" pitchFamily="2" charset="0"/>
              </a:rPr>
              <a:t>chat, and polling. </a:t>
            </a:r>
            <a:br>
              <a:rPr lang="en-US" sz="3600" b="0" dirty="0">
                <a:solidFill>
                  <a:prstClr val="black"/>
                </a:solidFill>
                <a:latin typeface="Montserrat Medium" panose="00000600000000000000" pitchFamily="2" charset="0"/>
              </a:rPr>
            </a:br>
            <a:r>
              <a:rPr lang="en-US" sz="3600" b="0" dirty="0">
                <a:solidFill>
                  <a:prstClr val="black"/>
                </a:solidFill>
                <a:latin typeface="Montserrat Medium" panose="00000600000000000000" pitchFamily="2" charset="0"/>
              </a:rPr>
              <a:t>Click the </a:t>
            </a:r>
            <a:r>
              <a:rPr lang="en-US" sz="3600" dirty="0">
                <a:solidFill>
                  <a:srgbClr val="00B0F0"/>
                </a:solidFill>
                <a:latin typeface="Montserrat Medium" panose="00000600000000000000" pitchFamily="2" charset="0"/>
              </a:rPr>
              <a:t>&gt;</a:t>
            </a:r>
            <a:r>
              <a:rPr lang="en-US" sz="3600" b="0" dirty="0">
                <a:solidFill>
                  <a:prstClr val="black"/>
                </a:solidFill>
                <a:latin typeface="Montserrat Medium" panose="00000600000000000000" pitchFamily="2" charset="0"/>
              </a:rPr>
              <a:t> or </a:t>
            </a:r>
            <a:r>
              <a:rPr lang="en-US" sz="3600" dirty="0">
                <a:solidFill>
                  <a:srgbClr val="00B0F0"/>
                </a:solidFill>
                <a:latin typeface="Montserrat Medium" panose="00000600000000000000" pitchFamily="2" charset="0"/>
              </a:rPr>
              <a:t>x</a:t>
            </a:r>
            <a:r>
              <a:rPr lang="en-US" sz="3600" b="0" dirty="0">
                <a:solidFill>
                  <a:prstClr val="black"/>
                </a:solidFill>
                <a:latin typeface="Montserrat Medium" panose="00000600000000000000" pitchFamily="2" charset="0"/>
              </a:rPr>
              <a:t> to open and close panels.</a:t>
            </a:r>
          </a:p>
          <a:p>
            <a:pPr marL="0" indent="0" defTabSz="1371600">
              <a:lnSpc>
                <a:spcPct val="90000"/>
              </a:lnSpc>
              <a:spcBef>
                <a:spcPts val="3600"/>
              </a:spcBef>
              <a:spcAft>
                <a:spcPts val="900"/>
              </a:spcAft>
              <a:buClr>
                <a:srgbClr val="0070C0"/>
              </a:buClr>
              <a:buSzPct val="80000"/>
              <a:buNone/>
              <a:defRPr/>
            </a:pPr>
            <a:r>
              <a:rPr lang="en-US" sz="3600" b="0" dirty="0">
                <a:solidFill>
                  <a:prstClr val="black"/>
                </a:solidFill>
                <a:latin typeface="Montserrat Medium" panose="00000600000000000000" pitchFamily="2" charset="0"/>
              </a:rPr>
              <a:t>The </a:t>
            </a:r>
            <a:r>
              <a:rPr lang="en-US" sz="3600" dirty="0">
                <a:solidFill>
                  <a:srgbClr val="00B0F0"/>
                </a:solidFill>
                <a:latin typeface="Montserrat Medium" panose="00000600000000000000" pitchFamily="2" charset="0"/>
              </a:rPr>
              <a:t>menu</a:t>
            </a:r>
            <a:r>
              <a:rPr lang="en-US" sz="3600" b="0" dirty="0">
                <a:solidFill>
                  <a:prstClr val="black"/>
                </a:solidFill>
                <a:latin typeface="Montserrat Medium" panose="00000600000000000000" pitchFamily="2" charset="0"/>
              </a:rPr>
              <a:t> at the bottom allows you to mute, open participant and chat panels, and leave the event. </a:t>
            </a:r>
          </a:p>
          <a:p>
            <a:pPr marL="0" indent="0" defTabSz="1371600">
              <a:lnSpc>
                <a:spcPct val="90000"/>
              </a:lnSpc>
              <a:spcBef>
                <a:spcPts val="3600"/>
              </a:spcBef>
              <a:spcAft>
                <a:spcPts val="900"/>
              </a:spcAft>
              <a:buClr>
                <a:srgbClr val="0070C0"/>
              </a:buClr>
              <a:buSzPct val="80000"/>
              <a:buNone/>
              <a:defRPr/>
            </a:pPr>
            <a:r>
              <a:rPr lang="en-US" sz="3600" b="0" dirty="0">
                <a:solidFill>
                  <a:prstClr val="black"/>
                </a:solidFill>
                <a:latin typeface="Montserrat Medium" panose="00000600000000000000" pitchFamily="2" charset="0"/>
              </a:rPr>
              <a:t>To </a:t>
            </a:r>
            <a:r>
              <a:rPr lang="en-US" sz="3600" dirty="0">
                <a:solidFill>
                  <a:srgbClr val="00B0F0"/>
                </a:solidFill>
                <a:latin typeface="Montserrat Medium" panose="00000600000000000000" pitchFamily="2" charset="0"/>
              </a:rPr>
              <a:t>raise your hand</a:t>
            </a:r>
            <a:r>
              <a:rPr lang="en-US" sz="3600" b="0" dirty="0">
                <a:solidFill>
                  <a:prstClr val="black"/>
                </a:solidFill>
                <a:latin typeface="Montserrat Medium" panose="00000600000000000000" pitchFamily="2" charset="0"/>
              </a:rPr>
              <a:t>, open the participant panel, then click the hand icon in the lower right corner.</a:t>
            </a:r>
          </a:p>
          <a:p>
            <a:pPr marL="685800" indent="-685800" defTabSz="1371600">
              <a:lnSpc>
                <a:spcPct val="90000"/>
              </a:lnSpc>
              <a:spcBef>
                <a:spcPts val="900"/>
              </a:spcBef>
              <a:spcAft>
                <a:spcPts val="900"/>
              </a:spcAft>
              <a:buClr>
                <a:srgbClr val="0070C0"/>
              </a:buClr>
              <a:buSzPct val="80000"/>
              <a:buFont typeface="+mj-lt"/>
              <a:buAutoNum type="arabicPeriod"/>
              <a:defRPr/>
            </a:pPr>
            <a:endParaRPr lang="en-US" sz="3600" b="0" dirty="0">
              <a:solidFill>
                <a:prstClr val="black"/>
              </a:solidFill>
              <a:latin typeface="Montserrat Medium" panose="00000600000000000000" pitchFamily="2" charset="0"/>
            </a:endParaRPr>
          </a:p>
        </p:txBody>
      </p:sp>
      <p:sp>
        <p:nvSpPr>
          <p:cNvPr id="23" name="Title 3">
            <a:extLst>
              <a:ext uri="{FF2B5EF4-FFF2-40B4-BE49-F238E27FC236}">
                <a16:creationId xmlns:a16="http://schemas.microsoft.com/office/drawing/2014/main" id="{3A5339D8-1F51-41E0-90A7-51ABFD09AE67}"/>
              </a:ext>
            </a:extLst>
          </p:cNvPr>
          <p:cNvSpPr txBox="1">
            <a:spLocks/>
          </p:cNvSpPr>
          <p:nvPr/>
        </p:nvSpPr>
        <p:spPr>
          <a:xfrm>
            <a:off x="650631" y="603152"/>
            <a:ext cx="17406414" cy="1772058"/>
          </a:xfrm>
          <a:prstGeom prst="rect">
            <a:avLst/>
          </a:prstGeom>
        </p:spPr>
        <p:txBody>
          <a:bodyPr vert="horz" anchor="ctr">
            <a:noAutofit/>
          </a:bodyPr>
          <a:lstStyle>
            <a:lvl1pPr algn="l" rtl="0" eaLnBrk="1" latinLnBrk="0" hangingPunct="1">
              <a:spcBef>
                <a:spcPct val="0"/>
              </a:spcBef>
              <a:buNone/>
              <a:defRPr kumimoji="0" sz="4400" b="0" i="0" u="none" kern="1200">
                <a:solidFill>
                  <a:schemeClr val="tx2"/>
                </a:solidFill>
                <a:latin typeface="+mj-lt"/>
                <a:ea typeface="+mj-ea"/>
                <a:cs typeface="+mj-cs"/>
              </a:defRPr>
            </a:lvl1pPr>
          </a:lstStyle>
          <a:p>
            <a:pPr defTabSz="1371600">
              <a:lnSpc>
                <a:spcPts val="6000"/>
              </a:lnSpc>
              <a:defRPr/>
            </a:pPr>
            <a:r>
              <a:rPr lang="en-US" sz="5850" b="1" spc="900" dirty="0">
                <a:solidFill>
                  <a:srgbClr val="595959"/>
                </a:solidFill>
                <a:latin typeface="Montserrat Black" panose="00000A00000000000000" pitchFamily="2" charset="0"/>
              </a:rPr>
              <a:t>Q&amp;A</a:t>
            </a:r>
          </a:p>
        </p:txBody>
      </p:sp>
      <p:pic>
        <p:nvPicPr>
          <p:cNvPr id="1027" name="Picture 3">
            <a:extLst>
              <a:ext uri="{FF2B5EF4-FFF2-40B4-BE49-F238E27FC236}">
                <a16:creationId xmlns:a16="http://schemas.microsoft.com/office/drawing/2014/main" id="{9EF7DEB7-E1B5-4087-BF96-51EF828692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41828" y="2186425"/>
            <a:ext cx="5444481" cy="1926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a:extLst>
              <a:ext uri="{FF2B5EF4-FFF2-40B4-BE49-F238E27FC236}">
                <a16:creationId xmlns:a16="http://schemas.microsoft.com/office/drawing/2014/main" id="{75DA00C4-8E1E-4023-A009-E5B98495628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038" t="11009"/>
          <a:stretch/>
        </p:blipFill>
        <p:spPr bwMode="auto">
          <a:xfrm>
            <a:off x="14338309" y="6356350"/>
            <a:ext cx="2547414" cy="1222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5">
            <a:extLst>
              <a:ext uri="{FF2B5EF4-FFF2-40B4-BE49-F238E27FC236}">
                <a16:creationId xmlns:a16="http://schemas.microsoft.com/office/drawing/2014/main" id="{FC95D748-626B-4112-8EB6-7374A22AC6D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4515" t="92517" r="572"/>
          <a:stretch/>
        </p:blipFill>
        <p:spPr bwMode="auto">
          <a:xfrm>
            <a:off x="511974" y="8827477"/>
            <a:ext cx="17545071" cy="1093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781DDB5D-4E8B-4F98-A531-B40D9940A0A9}"/>
              </a:ext>
            </a:extLst>
          </p:cNvPr>
          <p:cNvSpPr>
            <a:spLocks noGrp="1"/>
          </p:cNvSpPr>
          <p:nvPr>
            <p:ph type="sldNum" sz="quarter" idx="12"/>
          </p:nvPr>
        </p:nvSpPr>
        <p:spPr/>
        <p:txBody>
          <a:bodyPr>
            <a:normAutofit fontScale="92500" lnSpcReduction="10000"/>
          </a:bodyPr>
          <a:lstStyle/>
          <a:p>
            <a:pPr algn="ctr" defTabSz="1371600">
              <a:defRPr/>
            </a:pPr>
            <a:fld id="{A162D542-39A4-4598-BEB9-D1267FDA8501}" type="slidenum">
              <a:rPr lang="en-US" sz="2100" b="1">
                <a:solidFill>
                  <a:srgbClr val="FFFFFF"/>
                </a:solidFill>
                <a:latin typeface="Tw Cen MT"/>
              </a:rPr>
              <a:pPr algn="ctr" defTabSz="1371600">
                <a:defRPr/>
              </a:pPr>
              <a:t>21</a:t>
            </a:fld>
            <a:endParaRPr lang="en-US" sz="2100" b="1">
              <a:solidFill>
                <a:srgbClr val="FFFFFF"/>
              </a:solidFill>
              <a:latin typeface="Tw Cen MT"/>
            </a:endParaRPr>
          </a:p>
        </p:txBody>
      </p:sp>
    </p:spTree>
    <p:custDataLst>
      <p:tags r:id="rId1"/>
    </p:custDataLst>
    <p:extLst>
      <p:ext uri="{BB962C8B-B14F-4D97-AF65-F5344CB8AC3E}">
        <p14:creationId xmlns:p14="http://schemas.microsoft.com/office/powerpoint/2010/main" val="36619887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263F6B"/>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28700" y="1028700"/>
            <a:ext cx="1783058" cy="295015"/>
          </a:xfrm>
          <a:prstGeom prst="rect">
            <a:avLst/>
          </a:prstGeom>
        </p:spPr>
      </p:pic>
      <p:sp>
        <p:nvSpPr>
          <p:cNvPr id="7" name="AutoShape 7"/>
          <p:cNvSpPr/>
          <p:nvPr/>
        </p:nvSpPr>
        <p:spPr>
          <a:xfrm>
            <a:off x="1028700" y="8302951"/>
            <a:ext cx="16230600" cy="169519"/>
          </a:xfrm>
          <a:prstGeom prst="rect">
            <a:avLst/>
          </a:prstGeom>
          <a:solidFill>
            <a:srgbClr val="FFFFFF"/>
          </a:solidFill>
        </p:spPr>
      </p:sp>
      <p:sp>
        <p:nvSpPr>
          <p:cNvPr id="8" name="AutoShape 8"/>
          <p:cNvSpPr/>
          <p:nvPr/>
        </p:nvSpPr>
        <p:spPr>
          <a:xfrm>
            <a:off x="1028700" y="1814529"/>
            <a:ext cx="16230600" cy="169519"/>
          </a:xfrm>
          <a:prstGeom prst="rect">
            <a:avLst/>
          </a:prstGeom>
          <a:solidFill>
            <a:srgbClr val="FFFFFF"/>
          </a:solidFill>
        </p:spPr>
      </p:sp>
      <p:sp>
        <p:nvSpPr>
          <p:cNvPr id="12" name="TextBox 12"/>
          <p:cNvSpPr txBox="1"/>
          <p:nvPr/>
        </p:nvSpPr>
        <p:spPr>
          <a:xfrm>
            <a:off x="1028700" y="2926758"/>
            <a:ext cx="8496300" cy="3919136"/>
          </a:xfrm>
          <a:prstGeom prst="rect">
            <a:avLst/>
          </a:prstGeom>
        </p:spPr>
        <p:txBody>
          <a:bodyPr wrap="square" lIns="0" tIns="0" rIns="0" bIns="0" rtlCol="0" anchor="t">
            <a:spAutoFit/>
          </a:bodyPr>
          <a:lstStyle/>
          <a:p>
            <a:pPr>
              <a:lnSpc>
                <a:spcPts val="14898"/>
              </a:lnSpc>
            </a:pPr>
            <a:r>
              <a:rPr lang="en-US" sz="16194" dirty="0">
                <a:solidFill>
                  <a:srgbClr val="FFFFFF"/>
                </a:solidFill>
                <a:latin typeface="Montserrat Extra-Bold"/>
              </a:rPr>
              <a:t>THANK YOU</a:t>
            </a:r>
          </a:p>
        </p:txBody>
      </p:sp>
      <p:sp>
        <p:nvSpPr>
          <p:cNvPr id="13" name="TextBox 13"/>
          <p:cNvSpPr txBox="1"/>
          <p:nvPr/>
        </p:nvSpPr>
        <p:spPr>
          <a:xfrm>
            <a:off x="1208627" y="6506440"/>
            <a:ext cx="5015153" cy="422167"/>
          </a:xfrm>
          <a:prstGeom prst="rect">
            <a:avLst/>
          </a:prstGeom>
        </p:spPr>
        <p:txBody>
          <a:bodyPr lIns="0" tIns="0" rIns="0" bIns="0" rtlCol="0" anchor="t">
            <a:spAutoFit/>
          </a:bodyPr>
          <a:lstStyle/>
          <a:p>
            <a:pPr>
              <a:lnSpc>
                <a:spcPts val="3510"/>
              </a:lnSpc>
            </a:pPr>
            <a:r>
              <a:rPr lang="en-US" sz="2700" dirty="0">
                <a:solidFill>
                  <a:srgbClr val="FFFFFF"/>
                </a:solidFill>
                <a:latin typeface="Montserrat Italics"/>
              </a:rPr>
              <a:t>for attending this training.</a:t>
            </a:r>
          </a:p>
        </p:txBody>
      </p:sp>
      <p:sp>
        <p:nvSpPr>
          <p:cNvPr id="16" name="TextBox 16"/>
          <p:cNvSpPr txBox="1"/>
          <p:nvPr/>
        </p:nvSpPr>
        <p:spPr>
          <a:xfrm>
            <a:off x="12812897" y="8554898"/>
            <a:ext cx="3874903" cy="1284967"/>
          </a:xfrm>
          <a:prstGeom prst="rect">
            <a:avLst/>
          </a:prstGeom>
        </p:spPr>
        <p:txBody>
          <a:bodyPr wrap="square" lIns="0" tIns="0" rIns="0" bIns="0" rtlCol="0" anchor="t">
            <a:spAutoFit/>
          </a:bodyPr>
          <a:lstStyle/>
          <a:p>
            <a:pPr>
              <a:lnSpc>
                <a:spcPct val="114000"/>
              </a:lnSpc>
            </a:pPr>
            <a:r>
              <a:rPr lang="en-US" sz="2499" spc="49" dirty="0">
                <a:solidFill>
                  <a:schemeClr val="bg1"/>
                </a:solidFill>
                <a:latin typeface="Montserrat Medium" panose="00000600000000000000" pitchFamily="2" charset="0"/>
                <a:hlinkClick r:id="rId5">
                  <a:extLst>
                    <a:ext uri="{A12FA001-AC4F-418D-AE19-62706E023703}">
                      <ahyp:hlinkClr xmlns:ahyp="http://schemas.microsoft.com/office/drawing/2018/hyperlinkcolor" val="tx"/>
                    </a:ext>
                  </a:extLst>
                </a:hlinkClick>
              </a:rPr>
              <a:t>www.shiptacenter.org</a:t>
            </a:r>
            <a:endParaRPr lang="en-US" sz="2499" spc="49" dirty="0">
              <a:solidFill>
                <a:schemeClr val="bg1"/>
              </a:solidFill>
              <a:latin typeface="Montserrat Medium" panose="00000600000000000000" pitchFamily="2" charset="0"/>
            </a:endParaRPr>
          </a:p>
          <a:p>
            <a:pPr>
              <a:lnSpc>
                <a:spcPct val="114000"/>
              </a:lnSpc>
            </a:pPr>
            <a:r>
              <a:rPr lang="en-US" sz="2499" spc="49" dirty="0">
                <a:solidFill>
                  <a:schemeClr val="bg1"/>
                </a:solidFill>
                <a:latin typeface="Montserrat Medium" panose="00000600000000000000" pitchFamily="2" charset="0"/>
              </a:rPr>
              <a:t>info@shiptacenter.org</a:t>
            </a:r>
          </a:p>
          <a:p>
            <a:pPr>
              <a:lnSpc>
                <a:spcPct val="114000"/>
              </a:lnSpc>
            </a:pPr>
            <a:r>
              <a:rPr lang="en-US" sz="2499" spc="49" dirty="0">
                <a:solidFill>
                  <a:srgbClr val="FFFFFF"/>
                </a:solidFill>
                <a:latin typeface="Montserrat Medium" panose="00000600000000000000" pitchFamily="2" charset="0"/>
              </a:rPr>
              <a:t>877-839-2675</a:t>
            </a:r>
          </a:p>
        </p:txBody>
      </p:sp>
      <p:sp>
        <p:nvSpPr>
          <p:cNvPr id="22" name="TextBox 21">
            <a:extLst>
              <a:ext uri="{FF2B5EF4-FFF2-40B4-BE49-F238E27FC236}">
                <a16:creationId xmlns:a16="http://schemas.microsoft.com/office/drawing/2014/main" id="{36BDFFA1-199C-4310-A611-80DE1888E3DF}"/>
              </a:ext>
            </a:extLst>
          </p:cNvPr>
          <p:cNvSpPr txBox="1"/>
          <p:nvPr/>
        </p:nvSpPr>
        <p:spPr>
          <a:xfrm>
            <a:off x="979461" y="8651652"/>
            <a:ext cx="10602939" cy="1477328"/>
          </a:xfrm>
          <a:prstGeom prst="rect">
            <a:avLst/>
          </a:prstGeom>
          <a:noFill/>
        </p:spPr>
        <p:txBody>
          <a:bodyPr wrap="square" rtlCol="0">
            <a:spAutoFit/>
          </a:bodyPr>
          <a:lstStyle/>
          <a:p>
            <a:r>
              <a:rPr lang="en-US" dirty="0">
                <a:solidFill>
                  <a:schemeClr val="bg1"/>
                </a:solidFill>
              </a:rPr>
              <a:t>This project was supported, in part, by grant number 90SATC0002 from the U.S. Administration for Community Living, Department of Health and Human Services, Washington, D.C. 20201. Grantees undertaking projects under government sponsorship are encouraged to express freely their findings and conclusions. Points of view or opinions do not, therefore, necessarily represent official Administration for Community Living policy.</a:t>
            </a:r>
          </a:p>
          <a:p>
            <a:endParaRPr lang="en-US" dirty="0"/>
          </a:p>
        </p:txBody>
      </p:sp>
      <p:grpSp>
        <p:nvGrpSpPr>
          <p:cNvPr id="23" name="Group 3">
            <a:extLst>
              <a:ext uri="{FF2B5EF4-FFF2-40B4-BE49-F238E27FC236}">
                <a16:creationId xmlns:a16="http://schemas.microsoft.com/office/drawing/2014/main" id="{859D83E2-458C-4D01-BE9D-CA23C035DAA8}"/>
              </a:ext>
            </a:extLst>
          </p:cNvPr>
          <p:cNvGrpSpPr/>
          <p:nvPr/>
        </p:nvGrpSpPr>
        <p:grpSpPr>
          <a:xfrm>
            <a:off x="12469157" y="2651312"/>
            <a:ext cx="4737404" cy="3370259"/>
            <a:chOff x="0" y="0"/>
            <a:chExt cx="1500474" cy="1059142"/>
          </a:xfrm>
        </p:grpSpPr>
        <p:sp>
          <p:nvSpPr>
            <p:cNvPr id="24" name="Freeform 4">
              <a:extLst>
                <a:ext uri="{FF2B5EF4-FFF2-40B4-BE49-F238E27FC236}">
                  <a16:creationId xmlns:a16="http://schemas.microsoft.com/office/drawing/2014/main" id="{57B4E901-6415-4FA1-9E5C-009CAA1DE178}"/>
                </a:ext>
              </a:extLst>
            </p:cNvPr>
            <p:cNvSpPr/>
            <p:nvPr/>
          </p:nvSpPr>
          <p:spPr>
            <a:xfrm>
              <a:off x="0" y="0"/>
              <a:ext cx="1500474" cy="1059143"/>
            </a:xfrm>
            <a:custGeom>
              <a:avLst/>
              <a:gdLst/>
              <a:ahLst/>
              <a:cxnLst/>
              <a:rect l="l" t="t" r="r" b="b"/>
              <a:pathLst>
                <a:path w="1500474" h="1059143">
                  <a:moveTo>
                    <a:pt x="1376013" y="1059142"/>
                  </a:moveTo>
                  <a:lnTo>
                    <a:pt x="124460" y="1059142"/>
                  </a:lnTo>
                  <a:cubicBezTo>
                    <a:pt x="55880" y="1059142"/>
                    <a:pt x="0" y="1003262"/>
                    <a:pt x="0" y="934682"/>
                  </a:cubicBezTo>
                  <a:lnTo>
                    <a:pt x="0" y="124460"/>
                  </a:lnTo>
                  <a:cubicBezTo>
                    <a:pt x="0" y="55880"/>
                    <a:pt x="55880" y="0"/>
                    <a:pt x="124460" y="0"/>
                  </a:cubicBezTo>
                  <a:lnTo>
                    <a:pt x="1376014" y="0"/>
                  </a:lnTo>
                  <a:cubicBezTo>
                    <a:pt x="1444594" y="0"/>
                    <a:pt x="1500474" y="55880"/>
                    <a:pt x="1500474" y="124460"/>
                  </a:cubicBezTo>
                  <a:lnTo>
                    <a:pt x="1500474" y="934682"/>
                  </a:lnTo>
                  <a:cubicBezTo>
                    <a:pt x="1500474" y="1003263"/>
                    <a:pt x="1444594" y="1059143"/>
                    <a:pt x="1376014" y="1059143"/>
                  </a:cubicBezTo>
                  <a:close/>
                </a:path>
              </a:pathLst>
            </a:custGeom>
            <a:solidFill>
              <a:schemeClr val="bg1"/>
            </a:solidFill>
          </p:spPr>
          <p:txBody>
            <a:bodyPr/>
            <a:lstStyle/>
            <a:p>
              <a:endParaRPr lang="en-US" sz="100" dirty="0"/>
            </a:p>
          </p:txBody>
        </p:sp>
      </p:grpSp>
      <p:grpSp>
        <p:nvGrpSpPr>
          <p:cNvPr id="26" name="Group 15">
            <a:extLst>
              <a:ext uri="{FF2B5EF4-FFF2-40B4-BE49-F238E27FC236}">
                <a16:creationId xmlns:a16="http://schemas.microsoft.com/office/drawing/2014/main" id="{A875F7F2-1F23-48C7-B080-20ED705FD0C1}"/>
              </a:ext>
            </a:extLst>
          </p:cNvPr>
          <p:cNvGrpSpPr>
            <a:grpSpLocks noChangeAspect="1"/>
          </p:cNvGrpSpPr>
          <p:nvPr/>
        </p:nvGrpSpPr>
        <p:grpSpPr>
          <a:xfrm>
            <a:off x="10791076" y="900147"/>
            <a:ext cx="2786584" cy="2786584"/>
            <a:chOff x="0" y="0"/>
            <a:chExt cx="6350000" cy="6350000"/>
          </a:xfrm>
        </p:grpSpPr>
        <p:sp>
          <p:nvSpPr>
            <p:cNvPr id="27" name="Freeform 16">
              <a:extLst>
                <a:ext uri="{FF2B5EF4-FFF2-40B4-BE49-F238E27FC236}">
                  <a16:creationId xmlns:a16="http://schemas.microsoft.com/office/drawing/2014/main" id="{DFF4AA4E-5D95-4E6F-84B1-8918BC21E6DB}"/>
                </a:ext>
              </a:extLst>
            </p:cNvPr>
            <p:cNvSpPr/>
            <p:nvPr/>
          </p:nvSpPr>
          <p:spPr>
            <a:xfrm>
              <a:off x="655319" y="655319"/>
              <a:ext cx="5039360" cy="5039360"/>
            </a:xfrm>
            <a:custGeom>
              <a:avLst/>
              <a:gdLst/>
              <a:ahLst/>
              <a:cxnLst/>
              <a:rect l="l" t="t" r="r" b="b"/>
              <a:pathLst>
                <a:path w="5039360" h="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a:blip r:embed="rId6">
                <a:extLst>
                  <a:ext uri="{28A0092B-C50C-407E-A947-70E740481C1C}">
                    <a14:useLocalDpi xmlns:a14="http://schemas.microsoft.com/office/drawing/2010/main" val="0"/>
                  </a:ext>
                </a:extLst>
              </a:blip>
              <a:stretch>
                <a:fillRect l="138" t="-6682" r="-4380" b="-28619"/>
              </a:stretch>
            </a:blipFill>
          </p:spPr>
          <p:txBody>
            <a:bodyPr/>
            <a:lstStyle/>
            <a:p>
              <a:endParaRPr lang="en-US" dirty="0"/>
            </a:p>
          </p:txBody>
        </p:sp>
        <p:sp>
          <p:nvSpPr>
            <p:cNvPr id="28" name="Freeform 17">
              <a:extLst>
                <a:ext uri="{FF2B5EF4-FFF2-40B4-BE49-F238E27FC236}">
                  <a16:creationId xmlns:a16="http://schemas.microsoft.com/office/drawing/2014/main" id="{94E77B59-D38D-4046-A350-5EBA6DAEDDDB}"/>
                </a:ext>
              </a:extLst>
            </p:cNvPr>
            <p:cNvSpPr/>
            <p:nvPr/>
          </p:nvSpPr>
          <p:spPr>
            <a:xfrm>
              <a:off x="0" y="0"/>
              <a:ext cx="6350000" cy="6350000"/>
            </a:xfrm>
            <a:custGeom>
              <a:avLst/>
              <a:gdLst/>
              <a:ahLst/>
              <a:cxnLst/>
              <a:rect l="l" t="t" r="r" b="b"/>
              <a:pathLst>
                <a:path w="6350000" h="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chemeClr val="bg1"/>
            </a:solidFill>
          </p:spPr>
        </p:sp>
      </p:grpSp>
      <p:sp>
        <p:nvSpPr>
          <p:cNvPr id="17" name="TextBox 17"/>
          <p:cNvSpPr txBox="1"/>
          <p:nvPr/>
        </p:nvSpPr>
        <p:spPr>
          <a:xfrm>
            <a:off x="12782211" y="3801215"/>
            <a:ext cx="4231396" cy="384592"/>
          </a:xfrm>
          <a:prstGeom prst="rect">
            <a:avLst/>
          </a:prstGeom>
        </p:spPr>
        <p:txBody>
          <a:bodyPr wrap="square" lIns="0" tIns="0" rIns="0" bIns="0" rtlCol="0" anchor="t">
            <a:spAutoFit/>
          </a:bodyPr>
          <a:lstStyle/>
          <a:p>
            <a:r>
              <a:rPr lang="en-US" sz="2499" spc="49" dirty="0">
                <a:solidFill>
                  <a:srgbClr val="233B64"/>
                </a:solidFill>
                <a:latin typeface="Montserrat Italics" panose="020B0604020202020204" charset="0"/>
              </a:rPr>
              <a:t>Client Services Manager</a:t>
            </a:r>
          </a:p>
        </p:txBody>
      </p:sp>
      <p:sp>
        <p:nvSpPr>
          <p:cNvPr id="14" name="TextBox 14"/>
          <p:cNvSpPr txBox="1"/>
          <p:nvPr/>
        </p:nvSpPr>
        <p:spPr>
          <a:xfrm>
            <a:off x="12782211" y="3174034"/>
            <a:ext cx="4469905" cy="553357"/>
          </a:xfrm>
          <a:prstGeom prst="rect">
            <a:avLst/>
          </a:prstGeom>
        </p:spPr>
        <p:txBody>
          <a:bodyPr wrap="square" lIns="0" tIns="0" rIns="0" bIns="0" rtlCol="0" anchor="t">
            <a:spAutoFit/>
          </a:bodyPr>
          <a:lstStyle/>
          <a:p>
            <a:pPr>
              <a:lnSpc>
                <a:spcPts val="4590"/>
              </a:lnSpc>
            </a:pPr>
            <a:r>
              <a:rPr lang="en-US" sz="3500" dirty="0">
                <a:solidFill>
                  <a:srgbClr val="233B64"/>
                </a:solidFill>
                <a:latin typeface="Montserrat Extra-Bold Italics"/>
              </a:rPr>
              <a:t>Dennis Smithe</a:t>
            </a:r>
          </a:p>
        </p:txBody>
      </p:sp>
      <p:sp>
        <p:nvSpPr>
          <p:cNvPr id="15" name="TextBox 15"/>
          <p:cNvSpPr txBox="1"/>
          <p:nvPr/>
        </p:nvSpPr>
        <p:spPr>
          <a:xfrm>
            <a:off x="12763161" y="4595859"/>
            <a:ext cx="4709652" cy="958404"/>
          </a:xfrm>
          <a:prstGeom prst="rect">
            <a:avLst/>
          </a:prstGeom>
        </p:spPr>
        <p:txBody>
          <a:bodyPr wrap="square" lIns="0" tIns="0" rIns="0" bIns="0" rtlCol="0" anchor="t">
            <a:spAutoFit/>
          </a:bodyPr>
          <a:lstStyle/>
          <a:p>
            <a:pPr>
              <a:lnSpc>
                <a:spcPct val="150000"/>
              </a:lnSpc>
            </a:pPr>
            <a:r>
              <a:rPr lang="en-US" sz="2200" spc="49" dirty="0">
                <a:solidFill>
                  <a:srgbClr val="233B64"/>
                </a:solidFill>
                <a:latin typeface="Montserrat Medium" panose="00000600000000000000" pitchFamily="2" charset="0"/>
              </a:rPr>
              <a:t>319.287.1183</a:t>
            </a:r>
          </a:p>
          <a:p>
            <a:pPr>
              <a:lnSpc>
                <a:spcPct val="150000"/>
              </a:lnSpc>
            </a:pPr>
            <a:r>
              <a:rPr lang="en-US" sz="2200" spc="49" dirty="0">
                <a:solidFill>
                  <a:srgbClr val="233B64"/>
                </a:solidFill>
                <a:latin typeface="Montserrat Medium" panose="00000600000000000000" pitchFamily="2" charset="0"/>
                <a:hlinkClick r:id="rId7">
                  <a:extLst>
                    <a:ext uri="{A12FA001-AC4F-418D-AE19-62706E023703}">
                      <ahyp:hlinkClr xmlns:ahyp="http://schemas.microsoft.com/office/drawing/2018/hyperlinkcolor" val="tx"/>
                    </a:ext>
                  </a:extLst>
                </a:hlinkClick>
              </a:rPr>
              <a:t>dsmithe@shiptacenter.org</a:t>
            </a:r>
            <a:endParaRPr lang="en-US" sz="2200" spc="49" dirty="0">
              <a:solidFill>
                <a:srgbClr val="233B64"/>
              </a:solidFill>
              <a:latin typeface="Montserrat Medium" panose="00000600000000000000" pitchFamily="2" charset="0"/>
            </a:endParaRPr>
          </a:p>
        </p:txBody>
      </p:sp>
      <p:pic>
        <p:nvPicPr>
          <p:cNvPr id="34" name="Picture 33" descr="Text&#10;&#10;Description automatically generated with medium confidence">
            <a:extLst>
              <a:ext uri="{FF2B5EF4-FFF2-40B4-BE49-F238E27FC236}">
                <a16:creationId xmlns:a16="http://schemas.microsoft.com/office/drawing/2014/main" id="{99A2E52C-6CFF-44A6-A61A-5968D9284CC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670384" y="6320076"/>
            <a:ext cx="3788816" cy="171246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ABFF4B0B-76CE-4FBF-A97E-9634B214AEED}"/>
              </a:ext>
            </a:extLst>
          </p:cNvPr>
          <p:cNvCxnSpPr>
            <a:cxnSpLocks/>
          </p:cNvCxnSpPr>
          <p:nvPr/>
        </p:nvCxnSpPr>
        <p:spPr>
          <a:xfrm>
            <a:off x="-372717" y="5382039"/>
            <a:ext cx="18784956" cy="0"/>
          </a:xfrm>
          <a:prstGeom prst="line">
            <a:avLst/>
          </a:prstGeom>
          <a:ln w="63500">
            <a:solidFill>
              <a:schemeClr val="accent6"/>
            </a:solidFill>
          </a:ln>
        </p:spPr>
        <p:style>
          <a:lnRef idx="1">
            <a:schemeClr val="dk1"/>
          </a:lnRef>
          <a:fillRef idx="0">
            <a:schemeClr val="dk1"/>
          </a:fillRef>
          <a:effectRef idx="0">
            <a:schemeClr val="dk1"/>
          </a:effectRef>
          <a:fontRef idx="minor">
            <a:schemeClr val="tx1"/>
          </a:fontRef>
        </p:style>
      </p:cxnSp>
      <p:sp>
        <p:nvSpPr>
          <p:cNvPr id="9" name="Slide Number Placeholder 3">
            <a:extLst>
              <a:ext uri="{FF2B5EF4-FFF2-40B4-BE49-F238E27FC236}">
                <a16:creationId xmlns:a16="http://schemas.microsoft.com/office/drawing/2014/main" id="{1D7B6593-A847-4EAC-BB41-EBCAD7C46C96}"/>
              </a:ext>
            </a:extLst>
          </p:cNvPr>
          <p:cNvSpPr>
            <a:spLocks noGrp="1"/>
          </p:cNvSpPr>
          <p:nvPr>
            <p:ph type="sldNum" sz="quarter" idx="12"/>
          </p:nvPr>
        </p:nvSpPr>
        <p:spPr>
          <a:xfrm>
            <a:off x="8458200" y="9715500"/>
            <a:ext cx="1257300" cy="486951"/>
          </a:xfrm>
        </p:spPr>
        <p:txBody>
          <a:bodyPr>
            <a:normAutofit fontScale="92500" lnSpcReduction="10000"/>
          </a:bodyPr>
          <a:lstStyle/>
          <a:p>
            <a:pPr algn="ctr" defTabSz="1371600">
              <a:defRPr/>
            </a:pPr>
            <a:fld id="{B6F15528-21DE-4FAA-801E-634DDDAF4B2B}" type="slidenum">
              <a:rPr lang="en-US" sz="3000" b="1">
                <a:solidFill>
                  <a:srgbClr val="404F21"/>
                </a:solidFill>
                <a:latin typeface="Calibri"/>
                <a:cs typeface="Arial"/>
                <a:sym typeface="Arial"/>
              </a:rPr>
              <a:pPr algn="ctr" defTabSz="1371600">
                <a:defRPr/>
              </a:pPr>
              <a:t>3</a:t>
            </a:fld>
            <a:endParaRPr lang="en-US" sz="3000" b="1" dirty="0">
              <a:solidFill>
                <a:srgbClr val="404F21"/>
              </a:solidFill>
              <a:latin typeface="Calibri"/>
              <a:cs typeface="Arial"/>
              <a:sym typeface="Arial"/>
            </a:endParaRPr>
          </a:p>
        </p:txBody>
      </p:sp>
      <p:sp>
        <p:nvSpPr>
          <p:cNvPr id="3" name="Slide Number Placeholder 2">
            <a:extLst>
              <a:ext uri="{FF2B5EF4-FFF2-40B4-BE49-F238E27FC236}">
                <a16:creationId xmlns:a16="http://schemas.microsoft.com/office/drawing/2014/main" id="{2C167188-AA7D-4B4D-B5BF-7A9F5896D17D}"/>
              </a:ext>
            </a:extLst>
          </p:cNvPr>
          <p:cNvSpPr>
            <a:spLocks noGrp="1"/>
          </p:cNvSpPr>
          <p:nvPr>
            <p:ph type="sldNum" sz="quarter" idx="4294967295"/>
          </p:nvPr>
        </p:nvSpPr>
        <p:spPr>
          <a:xfrm>
            <a:off x="0" y="1907383"/>
            <a:ext cx="800100" cy="366713"/>
          </a:xfrm>
          <a:prstGeom prst="rect">
            <a:avLst/>
          </a:prstGeom>
        </p:spPr>
        <p:txBody>
          <a:bodyPr vert="horz" anchor="ctr" anchorCtr="0">
            <a:normAutofit fontScale="92500" lnSpcReduction="10000"/>
          </a:bodyPr>
          <a:lstStyle>
            <a:defPPr>
              <a:defRPr lang="en-US"/>
            </a:defPPr>
            <a:lvl1pPr marL="0" algn="ctr" defTabSz="1371600" rtl="0" eaLnBrk="1" latinLnBrk="0" hangingPunct="1">
              <a:defRPr kumimoji="0" sz="2100" b="1" kern="1200">
                <a:solidFill>
                  <a:srgbClr val="FFFFFF"/>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defRPr/>
            </a:pPr>
            <a:fld id="{07C46885-3B61-4FA5-865B-6F824E528C1C}" type="slidenum">
              <a:rPr lang="en-US">
                <a:latin typeface="Calibri"/>
                <a:sym typeface="Arial"/>
              </a:rPr>
              <a:pPr>
                <a:defRPr/>
              </a:pPr>
              <a:t>3</a:t>
            </a:fld>
            <a:endParaRPr lang="en-US" dirty="0">
              <a:latin typeface="Calibri"/>
              <a:sym typeface="Arial"/>
            </a:endParaRPr>
          </a:p>
        </p:txBody>
      </p:sp>
      <p:grpSp>
        <p:nvGrpSpPr>
          <p:cNvPr id="15" name="Group 14">
            <a:extLst>
              <a:ext uri="{FF2B5EF4-FFF2-40B4-BE49-F238E27FC236}">
                <a16:creationId xmlns:a16="http://schemas.microsoft.com/office/drawing/2014/main" id="{94BDDE1B-88C8-4740-A1ED-C38D0C42D24A}"/>
              </a:ext>
            </a:extLst>
          </p:cNvPr>
          <p:cNvGrpSpPr/>
          <p:nvPr/>
        </p:nvGrpSpPr>
        <p:grpSpPr>
          <a:xfrm>
            <a:off x="12424153" y="3031459"/>
            <a:ext cx="4444148" cy="4444148"/>
            <a:chOff x="6966426" y="2173136"/>
            <a:chExt cx="2962765" cy="2962765"/>
          </a:xfrm>
        </p:grpSpPr>
        <p:sp>
          <p:nvSpPr>
            <p:cNvPr id="13" name="Oval 12">
              <a:extLst>
                <a:ext uri="{FF2B5EF4-FFF2-40B4-BE49-F238E27FC236}">
                  <a16:creationId xmlns:a16="http://schemas.microsoft.com/office/drawing/2014/main" id="{B33119BE-C99B-49FA-B788-9C677EBD2C99}"/>
                </a:ext>
              </a:extLst>
            </p:cNvPr>
            <p:cNvSpPr/>
            <p:nvPr/>
          </p:nvSpPr>
          <p:spPr>
            <a:xfrm>
              <a:off x="6966426" y="2173136"/>
              <a:ext cx="2962765" cy="2962765"/>
            </a:xfrm>
            <a:prstGeom prst="ellipse">
              <a:avLst/>
            </a:prstGeom>
            <a:solidFill>
              <a:schemeClr val="bg1"/>
            </a:solidFill>
            <a:ln w="63500">
              <a:solidFill>
                <a:srgbClr val="F9BF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noFill/>
                <a:latin typeface="Tw Cen MT"/>
                <a:sym typeface="Arial"/>
              </a:endParaRPr>
            </a:p>
          </p:txBody>
        </p:sp>
        <p:pic>
          <p:nvPicPr>
            <p:cNvPr id="6" name="Picture 25">
              <a:extLst>
                <a:ext uri="{FF2B5EF4-FFF2-40B4-BE49-F238E27FC236}">
                  <a16:creationId xmlns:a16="http://schemas.microsoft.com/office/drawing/2014/main" id="{837A53AF-6390-4C15-8A2C-717AA6C350FE}"/>
                </a:ext>
              </a:extLst>
            </p:cNvPr>
            <p:cNvPicPr>
              <a:picLocks noChangeAspect="1"/>
            </p:cNvPicPr>
            <p:nvPr/>
          </p:nvPicPr>
          <p:blipFill>
            <a:blip r:embed="rId4"/>
            <a:stretch>
              <a:fillRect/>
            </a:stretch>
          </p:blipFill>
          <p:spPr bwMode="auto">
            <a:xfrm>
              <a:off x="7218057" y="3064004"/>
              <a:ext cx="2558353" cy="716266"/>
            </a:xfrm>
            <a:prstGeom prst="rect">
              <a:avLst/>
            </a:prstGeom>
            <a:solidFill>
              <a:schemeClr val="bg1"/>
            </a:solidFill>
            <a:ln w="9525">
              <a:noFill/>
              <a:miter lim="800000"/>
              <a:headEnd/>
              <a:tailEnd/>
            </a:ln>
          </p:spPr>
        </p:pic>
      </p:grpSp>
      <p:sp>
        <p:nvSpPr>
          <p:cNvPr id="4" name="Oval 3">
            <a:extLst>
              <a:ext uri="{FF2B5EF4-FFF2-40B4-BE49-F238E27FC236}">
                <a16:creationId xmlns:a16="http://schemas.microsoft.com/office/drawing/2014/main" id="{0B746628-7AE6-457F-A803-30A872FE64D5}"/>
              </a:ext>
            </a:extLst>
          </p:cNvPr>
          <p:cNvSpPr/>
          <p:nvPr/>
        </p:nvSpPr>
        <p:spPr>
          <a:xfrm>
            <a:off x="6436067" y="3031459"/>
            <a:ext cx="4444148" cy="4444148"/>
          </a:xfrm>
          <a:prstGeom prst="ellipse">
            <a:avLst/>
          </a:prstGeom>
          <a:solidFill>
            <a:schemeClr val="bg1"/>
          </a:solidFill>
          <a:ln w="63500">
            <a:solidFill>
              <a:srgbClr val="00AD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noFill/>
              <a:latin typeface="Tw Cen MT"/>
              <a:sym typeface="Arial"/>
            </a:endParaRPr>
          </a:p>
        </p:txBody>
      </p:sp>
      <p:sp>
        <p:nvSpPr>
          <p:cNvPr id="12" name="Oval 11">
            <a:extLst>
              <a:ext uri="{FF2B5EF4-FFF2-40B4-BE49-F238E27FC236}">
                <a16:creationId xmlns:a16="http://schemas.microsoft.com/office/drawing/2014/main" id="{9B91A36C-A30D-4D7F-B8EC-F309F679281A}"/>
              </a:ext>
            </a:extLst>
          </p:cNvPr>
          <p:cNvSpPr/>
          <p:nvPr/>
        </p:nvSpPr>
        <p:spPr>
          <a:xfrm>
            <a:off x="853364" y="3031459"/>
            <a:ext cx="4444148" cy="4444148"/>
          </a:xfrm>
          <a:prstGeom prst="ellipse">
            <a:avLst/>
          </a:prstGeom>
          <a:solidFill>
            <a:schemeClr val="bg1"/>
          </a:solidFill>
          <a:ln w="63500">
            <a:solidFill>
              <a:srgbClr val="0454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noFill/>
              <a:latin typeface="Tw Cen MT"/>
              <a:sym typeface="Arial"/>
            </a:endParaRPr>
          </a:p>
        </p:txBody>
      </p:sp>
      <p:pic>
        <p:nvPicPr>
          <p:cNvPr id="16" name="Picture 15" descr="Text, website&#10;&#10;Description automatically generated">
            <a:extLst>
              <a:ext uri="{FF2B5EF4-FFF2-40B4-BE49-F238E27FC236}">
                <a16:creationId xmlns:a16="http://schemas.microsoft.com/office/drawing/2014/main" id="{226D073C-C29A-4A6A-9939-94F15C16FE62}"/>
              </a:ext>
            </a:extLst>
          </p:cNvPr>
          <p:cNvPicPr>
            <a:picLocks noChangeAspect="1"/>
          </p:cNvPicPr>
          <p:nvPr/>
        </p:nvPicPr>
        <p:blipFill rotWithShape="1">
          <a:blip r:embed="rId5">
            <a:duotone>
              <a:schemeClr val="accent6">
                <a:shade val="45000"/>
                <a:satMod val="135000"/>
              </a:schemeClr>
              <a:prstClr val="white"/>
            </a:duotone>
            <a:extLst>
              <a:ext uri="{BEBA8EAE-BF5A-486C-A8C5-ECC9F3942E4B}">
                <a14:imgProps xmlns:a14="http://schemas.microsoft.com/office/drawing/2010/main">
                  <a14:imgLayer r:embed="rId6">
                    <a14:imgEffect>
                      <a14:colorTemperature colorTemp="11500"/>
                    </a14:imgEffect>
                    <a14:imgEffect>
                      <a14:saturation sat="400000"/>
                    </a14:imgEffect>
                  </a14:imgLayer>
                </a14:imgProps>
              </a:ext>
              <a:ext uri="{28A0092B-C50C-407E-A947-70E740481C1C}">
                <a14:useLocalDpi xmlns:a14="http://schemas.microsoft.com/office/drawing/2010/main" val="0"/>
              </a:ext>
            </a:extLst>
          </a:blip>
          <a:srcRect l="6099" t="17216" r="12563" b="22182"/>
          <a:stretch/>
        </p:blipFill>
        <p:spPr>
          <a:xfrm>
            <a:off x="400050" y="-217450"/>
            <a:ext cx="4694049" cy="3497375"/>
          </a:xfrm>
          <a:prstGeom prst="rect">
            <a:avLst/>
          </a:prstGeom>
        </p:spPr>
      </p:pic>
      <p:pic>
        <p:nvPicPr>
          <p:cNvPr id="5" name="Picture 4">
            <a:extLst>
              <a:ext uri="{FF2B5EF4-FFF2-40B4-BE49-F238E27FC236}">
                <a16:creationId xmlns:a16="http://schemas.microsoft.com/office/drawing/2014/main" id="{B698F017-20E1-4A8A-B688-09E1740D0882}"/>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945769" y="4112684"/>
            <a:ext cx="3488189" cy="1702895"/>
          </a:xfrm>
          <a:prstGeom prst="rect">
            <a:avLst/>
          </a:prstGeom>
        </p:spPr>
      </p:pic>
      <p:pic>
        <p:nvPicPr>
          <p:cNvPr id="14" name="Picture 13">
            <a:extLst>
              <a:ext uri="{FF2B5EF4-FFF2-40B4-BE49-F238E27FC236}">
                <a16:creationId xmlns:a16="http://schemas.microsoft.com/office/drawing/2014/main" id="{F0DC5884-89F8-4C57-A3C3-6AEF067039CB}"/>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317422" y="4112684"/>
            <a:ext cx="3582331" cy="1757370"/>
          </a:xfrm>
          <a:prstGeom prst="rect">
            <a:avLst/>
          </a:prstGeom>
        </p:spPr>
      </p:pic>
    </p:spTree>
    <p:custDataLst>
      <p:tags r:id="rId1"/>
    </p:custDataLst>
    <p:extLst>
      <p:ext uri="{BB962C8B-B14F-4D97-AF65-F5344CB8AC3E}">
        <p14:creationId xmlns:p14="http://schemas.microsoft.com/office/powerpoint/2010/main" val="33237819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AutoShape 2"/>
          <p:cNvSpPr/>
          <p:nvPr/>
        </p:nvSpPr>
        <p:spPr>
          <a:xfrm rot="-1753206">
            <a:off x="-1113304" y="4354356"/>
            <a:ext cx="25783492" cy="9586163"/>
          </a:xfrm>
          <a:prstGeom prst="rect">
            <a:avLst/>
          </a:prstGeom>
          <a:solidFill>
            <a:srgbClr val="545454">
              <a:alpha val="4706"/>
            </a:srgbClr>
          </a:solidFill>
        </p:spPr>
      </p:sp>
      <p:sp>
        <p:nvSpPr>
          <p:cNvPr id="27" name="Freeform 6">
            <a:extLst>
              <a:ext uri="{FF2B5EF4-FFF2-40B4-BE49-F238E27FC236}">
                <a16:creationId xmlns:a16="http://schemas.microsoft.com/office/drawing/2014/main" id="{745F16AF-3EF8-45E8-9F32-1BDA3E668815}"/>
              </a:ext>
            </a:extLst>
          </p:cNvPr>
          <p:cNvSpPr/>
          <p:nvPr/>
        </p:nvSpPr>
        <p:spPr>
          <a:xfrm>
            <a:off x="1750069" y="2274604"/>
            <a:ext cx="6028327" cy="6814376"/>
          </a:xfrm>
          <a:prstGeom prst="roundRect">
            <a:avLst/>
          </a:prstGeom>
          <a:blipFill>
            <a:blip r:embed="rId3">
              <a:extLst>
                <a:ext uri="{28A0092B-C50C-407E-A947-70E740481C1C}">
                  <a14:useLocalDpi xmlns:a14="http://schemas.microsoft.com/office/drawing/2010/main" val="0"/>
                </a:ext>
              </a:extLst>
            </a:blip>
            <a:stretch>
              <a:fillRect l="-6251" t="-3333" r="-12583" b="-27760"/>
            </a:stretch>
          </a:blipFill>
        </p:spPr>
        <p:txBody>
          <a:bodyPr/>
          <a:lstStyle/>
          <a:p>
            <a:endParaRPr lang="en-US" dirty="0"/>
          </a:p>
        </p:txBody>
      </p:sp>
      <p:pic>
        <p:nvPicPr>
          <p:cNvPr id="28" name="Picture 9">
            <a:extLst>
              <a:ext uri="{FF2B5EF4-FFF2-40B4-BE49-F238E27FC236}">
                <a16:creationId xmlns:a16="http://schemas.microsoft.com/office/drawing/2014/main" id="{A9914CF9-A892-444E-A8F9-E31C42D9162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995384" y="4162035"/>
            <a:ext cx="1783058" cy="295015"/>
          </a:xfrm>
          <a:prstGeom prst="rect">
            <a:avLst/>
          </a:prstGeom>
        </p:spPr>
      </p:pic>
      <p:sp>
        <p:nvSpPr>
          <p:cNvPr id="20" name="TextBox 20">
            <a:extLst>
              <a:ext uri="{FF2B5EF4-FFF2-40B4-BE49-F238E27FC236}">
                <a16:creationId xmlns:a16="http://schemas.microsoft.com/office/drawing/2014/main" id="{28EB97DC-435A-4201-9B3A-87CA6C139FEC}"/>
              </a:ext>
            </a:extLst>
          </p:cNvPr>
          <p:cNvSpPr txBox="1"/>
          <p:nvPr/>
        </p:nvSpPr>
        <p:spPr>
          <a:xfrm>
            <a:off x="9900774" y="5021398"/>
            <a:ext cx="7358526" cy="2000548"/>
          </a:xfrm>
          <a:prstGeom prst="rect">
            <a:avLst/>
          </a:prstGeom>
        </p:spPr>
        <p:txBody>
          <a:bodyPr wrap="square" lIns="0" tIns="0" rIns="0" bIns="0" rtlCol="0" anchor="t">
            <a:spAutoFit/>
          </a:bodyPr>
          <a:lstStyle/>
          <a:p>
            <a:pPr marL="269874" lvl="1"/>
            <a:r>
              <a:rPr lang="en-US" sz="4000" b="1" spc="49" dirty="0">
                <a:solidFill>
                  <a:srgbClr val="263F6B"/>
                </a:solidFill>
                <a:latin typeface="Montserrat Extra-Bold Italics" panose="020B0604020202020204" charset="0"/>
              </a:rPr>
              <a:t>Dennis Smithe</a:t>
            </a:r>
          </a:p>
          <a:p>
            <a:pPr marL="269874" lvl="1"/>
            <a:r>
              <a:rPr lang="en-US" sz="3000" spc="49" dirty="0">
                <a:solidFill>
                  <a:srgbClr val="000000"/>
                </a:solidFill>
                <a:latin typeface="Montserrat Medium" panose="00000600000000000000" pitchFamily="2" charset="0"/>
              </a:rPr>
              <a:t>Client Services Manager</a:t>
            </a:r>
          </a:p>
          <a:p>
            <a:pPr marL="269874" lvl="1"/>
            <a:r>
              <a:rPr lang="en-US" sz="3000" spc="49" dirty="0">
                <a:solidFill>
                  <a:srgbClr val="000000"/>
                </a:solidFill>
                <a:latin typeface="Montserrat Medium" panose="00000600000000000000" pitchFamily="2" charset="0"/>
              </a:rPr>
              <a:t>SHIP Technical Assistance Center</a:t>
            </a:r>
            <a:br>
              <a:rPr lang="en-US" sz="3000" spc="49" dirty="0">
                <a:solidFill>
                  <a:srgbClr val="000000"/>
                </a:solidFill>
                <a:latin typeface="Montserrat Medium" panose="00000600000000000000" pitchFamily="2" charset="0"/>
              </a:rPr>
            </a:br>
            <a:endParaRPr lang="en-US" sz="3000" spc="49" dirty="0">
              <a:solidFill>
                <a:srgbClr val="000000"/>
              </a:solidFill>
              <a:latin typeface="Montserrat Medium" panose="00000600000000000000" pitchFamily="2" charset="0"/>
            </a:endParaRPr>
          </a:p>
        </p:txBody>
      </p:sp>
      <p:sp>
        <p:nvSpPr>
          <p:cNvPr id="16" name="TextBox 15">
            <a:extLst>
              <a:ext uri="{FF2B5EF4-FFF2-40B4-BE49-F238E27FC236}">
                <a16:creationId xmlns:a16="http://schemas.microsoft.com/office/drawing/2014/main" id="{09B0E8A0-F266-DB85-22EA-FE2B3CEE848F}"/>
              </a:ext>
            </a:extLst>
          </p:cNvPr>
          <p:cNvSpPr txBox="1"/>
          <p:nvPr/>
        </p:nvSpPr>
        <p:spPr>
          <a:xfrm>
            <a:off x="7391400" y="2812215"/>
            <a:ext cx="9228727" cy="1080489"/>
          </a:xfrm>
          <a:prstGeom prst="rect">
            <a:avLst/>
          </a:prstGeom>
          <a:noFill/>
        </p:spPr>
        <p:txBody>
          <a:bodyPr wrap="square">
            <a:spAutoFit/>
          </a:bodyPr>
          <a:lstStyle/>
          <a:p>
            <a:pPr algn="ctr">
              <a:lnSpc>
                <a:spcPts val="8071"/>
              </a:lnSpc>
            </a:pPr>
            <a:r>
              <a:rPr lang="en-US" sz="6600" dirty="0">
                <a:solidFill>
                  <a:srgbClr val="233B64"/>
                </a:solidFill>
                <a:latin typeface="Montserrat Extra-Bold Italics"/>
              </a:rPr>
              <a:t>Speaker</a:t>
            </a:r>
          </a:p>
        </p:txBody>
      </p:sp>
      <p:sp>
        <p:nvSpPr>
          <p:cNvPr id="3" name="Rectangle: Rounded Corners 2">
            <a:extLst>
              <a:ext uri="{FF2B5EF4-FFF2-40B4-BE49-F238E27FC236}">
                <a16:creationId xmlns:a16="http://schemas.microsoft.com/office/drawing/2014/main" id="{764860FF-BB2A-ED98-3102-739973B5C516}"/>
              </a:ext>
            </a:extLst>
          </p:cNvPr>
          <p:cNvSpPr/>
          <p:nvPr/>
        </p:nvSpPr>
        <p:spPr>
          <a:xfrm>
            <a:off x="955964" y="1571885"/>
            <a:ext cx="7616536" cy="8219815"/>
          </a:xfrm>
          <a:prstGeom prst="roundRect">
            <a:avLst>
              <a:gd name="adj" fmla="val 21258"/>
            </a:avLst>
          </a:prstGeom>
          <a:noFill/>
          <a:ln w="1524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0944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753206">
            <a:off x="-1113304" y="4354356"/>
            <a:ext cx="25783492" cy="9586163"/>
          </a:xfrm>
          <a:prstGeom prst="rect">
            <a:avLst/>
          </a:prstGeom>
          <a:solidFill>
            <a:srgbClr val="545454">
              <a:alpha val="4706"/>
            </a:srgbClr>
          </a:solidFill>
        </p:spPr>
      </p:sp>
      <p:pic>
        <p:nvPicPr>
          <p:cNvPr id="3" name="Picture 3"/>
          <p:cNvPicPr>
            <a:picLocks noChangeAspect="1"/>
          </p:cNvPicPr>
          <p:nvPr/>
        </p:nvPicPr>
        <p:blipFill>
          <a:blip r:embed="rId3">
            <a:alphaModFix amt="19999"/>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6305562" y="-995510"/>
            <a:ext cx="12278020" cy="12278020"/>
          </a:xfrm>
          <a:prstGeom prst="rect">
            <a:avLst/>
          </a:prstGeom>
        </p:spPr>
      </p:pic>
      <p:sp>
        <p:nvSpPr>
          <p:cNvPr id="4" name="AutoShape 4"/>
          <p:cNvSpPr/>
          <p:nvPr/>
        </p:nvSpPr>
        <p:spPr>
          <a:xfrm>
            <a:off x="914400" y="2573707"/>
            <a:ext cx="16230600" cy="6919071"/>
          </a:xfrm>
          <a:prstGeom prst="rect">
            <a:avLst/>
          </a:prstGeom>
          <a:solidFill>
            <a:srgbClr val="213559"/>
          </a:solidFill>
        </p:spPr>
        <p:txBody>
          <a:bodyPr/>
          <a:lstStyle/>
          <a:p>
            <a:endParaRPr lang="en-US" dirty="0"/>
          </a:p>
        </p:txBody>
      </p:sp>
      <p:sp>
        <p:nvSpPr>
          <p:cNvPr id="7" name="TextBox 7"/>
          <p:cNvSpPr txBox="1"/>
          <p:nvPr/>
        </p:nvSpPr>
        <p:spPr>
          <a:xfrm>
            <a:off x="1028700" y="1200150"/>
            <a:ext cx="16230600" cy="1040028"/>
          </a:xfrm>
          <a:prstGeom prst="rect">
            <a:avLst/>
          </a:prstGeom>
        </p:spPr>
        <p:txBody>
          <a:bodyPr wrap="square" lIns="0" tIns="0" rIns="0" bIns="0" rtlCol="0" anchor="t">
            <a:spAutoFit/>
          </a:bodyPr>
          <a:lstStyle/>
          <a:p>
            <a:pPr>
              <a:lnSpc>
                <a:spcPts val="8071"/>
              </a:lnSpc>
            </a:pPr>
            <a:r>
              <a:rPr lang="en-US" sz="7500" dirty="0">
                <a:solidFill>
                  <a:srgbClr val="263F6B"/>
                </a:solidFill>
                <a:latin typeface="Montserrat Extra-Bold Italics"/>
              </a:rPr>
              <a:t>Agenda</a:t>
            </a:r>
          </a:p>
        </p:txBody>
      </p:sp>
      <p:sp>
        <p:nvSpPr>
          <p:cNvPr id="8" name="TextBox 8"/>
          <p:cNvSpPr txBox="1"/>
          <p:nvPr/>
        </p:nvSpPr>
        <p:spPr>
          <a:xfrm>
            <a:off x="1960295" y="3382498"/>
            <a:ext cx="9832002" cy="4431983"/>
          </a:xfrm>
          <a:prstGeom prst="rect">
            <a:avLst/>
          </a:prstGeom>
        </p:spPr>
        <p:txBody>
          <a:bodyPr wrap="square" lIns="0" tIns="0" rIns="0" bIns="0" rtlCol="0" anchor="t">
            <a:spAutoFit/>
          </a:bodyPr>
          <a:lstStyle/>
          <a:p>
            <a:pPr marL="612774" lvl="1" indent="-342900">
              <a:buFont typeface="Courier New" panose="02070309020205020404" pitchFamily="49" charset="0"/>
              <a:buChar char="o"/>
            </a:pPr>
            <a:r>
              <a:rPr lang="en-US" sz="3200" spc="49" dirty="0">
                <a:solidFill>
                  <a:srgbClr val="FFFFFF"/>
                </a:solidFill>
                <a:latin typeface="Montserrat SemiBold" panose="00000700000000000000" pitchFamily="2" charset="0"/>
              </a:rPr>
              <a:t>Definitions: </a:t>
            </a:r>
            <a:r>
              <a:rPr lang="en-US" sz="3200" spc="49" dirty="0">
                <a:solidFill>
                  <a:srgbClr val="FFFFFF"/>
                </a:solidFill>
                <a:latin typeface="Montserrat Medium" panose="00000600000000000000" pitchFamily="2" charset="0"/>
              </a:rPr>
              <a:t>Hard vs. Soft</a:t>
            </a:r>
            <a:br>
              <a:rPr lang="en-US" sz="3200" spc="49" dirty="0">
                <a:solidFill>
                  <a:srgbClr val="FFFFFF"/>
                </a:solidFill>
                <a:latin typeface="Montserrat Medium" panose="00000600000000000000" pitchFamily="2" charset="0"/>
              </a:rPr>
            </a:br>
            <a:endParaRPr lang="en-US" sz="3200" spc="49" dirty="0">
              <a:solidFill>
                <a:srgbClr val="FFFFFF"/>
              </a:solidFill>
              <a:latin typeface="Montserrat Medium" panose="00000600000000000000" pitchFamily="2" charset="0"/>
            </a:endParaRPr>
          </a:p>
          <a:p>
            <a:pPr marL="612774" lvl="1" indent="-342900">
              <a:buFont typeface="Courier New" panose="02070309020205020404" pitchFamily="49" charset="0"/>
              <a:buChar char="o"/>
            </a:pPr>
            <a:r>
              <a:rPr lang="en-US" sz="3200" spc="49" dirty="0">
                <a:solidFill>
                  <a:srgbClr val="FFFFFF"/>
                </a:solidFill>
                <a:latin typeface="Montserrat SemiBold" panose="00000700000000000000" pitchFamily="2" charset="0"/>
              </a:rPr>
              <a:t>Importance of Soft Skills</a:t>
            </a:r>
            <a:br>
              <a:rPr lang="en-US" sz="3200" spc="49" dirty="0">
                <a:solidFill>
                  <a:srgbClr val="FFFFFF"/>
                </a:solidFill>
                <a:latin typeface="Montserrat SemiBold" panose="00000700000000000000" pitchFamily="2" charset="0"/>
              </a:rPr>
            </a:br>
            <a:endParaRPr lang="en-US" sz="3200" spc="49" dirty="0">
              <a:solidFill>
                <a:srgbClr val="FFFFFF"/>
              </a:solidFill>
              <a:latin typeface="Montserrat"/>
            </a:endParaRPr>
          </a:p>
          <a:p>
            <a:pPr marL="612774" lvl="1" indent="-342900">
              <a:buFont typeface="Courier New" panose="02070309020205020404" pitchFamily="49" charset="0"/>
              <a:buChar char="o"/>
            </a:pPr>
            <a:r>
              <a:rPr lang="en-US" sz="3200" spc="49" dirty="0">
                <a:solidFill>
                  <a:srgbClr val="FFFFFF"/>
                </a:solidFill>
                <a:latin typeface="Montserrat Medium" panose="00000600000000000000" pitchFamily="2" charset="0"/>
              </a:rPr>
              <a:t>Importance of Trust</a:t>
            </a:r>
            <a:br>
              <a:rPr lang="en-US" sz="3200" spc="49" dirty="0">
                <a:solidFill>
                  <a:srgbClr val="FFFFFF"/>
                </a:solidFill>
                <a:latin typeface="Montserrat Medium" panose="00000600000000000000" pitchFamily="2" charset="0"/>
              </a:rPr>
            </a:br>
            <a:endParaRPr lang="en-US" sz="3200" spc="49" dirty="0">
              <a:solidFill>
                <a:srgbClr val="FFFFFF"/>
              </a:solidFill>
              <a:latin typeface="Montserrat Medium" panose="00000600000000000000" pitchFamily="2" charset="0"/>
            </a:endParaRPr>
          </a:p>
          <a:p>
            <a:pPr marL="612774" lvl="1" indent="-342900">
              <a:buFont typeface="Courier New" panose="02070309020205020404" pitchFamily="49" charset="0"/>
              <a:buChar char="o"/>
            </a:pPr>
            <a:r>
              <a:rPr lang="en-US" sz="3200" spc="49" dirty="0">
                <a:solidFill>
                  <a:srgbClr val="FFFFFF"/>
                </a:solidFill>
                <a:latin typeface="Montserrat SemiBold" panose="00000700000000000000" pitchFamily="2" charset="0"/>
              </a:rPr>
              <a:t>Six Core Soft Skills</a:t>
            </a:r>
            <a:br>
              <a:rPr lang="en-US" sz="3200" spc="49" dirty="0">
                <a:solidFill>
                  <a:srgbClr val="FFFFFF"/>
                </a:solidFill>
                <a:latin typeface="Montserrat SemiBold" panose="00000700000000000000" pitchFamily="2" charset="0"/>
              </a:rPr>
            </a:br>
            <a:endParaRPr lang="en-US" sz="3200" spc="49" dirty="0">
              <a:solidFill>
                <a:srgbClr val="FFFFFF"/>
              </a:solidFill>
              <a:latin typeface="Montserrat SemiBold" panose="00000700000000000000" pitchFamily="2" charset="0"/>
            </a:endParaRPr>
          </a:p>
          <a:p>
            <a:pPr marL="612774" lvl="1" indent="-342900">
              <a:buFont typeface="Courier New" panose="02070309020205020404" pitchFamily="49" charset="0"/>
              <a:buChar char="o"/>
            </a:pPr>
            <a:r>
              <a:rPr lang="en-US" sz="3200" spc="49" dirty="0">
                <a:solidFill>
                  <a:srgbClr val="FFFFFF"/>
                </a:solidFill>
                <a:latin typeface="Montserrat SemiBold" panose="00000700000000000000" pitchFamily="2" charset="0"/>
              </a:rPr>
              <a:t>Developing Soft Skills</a:t>
            </a:r>
          </a:p>
        </p:txBody>
      </p:sp>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476242" y="8956802"/>
            <a:ext cx="1783058" cy="29501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5" name="Graphic 4" descr="Closed book outline">
            <a:extLst>
              <a:ext uri="{FF2B5EF4-FFF2-40B4-BE49-F238E27FC236}">
                <a16:creationId xmlns:a16="http://schemas.microsoft.com/office/drawing/2014/main" id="{AA183F85-B4E8-4EB1-B7E1-0B9527CB136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1276572">
            <a:off x="6067802" y="2579231"/>
            <a:ext cx="5665906" cy="5665906"/>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707239">
            <a:off x="9977273" y="7802858"/>
            <a:ext cx="1675183" cy="831310"/>
          </a:xfrm>
          <a:prstGeom prst="rect">
            <a:avLst/>
          </a:prstGeom>
        </p:spPr>
      </p:pic>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707239" flipH="1" flipV="1">
            <a:off x="6421459" y="2187975"/>
            <a:ext cx="1675183" cy="831310"/>
          </a:xfrm>
          <a:prstGeom prst="rect">
            <a:avLst/>
          </a:prstGeom>
        </p:spPr>
      </p:pic>
      <p:sp>
        <p:nvSpPr>
          <p:cNvPr id="10" name="TextBox 10"/>
          <p:cNvSpPr txBox="1"/>
          <p:nvPr/>
        </p:nvSpPr>
        <p:spPr>
          <a:xfrm rot="21297277">
            <a:off x="6179946" y="4623486"/>
            <a:ext cx="5935366" cy="1040028"/>
          </a:xfrm>
          <a:prstGeom prst="rect">
            <a:avLst/>
          </a:prstGeom>
        </p:spPr>
        <p:txBody>
          <a:bodyPr lIns="0" tIns="0" rIns="0" bIns="0" rtlCol="0" anchor="t">
            <a:spAutoFit/>
          </a:bodyPr>
          <a:lstStyle/>
          <a:p>
            <a:pPr algn="ctr">
              <a:lnSpc>
                <a:spcPts val="8071"/>
              </a:lnSpc>
            </a:pPr>
            <a:r>
              <a:rPr lang="en-US" sz="8236" spc="-485" dirty="0">
                <a:solidFill>
                  <a:srgbClr val="233B64"/>
                </a:solidFill>
                <a:latin typeface="Montserrat Extra-Bold Italics"/>
              </a:rPr>
              <a:t>Definitions</a:t>
            </a:r>
          </a:p>
        </p:txBody>
      </p:sp>
      <p:sp>
        <p:nvSpPr>
          <p:cNvPr id="13" name="TextBox 13"/>
          <p:cNvSpPr txBox="1"/>
          <p:nvPr/>
        </p:nvSpPr>
        <p:spPr>
          <a:xfrm>
            <a:off x="728602" y="1028700"/>
            <a:ext cx="6053198" cy="3846117"/>
          </a:xfrm>
          <a:prstGeom prst="rect">
            <a:avLst/>
          </a:prstGeom>
        </p:spPr>
        <p:txBody>
          <a:bodyPr wrap="square" lIns="0" tIns="0" rIns="0" bIns="0" rtlCol="0" anchor="t">
            <a:spAutoFit/>
          </a:bodyPr>
          <a:lstStyle/>
          <a:p>
            <a:pPr>
              <a:lnSpc>
                <a:spcPts val="3824"/>
              </a:lnSpc>
              <a:spcBef>
                <a:spcPts val="1200"/>
              </a:spcBef>
            </a:pPr>
            <a:r>
              <a:rPr lang="en-US" sz="3500" spc="58" dirty="0">
                <a:solidFill>
                  <a:srgbClr val="233B64"/>
                </a:solidFill>
                <a:latin typeface="Montserrat Extra-Bold"/>
              </a:rPr>
              <a:t>Hard Skills</a:t>
            </a:r>
          </a:p>
          <a:p>
            <a:pPr marL="514350" indent="-514350">
              <a:lnSpc>
                <a:spcPts val="3824"/>
              </a:lnSpc>
              <a:spcBef>
                <a:spcPts val="1200"/>
              </a:spcBef>
              <a:buFont typeface="+mj-lt"/>
              <a:buAutoNum type="arabicPeriod"/>
            </a:pPr>
            <a:r>
              <a:rPr lang="en-US" sz="3000" spc="58" dirty="0">
                <a:solidFill>
                  <a:srgbClr val="233B64"/>
                </a:solidFill>
                <a:latin typeface="Montserrat Medium" panose="00000600000000000000" pitchFamily="2" charset="0"/>
              </a:rPr>
              <a:t>Technical skills needed to carry out a specific job</a:t>
            </a:r>
          </a:p>
          <a:p>
            <a:pPr marL="514350" indent="-514350">
              <a:lnSpc>
                <a:spcPts val="3824"/>
              </a:lnSpc>
              <a:spcBef>
                <a:spcPts val="1200"/>
              </a:spcBef>
              <a:buFont typeface="+mj-lt"/>
              <a:buAutoNum type="arabicPeriod"/>
            </a:pPr>
            <a:r>
              <a:rPr lang="en-US" sz="3000" spc="58" dirty="0">
                <a:solidFill>
                  <a:srgbClr val="233B64"/>
                </a:solidFill>
                <a:latin typeface="Montserrat Medium" panose="00000600000000000000" pitchFamily="2" charset="0"/>
              </a:rPr>
              <a:t>Tangible/measurable skills</a:t>
            </a:r>
          </a:p>
          <a:p>
            <a:pPr marL="971550" lvl="1" indent="-514350">
              <a:lnSpc>
                <a:spcPts val="3824"/>
              </a:lnSpc>
              <a:spcBef>
                <a:spcPts val="1200"/>
              </a:spcBef>
              <a:buFont typeface="+mj-lt"/>
              <a:buAutoNum type="alphaLcParenR"/>
            </a:pPr>
            <a:r>
              <a:rPr lang="en-US" sz="3000" spc="58" dirty="0">
                <a:solidFill>
                  <a:srgbClr val="233B64"/>
                </a:solidFill>
                <a:latin typeface="Montserrat Medium" panose="00000600000000000000" pitchFamily="2" charset="0"/>
              </a:rPr>
              <a:t>Example: Medicare content knowledge </a:t>
            </a:r>
            <a:br>
              <a:rPr lang="en-US" sz="3000" spc="58" dirty="0">
                <a:solidFill>
                  <a:srgbClr val="233B64"/>
                </a:solidFill>
                <a:latin typeface="Montserrat Medium" panose="00000600000000000000" pitchFamily="2" charset="0"/>
              </a:rPr>
            </a:br>
            <a:r>
              <a:rPr lang="en-US" sz="3000" spc="58" dirty="0">
                <a:solidFill>
                  <a:srgbClr val="233B64"/>
                </a:solidFill>
                <a:latin typeface="Montserrat Medium" panose="00000600000000000000" pitchFamily="2" charset="0"/>
              </a:rPr>
              <a:t>and computer skills</a:t>
            </a:r>
          </a:p>
        </p:txBody>
      </p:sp>
      <p:sp>
        <p:nvSpPr>
          <p:cNvPr id="12" name="TextBox 13">
            <a:extLst>
              <a:ext uri="{FF2B5EF4-FFF2-40B4-BE49-F238E27FC236}">
                <a16:creationId xmlns:a16="http://schemas.microsoft.com/office/drawing/2014/main" id="{23D3E7FA-122D-4CF9-AAAA-B935649DA898}"/>
              </a:ext>
            </a:extLst>
          </p:cNvPr>
          <p:cNvSpPr txBox="1"/>
          <p:nvPr/>
        </p:nvSpPr>
        <p:spPr>
          <a:xfrm>
            <a:off x="11734800" y="5607883"/>
            <a:ext cx="6335974" cy="3692229"/>
          </a:xfrm>
          <a:prstGeom prst="rect">
            <a:avLst/>
          </a:prstGeom>
        </p:spPr>
        <p:txBody>
          <a:bodyPr wrap="square" lIns="0" tIns="0" rIns="0" bIns="0" rtlCol="0" anchor="t">
            <a:spAutoFit/>
          </a:bodyPr>
          <a:lstStyle/>
          <a:p>
            <a:pPr>
              <a:lnSpc>
                <a:spcPts val="3824"/>
              </a:lnSpc>
              <a:spcBef>
                <a:spcPts val="1200"/>
              </a:spcBef>
            </a:pPr>
            <a:r>
              <a:rPr lang="en-US" sz="3500" spc="58" dirty="0">
                <a:solidFill>
                  <a:srgbClr val="233B64"/>
                </a:solidFill>
                <a:latin typeface="Montserrat Extra-Bold"/>
              </a:rPr>
              <a:t>Soft Skills</a:t>
            </a:r>
          </a:p>
          <a:p>
            <a:pPr marL="514350" indent="-514350">
              <a:lnSpc>
                <a:spcPts val="3824"/>
              </a:lnSpc>
              <a:spcBef>
                <a:spcPts val="1200"/>
              </a:spcBef>
              <a:buFont typeface="+mj-lt"/>
              <a:buAutoNum type="arabicPeriod"/>
            </a:pPr>
            <a:r>
              <a:rPr lang="en-US" sz="3000" spc="58" dirty="0">
                <a:solidFill>
                  <a:srgbClr val="233B64"/>
                </a:solidFill>
                <a:latin typeface="Montserrat Medium" panose="00000600000000000000" pitchFamily="2" charset="0"/>
              </a:rPr>
              <a:t>Personal and interpersonal abilities</a:t>
            </a:r>
          </a:p>
          <a:p>
            <a:pPr marL="514350" indent="-514350">
              <a:lnSpc>
                <a:spcPts val="3824"/>
              </a:lnSpc>
              <a:spcBef>
                <a:spcPts val="1200"/>
              </a:spcBef>
              <a:buFont typeface="+mj-lt"/>
              <a:buAutoNum type="arabicPeriod"/>
            </a:pPr>
            <a:r>
              <a:rPr lang="en-US" sz="3000" spc="58" dirty="0">
                <a:solidFill>
                  <a:srgbClr val="233B64"/>
                </a:solidFill>
                <a:latin typeface="Montserrat Medium" panose="00000600000000000000" pitchFamily="2" charset="0"/>
              </a:rPr>
              <a:t>Nontechnical skills that allow us to manage ourselves or interact with others in a positive manner</a:t>
            </a:r>
          </a:p>
        </p:txBody>
      </p:sp>
    </p:spTree>
    <p:extLst>
      <p:ext uri="{BB962C8B-B14F-4D97-AF65-F5344CB8AC3E}">
        <p14:creationId xmlns:p14="http://schemas.microsoft.com/office/powerpoint/2010/main" val="18863315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753206">
            <a:off x="-152432" y="4465867"/>
            <a:ext cx="22947275" cy="9158521"/>
          </a:xfrm>
          <a:prstGeom prst="rect">
            <a:avLst/>
          </a:prstGeom>
          <a:solidFill>
            <a:srgbClr val="545454">
              <a:alpha val="4706"/>
            </a:srgbClr>
          </a:solidFill>
        </p:spPr>
        <p:txBody>
          <a:bodyPr/>
          <a:lstStyle/>
          <a:p>
            <a:endParaRPr lang="en-US"/>
          </a:p>
        </p:txBody>
      </p:sp>
      <p:sp>
        <p:nvSpPr>
          <p:cNvPr id="38" name="Rectangle: Rounded Corners 37">
            <a:extLst>
              <a:ext uri="{FF2B5EF4-FFF2-40B4-BE49-F238E27FC236}">
                <a16:creationId xmlns:a16="http://schemas.microsoft.com/office/drawing/2014/main" id="{11A2D5C1-AE62-4514-B7CF-A3433E09D0CE}"/>
              </a:ext>
            </a:extLst>
          </p:cNvPr>
          <p:cNvSpPr/>
          <p:nvPr/>
        </p:nvSpPr>
        <p:spPr>
          <a:xfrm>
            <a:off x="11636419" y="2914818"/>
            <a:ext cx="4678139" cy="4905576"/>
          </a:xfrm>
          <a:prstGeom prst="roundRect">
            <a:avLst>
              <a:gd name="adj" fmla="val 8930"/>
            </a:avLst>
          </a:prstGeom>
          <a:solidFill>
            <a:srgbClr val="263F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37" name="Rectangle: Rounded Corners 36">
            <a:extLst>
              <a:ext uri="{FF2B5EF4-FFF2-40B4-BE49-F238E27FC236}">
                <a16:creationId xmlns:a16="http://schemas.microsoft.com/office/drawing/2014/main" id="{BE37B195-9347-46A8-B0C0-6C12A11F3C26}"/>
              </a:ext>
            </a:extLst>
          </p:cNvPr>
          <p:cNvSpPr/>
          <p:nvPr/>
        </p:nvSpPr>
        <p:spPr>
          <a:xfrm>
            <a:off x="1007464" y="5524500"/>
            <a:ext cx="7305108" cy="3555990"/>
          </a:xfrm>
          <a:prstGeom prst="roundRect">
            <a:avLst>
              <a:gd name="adj" fmla="val 10774"/>
            </a:avLst>
          </a:prstGeom>
          <a:solidFill>
            <a:srgbClr val="263F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3"/>
          <p:cNvSpPr txBox="1"/>
          <p:nvPr/>
        </p:nvSpPr>
        <p:spPr>
          <a:xfrm>
            <a:off x="12205197" y="3452237"/>
            <a:ext cx="3587434" cy="3782126"/>
          </a:xfrm>
          <a:prstGeom prst="rect">
            <a:avLst/>
          </a:prstGeom>
        </p:spPr>
        <p:txBody>
          <a:bodyPr wrap="square" lIns="0" tIns="0" rIns="0" bIns="0" rtlCol="0" anchor="t">
            <a:spAutoFit/>
          </a:bodyPr>
          <a:lstStyle/>
          <a:p>
            <a:pPr>
              <a:lnSpc>
                <a:spcPts val="3250"/>
              </a:lnSpc>
            </a:pPr>
            <a:r>
              <a:rPr lang="en-US" sz="2500" spc="50" dirty="0">
                <a:solidFill>
                  <a:srgbClr val="FFFFFF"/>
                </a:solidFill>
                <a:latin typeface="Montserrat"/>
              </a:rPr>
              <a:t>“You can make more friends in two months by becoming interested in other people than you can in two years by trying to get other people</a:t>
            </a:r>
          </a:p>
          <a:p>
            <a:pPr>
              <a:lnSpc>
                <a:spcPts val="3250"/>
              </a:lnSpc>
            </a:pPr>
            <a:r>
              <a:rPr lang="en-US" sz="2500" spc="50" dirty="0">
                <a:solidFill>
                  <a:srgbClr val="FFFFFF"/>
                </a:solidFill>
                <a:latin typeface="Montserrat"/>
              </a:rPr>
              <a:t>interested in you.” </a:t>
            </a:r>
          </a:p>
          <a:p>
            <a:pPr>
              <a:lnSpc>
                <a:spcPts val="3250"/>
              </a:lnSpc>
            </a:pPr>
            <a:r>
              <a:rPr lang="en-US" sz="2500" spc="50" dirty="0">
                <a:solidFill>
                  <a:srgbClr val="FFFFFF"/>
                </a:solidFill>
                <a:latin typeface="Montserrat"/>
              </a:rPr>
              <a:t>-Dale Carnegie</a:t>
            </a:r>
          </a:p>
        </p:txBody>
      </p:sp>
      <p:sp>
        <p:nvSpPr>
          <p:cNvPr id="14" name="TextBox 14"/>
          <p:cNvSpPr txBox="1"/>
          <p:nvPr/>
        </p:nvSpPr>
        <p:spPr>
          <a:xfrm>
            <a:off x="1362693" y="5903771"/>
            <a:ext cx="6648032" cy="2935740"/>
          </a:xfrm>
          <a:prstGeom prst="rect">
            <a:avLst/>
          </a:prstGeom>
        </p:spPr>
        <p:txBody>
          <a:bodyPr wrap="square" lIns="0" tIns="0" rIns="0" bIns="0" rtlCol="0" anchor="t">
            <a:spAutoFit/>
          </a:bodyPr>
          <a:lstStyle/>
          <a:p>
            <a:pPr>
              <a:lnSpc>
                <a:spcPts val="3250"/>
              </a:lnSpc>
            </a:pPr>
            <a:r>
              <a:rPr lang="en-US" sz="2500" spc="50" dirty="0">
                <a:solidFill>
                  <a:srgbClr val="FFFFFF"/>
                </a:solidFill>
                <a:latin typeface="Montserrat"/>
              </a:rPr>
              <a:t>“You have tremendous power to affect the behavior of the people with and for whom you work. It is your personal approach that creates the climate and your daily mood that creates the weather patterns where you work.” </a:t>
            </a:r>
          </a:p>
          <a:p>
            <a:pPr>
              <a:lnSpc>
                <a:spcPts val="3250"/>
              </a:lnSpc>
            </a:pPr>
            <a:r>
              <a:rPr lang="en-US" sz="2500" spc="50" dirty="0">
                <a:solidFill>
                  <a:srgbClr val="FFFFFF"/>
                </a:solidFill>
                <a:latin typeface="Montserrat"/>
              </a:rPr>
              <a:t>–Haim </a:t>
            </a:r>
            <a:r>
              <a:rPr lang="en-US" sz="2500" spc="50" dirty="0" err="1">
                <a:solidFill>
                  <a:srgbClr val="FFFFFF"/>
                </a:solidFill>
                <a:latin typeface="Montserrat"/>
              </a:rPr>
              <a:t>Ginott</a:t>
            </a:r>
            <a:endParaRPr lang="en-US" sz="2500" spc="50" dirty="0">
              <a:solidFill>
                <a:srgbClr val="FFFFFF"/>
              </a:solidFill>
              <a:latin typeface="Montserrat"/>
            </a:endParaRPr>
          </a:p>
        </p:txBody>
      </p:sp>
      <p:grpSp>
        <p:nvGrpSpPr>
          <p:cNvPr id="18" name="Group 18"/>
          <p:cNvGrpSpPr>
            <a:grpSpLocks noChangeAspect="1"/>
          </p:cNvGrpSpPr>
          <p:nvPr/>
        </p:nvGrpSpPr>
        <p:grpSpPr>
          <a:xfrm>
            <a:off x="7169209" y="7319618"/>
            <a:ext cx="2500930" cy="2500930"/>
            <a:chOff x="0" y="0"/>
            <a:chExt cx="6350000" cy="6350000"/>
          </a:xfrm>
        </p:grpSpPr>
        <p:sp>
          <p:nvSpPr>
            <p:cNvPr id="19" name="Freeform 19"/>
            <p:cNvSpPr/>
            <p:nvPr/>
          </p:nvSpPr>
          <p:spPr>
            <a:xfrm>
              <a:off x="655320" y="655320"/>
              <a:ext cx="5039360" cy="5039360"/>
            </a:xfrm>
            <a:custGeom>
              <a:avLst/>
              <a:gdLst/>
              <a:ahLst/>
              <a:cxnLst/>
              <a:rect l="l" t="t" r="r" b="b"/>
              <a:pathLst>
                <a:path w="5039360" h="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a:blipFill>
          </p:spPr>
          <p:txBody>
            <a:bodyPr/>
            <a:lstStyle/>
            <a:p>
              <a:endParaRPr lang="en-US" dirty="0"/>
            </a:p>
          </p:txBody>
        </p:sp>
        <p:sp>
          <p:nvSpPr>
            <p:cNvPr id="20" name="Freeform 20"/>
            <p:cNvSpPr/>
            <p:nvPr/>
          </p:nvSpPr>
          <p:spPr>
            <a:xfrm>
              <a:off x="0" y="0"/>
              <a:ext cx="6350000" cy="6350000"/>
            </a:xfrm>
            <a:custGeom>
              <a:avLst/>
              <a:gdLst/>
              <a:ahLst/>
              <a:cxnLst/>
              <a:rect l="l" t="t" r="r" b="b"/>
              <a:pathLst>
                <a:path w="6350000" h="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263F6B"/>
            </a:solidFill>
          </p:spPr>
        </p:sp>
      </p:grpSp>
      <p:grpSp>
        <p:nvGrpSpPr>
          <p:cNvPr id="24" name="Group 24"/>
          <p:cNvGrpSpPr>
            <a:grpSpLocks noChangeAspect="1"/>
          </p:cNvGrpSpPr>
          <p:nvPr/>
        </p:nvGrpSpPr>
        <p:grpSpPr>
          <a:xfrm>
            <a:off x="14644119" y="6357959"/>
            <a:ext cx="2924869" cy="2924869"/>
            <a:chOff x="0" y="0"/>
            <a:chExt cx="6350000" cy="6350000"/>
          </a:xfrm>
        </p:grpSpPr>
        <p:sp>
          <p:nvSpPr>
            <p:cNvPr id="25" name="Freeform 25"/>
            <p:cNvSpPr/>
            <p:nvPr/>
          </p:nvSpPr>
          <p:spPr>
            <a:xfrm>
              <a:off x="655319" y="655319"/>
              <a:ext cx="5039360" cy="5039360"/>
            </a:xfrm>
            <a:custGeom>
              <a:avLst/>
              <a:gdLst/>
              <a:ahLst/>
              <a:cxnLst/>
              <a:rect l="l" t="t" r="r" b="b"/>
              <a:pathLst>
                <a:path w="5039360" h="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a:blip r:embed="rId5">
                <a:duotone>
                  <a:prstClr val="black"/>
                  <a:schemeClr val="accent1">
                    <a:tint val="45000"/>
                    <a:satMod val="400000"/>
                  </a:schemeClr>
                </a:duotone>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tretch>
                <a:fillRect b="-36170"/>
              </a:stretch>
            </a:blipFill>
          </p:spPr>
          <p:txBody>
            <a:bodyPr/>
            <a:lstStyle/>
            <a:p>
              <a:endParaRPr lang="en-US" dirty="0"/>
            </a:p>
          </p:txBody>
        </p:sp>
        <p:sp>
          <p:nvSpPr>
            <p:cNvPr id="26" name="Freeform 26"/>
            <p:cNvSpPr/>
            <p:nvPr/>
          </p:nvSpPr>
          <p:spPr>
            <a:xfrm>
              <a:off x="0" y="0"/>
              <a:ext cx="6350000" cy="6350000"/>
            </a:xfrm>
            <a:custGeom>
              <a:avLst/>
              <a:gdLst/>
              <a:ahLst/>
              <a:cxnLst/>
              <a:rect l="l" t="t" r="r" b="b"/>
              <a:pathLst>
                <a:path w="6350000" h="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263F6B"/>
            </a:solidFill>
          </p:spPr>
        </p:sp>
      </p:grpSp>
      <p:sp>
        <p:nvSpPr>
          <p:cNvPr id="31" name="TextBox 31"/>
          <p:cNvSpPr txBox="1"/>
          <p:nvPr/>
        </p:nvSpPr>
        <p:spPr>
          <a:xfrm>
            <a:off x="1028699" y="1243598"/>
            <a:ext cx="8709420" cy="2975495"/>
          </a:xfrm>
          <a:prstGeom prst="rect">
            <a:avLst/>
          </a:prstGeom>
        </p:spPr>
        <p:txBody>
          <a:bodyPr wrap="square" lIns="0" tIns="0" rIns="0" bIns="0" rtlCol="0" anchor="t">
            <a:spAutoFit/>
          </a:bodyPr>
          <a:lstStyle/>
          <a:p>
            <a:pPr>
              <a:lnSpc>
                <a:spcPts val="5761"/>
              </a:lnSpc>
            </a:pPr>
            <a:r>
              <a:rPr lang="en-US" sz="6000" dirty="0">
                <a:solidFill>
                  <a:srgbClr val="263F6B"/>
                </a:solidFill>
                <a:latin typeface="Montserrat Extra-Bold Italics"/>
              </a:rPr>
              <a:t>WHY SOFT SKILLS ARE IMPORTANT</a:t>
            </a:r>
            <a:br>
              <a:rPr lang="en-US" sz="6000" dirty="0">
                <a:solidFill>
                  <a:srgbClr val="263F6B"/>
                </a:solidFill>
                <a:latin typeface="Montserrat Extra-Bold Italics"/>
              </a:rPr>
            </a:br>
            <a:r>
              <a:rPr lang="en-US" sz="6000" dirty="0">
                <a:solidFill>
                  <a:srgbClr val="263F6B"/>
                </a:solidFill>
                <a:latin typeface="Montserrat Medium" panose="00000600000000000000" pitchFamily="2" charset="0"/>
              </a:rPr>
              <a:t>You Can Make A Difference</a:t>
            </a:r>
          </a:p>
        </p:txBody>
      </p:sp>
      <p:sp>
        <p:nvSpPr>
          <p:cNvPr id="33" name="AutoShape 33"/>
          <p:cNvSpPr/>
          <p:nvPr/>
        </p:nvSpPr>
        <p:spPr>
          <a:xfrm rot="-2655355">
            <a:off x="8900582" y="5303163"/>
            <a:ext cx="2182765" cy="701507"/>
          </a:xfrm>
          <a:prstGeom prst="line">
            <a:avLst/>
          </a:prstGeom>
          <a:ln w="47625" cap="rnd">
            <a:solidFill>
              <a:srgbClr val="263F6B"/>
            </a:solidFill>
            <a:prstDash val="solid"/>
            <a:headEnd type="oval" w="lg" len="lg"/>
            <a:tailEnd type="oval" w="lg" len="lg"/>
          </a:ln>
        </p:spPr>
        <p:txBody>
          <a:bodyPr/>
          <a:lstStyle/>
          <a:p>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4B86A928-2E05-4A94-953E-16CBE398C995}"/>
              </a:ext>
            </a:extLst>
          </p:cNvPr>
          <p:cNvSpPr/>
          <p:nvPr/>
        </p:nvSpPr>
        <p:spPr>
          <a:xfrm>
            <a:off x="990600" y="7876832"/>
            <a:ext cx="7145306" cy="1779020"/>
          </a:xfrm>
          <a:prstGeom prst="roundRect">
            <a:avLst>
              <a:gd name="adj" fmla="val 10774"/>
            </a:avLst>
          </a:prstGeom>
          <a:solidFill>
            <a:srgbClr val="263F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Rounded Corners 22">
            <a:extLst>
              <a:ext uri="{FF2B5EF4-FFF2-40B4-BE49-F238E27FC236}">
                <a16:creationId xmlns:a16="http://schemas.microsoft.com/office/drawing/2014/main" id="{AE74E847-F113-4F85-92A3-06283FFF0514}"/>
              </a:ext>
            </a:extLst>
          </p:cNvPr>
          <p:cNvSpPr/>
          <p:nvPr/>
        </p:nvSpPr>
        <p:spPr>
          <a:xfrm>
            <a:off x="990600" y="5777712"/>
            <a:ext cx="7145306" cy="1779020"/>
          </a:xfrm>
          <a:prstGeom prst="roundRect">
            <a:avLst>
              <a:gd name="adj" fmla="val 10774"/>
            </a:avLst>
          </a:prstGeom>
          <a:solidFill>
            <a:srgbClr val="263F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AutoShape 2"/>
          <p:cNvSpPr/>
          <p:nvPr/>
        </p:nvSpPr>
        <p:spPr>
          <a:xfrm rot="-1753206">
            <a:off x="-1113304" y="4354356"/>
            <a:ext cx="25783492" cy="9586163"/>
          </a:xfrm>
          <a:prstGeom prst="rect">
            <a:avLst/>
          </a:prstGeom>
          <a:solidFill>
            <a:srgbClr val="545454">
              <a:alpha val="4706"/>
            </a:srgbClr>
          </a:solidFill>
        </p:spPr>
      </p:sp>
      <p:sp>
        <p:nvSpPr>
          <p:cNvPr id="22" name="Rectangle: Rounded Corners 21">
            <a:extLst>
              <a:ext uri="{FF2B5EF4-FFF2-40B4-BE49-F238E27FC236}">
                <a16:creationId xmlns:a16="http://schemas.microsoft.com/office/drawing/2014/main" id="{2E95B3BB-9CCF-4CE7-A91C-4A21D62FBAF5}"/>
              </a:ext>
            </a:extLst>
          </p:cNvPr>
          <p:cNvSpPr/>
          <p:nvPr/>
        </p:nvSpPr>
        <p:spPr>
          <a:xfrm>
            <a:off x="990600" y="3695700"/>
            <a:ext cx="7145306" cy="1779020"/>
          </a:xfrm>
          <a:prstGeom prst="roundRect">
            <a:avLst>
              <a:gd name="adj" fmla="val 10774"/>
            </a:avLst>
          </a:prstGeom>
          <a:solidFill>
            <a:srgbClr val="263F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7"/>
          <p:cNvSpPr txBox="1"/>
          <p:nvPr/>
        </p:nvSpPr>
        <p:spPr>
          <a:xfrm>
            <a:off x="1508072" y="3908101"/>
            <a:ext cx="6110362" cy="1354217"/>
          </a:xfrm>
          <a:prstGeom prst="rect">
            <a:avLst/>
          </a:prstGeom>
        </p:spPr>
        <p:txBody>
          <a:bodyPr wrap="square" lIns="0" tIns="0" rIns="0" bIns="0" rtlCol="0" anchor="t">
            <a:spAutoFit/>
          </a:bodyPr>
          <a:lstStyle/>
          <a:p>
            <a:pPr algn="ctr"/>
            <a:r>
              <a:rPr lang="en-US" sz="4400" spc="49" dirty="0">
                <a:solidFill>
                  <a:srgbClr val="FFFFFF"/>
                </a:solidFill>
                <a:latin typeface="Montserrat SemiBold" panose="00000700000000000000" pitchFamily="2" charset="0"/>
              </a:rPr>
              <a:t>Poor Post Operative Complication</a:t>
            </a:r>
          </a:p>
        </p:txBody>
      </p:sp>
      <p:sp>
        <p:nvSpPr>
          <p:cNvPr id="18" name="TextBox 18"/>
          <p:cNvSpPr txBox="1"/>
          <p:nvPr/>
        </p:nvSpPr>
        <p:spPr>
          <a:xfrm>
            <a:off x="1130310" y="5952444"/>
            <a:ext cx="6865885" cy="1354217"/>
          </a:xfrm>
          <a:prstGeom prst="rect">
            <a:avLst/>
          </a:prstGeom>
        </p:spPr>
        <p:txBody>
          <a:bodyPr wrap="square" lIns="0" tIns="0" rIns="0" bIns="0" rtlCol="0" anchor="t">
            <a:spAutoFit/>
          </a:bodyPr>
          <a:lstStyle/>
          <a:p>
            <a:pPr algn="ctr">
              <a:spcBef>
                <a:spcPts val="600"/>
              </a:spcBef>
            </a:pPr>
            <a:r>
              <a:rPr lang="en-US" sz="4400" spc="49" dirty="0">
                <a:solidFill>
                  <a:srgbClr val="FFFFFF"/>
                </a:solidFill>
                <a:latin typeface="Montserrat SemiBold" panose="00000700000000000000" pitchFamily="2" charset="0"/>
              </a:rPr>
              <a:t>Youth Residential Setting</a:t>
            </a:r>
          </a:p>
        </p:txBody>
      </p:sp>
      <p:sp>
        <p:nvSpPr>
          <p:cNvPr id="19" name="TextBox 19"/>
          <p:cNvSpPr txBox="1"/>
          <p:nvPr/>
        </p:nvSpPr>
        <p:spPr>
          <a:xfrm>
            <a:off x="1371600" y="8089233"/>
            <a:ext cx="6400800" cy="1354217"/>
          </a:xfrm>
          <a:prstGeom prst="rect">
            <a:avLst/>
          </a:prstGeom>
        </p:spPr>
        <p:txBody>
          <a:bodyPr wrap="square" lIns="0" tIns="0" rIns="0" bIns="0" rtlCol="0" anchor="t">
            <a:spAutoFit/>
          </a:bodyPr>
          <a:lstStyle/>
          <a:p>
            <a:pPr algn="ctr"/>
            <a:r>
              <a:rPr lang="en-US" sz="4400" spc="49" dirty="0">
                <a:solidFill>
                  <a:srgbClr val="FFFFFF"/>
                </a:solidFill>
                <a:latin typeface="Montserrat SemiBold" panose="00000700000000000000" pitchFamily="2" charset="0"/>
              </a:rPr>
              <a:t>National Association of Soft Skills</a:t>
            </a:r>
            <a:endParaRPr lang="en-US" sz="2499" spc="49" dirty="0">
              <a:solidFill>
                <a:srgbClr val="FFFFFF"/>
              </a:solidFill>
              <a:latin typeface="Montserrat SemiBold" panose="00000700000000000000" pitchFamily="2" charset="0"/>
            </a:endParaRPr>
          </a:p>
        </p:txBody>
      </p:sp>
      <p:grpSp>
        <p:nvGrpSpPr>
          <p:cNvPr id="24" name="Group 3">
            <a:extLst>
              <a:ext uri="{FF2B5EF4-FFF2-40B4-BE49-F238E27FC236}">
                <a16:creationId xmlns:a16="http://schemas.microsoft.com/office/drawing/2014/main" id="{54621EB7-2A51-4C59-9FF9-8317E34C308F}"/>
              </a:ext>
            </a:extLst>
          </p:cNvPr>
          <p:cNvGrpSpPr/>
          <p:nvPr/>
        </p:nvGrpSpPr>
        <p:grpSpPr>
          <a:xfrm>
            <a:off x="8686799" y="-190500"/>
            <a:ext cx="15071547" cy="14595624"/>
            <a:chOff x="0" y="0"/>
            <a:chExt cx="6350000" cy="6350000"/>
          </a:xfrm>
        </p:grpSpPr>
        <p:sp>
          <p:nvSpPr>
            <p:cNvPr id="25" name="Freeform 4">
              <a:extLst>
                <a:ext uri="{FF2B5EF4-FFF2-40B4-BE49-F238E27FC236}">
                  <a16:creationId xmlns:a16="http://schemas.microsoft.com/office/drawing/2014/main" id="{785CDCD9-D49D-4495-B448-7848B9C9DDC3}"/>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63F6B"/>
            </a:solidFill>
          </p:spPr>
        </p:sp>
      </p:grpSp>
      <p:sp>
        <p:nvSpPr>
          <p:cNvPr id="27" name="Freeform 6">
            <a:extLst>
              <a:ext uri="{FF2B5EF4-FFF2-40B4-BE49-F238E27FC236}">
                <a16:creationId xmlns:a16="http://schemas.microsoft.com/office/drawing/2014/main" id="{745F16AF-3EF8-45E8-9F32-1BDA3E668815}"/>
              </a:ext>
            </a:extLst>
          </p:cNvPr>
          <p:cNvSpPr/>
          <p:nvPr/>
        </p:nvSpPr>
        <p:spPr>
          <a:xfrm>
            <a:off x="8702943" y="2441691"/>
            <a:ext cx="10118457" cy="9798900"/>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extLst>
                <a:ext uri="{28A0092B-C50C-407E-A947-70E740481C1C}">
                  <a14:useLocalDpi xmlns:a14="http://schemas.microsoft.com/office/drawing/2010/main" val="0"/>
                </a:ext>
              </a:extLst>
            </a:blip>
            <a:stretch>
              <a:fillRect/>
            </a:stretch>
          </a:blipFill>
        </p:spPr>
        <p:txBody>
          <a:bodyPr/>
          <a:lstStyle/>
          <a:p>
            <a:endParaRPr lang="en-US" dirty="0"/>
          </a:p>
        </p:txBody>
      </p:sp>
      <p:pic>
        <p:nvPicPr>
          <p:cNvPr id="28" name="Picture 9">
            <a:extLst>
              <a:ext uri="{FF2B5EF4-FFF2-40B4-BE49-F238E27FC236}">
                <a16:creationId xmlns:a16="http://schemas.microsoft.com/office/drawing/2014/main" id="{A9914CF9-A892-444E-A8F9-E31C42D9162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476242" y="8852422"/>
            <a:ext cx="1783058" cy="295015"/>
          </a:xfrm>
          <a:prstGeom prst="rect">
            <a:avLst/>
          </a:prstGeom>
        </p:spPr>
      </p:pic>
      <p:sp>
        <p:nvSpPr>
          <p:cNvPr id="21" name="TextBox 31">
            <a:extLst>
              <a:ext uri="{FF2B5EF4-FFF2-40B4-BE49-F238E27FC236}">
                <a16:creationId xmlns:a16="http://schemas.microsoft.com/office/drawing/2014/main" id="{CCA92957-BBDB-462B-8B73-26F7E57BBBBF}"/>
              </a:ext>
            </a:extLst>
          </p:cNvPr>
          <p:cNvSpPr txBox="1"/>
          <p:nvPr/>
        </p:nvSpPr>
        <p:spPr>
          <a:xfrm>
            <a:off x="1028699" y="1243598"/>
            <a:ext cx="8709420" cy="2235548"/>
          </a:xfrm>
          <a:prstGeom prst="rect">
            <a:avLst/>
          </a:prstGeom>
        </p:spPr>
        <p:txBody>
          <a:bodyPr wrap="square" lIns="0" tIns="0" rIns="0" bIns="0" rtlCol="0" anchor="t">
            <a:spAutoFit/>
          </a:bodyPr>
          <a:lstStyle/>
          <a:p>
            <a:pPr>
              <a:lnSpc>
                <a:spcPts val="5761"/>
              </a:lnSpc>
            </a:pPr>
            <a:r>
              <a:rPr lang="en-US" sz="6000" dirty="0">
                <a:solidFill>
                  <a:srgbClr val="263F6B"/>
                </a:solidFill>
                <a:latin typeface="Montserrat Extra-Bold Italics"/>
              </a:rPr>
              <a:t>WHY ARE SOFT SKILLS IMPORTANT</a:t>
            </a:r>
            <a:br>
              <a:rPr lang="en-US" sz="6000" dirty="0">
                <a:solidFill>
                  <a:srgbClr val="263F6B"/>
                </a:solidFill>
                <a:latin typeface="Montserrat Extra-Bold Italics"/>
              </a:rPr>
            </a:br>
            <a:r>
              <a:rPr lang="en-US" sz="6000" dirty="0">
                <a:solidFill>
                  <a:srgbClr val="263F6B"/>
                </a:solidFill>
                <a:latin typeface="Montserrat Medium" panose="00000600000000000000" pitchFamily="2" charset="0"/>
              </a:rPr>
              <a:t>Research</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4B86A928-2E05-4A94-953E-16CBE398C995}"/>
              </a:ext>
            </a:extLst>
          </p:cNvPr>
          <p:cNvSpPr/>
          <p:nvPr/>
        </p:nvSpPr>
        <p:spPr>
          <a:xfrm>
            <a:off x="9164782" y="6729463"/>
            <a:ext cx="7145306" cy="1779020"/>
          </a:xfrm>
          <a:prstGeom prst="roundRect">
            <a:avLst>
              <a:gd name="adj" fmla="val 10774"/>
            </a:avLst>
          </a:prstGeom>
          <a:solidFill>
            <a:srgbClr val="263F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AutoShape 2"/>
          <p:cNvSpPr/>
          <p:nvPr/>
        </p:nvSpPr>
        <p:spPr>
          <a:xfrm rot="-1753206">
            <a:off x="103107" y="4222116"/>
            <a:ext cx="23862291" cy="9014783"/>
          </a:xfrm>
          <a:prstGeom prst="rect">
            <a:avLst/>
          </a:prstGeom>
          <a:solidFill>
            <a:srgbClr val="545454">
              <a:alpha val="4706"/>
            </a:srgbClr>
          </a:solidFill>
        </p:spPr>
        <p:txBody>
          <a:bodyPr/>
          <a:lstStyle/>
          <a:p>
            <a:endParaRPr lang="en-US" dirty="0"/>
          </a:p>
        </p:txBody>
      </p:sp>
      <p:sp>
        <p:nvSpPr>
          <p:cNvPr id="22" name="Rectangle: Rounded Corners 21">
            <a:extLst>
              <a:ext uri="{FF2B5EF4-FFF2-40B4-BE49-F238E27FC236}">
                <a16:creationId xmlns:a16="http://schemas.microsoft.com/office/drawing/2014/main" id="{2E95B3BB-9CCF-4CE7-A91C-4A21D62FBAF5}"/>
              </a:ext>
            </a:extLst>
          </p:cNvPr>
          <p:cNvSpPr/>
          <p:nvPr/>
        </p:nvSpPr>
        <p:spPr>
          <a:xfrm>
            <a:off x="2438400" y="3924300"/>
            <a:ext cx="7145306" cy="1779020"/>
          </a:xfrm>
          <a:prstGeom prst="roundRect">
            <a:avLst>
              <a:gd name="adj" fmla="val 10774"/>
            </a:avLst>
          </a:prstGeom>
          <a:solidFill>
            <a:srgbClr val="263F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7"/>
          <p:cNvSpPr txBox="1"/>
          <p:nvPr/>
        </p:nvSpPr>
        <p:spPr>
          <a:xfrm>
            <a:off x="3505199" y="4445686"/>
            <a:ext cx="5561033" cy="677108"/>
          </a:xfrm>
          <a:prstGeom prst="rect">
            <a:avLst/>
          </a:prstGeom>
        </p:spPr>
        <p:txBody>
          <a:bodyPr wrap="square" lIns="0" tIns="0" rIns="0" bIns="0" rtlCol="0" anchor="t">
            <a:spAutoFit/>
          </a:bodyPr>
          <a:lstStyle/>
          <a:p>
            <a:pPr algn="ctr"/>
            <a:r>
              <a:rPr lang="en-US" sz="4400" spc="49" dirty="0">
                <a:solidFill>
                  <a:srgbClr val="FFFFFF"/>
                </a:solidFill>
                <a:latin typeface="Montserrat SemiBold" panose="00000700000000000000" pitchFamily="2" charset="0"/>
              </a:rPr>
              <a:t>SHIP Stories</a:t>
            </a:r>
          </a:p>
        </p:txBody>
      </p:sp>
      <p:sp>
        <p:nvSpPr>
          <p:cNvPr id="19" name="TextBox 19"/>
          <p:cNvSpPr txBox="1"/>
          <p:nvPr/>
        </p:nvSpPr>
        <p:spPr>
          <a:xfrm>
            <a:off x="11184292" y="7338555"/>
            <a:ext cx="3808741" cy="677108"/>
          </a:xfrm>
          <a:prstGeom prst="rect">
            <a:avLst/>
          </a:prstGeom>
        </p:spPr>
        <p:txBody>
          <a:bodyPr lIns="0" tIns="0" rIns="0" bIns="0" rtlCol="0" anchor="t">
            <a:spAutoFit/>
          </a:bodyPr>
          <a:lstStyle/>
          <a:p>
            <a:pPr algn="ctr"/>
            <a:r>
              <a:rPr lang="en-US" sz="4400" spc="49" dirty="0">
                <a:solidFill>
                  <a:srgbClr val="FFFFFF"/>
                </a:solidFill>
                <a:latin typeface="Montserrat SemiBold" panose="00000700000000000000" pitchFamily="2" charset="0"/>
              </a:rPr>
              <a:t>Toll Free Call</a:t>
            </a:r>
            <a:endParaRPr lang="en-US" sz="2499" spc="49" dirty="0">
              <a:solidFill>
                <a:srgbClr val="FFFFFF"/>
              </a:solidFill>
              <a:latin typeface="Montserrat SemiBold" panose="00000700000000000000" pitchFamily="2" charset="0"/>
            </a:endParaRPr>
          </a:p>
        </p:txBody>
      </p:sp>
      <p:pic>
        <p:nvPicPr>
          <p:cNvPr id="28" name="Picture 9">
            <a:extLst>
              <a:ext uri="{FF2B5EF4-FFF2-40B4-BE49-F238E27FC236}">
                <a16:creationId xmlns:a16="http://schemas.microsoft.com/office/drawing/2014/main" id="{A9914CF9-A892-444E-A8F9-E31C42D9162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078200" y="1714500"/>
            <a:ext cx="1783058" cy="295015"/>
          </a:xfrm>
          <a:prstGeom prst="rect">
            <a:avLst/>
          </a:prstGeom>
        </p:spPr>
      </p:pic>
      <p:sp>
        <p:nvSpPr>
          <p:cNvPr id="21" name="TextBox 31">
            <a:extLst>
              <a:ext uri="{FF2B5EF4-FFF2-40B4-BE49-F238E27FC236}">
                <a16:creationId xmlns:a16="http://schemas.microsoft.com/office/drawing/2014/main" id="{CCA92957-BBDB-462B-8B73-26F7E57BBBBF}"/>
              </a:ext>
            </a:extLst>
          </p:cNvPr>
          <p:cNvSpPr txBox="1"/>
          <p:nvPr/>
        </p:nvSpPr>
        <p:spPr>
          <a:xfrm>
            <a:off x="1028699" y="1243598"/>
            <a:ext cx="8709420" cy="2385268"/>
          </a:xfrm>
          <a:prstGeom prst="rect">
            <a:avLst/>
          </a:prstGeom>
        </p:spPr>
        <p:txBody>
          <a:bodyPr wrap="square" lIns="0" tIns="0" rIns="0" bIns="0" rtlCol="0" anchor="t">
            <a:spAutoFit/>
          </a:bodyPr>
          <a:lstStyle/>
          <a:p>
            <a:pPr>
              <a:lnSpc>
                <a:spcPts val="6200"/>
              </a:lnSpc>
            </a:pPr>
            <a:r>
              <a:rPr lang="en-US" sz="6000" dirty="0">
                <a:solidFill>
                  <a:srgbClr val="263F6B"/>
                </a:solidFill>
                <a:latin typeface="Montserrat Extra-Bold Italics"/>
              </a:rPr>
              <a:t>WHY ARE SOFT SKILLS IMPORTANT</a:t>
            </a:r>
            <a:br>
              <a:rPr lang="en-US" sz="6000" dirty="0">
                <a:solidFill>
                  <a:srgbClr val="263F6B"/>
                </a:solidFill>
                <a:latin typeface="Montserrat Extra-Bold Italics"/>
              </a:rPr>
            </a:br>
            <a:r>
              <a:rPr lang="en-US" sz="6000" dirty="0">
                <a:solidFill>
                  <a:srgbClr val="263F6B"/>
                </a:solidFill>
                <a:latin typeface="Montserrat Medium" panose="00000600000000000000" pitchFamily="2" charset="0"/>
              </a:rPr>
              <a:t>Stories</a:t>
            </a:r>
          </a:p>
        </p:txBody>
      </p:sp>
      <p:pic>
        <p:nvPicPr>
          <p:cNvPr id="4" name="Graphic 3" descr="Storytelling with solid fill">
            <a:extLst>
              <a:ext uri="{FF2B5EF4-FFF2-40B4-BE49-F238E27FC236}">
                <a16:creationId xmlns:a16="http://schemas.microsoft.com/office/drawing/2014/main" id="{6AC4AEBA-1C74-57D7-7C35-95246135F8F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928162" y="4123492"/>
            <a:ext cx="1143000" cy="1143000"/>
          </a:xfrm>
          <a:prstGeom prst="rect">
            <a:avLst/>
          </a:prstGeom>
        </p:spPr>
      </p:pic>
      <p:grpSp>
        <p:nvGrpSpPr>
          <p:cNvPr id="7" name="Group 6">
            <a:extLst>
              <a:ext uri="{FF2B5EF4-FFF2-40B4-BE49-F238E27FC236}">
                <a16:creationId xmlns:a16="http://schemas.microsoft.com/office/drawing/2014/main" id="{842A1533-E028-2126-1301-1C0BA37D0949}"/>
              </a:ext>
            </a:extLst>
          </p:cNvPr>
          <p:cNvGrpSpPr/>
          <p:nvPr/>
        </p:nvGrpSpPr>
        <p:grpSpPr>
          <a:xfrm>
            <a:off x="9867237" y="7022833"/>
            <a:ext cx="1143000" cy="1192280"/>
            <a:chOff x="9603037" y="6972300"/>
            <a:chExt cx="1143000" cy="1192280"/>
          </a:xfrm>
        </p:grpSpPr>
        <p:pic>
          <p:nvPicPr>
            <p:cNvPr id="6" name="Graphic 5" descr="Telephone with solid fill">
              <a:extLst>
                <a:ext uri="{FF2B5EF4-FFF2-40B4-BE49-F238E27FC236}">
                  <a16:creationId xmlns:a16="http://schemas.microsoft.com/office/drawing/2014/main" id="{9549E3D5-68D5-502F-BE5F-B2404BEF758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717337" y="7250180"/>
              <a:ext cx="914400" cy="914400"/>
            </a:xfrm>
            <a:prstGeom prst="rect">
              <a:avLst/>
            </a:prstGeom>
          </p:spPr>
        </p:pic>
        <p:pic>
          <p:nvPicPr>
            <p:cNvPr id="13" name="Graphic 12" descr="Storytelling with solid fill">
              <a:extLst>
                <a:ext uri="{FF2B5EF4-FFF2-40B4-BE49-F238E27FC236}">
                  <a16:creationId xmlns:a16="http://schemas.microsoft.com/office/drawing/2014/main" id="{33773CCE-0340-66A8-1706-002770C0B023}"/>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b="62268"/>
            <a:stretch/>
          </p:blipFill>
          <p:spPr>
            <a:xfrm>
              <a:off x="9603037" y="6972300"/>
              <a:ext cx="1143000" cy="431275"/>
            </a:xfrm>
            <a:prstGeom prst="rect">
              <a:avLst/>
            </a:prstGeom>
          </p:spPr>
        </p:pic>
      </p:grpSp>
    </p:spTree>
    <p:extLst>
      <p:ext uri="{BB962C8B-B14F-4D97-AF65-F5344CB8AC3E}">
        <p14:creationId xmlns:p14="http://schemas.microsoft.com/office/powerpoint/2010/main" val="136271274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11289</TotalTime>
  <Words>2168</Words>
  <Application>Microsoft Office PowerPoint</Application>
  <PresentationFormat>Custom</PresentationFormat>
  <Paragraphs>218</Paragraphs>
  <Slides>22</Slides>
  <Notes>18</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22</vt:i4>
      </vt:variant>
    </vt:vector>
  </HeadingPairs>
  <TitlesOfParts>
    <vt:vector size="38" baseType="lpstr">
      <vt:lpstr>Courier New</vt:lpstr>
      <vt:lpstr>Calibri</vt:lpstr>
      <vt:lpstr>Montserrat</vt:lpstr>
      <vt:lpstr>Montserrat ExtraBold</vt:lpstr>
      <vt:lpstr>Arial</vt:lpstr>
      <vt:lpstr>Calibri Light</vt:lpstr>
      <vt:lpstr>Symbol</vt:lpstr>
      <vt:lpstr>Montserrat Black</vt:lpstr>
      <vt:lpstr>Montserrat Medium</vt:lpstr>
      <vt:lpstr>Montserrat SemiBold</vt:lpstr>
      <vt:lpstr>Montserrat Extra-Bold Italics</vt:lpstr>
      <vt:lpstr>Montserrat Light</vt:lpstr>
      <vt:lpstr>Montserrat Extra-Bold</vt:lpstr>
      <vt:lpstr>Tw Cen MT</vt:lpstr>
      <vt:lpstr>Montserrat Italics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Modern Company Profile Presentation</dc:title>
  <dc:creator>Angela Bell</dc:creator>
  <cp:lastModifiedBy>Sue Choplin</cp:lastModifiedBy>
  <cp:revision>49</cp:revision>
  <dcterms:created xsi:type="dcterms:W3CDTF">2006-08-16T00:00:00Z</dcterms:created>
  <dcterms:modified xsi:type="dcterms:W3CDTF">2022-05-11T19:15:28Z</dcterms:modified>
  <dc:identifier>DAE-QLHnTt8</dc:identifier>
</cp:coreProperties>
</file>