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4.xml" ContentType="application/vnd.openxmlformats-officedocument.presentationml.tags+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671" r:id="rId2"/>
    <p:sldMasterId id="2147483666" r:id="rId3"/>
    <p:sldMasterId id="2147483680" r:id="rId4"/>
    <p:sldMasterId id="2147483692" r:id="rId5"/>
  </p:sldMasterIdLst>
  <p:notesMasterIdLst>
    <p:notesMasterId r:id="rId42"/>
  </p:notesMasterIdLst>
  <p:sldIdLst>
    <p:sldId id="381" r:id="rId6"/>
    <p:sldId id="987" r:id="rId7"/>
    <p:sldId id="868" r:id="rId8"/>
    <p:sldId id="988" r:id="rId9"/>
    <p:sldId id="660" r:id="rId10"/>
    <p:sldId id="297" r:id="rId11"/>
    <p:sldId id="434" r:id="rId12"/>
    <p:sldId id="265" r:id="rId13"/>
    <p:sldId id="440" r:id="rId14"/>
    <p:sldId id="435" r:id="rId15"/>
    <p:sldId id="436" r:id="rId16"/>
    <p:sldId id="437" r:id="rId17"/>
    <p:sldId id="438" r:id="rId18"/>
    <p:sldId id="563" r:id="rId19"/>
    <p:sldId id="565" r:id="rId20"/>
    <p:sldId id="439" r:id="rId21"/>
    <p:sldId id="989" r:id="rId22"/>
    <p:sldId id="358" r:id="rId23"/>
    <p:sldId id="359" r:id="rId24"/>
    <p:sldId id="360" r:id="rId25"/>
    <p:sldId id="566" r:id="rId26"/>
    <p:sldId id="567" r:id="rId27"/>
    <p:sldId id="554" r:id="rId28"/>
    <p:sldId id="990" r:id="rId29"/>
    <p:sldId id="991" r:id="rId30"/>
    <p:sldId id="442" r:id="rId31"/>
    <p:sldId id="441" r:id="rId32"/>
    <p:sldId id="443" r:id="rId33"/>
    <p:sldId id="562" r:id="rId34"/>
    <p:sldId id="558" r:id="rId35"/>
    <p:sldId id="444" r:id="rId36"/>
    <p:sldId id="296" r:id="rId37"/>
    <p:sldId id="993" r:id="rId38"/>
    <p:sldId id="869" r:id="rId39"/>
    <p:sldId id="985" r:id="rId40"/>
    <p:sldId id="986" r:id="rId41"/>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y O'Brien" initials="EO" lastIdx="9" clrIdx="0">
    <p:extLst>
      <p:ext uri="{19B8F6BF-5375-455C-9EA6-DF929625EA0E}">
        <p15:presenceInfo xmlns:p15="http://schemas.microsoft.com/office/powerpoint/2012/main" userId="S::eobrien@advancingstates.org::4252991e-afa4-4cf8-a8a2-a879241ea12f" providerId="AD"/>
      </p:ext>
    </p:extLst>
  </p:cmAuthor>
  <p:cmAuthor id="2" name="Martha Roherty" initials="MR" lastIdx="1" clrIdx="1">
    <p:extLst>
      <p:ext uri="{19B8F6BF-5375-455C-9EA6-DF929625EA0E}">
        <p15:presenceInfo xmlns:p15="http://schemas.microsoft.com/office/powerpoint/2012/main" userId="S::mroherty@advancingstates.org::acc11412-73ca-4933-8750-0340dbd65d6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332"/>
    <a:srgbClr val="006273"/>
    <a:srgbClr val="404041"/>
    <a:srgbClr val="8AC6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61" autoAdjust="0"/>
    <p:restoredTop sz="68622" autoAdjust="0"/>
  </p:normalViewPr>
  <p:slideViewPr>
    <p:cSldViewPr snapToGrid="0">
      <p:cViewPr varScale="1">
        <p:scale>
          <a:sx n="78" d="100"/>
          <a:sy n="78" d="100"/>
        </p:scale>
        <p:origin x="9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0" Type="http://schemas.openxmlformats.org/officeDocument/2006/relationships/slide" Target="slides/slide15.xml"/><Relationship Id="rId41" Type="http://schemas.openxmlformats.org/officeDocument/2006/relationships/slide" Target="slides/slide36.xml"/></Relationships>
</file>

<file path=ppt/diagrams/_rels/data3.xml.rels><?xml version="1.0" encoding="UTF-8" standalone="yes"?>
<Relationships xmlns="http://schemas.openxmlformats.org/package/2006/relationships"><Relationship Id="rId2" Type="http://schemas.openxmlformats.org/officeDocument/2006/relationships/hyperlink" Target="http://www.shiptacenter.org/" TargetMode="External"/><Relationship Id="rId1" Type="http://schemas.openxmlformats.org/officeDocument/2006/relationships/hyperlink" Target="http://www.smpresource.org/"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www.shiptacenter.org/" TargetMode="External"/><Relationship Id="rId1" Type="http://schemas.openxmlformats.org/officeDocument/2006/relationships/hyperlink" Target="http://www.smpresource.org/"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37A3C0-3830-41E9-9B54-AA33227EECD9}"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16CEA566-0A74-4972-A16B-B37D18B182C0}">
      <dgm:prSet/>
      <dgm:spPr/>
      <dgm:t>
        <a:bodyPr/>
        <a:lstStyle/>
        <a:p>
          <a:pPr rtl="0"/>
          <a:r>
            <a:rPr lang="en-US" b="1" dirty="0">
              <a:solidFill>
                <a:schemeClr val="tx1"/>
              </a:solidFill>
            </a:rPr>
            <a:t>SMP </a:t>
          </a:r>
        </a:p>
      </dgm:t>
    </dgm:pt>
    <dgm:pt modelId="{0F183F3D-8805-46FE-8D4B-0DE26F7B37BC}" type="parTrans" cxnId="{81520C85-AC36-4406-9B21-7B6695D15906}">
      <dgm:prSet/>
      <dgm:spPr/>
      <dgm:t>
        <a:bodyPr/>
        <a:lstStyle/>
        <a:p>
          <a:endParaRPr lang="en-US">
            <a:solidFill>
              <a:schemeClr val="tx1"/>
            </a:solidFill>
          </a:endParaRPr>
        </a:p>
      </dgm:t>
    </dgm:pt>
    <dgm:pt modelId="{02AAAA57-F0F7-44CA-91C5-AC8F54F4E3E3}" type="sibTrans" cxnId="{81520C85-AC36-4406-9B21-7B6695D15906}">
      <dgm:prSet/>
      <dgm:spPr/>
      <dgm:t>
        <a:bodyPr/>
        <a:lstStyle/>
        <a:p>
          <a:endParaRPr lang="en-US">
            <a:solidFill>
              <a:schemeClr val="tx1"/>
            </a:solidFill>
          </a:endParaRPr>
        </a:p>
      </dgm:t>
    </dgm:pt>
    <dgm:pt modelId="{518A35C3-ED64-4951-9B76-964714FB6531}">
      <dgm:prSet custT="1"/>
      <dgm:spPr/>
      <dgm:t>
        <a:bodyPr/>
        <a:lstStyle/>
        <a:p>
          <a:pPr rtl="0"/>
          <a:r>
            <a:rPr lang="en-US" sz="3200" dirty="0">
              <a:solidFill>
                <a:schemeClr val="tx1"/>
              </a:solidFill>
            </a:rPr>
            <a:t>State Health Insurance Assistance Program</a:t>
          </a:r>
        </a:p>
      </dgm:t>
    </dgm:pt>
    <dgm:pt modelId="{E914FA6B-D22C-4A94-9C53-5EC35E16F33A}" type="parTrans" cxnId="{7CF67120-0158-4F92-B865-F63741E84F00}">
      <dgm:prSet/>
      <dgm:spPr/>
      <dgm:t>
        <a:bodyPr/>
        <a:lstStyle/>
        <a:p>
          <a:endParaRPr lang="en-US">
            <a:solidFill>
              <a:schemeClr val="tx1"/>
            </a:solidFill>
          </a:endParaRPr>
        </a:p>
      </dgm:t>
    </dgm:pt>
    <dgm:pt modelId="{9358E792-4254-4D14-9738-8D4E418FEC45}" type="sibTrans" cxnId="{7CF67120-0158-4F92-B865-F63741E84F00}">
      <dgm:prSet/>
      <dgm:spPr/>
      <dgm:t>
        <a:bodyPr/>
        <a:lstStyle/>
        <a:p>
          <a:endParaRPr lang="en-US">
            <a:solidFill>
              <a:schemeClr val="tx1"/>
            </a:solidFill>
          </a:endParaRPr>
        </a:p>
      </dgm:t>
    </dgm:pt>
    <dgm:pt modelId="{9F1EFADD-C8B0-47F2-88E9-E60E886C2B6A}">
      <dgm:prSet/>
      <dgm:spPr>
        <a:solidFill>
          <a:srgbClr val="0070C0"/>
        </a:solidFill>
      </dgm:spPr>
      <dgm:t>
        <a:bodyPr/>
        <a:lstStyle/>
        <a:p>
          <a:r>
            <a:rPr lang="en-US" b="1" dirty="0">
              <a:solidFill>
                <a:schemeClr val="tx1"/>
              </a:solidFill>
            </a:rPr>
            <a:t>MIPPA</a:t>
          </a:r>
        </a:p>
      </dgm:t>
    </dgm:pt>
    <dgm:pt modelId="{F3052050-3D40-4796-B28B-EE77D5D2F3F4}" type="parTrans" cxnId="{56150451-C857-4E16-9742-066697DCF3AB}">
      <dgm:prSet/>
      <dgm:spPr/>
      <dgm:t>
        <a:bodyPr/>
        <a:lstStyle/>
        <a:p>
          <a:endParaRPr lang="en-US"/>
        </a:p>
      </dgm:t>
    </dgm:pt>
    <dgm:pt modelId="{9BB95E51-9F02-4084-B12A-9B10D7F010C3}" type="sibTrans" cxnId="{56150451-C857-4E16-9742-066697DCF3AB}">
      <dgm:prSet/>
      <dgm:spPr/>
      <dgm:t>
        <a:bodyPr/>
        <a:lstStyle/>
        <a:p>
          <a:endParaRPr lang="en-US"/>
        </a:p>
      </dgm:t>
    </dgm:pt>
    <dgm:pt modelId="{3D0585AC-EC46-4FEA-B09A-A049B0C81218}">
      <dgm:prSet custT="1"/>
      <dgm:spPr>
        <a:solidFill>
          <a:schemeClr val="accent1">
            <a:lumMod val="20000"/>
            <a:lumOff val="80000"/>
            <a:alpha val="90000"/>
          </a:schemeClr>
        </a:solidFill>
        <a:ln>
          <a:solidFill>
            <a:schemeClr val="accent1">
              <a:lumMod val="20000"/>
              <a:lumOff val="80000"/>
              <a:alpha val="90000"/>
            </a:schemeClr>
          </a:solidFill>
        </a:ln>
      </dgm:spPr>
      <dgm:t>
        <a:bodyPr/>
        <a:lstStyle/>
        <a:p>
          <a:r>
            <a:rPr lang="en-US" sz="3200" dirty="0">
              <a:solidFill>
                <a:schemeClr val="tx1"/>
              </a:solidFill>
            </a:rPr>
            <a:t>Medicare Improvements for Patients and Providers Act</a:t>
          </a:r>
        </a:p>
      </dgm:t>
    </dgm:pt>
    <dgm:pt modelId="{3D0543D2-7989-4F12-99BF-CE4B0B23840C}" type="parTrans" cxnId="{935E893C-472B-43FA-B32D-77DE29C29427}">
      <dgm:prSet/>
      <dgm:spPr/>
      <dgm:t>
        <a:bodyPr/>
        <a:lstStyle/>
        <a:p>
          <a:endParaRPr lang="en-US"/>
        </a:p>
      </dgm:t>
    </dgm:pt>
    <dgm:pt modelId="{78EB53CA-1054-4E75-88BE-C47A5B770C20}" type="sibTrans" cxnId="{935E893C-472B-43FA-B32D-77DE29C29427}">
      <dgm:prSet/>
      <dgm:spPr/>
      <dgm:t>
        <a:bodyPr/>
        <a:lstStyle/>
        <a:p>
          <a:endParaRPr lang="en-US"/>
        </a:p>
      </dgm:t>
    </dgm:pt>
    <dgm:pt modelId="{B337EC1E-9161-43EC-AF98-2614B2617C8F}">
      <dgm:prSet custT="1"/>
      <dgm:spPr/>
      <dgm:t>
        <a:bodyPr/>
        <a:lstStyle/>
        <a:p>
          <a:r>
            <a:rPr lang="en-US" sz="3200" dirty="0">
              <a:solidFill>
                <a:schemeClr val="tx1"/>
              </a:solidFill>
            </a:rPr>
            <a:t>Senior Medicare Patrol</a:t>
          </a:r>
        </a:p>
      </dgm:t>
    </dgm:pt>
    <dgm:pt modelId="{32E6C8C9-45E9-49FA-B672-37E6D1B22A62}" type="parTrans" cxnId="{C1DD2756-7D00-46C0-8A8A-DB06058700A8}">
      <dgm:prSet/>
      <dgm:spPr/>
      <dgm:t>
        <a:bodyPr/>
        <a:lstStyle/>
        <a:p>
          <a:endParaRPr lang="en-US"/>
        </a:p>
      </dgm:t>
    </dgm:pt>
    <dgm:pt modelId="{8894E038-B4E2-4E9B-BBDC-B39B972BEB7E}" type="sibTrans" cxnId="{C1DD2756-7D00-46C0-8A8A-DB06058700A8}">
      <dgm:prSet/>
      <dgm:spPr/>
      <dgm:t>
        <a:bodyPr/>
        <a:lstStyle/>
        <a:p>
          <a:endParaRPr lang="en-US"/>
        </a:p>
      </dgm:t>
    </dgm:pt>
    <dgm:pt modelId="{FF35B5C3-2022-4514-A213-EF1253801608}">
      <dgm:prSet/>
      <dgm:spPr/>
      <dgm:t>
        <a:bodyPr/>
        <a:lstStyle/>
        <a:p>
          <a:r>
            <a:rPr lang="en-US" b="1" dirty="0">
              <a:solidFill>
                <a:schemeClr val="tx1"/>
              </a:solidFill>
            </a:rPr>
            <a:t>SHIP</a:t>
          </a:r>
          <a:endParaRPr lang="en-US" dirty="0"/>
        </a:p>
      </dgm:t>
    </dgm:pt>
    <dgm:pt modelId="{72E40CC3-C5FD-45CA-97F9-D273B530899D}" type="parTrans" cxnId="{EB2AD119-A548-4606-A8A2-E16EEDD587A5}">
      <dgm:prSet/>
      <dgm:spPr/>
      <dgm:t>
        <a:bodyPr/>
        <a:lstStyle/>
        <a:p>
          <a:endParaRPr lang="en-US"/>
        </a:p>
      </dgm:t>
    </dgm:pt>
    <dgm:pt modelId="{7E5176A5-4A28-48FC-AA88-010F6F4589B8}" type="sibTrans" cxnId="{EB2AD119-A548-4606-A8A2-E16EEDD587A5}">
      <dgm:prSet/>
      <dgm:spPr/>
      <dgm:t>
        <a:bodyPr/>
        <a:lstStyle/>
        <a:p>
          <a:endParaRPr lang="en-US"/>
        </a:p>
      </dgm:t>
    </dgm:pt>
    <dgm:pt modelId="{74915B1C-75CB-4326-941D-D3CEE7878919}" type="pres">
      <dgm:prSet presAssocID="{9C37A3C0-3830-41E9-9B54-AA33227EECD9}" presName="Name0" presStyleCnt="0">
        <dgm:presLayoutVars>
          <dgm:dir/>
          <dgm:animLvl val="lvl"/>
          <dgm:resizeHandles val="exact"/>
        </dgm:presLayoutVars>
      </dgm:prSet>
      <dgm:spPr/>
    </dgm:pt>
    <dgm:pt modelId="{3AFBB5C3-6867-499D-B4C0-2E70E0B87A6B}" type="pres">
      <dgm:prSet presAssocID="{16CEA566-0A74-4972-A16B-B37D18B182C0}" presName="composite" presStyleCnt="0"/>
      <dgm:spPr/>
    </dgm:pt>
    <dgm:pt modelId="{7C377906-6FC7-4352-9FAF-D48300B6E5E5}" type="pres">
      <dgm:prSet presAssocID="{16CEA566-0A74-4972-A16B-B37D18B182C0}" presName="parTx" presStyleLbl="alignNode1" presStyleIdx="0" presStyleCnt="3">
        <dgm:presLayoutVars>
          <dgm:chMax val="0"/>
          <dgm:chPref val="0"/>
          <dgm:bulletEnabled val="1"/>
        </dgm:presLayoutVars>
      </dgm:prSet>
      <dgm:spPr/>
    </dgm:pt>
    <dgm:pt modelId="{FDE5531C-8674-4FAB-B57E-BFF626120889}" type="pres">
      <dgm:prSet presAssocID="{16CEA566-0A74-4972-A16B-B37D18B182C0}" presName="desTx" presStyleLbl="alignAccFollowNode1" presStyleIdx="0" presStyleCnt="3">
        <dgm:presLayoutVars>
          <dgm:bulletEnabled val="1"/>
        </dgm:presLayoutVars>
      </dgm:prSet>
      <dgm:spPr/>
    </dgm:pt>
    <dgm:pt modelId="{A3A21580-6475-48DC-9866-94FCF3942A38}" type="pres">
      <dgm:prSet presAssocID="{02AAAA57-F0F7-44CA-91C5-AC8F54F4E3E3}" presName="space" presStyleCnt="0"/>
      <dgm:spPr/>
    </dgm:pt>
    <dgm:pt modelId="{B8A1C4F5-25D4-42CF-8FB3-DCDFBA49B9A1}" type="pres">
      <dgm:prSet presAssocID="{FF35B5C3-2022-4514-A213-EF1253801608}" presName="composite" presStyleCnt="0"/>
      <dgm:spPr/>
    </dgm:pt>
    <dgm:pt modelId="{189036BE-D9B2-4AFB-AD07-744BEF7FA3DB}" type="pres">
      <dgm:prSet presAssocID="{FF35B5C3-2022-4514-A213-EF1253801608}" presName="parTx" presStyleLbl="alignNode1" presStyleIdx="1" presStyleCnt="3">
        <dgm:presLayoutVars>
          <dgm:chMax val="0"/>
          <dgm:chPref val="0"/>
          <dgm:bulletEnabled val="1"/>
        </dgm:presLayoutVars>
      </dgm:prSet>
      <dgm:spPr/>
    </dgm:pt>
    <dgm:pt modelId="{3D959629-0C4A-48BD-AD70-5E995A7385F1}" type="pres">
      <dgm:prSet presAssocID="{FF35B5C3-2022-4514-A213-EF1253801608}" presName="desTx" presStyleLbl="alignAccFollowNode1" presStyleIdx="1" presStyleCnt="3">
        <dgm:presLayoutVars>
          <dgm:bulletEnabled val="1"/>
        </dgm:presLayoutVars>
      </dgm:prSet>
      <dgm:spPr/>
    </dgm:pt>
    <dgm:pt modelId="{4918FA17-841E-4BBB-A835-420AB7406BF4}" type="pres">
      <dgm:prSet presAssocID="{7E5176A5-4A28-48FC-AA88-010F6F4589B8}" presName="space" presStyleCnt="0"/>
      <dgm:spPr/>
    </dgm:pt>
    <dgm:pt modelId="{3F8A71E2-5F89-4F66-BCA8-B85FB4231312}" type="pres">
      <dgm:prSet presAssocID="{9F1EFADD-C8B0-47F2-88E9-E60E886C2B6A}" presName="composite" presStyleCnt="0"/>
      <dgm:spPr/>
    </dgm:pt>
    <dgm:pt modelId="{1B3D6E98-993A-47E0-A57D-9D63C9B3F03B}" type="pres">
      <dgm:prSet presAssocID="{9F1EFADD-C8B0-47F2-88E9-E60E886C2B6A}" presName="parTx" presStyleLbl="alignNode1" presStyleIdx="2" presStyleCnt="3">
        <dgm:presLayoutVars>
          <dgm:chMax val="0"/>
          <dgm:chPref val="0"/>
          <dgm:bulletEnabled val="1"/>
        </dgm:presLayoutVars>
      </dgm:prSet>
      <dgm:spPr/>
    </dgm:pt>
    <dgm:pt modelId="{4F7F8249-DCA6-48D2-93C7-9595FBC09987}" type="pres">
      <dgm:prSet presAssocID="{9F1EFADD-C8B0-47F2-88E9-E60E886C2B6A}" presName="desTx" presStyleLbl="alignAccFollowNode1" presStyleIdx="2" presStyleCnt="3">
        <dgm:presLayoutVars>
          <dgm:bulletEnabled val="1"/>
        </dgm:presLayoutVars>
      </dgm:prSet>
      <dgm:spPr/>
    </dgm:pt>
  </dgm:ptLst>
  <dgm:cxnLst>
    <dgm:cxn modelId="{EB2AD119-A548-4606-A8A2-E16EEDD587A5}" srcId="{9C37A3C0-3830-41E9-9B54-AA33227EECD9}" destId="{FF35B5C3-2022-4514-A213-EF1253801608}" srcOrd="1" destOrd="0" parTransId="{72E40CC3-C5FD-45CA-97F9-D273B530899D}" sibTransId="{7E5176A5-4A28-48FC-AA88-010F6F4589B8}"/>
    <dgm:cxn modelId="{44B5751C-F908-4C87-A594-52D3901E5420}" type="presOf" srcId="{16CEA566-0A74-4972-A16B-B37D18B182C0}" destId="{7C377906-6FC7-4352-9FAF-D48300B6E5E5}" srcOrd="0" destOrd="0" presId="urn:microsoft.com/office/officeart/2005/8/layout/hList1"/>
    <dgm:cxn modelId="{7CF67120-0158-4F92-B865-F63741E84F00}" srcId="{FF35B5C3-2022-4514-A213-EF1253801608}" destId="{518A35C3-ED64-4951-9B76-964714FB6531}" srcOrd="0" destOrd="0" parTransId="{E914FA6B-D22C-4A94-9C53-5EC35E16F33A}" sibTransId="{9358E792-4254-4D14-9738-8D4E418FEC45}"/>
    <dgm:cxn modelId="{58B26329-5E19-4FA1-9899-B432AE995D1C}" type="presOf" srcId="{9F1EFADD-C8B0-47F2-88E9-E60E886C2B6A}" destId="{1B3D6E98-993A-47E0-A57D-9D63C9B3F03B}" srcOrd="0" destOrd="0" presId="urn:microsoft.com/office/officeart/2005/8/layout/hList1"/>
    <dgm:cxn modelId="{5933272D-F91A-4BD5-AE92-7E3A2C4EF394}" type="presOf" srcId="{3D0585AC-EC46-4FEA-B09A-A049B0C81218}" destId="{4F7F8249-DCA6-48D2-93C7-9595FBC09987}" srcOrd="0" destOrd="0" presId="urn:microsoft.com/office/officeart/2005/8/layout/hList1"/>
    <dgm:cxn modelId="{7A4CA138-EFAD-45CC-B375-08674C594ADB}" type="presOf" srcId="{B337EC1E-9161-43EC-AF98-2614B2617C8F}" destId="{FDE5531C-8674-4FAB-B57E-BFF626120889}" srcOrd="0" destOrd="0" presId="urn:microsoft.com/office/officeart/2005/8/layout/hList1"/>
    <dgm:cxn modelId="{935E893C-472B-43FA-B32D-77DE29C29427}" srcId="{9F1EFADD-C8B0-47F2-88E9-E60E886C2B6A}" destId="{3D0585AC-EC46-4FEA-B09A-A049B0C81218}" srcOrd="0" destOrd="0" parTransId="{3D0543D2-7989-4F12-99BF-CE4B0B23840C}" sibTransId="{78EB53CA-1054-4E75-88BE-C47A5B770C20}"/>
    <dgm:cxn modelId="{56150451-C857-4E16-9742-066697DCF3AB}" srcId="{9C37A3C0-3830-41E9-9B54-AA33227EECD9}" destId="{9F1EFADD-C8B0-47F2-88E9-E60E886C2B6A}" srcOrd="2" destOrd="0" parTransId="{F3052050-3D40-4796-B28B-EE77D5D2F3F4}" sibTransId="{9BB95E51-9F02-4084-B12A-9B10D7F010C3}"/>
    <dgm:cxn modelId="{C1DD2756-7D00-46C0-8A8A-DB06058700A8}" srcId="{16CEA566-0A74-4972-A16B-B37D18B182C0}" destId="{B337EC1E-9161-43EC-AF98-2614B2617C8F}" srcOrd="0" destOrd="0" parTransId="{32E6C8C9-45E9-49FA-B672-37E6D1B22A62}" sibTransId="{8894E038-B4E2-4E9B-BBDC-B39B972BEB7E}"/>
    <dgm:cxn modelId="{81520C85-AC36-4406-9B21-7B6695D15906}" srcId="{9C37A3C0-3830-41E9-9B54-AA33227EECD9}" destId="{16CEA566-0A74-4972-A16B-B37D18B182C0}" srcOrd="0" destOrd="0" parTransId="{0F183F3D-8805-46FE-8D4B-0DE26F7B37BC}" sibTransId="{02AAAA57-F0F7-44CA-91C5-AC8F54F4E3E3}"/>
    <dgm:cxn modelId="{2A359C88-5A5B-43BA-A742-685E4E976F53}" type="presOf" srcId="{518A35C3-ED64-4951-9B76-964714FB6531}" destId="{3D959629-0C4A-48BD-AD70-5E995A7385F1}" srcOrd="0" destOrd="0" presId="urn:microsoft.com/office/officeart/2005/8/layout/hList1"/>
    <dgm:cxn modelId="{C37ADBA7-B7F5-4320-BF2D-3709001771EB}" type="presOf" srcId="{FF35B5C3-2022-4514-A213-EF1253801608}" destId="{189036BE-D9B2-4AFB-AD07-744BEF7FA3DB}" srcOrd="0" destOrd="0" presId="urn:microsoft.com/office/officeart/2005/8/layout/hList1"/>
    <dgm:cxn modelId="{535549E4-35E4-4A92-9252-60FF7106336C}" type="presOf" srcId="{9C37A3C0-3830-41E9-9B54-AA33227EECD9}" destId="{74915B1C-75CB-4326-941D-D3CEE7878919}" srcOrd="0" destOrd="0" presId="urn:microsoft.com/office/officeart/2005/8/layout/hList1"/>
    <dgm:cxn modelId="{AA883016-4CA7-4843-B2FF-A408B30D3924}" type="presParOf" srcId="{74915B1C-75CB-4326-941D-D3CEE7878919}" destId="{3AFBB5C3-6867-499D-B4C0-2E70E0B87A6B}" srcOrd="0" destOrd="0" presId="urn:microsoft.com/office/officeart/2005/8/layout/hList1"/>
    <dgm:cxn modelId="{EDAE5960-8899-475A-8832-F96BE1A943AA}" type="presParOf" srcId="{3AFBB5C3-6867-499D-B4C0-2E70E0B87A6B}" destId="{7C377906-6FC7-4352-9FAF-D48300B6E5E5}" srcOrd="0" destOrd="0" presId="urn:microsoft.com/office/officeart/2005/8/layout/hList1"/>
    <dgm:cxn modelId="{EAF6F21E-EDF2-4EDC-9CF3-B5FF1E4736BC}" type="presParOf" srcId="{3AFBB5C3-6867-499D-B4C0-2E70E0B87A6B}" destId="{FDE5531C-8674-4FAB-B57E-BFF626120889}" srcOrd="1" destOrd="0" presId="urn:microsoft.com/office/officeart/2005/8/layout/hList1"/>
    <dgm:cxn modelId="{AF3346A1-40BF-4896-B8E7-20D7BB607368}" type="presParOf" srcId="{74915B1C-75CB-4326-941D-D3CEE7878919}" destId="{A3A21580-6475-48DC-9866-94FCF3942A38}" srcOrd="1" destOrd="0" presId="urn:microsoft.com/office/officeart/2005/8/layout/hList1"/>
    <dgm:cxn modelId="{A1A0E1A6-72A6-4F7E-AC74-FC41EC97D83B}" type="presParOf" srcId="{74915B1C-75CB-4326-941D-D3CEE7878919}" destId="{B8A1C4F5-25D4-42CF-8FB3-DCDFBA49B9A1}" srcOrd="2" destOrd="0" presId="urn:microsoft.com/office/officeart/2005/8/layout/hList1"/>
    <dgm:cxn modelId="{A237A77A-9691-48CB-9F88-AC8B1E5614C5}" type="presParOf" srcId="{B8A1C4F5-25D4-42CF-8FB3-DCDFBA49B9A1}" destId="{189036BE-D9B2-4AFB-AD07-744BEF7FA3DB}" srcOrd="0" destOrd="0" presId="urn:microsoft.com/office/officeart/2005/8/layout/hList1"/>
    <dgm:cxn modelId="{912AF211-72A0-4DFF-ABEC-1F700E4E78B5}" type="presParOf" srcId="{B8A1C4F5-25D4-42CF-8FB3-DCDFBA49B9A1}" destId="{3D959629-0C4A-48BD-AD70-5E995A7385F1}" srcOrd="1" destOrd="0" presId="urn:microsoft.com/office/officeart/2005/8/layout/hList1"/>
    <dgm:cxn modelId="{93D6CC95-A844-4EF2-9E39-5DCFF63C60DE}" type="presParOf" srcId="{74915B1C-75CB-4326-941D-D3CEE7878919}" destId="{4918FA17-841E-4BBB-A835-420AB7406BF4}" srcOrd="3" destOrd="0" presId="urn:microsoft.com/office/officeart/2005/8/layout/hList1"/>
    <dgm:cxn modelId="{8ED01CC7-A035-467C-A805-F6827C654AAB}" type="presParOf" srcId="{74915B1C-75CB-4326-941D-D3CEE7878919}" destId="{3F8A71E2-5F89-4F66-BCA8-B85FB4231312}" srcOrd="4" destOrd="0" presId="urn:microsoft.com/office/officeart/2005/8/layout/hList1"/>
    <dgm:cxn modelId="{3BEC50FA-E7B2-4246-A6E0-E93F72ABA814}" type="presParOf" srcId="{3F8A71E2-5F89-4F66-BCA8-B85FB4231312}" destId="{1B3D6E98-993A-47E0-A57D-9D63C9B3F03B}" srcOrd="0" destOrd="0" presId="urn:microsoft.com/office/officeart/2005/8/layout/hList1"/>
    <dgm:cxn modelId="{8D0AC840-D2FF-4EA1-81F7-03B9DC650193}" type="presParOf" srcId="{3F8A71E2-5F89-4F66-BCA8-B85FB4231312}" destId="{4F7F8249-DCA6-48D2-93C7-9595FBC09987}"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505FE2-36B3-4DA9-A293-F984E937589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15D53E34-3160-4838-A6A7-2524E2AE3D6A}">
      <dgm:prSet/>
      <dgm:spPr/>
      <dgm:t>
        <a:bodyPr/>
        <a:lstStyle/>
        <a:p>
          <a:r>
            <a:rPr lang="en-US" dirty="0"/>
            <a:t>Medicare Supplemental Benefits</a:t>
          </a:r>
        </a:p>
      </dgm:t>
    </dgm:pt>
    <dgm:pt modelId="{6D6773B2-8ACA-4F59-A40F-EA5932B922CD}" type="parTrans" cxnId="{97FCACAE-7302-47A1-8B77-0A9C2FF3458B}">
      <dgm:prSet/>
      <dgm:spPr/>
      <dgm:t>
        <a:bodyPr/>
        <a:lstStyle/>
        <a:p>
          <a:endParaRPr lang="en-US"/>
        </a:p>
      </dgm:t>
    </dgm:pt>
    <dgm:pt modelId="{EB4D876C-3E71-40FD-BA64-0406396D30AA}" type="sibTrans" cxnId="{97FCACAE-7302-47A1-8B77-0A9C2FF3458B}">
      <dgm:prSet/>
      <dgm:spPr/>
      <dgm:t>
        <a:bodyPr/>
        <a:lstStyle/>
        <a:p>
          <a:endParaRPr lang="en-US"/>
        </a:p>
      </dgm:t>
    </dgm:pt>
    <dgm:pt modelId="{6CF51205-3A4B-4DA7-ADA1-BB2BCB8809F3}">
      <dgm:prSet/>
      <dgm:spPr/>
      <dgm:t>
        <a:bodyPr/>
        <a:lstStyle/>
        <a:p>
          <a:r>
            <a:rPr lang="en-US" dirty="0"/>
            <a:t>Medicaid HCBS</a:t>
          </a:r>
        </a:p>
      </dgm:t>
    </dgm:pt>
    <dgm:pt modelId="{76CB6903-09CB-4C92-9B37-C25373564154}" type="parTrans" cxnId="{1CD73EEF-F3B1-4576-A59E-AACD0B653DDD}">
      <dgm:prSet/>
      <dgm:spPr/>
      <dgm:t>
        <a:bodyPr/>
        <a:lstStyle/>
        <a:p>
          <a:endParaRPr lang="en-US"/>
        </a:p>
      </dgm:t>
    </dgm:pt>
    <dgm:pt modelId="{0569F5EB-65CB-4488-8821-D8D50E21B8EE}" type="sibTrans" cxnId="{1CD73EEF-F3B1-4576-A59E-AACD0B653DDD}">
      <dgm:prSet/>
      <dgm:spPr/>
      <dgm:t>
        <a:bodyPr/>
        <a:lstStyle/>
        <a:p>
          <a:endParaRPr lang="en-US"/>
        </a:p>
      </dgm:t>
    </dgm:pt>
    <dgm:pt modelId="{EAC37D42-7F5A-42DB-BC01-A122AF9BBD06}">
      <dgm:prSet/>
      <dgm:spPr/>
      <dgm:t>
        <a:bodyPr/>
        <a:lstStyle/>
        <a:p>
          <a:r>
            <a:rPr lang="en-US" dirty="0"/>
            <a:t>Considerations for </a:t>
          </a:r>
          <a:r>
            <a:rPr lang="en-US"/>
            <a:t>SHIP Counselors</a:t>
          </a:r>
          <a:endParaRPr lang="en-US" dirty="0"/>
        </a:p>
      </dgm:t>
    </dgm:pt>
    <dgm:pt modelId="{A8ACA792-3A7F-42C3-938B-0284C01A63E7}" type="parTrans" cxnId="{DA3ABBC7-BBCB-4DFD-9E7F-4DD76106FEE5}">
      <dgm:prSet/>
      <dgm:spPr/>
      <dgm:t>
        <a:bodyPr/>
        <a:lstStyle/>
        <a:p>
          <a:endParaRPr lang="en-US"/>
        </a:p>
      </dgm:t>
    </dgm:pt>
    <dgm:pt modelId="{A605AA98-1EFC-4997-B1FA-6739BA6D3D49}" type="sibTrans" cxnId="{DA3ABBC7-BBCB-4DFD-9E7F-4DD76106FEE5}">
      <dgm:prSet/>
      <dgm:spPr/>
      <dgm:t>
        <a:bodyPr/>
        <a:lstStyle/>
        <a:p>
          <a:endParaRPr lang="en-US"/>
        </a:p>
      </dgm:t>
    </dgm:pt>
    <dgm:pt modelId="{5BBAC860-FCE0-4B45-AF16-0C261331752B}" type="pres">
      <dgm:prSet presAssocID="{C0505FE2-36B3-4DA9-A293-F984E9375890}" presName="vert0" presStyleCnt="0">
        <dgm:presLayoutVars>
          <dgm:dir/>
          <dgm:animOne val="branch"/>
          <dgm:animLvl val="lvl"/>
        </dgm:presLayoutVars>
      </dgm:prSet>
      <dgm:spPr/>
    </dgm:pt>
    <dgm:pt modelId="{E1FB54CD-EFDC-42E2-A905-303E96345A1A}" type="pres">
      <dgm:prSet presAssocID="{15D53E34-3160-4838-A6A7-2524E2AE3D6A}" presName="thickLine" presStyleLbl="alignNode1" presStyleIdx="0" presStyleCnt="3"/>
      <dgm:spPr/>
    </dgm:pt>
    <dgm:pt modelId="{3F231B1A-8F82-4CDD-B5F2-C9135798C5B7}" type="pres">
      <dgm:prSet presAssocID="{15D53E34-3160-4838-A6A7-2524E2AE3D6A}" presName="horz1" presStyleCnt="0"/>
      <dgm:spPr/>
    </dgm:pt>
    <dgm:pt modelId="{C0AE5E04-8DA0-4B9D-8C2C-08C0754AAECF}" type="pres">
      <dgm:prSet presAssocID="{15D53E34-3160-4838-A6A7-2524E2AE3D6A}" presName="tx1" presStyleLbl="revTx" presStyleIdx="0" presStyleCnt="3"/>
      <dgm:spPr/>
    </dgm:pt>
    <dgm:pt modelId="{95CAF343-A72B-40F4-822B-3028D9716263}" type="pres">
      <dgm:prSet presAssocID="{15D53E34-3160-4838-A6A7-2524E2AE3D6A}" presName="vert1" presStyleCnt="0"/>
      <dgm:spPr/>
    </dgm:pt>
    <dgm:pt modelId="{FE9AD5B2-3C05-46AC-88A9-BFECF2BDA490}" type="pres">
      <dgm:prSet presAssocID="{6CF51205-3A4B-4DA7-ADA1-BB2BCB8809F3}" presName="thickLine" presStyleLbl="alignNode1" presStyleIdx="1" presStyleCnt="3"/>
      <dgm:spPr/>
    </dgm:pt>
    <dgm:pt modelId="{0E167F91-F922-47C8-B146-5D7696BE1853}" type="pres">
      <dgm:prSet presAssocID="{6CF51205-3A4B-4DA7-ADA1-BB2BCB8809F3}" presName="horz1" presStyleCnt="0"/>
      <dgm:spPr/>
    </dgm:pt>
    <dgm:pt modelId="{084852E5-50C9-449E-9E02-1D9D244D3FB4}" type="pres">
      <dgm:prSet presAssocID="{6CF51205-3A4B-4DA7-ADA1-BB2BCB8809F3}" presName="tx1" presStyleLbl="revTx" presStyleIdx="1" presStyleCnt="3"/>
      <dgm:spPr/>
    </dgm:pt>
    <dgm:pt modelId="{62F01552-9E85-4D81-A4D6-A655BC6242AF}" type="pres">
      <dgm:prSet presAssocID="{6CF51205-3A4B-4DA7-ADA1-BB2BCB8809F3}" presName="vert1" presStyleCnt="0"/>
      <dgm:spPr/>
    </dgm:pt>
    <dgm:pt modelId="{22EE4214-58D8-4AD7-A604-5A7375AE4608}" type="pres">
      <dgm:prSet presAssocID="{EAC37D42-7F5A-42DB-BC01-A122AF9BBD06}" presName="thickLine" presStyleLbl="alignNode1" presStyleIdx="2" presStyleCnt="3"/>
      <dgm:spPr/>
    </dgm:pt>
    <dgm:pt modelId="{05D54FBE-D4F2-48C3-A36E-5333E093270B}" type="pres">
      <dgm:prSet presAssocID="{EAC37D42-7F5A-42DB-BC01-A122AF9BBD06}" presName="horz1" presStyleCnt="0"/>
      <dgm:spPr/>
    </dgm:pt>
    <dgm:pt modelId="{A665BE45-0043-4838-B221-95F0E514DCF7}" type="pres">
      <dgm:prSet presAssocID="{EAC37D42-7F5A-42DB-BC01-A122AF9BBD06}" presName="tx1" presStyleLbl="revTx" presStyleIdx="2" presStyleCnt="3"/>
      <dgm:spPr/>
    </dgm:pt>
    <dgm:pt modelId="{181AD9D6-2540-4CBE-9FCD-0E4D49648341}" type="pres">
      <dgm:prSet presAssocID="{EAC37D42-7F5A-42DB-BC01-A122AF9BBD06}" presName="vert1" presStyleCnt="0"/>
      <dgm:spPr/>
    </dgm:pt>
  </dgm:ptLst>
  <dgm:cxnLst>
    <dgm:cxn modelId="{53655464-A7FE-42C1-9188-EABEBEF2EF10}" type="presOf" srcId="{6CF51205-3A4B-4DA7-ADA1-BB2BCB8809F3}" destId="{084852E5-50C9-449E-9E02-1D9D244D3FB4}" srcOrd="0" destOrd="0" presId="urn:microsoft.com/office/officeart/2008/layout/LinedList"/>
    <dgm:cxn modelId="{84FD9445-FFD3-4B85-B7CD-28756F17CDA3}" type="presOf" srcId="{15D53E34-3160-4838-A6A7-2524E2AE3D6A}" destId="{C0AE5E04-8DA0-4B9D-8C2C-08C0754AAECF}" srcOrd="0" destOrd="0" presId="urn:microsoft.com/office/officeart/2008/layout/LinedList"/>
    <dgm:cxn modelId="{F6486B6F-8B49-4E08-877D-5AE763AF29DC}" type="presOf" srcId="{C0505FE2-36B3-4DA9-A293-F984E9375890}" destId="{5BBAC860-FCE0-4B45-AF16-0C261331752B}" srcOrd="0" destOrd="0" presId="urn:microsoft.com/office/officeart/2008/layout/LinedList"/>
    <dgm:cxn modelId="{E272C1AD-4E50-480F-994B-47CC0AE01A37}" type="presOf" srcId="{EAC37D42-7F5A-42DB-BC01-A122AF9BBD06}" destId="{A665BE45-0043-4838-B221-95F0E514DCF7}" srcOrd="0" destOrd="0" presId="urn:microsoft.com/office/officeart/2008/layout/LinedList"/>
    <dgm:cxn modelId="{97FCACAE-7302-47A1-8B77-0A9C2FF3458B}" srcId="{C0505FE2-36B3-4DA9-A293-F984E9375890}" destId="{15D53E34-3160-4838-A6A7-2524E2AE3D6A}" srcOrd="0" destOrd="0" parTransId="{6D6773B2-8ACA-4F59-A40F-EA5932B922CD}" sibTransId="{EB4D876C-3E71-40FD-BA64-0406396D30AA}"/>
    <dgm:cxn modelId="{DA3ABBC7-BBCB-4DFD-9E7F-4DD76106FEE5}" srcId="{C0505FE2-36B3-4DA9-A293-F984E9375890}" destId="{EAC37D42-7F5A-42DB-BC01-A122AF9BBD06}" srcOrd="2" destOrd="0" parTransId="{A8ACA792-3A7F-42C3-938B-0284C01A63E7}" sibTransId="{A605AA98-1EFC-4997-B1FA-6739BA6D3D49}"/>
    <dgm:cxn modelId="{1CD73EEF-F3B1-4576-A59E-AACD0B653DDD}" srcId="{C0505FE2-36B3-4DA9-A293-F984E9375890}" destId="{6CF51205-3A4B-4DA7-ADA1-BB2BCB8809F3}" srcOrd="1" destOrd="0" parTransId="{76CB6903-09CB-4C92-9B37-C25373564154}" sibTransId="{0569F5EB-65CB-4488-8821-D8D50E21B8EE}"/>
    <dgm:cxn modelId="{A5924E3A-3AA1-4C31-BA48-FBD428F9DB3D}" type="presParOf" srcId="{5BBAC860-FCE0-4B45-AF16-0C261331752B}" destId="{E1FB54CD-EFDC-42E2-A905-303E96345A1A}" srcOrd="0" destOrd="0" presId="urn:microsoft.com/office/officeart/2008/layout/LinedList"/>
    <dgm:cxn modelId="{A194617B-D4E5-4F79-B552-B39255F43555}" type="presParOf" srcId="{5BBAC860-FCE0-4B45-AF16-0C261331752B}" destId="{3F231B1A-8F82-4CDD-B5F2-C9135798C5B7}" srcOrd="1" destOrd="0" presId="urn:microsoft.com/office/officeart/2008/layout/LinedList"/>
    <dgm:cxn modelId="{6D470BC2-35D7-408C-833E-76D76920F09A}" type="presParOf" srcId="{3F231B1A-8F82-4CDD-B5F2-C9135798C5B7}" destId="{C0AE5E04-8DA0-4B9D-8C2C-08C0754AAECF}" srcOrd="0" destOrd="0" presId="urn:microsoft.com/office/officeart/2008/layout/LinedList"/>
    <dgm:cxn modelId="{72948A43-F3B7-4167-8857-FBFDF748D3DC}" type="presParOf" srcId="{3F231B1A-8F82-4CDD-B5F2-C9135798C5B7}" destId="{95CAF343-A72B-40F4-822B-3028D9716263}" srcOrd="1" destOrd="0" presId="urn:microsoft.com/office/officeart/2008/layout/LinedList"/>
    <dgm:cxn modelId="{018F9F87-C1D2-4C01-BF94-C867A2903740}" type="presParOf" srcId="{5BBAC860-FCE0-4B45-AF16-0C261331752B}" destId="{FE9AD5B2-3C05-46AC-88A9-BFECF2BDA490}" srcOrd="2" destOrd="0" presId="urn:microsoft.com/office/officeart/2008/layout/LinedList"/>
    <dgm:cxn modelId="{CD07DB49-9E54-4065-A8FB-80C74A19058B}" type="presParOf" srcId="{5BBAC860-FCE0-4B45-AF16-0C261331752B}" destId="{0E167F91-F922-47C8-B146-5D7696BE1853}" srcOrd="3" destOrd="0" presId="urn:microsoft.com/office/officeart/2008/layout/LinedList"/>
    <dgm:cxn modelId="{DCD409C2-BB31-4F9B-89A3-D7FC24996FEE}" type="presParOf" srcId="{0E167F91-F922-47C8-B146-5D7696BE1853}" destId="{084852E5-50C9-449E-9E02-1D9D244D3FB4}" srcOrd="0" destOrd="0" presId="urn:microsoft.com/office/officeart/2008/layout/LinedList"/>
    <dgm:cxn modelId="{A7718594-B5C5-4419-93DE-EAAC28DFC94C}" type="presParOf" srcId="{0E167F91-F922-47C8-B146-5D7696BE1853}" destId="{62F01552-9E85-4D81-A4D6-A655BC6242AF}" srcOrd="1" destOrd="0" presId="urn:microsoft.com/office/officeart/2008/layout/LinedList"/>
    <dgm:cxn modelId="{A2EEA7D0-3C4C-402F-ADE5-D9E25837B374}" type="presParOf" srcId="{5BBAC860-FCE0-4B45-AF16-0C261331752B}" destId="{22EE4214-58D8-4AD7-A604-5A7375AE4608}" srcOrd="4" destOrd="0" presId="urn:microsoft.com/office/officeart/2008/layout/LinedList"/>
    <dgm:cxn modelId="{9C816D34-A207-455B-BDB4-95546154FD5C}" type="presParOf" srcId="{5BBAC860-FCE0-4B45-AF16-0C261331752B}" destId="{05D54FBE-D4F2-48C3-A36E-5333E093270B}" srcOrd="5" destOrd="0" presId="urn:microsoft.com/office/officeart/2008/layout/LinedList"/>
    <dgm:cxn modelId="{7AF62C2F-96A8-469B-8E30-2824DA06941A}" type="presParOf" srcId="{05D54FBE-D4F2-48C3-A36E-5333E093270B}" destId="{A665BE45-0043-4838-B221-95F0E514DCF7}" srcOrd="0" destOrd="0" presId="urn:microsoft.com/office/officeart/2008/layout/LinedList"/>
    <dgm:cxn modelId="{AA890CF4-D252-4907-A03C-094472D537FA}" type="presParOf" srcId="{05D54FBE-D4F2-48C3-A36E-5333E093270B}" destId="{181AD9D6-2540-4CBE-9FCD-0E4D4964834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E8A3F4-7D17-4110-A78C-5F7FD7A20C81}"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E70E1DFA-8103-4FB9-887F-25A2A2F26C00}">
      <dgm:prSet custT="1"/>
      <dgm:spPr>
        <a:xfrm>
          <a:off x="4431759" y="0"/>
          <a:ext cx="3880348" cy="717290"/>
        </a:xfrm>
      </dgm:spPr>
      <dgm:t>
        <a:bodyPr/>
        <a:lstStyle/>
        <a:p>
          <a:pPr rtl="0"/>
          <a:r>
            <a:rPr lang="en-US" sz="3200" b="1" dirty="0">
              <a:solidFill>
                <a:schemeClr val="tx1"/>
              </a:solidFill>
            </a:rPr>
            <a:t>SMPs</a:t>
          </a:r>
        </a:p>
      </dgm:t>
    </dgm:pt>
    <dgm:pt modelId="{7BE9BEF8-5095-460B-A46D-7F2BCBAD6F7B}" type="parTrans" cxnId="{587480EC-3BA2-477C-A1AE-D2D2D9DD9D04}">
      <dgm:prSet/>
      <dgm:spPr/>
      <dgm:t>
        <a:bodyPr/>
        <a:lstStyle/>
        <a:p>
          <a:endParaRPr lang="en-US" sz="2000"/>
        </a:p>
      </dgm:t>
    </dgm:pt>
    <dgm:pt modelId="{168F1675-E7CB-4183-81AD-48A156E47F69}" type="sibTrans" cxnId="{587480EC-3BA2-477C-A1AE-D2D2D9DD9D04}">
      <dgm:prSet/>
      <dgm:spPr/>
      <dgm:t>
        <a:bodyPr/>
        <a:lstStyle/>
        <a:p>
          <a:endParaRPr lang="en-US" sz="2000"/>
        </a:p>
      </dgm:t>
    </dgm:pt>
    <dgm:pt modelId="{C4B6377F-162D-4B66-A715-9834AB907980}">
      <dgm:prSet custT="1"/>
      <dgm:spPr>
        <a:xfrm>
          <a:off x="4431759" y="717290"/>
          <a:ext cx="3880348" cy="3387165"/>
        </a:xfrm>
      </dgm:spPr>
      <dgm:t>
        <a:bodyPr/>
        <a:lstStyle/>
        <a:p>
          <a:r>
            <a:rPr lang="en-US" sz="2800" dirty="0"/>
            <a:t>Step 1: Login at </a:t>
          </a:r>
          <a:r>
            <a:rPr lang="en-US" sz="2800"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www.smpresource.org</a:t>
          </a:r>
          <a:r>
            <a:rPr lang="en-US" sz="2800" dirty="0">
              <a:solidFill>
                <a:schemeClr val="accent1"/>
              </a:solidFill>
            </a:rPr>
            <a:t> </a:t>
          </a:r>
          <a:br>
            <a:rPr lang="en-US" sz="2800" dirty="0"/>
          </a:br>
          <a:r>
            <a:rPr lang="en-US" sz="2800" dirty="0"/>
            <a:t>(click the blue SMP Login padlock) </a:t>
          </a:r>
        </a:p>
      </dgm:t>
    </dgm:pt>
    <dgm:pt modelId="{3EC363BC-6DA9-4180-A203-0787FCCFB925}" type="parTrans" cxnId="{2BA2285A-5416-460B-9D1E-54392BB75710}">
      <dgm:prSet/>
      <dgm:spPr/>
      <dgm:t>
        <a:bodyPr/>
        <a:lstStyle/>
        <a:p>
          <a:endParaRPr lang="en-US" sz="2000"/>
        </a:p>
      </dgm:t>
    </dgm:pt>
    <dgm:pt modelId="{63CDDE28-EB22-4FE5-BD13-29DEF1B86A5C}" type="sibTrans" cxnId="{2BA2285A-5416-460B-9D1E-54392BB75710}">
      <dgm:prSet/>
      <dgm:spPr/>
      <dgm:t>
        <a:bodyPr/>
        <a:lstStyle/>
        <a:p>
          <a:endParaRPr lang="en-US" sz="2000"/>
        </a:p>
      </dgm:t>
    </dgm:pt>
    <dgm:pt modelId="{FA6856E2-C154-4E7E-A056-6A9C84FEEA45}">
      <dgm:prSet custT="1"/>
      <dgm:spPr>
        <a:xfrm>
          <a:off x="8161" y="0"/>
          <a:ext cx="3880348" cy="717290"/>
        </a:xfrm>
      </dgm:spPr>
      <dgm:t>
        <a:bodyPr/>
        <a:lstStyle/>
        <a:p>
          <a:pPr rtl="0"/>
          <a:r>
            <a:rPr lang="en-US" sz="3200" b="1" dirty="0">
              <a:solidFill>
                <a:schemeClr val="tx1"/>
              </a:solidFill>
            </a:rPr>
            <a:t>SHIPs</a:t>
          </a:r>
        </a:p>
      </dgm:t>
    </dgm:pt>
    <dgm:pt modelId="{89F622DB-7F06-4A6C-AE97-756979F3E24A}" type="parTrans" cxnId="{5B715D13-CC5D-44C6-8F1C-C9EEEA3B8340}">
      <dgm:prSet/>
      <dgm:spPr/>
      <dgm:t>
        <a:bodyPr/>
        <a:lstStyle/>
        <a:p>
          <a:endParaRPr lang="en-US" sz="2000"/>
        </a:p>
      </dgm:t>
    </dgm:pt>
    <dgm:pt modelId="{417D00C8-4823-43C0-91BD-B2A2DFBCCD52}" type="sibTrans" cxnId="{5B715D13-CC5D-44C6-8F1C-C9EEEA3B8340}">
      <dgm:prSet/>
      <dgm:spPr/>
      <dgm:t>
        <a:bodyPr/>
        <a:lstStyle/>
        <a:p>
          <a:endParaRPr lang="en-US" sz="2000"/>
        </a:p>
      </dgm:t>
    </dgm:pt>
    <dgm:pt modelId="{0D712E43-55A2-4788-9D79-19A106B7C150}">
      <dgm:prSet custT="1"/>
      <dgm:spPr>
        <a:xfrm>
          <a:off x="8161" y="717290"/>
          <a:ext cx="3880348" cy="3387165"/>
        </a:xfrm>
      </dgm:spPr>
      <dgm:t>
        <a:bodyPr/>
        <a:lstStyle/>
        <a:p>
          <a:pPr rtl="0"/>
          <a:r>
            <a:rPr lang="en-US" sz="2800" kern="1200" dirty="0"/>
            <a:t>Step 1: Login at </a:t>
          </a:r>
          <a:r>
            <a:rPr lang="en-US" sz="2800" kern="1200" dirty="0">
              <a:solidFill>
                <a:schemeClr val="accent1"/>
              </a:solidFill>
              <a:hlinkClick xmlns:r="http://schemas.openxmlformats.org/officeDocument/2006/relationships" r:id="rId2">
                <a:extLst>
                  <a:ext uri="{A12FA001-AC4F-418D-AE19-62706E023703}">
                    <ahyp:hlinkClr xmlns:ahyp="http://schemas.microsoft.com/office/drawing/2018/hyperlinkcolor" val="tx"/>
                  </a:ext>
                </a:extLst>
              </a:hlinkClick>
            </a:rPr>
            <a:t>www.shiphelp.org</a:t>
          </a:r>
          <a:r>
            <a:rPr lang="en-US" sz="2800" kern="1200" dirty="0">
              <a:solidFill>
                <a:schemeClr val="accent1"/>
              </a:solidFill>
            </a:rPr>
            <a:t> </a:t>
          </a:r>
          <a:br>
            <a:rPr lang="en-US" sz="2800" kern="1200" dirty="0"/>
          </a:br>
          <a:r>
            <a:rPr lang="en-US" sz="2800" kern="1200" dirty="0"/>
            <a:t>(click the orange SHIP Login padlock) </a:t>
          </a:r>
        </a:p>
      </dgm:t>
    </dgm:pt>
    <dgm:pt modelId="{CBD8D89E-6EE7-4BED-AB4C-E553C8DF7DD2}" type="parTrans" cxnId="{B9C24BBD-3F13-4B68-99B1-D204C54CF798}">
      <dgm:prSet/>
      <dgm:spPr/>
      <dgm:t>
        <a:bodyPr/>
        <a:lstStyle/>
        <a:p>
          <a:endParaRPr lang="en-US" sz="2000"/>
        </a:p>
      </dgm:t>
    </dgm:pt>
    <dgm:pt modelId="{BAC7A0E9-7D7F-4506-91E1-FC3C549EC3F6}" type="sibTrans" cxnId="{B9C24BBD-3F13-4B68-99B1-D204C54CF798}">
      <dgm:prSet/>
      <dgm:spPr/>
      <dgm:t>
        <a:bodyPr/>
        <a:lstStyle/>
        <a:p>
          <a:endParaRPr lang="en-US" sz="2000"/>
        </a:p>
      </dgm:t>
    </dgm:pt>
    <dgm:pt modelId="{CE04DEC9-24AB-4752-B70D-E7C494F03336}">
      <dgm:prSet custT="1"/>
      <dgm:spPr>
        <a:xfrm>
          <a:off x="8161" y="717290"/>
          <a:ext cx="3880348" cy="3387165"/>
        </a:xfrm>
      </dgm:spPr>
      <dgm:t>
        <a:bodyPr/>
        <a:lstStyle/>
        <a:p>
          <a:pPr rtl="0"/>
          <a:r>
            <a:rPr lang="en-US" sz="2800" kern="1200" dirty="0">
              <a:solidFill>
                <a:srgbClr val="595959">
                  <a:hueOff val="0"/>
                  <a:satOff val="0"/>
                  <a:lumOff val="0"/>
                  <a:alphaOff val="0"/>
                </a:srgbClr>
              </a:solidFill>
              <a:latin typeface="Tw Cen MT"/>
              <a:ea typeface="+mn-ea"/>
              <a:cs typeface="+mn-cs"/>
            </a:rPr>
            <a:t>Step 2: Go to the Resource Library</a:t>
          </a:r>
        </a:p>
      </dgm:t>
    </dgm:pt>
    <dgm:pt modelId="{BB58095D-D4C2-48BE-B9E1-09F527EB4176}" type="parTrans" cxnId="{8628DA19-9394-48E6-B25A-1DCE0B67C047}">
      <dgm:prSet/>
      <dgm:spPr/>
      <dgm:t>
        <a:bodyPr/>
        <a:lstStyle/>
        <a:p>
          <a:endParaRPr lang="en-US" sz="2000"/>
        </a:p>
      </dgm:t>
    </dgm:pt>
    <dgm:pt modelId="{66647074-0D6E-46FB-989B-47D8C806B5E3}" type="sibTrans" cxnId="{8628DA19-9394-48E6-B25A-1DCE0B67C047}">
      <dgm:prSet/>
      <dgm:spPr/>
      <dgm:t>
        <a:bodyPr/>
        <a:lstStyle/>
        <a:p>
          <a:endParaRPr lang="en-US" sz="2000"/>
        </a:p>
      </dgm:t>
    </dgm:pt>
    <dgm:pt modelId="{0C083CB7-36A1-4A39-9004-9B5F5F7B47C1}">
      <dgm:prSet custT="1"/>
      <dgm:spPr/>
      <dgm:t>
        <a:bodyPr/>
        <a:lstStyle/>
        <a:p>
          <a:r>
            <a:rPr lang="en-US" sz="2800" dirty="0"/>
            <a:t>Step 2: Search for keywords “Supplemental Benefits”</a:t>
          </a:r>
        </a:p>
      </dgm:t>
    </dgm:pt>
    <dgm:pt modelId="{DAFA0765-C738-483E-BDC5-609388B642FD}" type="parTrans" cxnId="{9B7145D3-21FE-456A-8840-FA0F43464E20}">
      <dgm:prSet/>
      <dgm:spPr/>
      <dgm:t>
        <a:bodyPr/>
        <a:lstStyle/>
        <a:p>
          <a:endParaRPr lang="en-US" sz="2000"/>
        </a:p>
      </dgm:t>
    </dgm:pt>
    <dgm:pt modelId="{DF66A2B4-3EA1-4EBD-8056-93B96A4F28B0}" type="sibTrans" cxnId="{9B7145D3-21FE-456A-8840-FA0F43464E20}">
      <dgm:prSet/>
      <dgm:spPr/>
      <dgm:t>
        <a:bodyPr/>
        <a:lstStyle/>
        <a:p>
          <a:endParaRPr lang="en-US" sz="2000"/>
        </a:p>
      </dgm:t>
    </dgm:pt>
    <dgm:pt modelId="{4689AD43-00F1-4507-A92E-D18129A9F89B}">
      <dgm:prSet custT="1"/>
      <dgm:spPr>
        <a:xfrm>
          <a:off x="8161" y="717290"/>
          <a:ext cx="3880348" cy="3387165"/>
        </a:xfrm>
      </dgm:spPr>
      <dgm:t>
        <a:bodyPr/>
        <a:lstStyle/>
        <a:p>
          <a:pPr rtl="0"/>
          <a:r>
            <a:rPr lang="en-US" sz="2800" kern="1200" dirty="0">
              <a:solidFill>
                <a:srgbClr val="595959">
                  <a:hueOff val="0"/>
                  <a:satOff val="0"/>
                  <a:lumOff val="0"/>
                  <a:alphaOff val="0"/>
                </a:srgbClr>
              </a:solidFill>
              <a:latin typeface="Tw Cen MT"/>
              <a:ea typeface="+mn-ea"/>
              <a:cs typeface="+mn-cs"/>
            </a:rPr>
            <a:t>Step 3: Search for keywords “Supplemental Benefits”</a:t>
          </a:r>
        </a:p>
      </dgm:t>
    </dgm:pt>
    <dgm:pt modelId="{D92E748F-E4C2-4D22-B3C1-0C6E2DEF6E0A}" type="parTrans" cxnId="{D1495FFF-AA92-47F4-BE7F-0FFD7814C506}">
      <dgm:prSet/>
      <dgm:spPr/>
      <dgm:t>
        <a:bodyPr/>
        <a:lstStyle/>
        <a:p>
          <a:endParaRPr lang="en-US" sz="2000"/>
        </a:p>
      </dgm:t>
    </dgm:pt>
    <dgm:pt modelId="{DC57BF6F-19A6-4B95-AC84-AF3A804E39CC}" type="sibTrans" cxnId="{D1495FFF-AA92-47F4-BE7F-0FFD7814C506}">
      <dgm:prSet/>
      <dgm:spPr/>
      <dgm:t>
        <a:bodyPr/>
        <a:lstStyle/>
        <a:p>
          <a:endParaRPr lang="en-US" sz="2000"/>
        </a:p>
      </dgm:t>
    </dgm:pt>
    <dgm:pt modelId="{564F9868-79E8-44E6-AFF3-9EFC71891DEC}" type="pres">
      <dgm:prSet presAssocID="{BDE8A3F4-7D17-4110-A78C-5F7FD7A20C81}" presName="Name0" presStyleCnt="0">
        <dgm:presLayoutVars>
          <dgm:dir/>
          <dgm:animLvl val="lvl"/>
          <dgm:resizeHandles val="exact"/>
        </dgm:presLayoutVars>
      </dgm:prSet>
      <dgm:spPr/>
    </dgm:pt>
    <dgm:pt modelId="{7E8194D2-CDC9-412B-9B22-0DAF2AEB7624}" type="pres">
      <dgm:prSet presAssocID="{E70E1DFA-8103-4FB9-887F-25A2A2F26C00}" presName="composite" presStyleCnt="0"/>
      <dgm:spPr/>
    </dgm:pt>
    <dgm:pt modelId="{EAD4183E-1D64-4021-906F-D477D1B81218}" type="pres">
      <dgm:prSet presAssocID="{E70E1DFA-8103-4FB9-887F-25A2A2F26C00}" presName="parTx" presStyleLbl="alignNode1" presStyleIdx="0" presStyleCnt="2">
        <dgm:presLayoutVars>
          <dgm:chMax val="0"/>
          <dgm:chPref val="0"/>
          <dgm:bulletEnabled val="1"/>
        </dgm:presLayoutVars>
      </dgm:prSet>
      <dgm:spPr/>
    </dgm:pt>
    <dgm:pt modelId="{12C45123-C5B6-4A26-9C56-002475FB0359}" type="pres">
      <dgm:prSet presAssocID="{E70E1DFA-8103-4FB9-887F-25A2A2F26C00}" presName="desTx" presStyleLbl="alignAccFollowNode1" presStyleIdx="0" presStyleCnt="2">
        <dgm:presLayoutVars>
          <dgm:bulletEnabled val="1"/>
        </dgm:presLayoutVars>
      </dgm:prSet>
      <dgm:spPr/>
    </dgm:pt>
    <dgm:pt modelId="{8F495F86-6081-43A6-8F89-C8912042567F}" type="pres">
      <dgm:prSet presAssocID="{168F1675-E7CB-4183-81AD-48A156E47F69}" presName="space" presStyleCnt="0"/>
      <dgm:spPr/>
    </dgm:pt>
    <dgm:pt modelId="{DC19F4F7-8297-4E06-AB39-0FBC46F1CB8C}" type="pres">
      <dgm:prSet presAssocID="{FA6856E2-C154-4E7E-A056-6A9C84FEEA45}" presName="composite" presStyleCnt="0"/>
      <dgm:spPr/>
    </dgm:pt>
    <dgm:pt modelId="{C82DC6F6-CF62-4822-BD07-CC22DA2EC357}" type="pres">
      <dgm:prSet presAssocID="{FA6856E2-C154-4E7E-A056-6A9C84FEEA45}" presName="parTx" presStyleLbl="alignNode1" presStyleIdx="1" presStyleCnt="2">
        <dgm:presLayoutVars>
          <dgm:chMax val="0"/>
          <dgm:chPref val="0"/>
          <dgm:bulletEnabled val="1"/>
        </dgm:presLayoutVars>
      </dgm:prSet>
      <dgm:spPr/>
    </dgm:pt>
    <dgm:pt modelId="{615A26D6-AAEB-464A-93A8-591AEC4DA58E}" type="pres">
      <dgm:prSet presAssocID="{FA6856E2-C154-4E7E-A056-6A9C84FEEA45}" presName="desTx" presStyleLbl="alignAccFollowNode1" presStyleIdx="1" presStyleCnt="2">
        <dgm:presLayoutVars>
          <dgm:bulletEnabled val="1"/>
        </dgm:presLayoutVars>
      </dgm:prSet>
      <dgm:spPr/>
    </dgm:pt>
  </dgm:ptLst>
  <dgm:cxnLst>
    <dgm:cxn modelId="{5B715D13-CC5D-44C6-8F1C-C9EEEA3B8340}" srcId="{BDE8A3F4-7D17-4110-A78C-5F7FD7A20C81}" destId="{FA6856E2-C154-4E7E-A056-6A9C84FEEA45}" srcOrd="1" destOrd="0" parTransId="{89F622DB-7F06-4A6C-AE97-756979F3E24A}" sibTransId="{417D00C8-4823-43C0-91BD-B2A2DFBCCD52}"/>
    <dgm:cxn modelId="{8628DA19-9394-48E6-B25A-1DCE0B67C047}" srcId="{FA6856E2-C154-4E7E-A056-6A9C84FEEA45}" destId="{CE04DEC9-24AB-4752-B70D-E7C494F03336}" srcOrd="1" destOrd="0" parTransId="{BB58095D-D4C2-48BE-B9E1-09F527EB4176}" sibTransId="{66647074-0D6E-46FB-989B-47D8C806B5E3}"/>
    <dgm:cxn modelId="{8212F62E-5056-4E80-90BB-AFB98188EDD6}" type="presOf" srcId="{C4B6377F-162D-4B66-A715-9834AB907980}" destId="{12C45123-C5B6-4A26-9C56-002475FB0359}" srcOrd="0" destOrd="0" presId="urn:microsoft.com/office/officeart/2005/8/layout/hList1"/>
    <dgm:cxn modelId="{F9754936-0C20-418B-9CD5-6A754A78D7E0}" type="presOf" srcId="{E70E1DFA-8103-4FB9-887F-25A2A2F26C00}" destId="{EAD4183E-1D64-4021-906F-D477D1B81218}" srcOrd="0" destOrd="0" presId="urn:microsoft.com/office/officeart/2005/8/layout/hList1"/>
    <dgm:cxn modelId="{E84D8967-F34F-4E6F-8242-E98482C246E4}" type="presOf" srcId="{0D712E43-55A2-4788-9D79-19A106B7C150}" destId="{615A26D6-AAEB-464A-93A8-591AEC4DA58E}" srcOrd="0" destOrd="0" presId="urn:microsoft.com/office/officeart/2005/8/layout/hList1"/>
    <dgm:cxn modelId="{2BA2285A-5416-460B-9D1E-54392BB75710}" srcId="{E70E1DFA-8103-4FB9-887F-25A2A2F26C00}" destId="{C4B6377F-162D-4B66-A715-9834AB907980}" srcOrd="0" destOrd="0" parTransId="{3EC363BC-6DA9-4180-A203-0787FCCFB925}" sibTransId="{63CDDE28-EB22-4FE5-BD13-29DEF1B86A5C}"/>
    <dgm:cxn modelId="{4B9AA890-5C43-4DA2-8F15-83845F562AFA}" type="presOf" srcId="{0C083CB7-36A1-4A39-9004-9B5F5F7B47C1}" destId="{12C45123-C5B6-4A26-9C56-002475FB0359}" srcOrd="0" destOrd="1" presId="urn:microsoft.com/office/officeart/2005/8/layout/hList1"/>
    <dgm:cxn modelId="{4DCA8B95-C10E-49D5-9C61-C75C4631B576}" type="presOf" srcId="{FA6856E2-C154-4E7E-A056-6A9C84FEEA45}" destId="{C82DC6F6-CF62-4822-BD07-CC22DA2EC357}" srcOrd="0" destOrd="0" presId="urn:microsoft.com/office/officeart/2005/8/layout/hList1"/>
    <dgm:cxn modelId="{1032F795-BBFC-4722-9D85-6670C9550484}" type="presOf" srcId="{BDE8A3F4-7D17-4110-A78C-5F7FD7A20C81}" destId="{564F9868-79E8-44E6-AFF3-9EFC71891DEC}" srcOrd="0" destOrd="0" presId="urn:microsoft.com/office/officeart/2005/8/layout/hList1"/>
    <dgm:cxn modelId="{CF9ECDBB-A6F7-40D9-A766-C69CF639F89C}" type="presOf" srcId="{4689AD43-00F1-4507-A92E-D18129A9F89B}" destId="{615A26D6-AAEB-464A-93A8-591AEC4DA58E}" srcOrd="0" destOrd="2" presId="urn:microsoft.com/office/officeart/2005/8/layout/hList1"/>
    <dgm:cxn modelId="{B9C24BBD-3F13-4B68-99B1-D204C54CF798}" srcId="{FA6856E2-C154-4E7E-A056-6A9C84FEEA45}" destId="{0D712E43-55A2-4788-9D79-19A106B7C150}" srcOrd="0" destOrd="0" parTransId="{CBD8D89E-6EE7-4BED-AB4C-E553C8DF7DD2}" sibTransId="{BAC7A0E9-7D7F-4506-91E1-FC3C549EC3F6}"/>
    <dgm:cxn modelId="{9B7145D3-21FE-456A-8840-FA0F43464E20}" srcId="{E70E1DFA-8103-4FB9-887F-25A2A2F26C00}" destId="{0C083CB7-36A1-4A39-9004-9B5F5F7B47C1}" srcOrd="1" destOrd="0" parTransId="{DAFA0765-C738-483E-BDC5-609388B642FD}" sibTransId="{DF66A2B4-3EA1-4EBD-8056-93B96A4F28B0}"/>
    <dgm:cxn modelId="{587480EC-3BA2-477C-A1AE-D2D2D9DD9D04}" srcId="{BDE8A3F4-7D17-4110-A78C-5F7FD7A20C81}" destId="{E70E1DFA-8103-4FB9-887F-25A2A2F26C00}" srcOrd="0" destOrd="0" parTransId="{7BE9BEF8-5095-460B-A46D-7F2BCBAD6F7B}" sibTransId="{168F1675-E7CB-4183-81AD-48A156E47F69}"/>
    <dgm:cxn modelId="{125F67ED-3A2F-4C2F-A009-B86FE2C4BE13}" type="presOf" srcId="{CE04DEC9-24AB-4752-B70D-E7C494F03336}" destId="{615A26D6-AAEB-464A-93A8-591AEC4DA58E}" srcOrd="0" destOrd="1" presId="urn:microsoft.com/office/officeart/2005/8/layout/hList1"/>
    <dgm:cxn modelId="{D1495FFF-AA92-47F4-BE7F-0FFD7814C506}" srcId="{FA6856E2-C154-4E7E-A056-6A9C84FEEA45}" destId="{4689AD43-00F1-4507-A92E-D18129A9F89B}" srcOrd="2" destOrd="0" parTransId="{D92E748F-E4C2-4D22-B3C1-0C6E2DEF6E0A}" sibTransId="{DC57BF6F-19A6-4B95-AC84-AF3A804E39CC}"/>
    <dgm:cxn modelId="{8A34D74B-DD97-4E1A-85E9-FFA6D3C5F3C9}" type="presParOf" srcId="{564F9868-79E8-44E6-AFF3-9EFC71891DEC}" destId="{7E8194D2-CDC9-412B-9B22-0DAF2AEB7624}" srcOrd="0" destOrd="0" presId="urn:microsoft.com/office/officeart/2005/8/layout/hList1"/>
    <dgm:cxn modelId="{F56A924D-3F27-408B-939D-53BC95BBBB1C}" type="presParOf" srcId="{7E8194D2-CDC9-412B-9B22-0DAF2AEB7624}" destId="{EAD4183E-1D64-4021-906F-D477D1B81218}" srcOrd="0" destOrd="0" presId="urn:microsoft.com/office/officeart/2005/8/layout/hList1"/>
    <dgm:cxn modelId="{C067774F-1415-45DF-992D-D98629C19732}" type="presParOf" srcId="{7E8194D2-CDC9-412B-9B22-0DAF2AEB7624}" destId="{12C45123-C5B6-4A26-9C56-002475FB0359}" srcOrd="1" destOrd="0" presId="urn:microsoft.com/office/officeart/2005/8/layout/hList1"/>
    <dgm:cxn modelId="{44E08CD5-C3C7-45C2-8D59-C6CF12B7E6A8}" type="presParOf" srcId="{564F9868-79E8-44E6-AFF3-9EFC71891DEC}" destId="{8F495F86-6081-43A6-8F89-C8912042567F}" srcOrd="1" destOrd="0" presId="urn:microsoft.com/office/officeart/2005/8/layout/hList1"/>
    <dgm:cxn modelId="{8D037456-1253-416E-9F1F-2223BF201A04}" type="presParOf" srcId="{564F9868-79E8-44E6-AFF3-9EFC71891DEC}" destId="{DC19F4F7-8297-4E06-AB39-0FBC46F1CB8C}" srcOrd="2" destOrd="0" presId="urn:microsoft.com/office/officeart/2005/8/layout/hList1"/>
    <dgm:cxn modelId="{4D284807-5D24-40E5-91E8-BE495E8E4347}" type="presParOf" srcId="{DC19F4F7-8297-4E06-AB39-0FBC46F1CB8C}" destId="{C82DC6F6-CF62-4822-BD07-CC22DA2EC357}" srcOrd="0" destOrd="0" presId="urn:microsoft.com/office/officeart/2005/8/layout/hList1"/>
    <dgm:cxn modelId="{144A34A7-589E-427A-A60D-03F23F62F104}" type="presParOf" srcId="{DC19F4F7-8297-4E06-AB39-0FBC46F1CB8C}" destId="{615A26D6-AAEB-464A-93A8-591AEC4DA58E}"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77906-6FC7-4352-9FAF-D48300B6E5E5}">
      <dsp:nvSpPr>
        <dsp:cNvPr id="0" name=""/>
        <dsp:cNvSpPr/>
      </dsp:nvSpPr>
      <dsp:spPr>
        <a:xfrm>
          <a:off x="3357" y="8550"/>
          <a:ext cx="3273623" cy="11520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rtl="0">
            <a:lnSpc>
              <a:spcPct val="90000"/>
            </a:lnSpc>
            <a:spcBef>
              <a:spcPct val="0"/>
            </a:spcBef>
            <a:spcAft>
              <a:spcPct val="35000"/>
            </a:spcAft>
            <a:buNone/>
          </a:pPr>
          <a:r>
            <a:rPr lang="en-US" sz="4000" b="1" kern="1200" dirty="0">
              <a:solidFill>
                <a:schemeClr val="tx1"/>
              </a:solidFill>
            </a:rPr>
            <a:t>SMP </a:t>
          </a:r>
        </a:p>
      </dsp:txBody>
      <dsp:txXfrm>
        <a:off x="3357" y="8550"/>
        <a:ext cx="3273623" cy="1152000"/>
      </dsp:txXfrm>
    </dsp:sp>
    <dsp:sp modelId="{FDE5531C-8674-4FAB-B57E-BFF626120889}">
      <dsp:nvSpPr>
        <dsp:cNvPr id="0" name=""/>
        <dsp:cNvSpPr/>
      </dsp:nvSpPr>
      <dsp:spPr>
        <a:xfrm>
          <a:off x="3357" y="1160550"/>
          <a:ext cx="3273623" cy="2031299"/>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solidFill>
                <a:schemeClr val="tx1"/>
              </a:solidFill>
            </a:rPr>
            <a:t>Senior Medicare Patrol</a:t>
          </a:r>
        </a:p>
      </dsp:txBody>
      <dsp:txXfrm>
        <a:off x="3357" y="1160550"/>
        <a:ext cx="3273623" cy="2031299"/>
      </dsp:txXfrm>
    </dsp:sp>
    <dsp:sp modelId="{189036BE-D9B2-4AFB-AD07-744BEF7FA3DB}">
      <dsp:nvSpPr>
        <dsp:cNvPr id="0" name=""/>
        <dsp:cNvSpPr/>
      </dsp:nvSpPr>
      <dsp:spPr>
        <a:xfrm>
          <a:off x="3735287" y="8550"/>
          <a:ext cx="3273623" cy="1152000"/>
        </a:xfrm>
        <a:prstGeom prst="rect">
          <a:avLst/>
        </a:prstGeom>
        <a:solidFill>
          <a:schemeClr val="accent2">
            <a:hueOff val="1373170"/>
            <a:satOff val="-24404"/>
            <a:lumOff val="785"/>
            <a:alphaOff val="0"/>
          </a:schemeClr>
        </a:solidFill>
        <a:ln w="19050" cap="flat" cmpd="sng" algn="ctr">
          <a:solidFill>
            <a:schemeClr val="accent2">
              <a:hueOff val="1373170"/>
              <a:satOff val="-24404"/>
              <a:lumOff val="78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tx1"/>
              </a:solidFill>
            </a:rPr>
            <a:t>SHIP</a:t>
          </a:r>
          <a:endParaRPr lang="en-US" sz="4000" kern="1200" dirty="0"/>
        </a:p>
      </dsp:txBody>
      <dsp:txXfrm>
        <a:off x="3735287" y="8550"/>
        <a:ext cx="3273623" cy="1152000"/>
      </dsp:txXfrm>
    </dsp:sp>
    <dsp:sp modelId="{3D959629-0C4A-48BD-AD70-5E995A7385F1}">
      <dsp:nvSpPr>
        <dsp:cNvPr id="0" name=""/>
        <dsp:cNvSpPr/>
      </dsp:nvSpPr>
      <dsp:spPr>
        <a:xfrm>
          <a:off x="3735287" y="1160550"/>
          <a:ext cx="3273623" cy="2031299"/>
        </a:xfrm>
        <a:prstGeom prst="rect">
          <a:avLst/>
        </a:prstGeom>
        <a:solidFill>
          <a:schemeClr val="accent2">
            <a:tint val="40000"/>
            <a:alpha val="90000"/>
            <a:hueOff val="1638559"/>
            <a:satOff val="-21307"/>
            <a:lumOff val="-673"/>
            <a:alphaOff val="0"/>
          </a:schemeClr>
        </a:solidFill>
        <a:ln w="19050" cap="flat" cmpd="sng" algn="ctr">
          <a:solidFill>
            <a:schemeClr val="accent2">
              <a:tint val="40000"/>
              <a:alpha val="90000"/>
              <a:hueOff val="1638559"/>
              <a:satOff val="-21307"/>
              <a:lumOff val="-6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rtl="0">
            <a:lnSpc>
              <a:spcPct val="90000"/>
            </a:lnSpc>
            <a:spcBef>
              <a:spcPct val="0"/>
            </a:spcBef>
            <a:spcAft>
              <a:spcPct val="15000"/>
            </a:spcAft>
            <a:buChar char="•"/>
          </a:pPr>
          <a:r>
            <a:rPr lang="en-US" sz="3200" kern="1200" dirty="0">
              <a:solidFill>
                <a:schemeClr val="tx1"/>
              </a:solidFill>
            </a:rPr>
            <a:t>State Health Insurance Assistance Program</a:t>
          </a:r>
        </a:p>
      </dsp:txBody>
      <dsp:txXfrm>
        <a:off x="3735287" y="1160550"/>
        <a:ext cx="3273623" cy="2031299"/>
      </dsp:txXfrm>
    </dsp:sp>
    <dsp:sp modelId="{1B3D6E98-993A-47E0-A57D-9D63C9B3F03B}">
      <dsp:nvSpPr>
        <dsp:cNvPr id="0" name=""/>
        <dsp:cNvSpPr/>
      </dsp:nvSpPr>
      <dsp:spPr>
        <a:xfrm>
          <a:off x="7467218" y="8550"/>
          <a:ext cx="3273623" cy="1152000"/>
        </a:xfrm>
        <a:prstGeom prst="rect">
          <a:avLst/>
        </a:prstGeom>
        <a:solidFill>
          <a:srgbClr val="0070C0"/>
        </a:solidFill>
        <a:ln w="19050" cap="flat" cmpd="sng" algn="ctr">
          <a:solidFill>
            <a:schemeClr val="accent2">
              <a:hueOff val="2746340"/>
              <a:satOff val="-48808"/>
              <a:lumOff val="1569"/>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4480" tIns="162560" rIns="284480" bIns="16256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tx1"/>
              </a:solidFill>
            </a:rPr>
            <a:t>MIPPA</a:t>
          </a:r>
        </a:p>
      </dsp:txBody>
      <dsp:txXfrm>
        <a:off x="7467218" y="8550"/>
        <a:ext cx="3273623" cy="1152000"/>
      </dsp:txXfrm>
    </dsp:sp>
    <dsp:sp modelId="{4F7F8249-DCA6-48D2-93C7-9595FBC09987}">
      <dsp:nvSpPr>
        <dsp:cNvPr id="0" name=""/>
        <dsp:cNvSpPr/>
      </dsp:nvSpPr>
      <dsp:spPr>
        <a:xfrm>
          <a:off x="7467218" y="1160550"/>
          <a:ext cx="3273623" cy="2031299"/>
        </a:xfrm>
        <a:prstGeom prst="rect">
          <a:avLst/>
        </a:prstGeom>
        <a:solidFill>
          <a:schemeClr val="accent1">
            <a:lumMod val="20000"/>
            <a:lumOff val="80000"/>
            <a:alpha val="90000"/>
          </a:schemeClr>
        </a:solidFill>
        <a:ln w="19050" cap="flat" cmpd="sng" algn="ctr">
          <a:solidFill>
            <a:schemeClr val="accent1">
              <a:lumMod val="20000"/>
              <a:lumOff val="8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227584" bIns="256032" numCol="1" spcCol="1270" anchor="t" anchorCtr="0">
          <a:noAutofit/>
        </a:bodyPr>
        <a:lstStyle/>
        <a:p>
          <a:pPr marL="285750" lvl="1" indent="-285750" algn="l" defTabSz="1422400">
            <a:lnSpc>
              <a:spcPct val="90000"/>
            </a:lnSpc>
            <a:spcBef>
              <a:spcPct val="0"/>
            </a:spcBef>
            <a:spcAft>
              <a:spcPct val="15000"/>
            </a:spcAft>
            <a:buChar char="•"/>
          </a:pPr>
          <a:r>
            <a:rPr lang="en-US" sz="3200" kern="1200" dirty="0">
              <a:solidFill>
                <a:schemeClr val="tx1"/>
              </a:solidFill>
            </a:rPr>
            <a:t>Medicare Improvements for Patients and Providers Act</a:t>
          </a:r>
        </a:p>
      </dsp:txBody>
      <dsp:txXfrm>
        <a:off x="7467218" y="1160550"/>
        <a:ext cx="3273623" cy="20312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FB54CD-EFDC-42E2-A905-303E96345A1A}">
      <dsp:nvSpPr>
        <dsp:cNvPr id="0" name=""/>
        <dsp:cNvSpPr/>
      </dsp:nvSpPr>
      <dsp:spPr>
        <a:xfrm>
          <a:off x="0" y="2209"/>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AE5E04-8DA0-4B9D-8C2C-08C0754AAECF}">
      <dsp:nvSpPr>
        <dsp:cNvPr id="0" name=""/>
        <dsp:cNvSpPr/>
      </dsp:nvSpPr>
      <dsp:spPr>
        <a:xfrm>
          <a:off x="0" y="2209"/>
          <a:ext cx="10972800" cy="1507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pPr>
          <a:r>
            <a:rPr lang="en-US" sz="5800" kern="1200" dirty="0"/>
            <a:t>Medicare Supplemental Benefits</a:t>
          </a:r>
        </a:p>
      </dsp:txBody>
      <dsp:txXfrm>
        <a:off x="0" y="2209"/>
        <a:ext cx="10972800" cy="1507004"/>
      </dsp:txXfrm>
    </dsp:sp>
    <dsp:sp modelId="{FE9AD5B2-3C05-46AC-88A9-BFECF2BDA490}">
      <dsp:nvSpPr>
        <dsp:cNvPr id="0" name=""/>
        <dsp:cNvSpPr/>
      </dsp:nvSpPr>
      <dsp:spPr>
        <a:xfrm>
          <a:off x="0" y="1509214"/>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4852E5-50C9-449E-9E02-1D9D244D3FB4}">
      <dsp:nvSpPr>
        <dsp:cNvPr id="0" name=""/>
        <dsp:cNvSpPr/>
      </dsp:nvSpPr>
      <dsp:spPr>
        <a:xfrm>
          <a:off x="0" y="1509214"/>
          <a:ext cx="10972800" cy="1507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pPr>
          <a:r>
            <a:rPr lang="en-US" sz="5800" kern="1200" dirty="0"/>
            <a:t>Medicaid HCBS</a:t>
          </a:r>
        </a:p>
      </dsp:txBody>
      <dsp:txXfrm>
        <a:off x="0" y="1509214"/>
        <a:ext cx="10972800" cy="1507004"/>
      </dsp:txXfrm>
    </dsp:sp>
    <dsp:sp modelId="{22EE4214-58D8-4AD7-A604-5A7375AE4608}">
      <dsp:nvSpPr>
        <dsp:cNvPr id="0" name=""/>
        <dsp:cNvSpPr/>
      </dsp:nvSpPr>
      <dsp:spPr>
        <a:xfrm>
          <a:off x="0" y="3016218"/>
          <a:ext cx="109728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65BE45-0043-4838-B221-95F0E514DCF7}">
      <dsp:nvSpPr>
        <dsp:cNvPr id="0" name=""/>
        <dsp:cNvSpPr/>
      </dsp:nvSpPr>
      <dsp:spPr>
        <a:xfrm>
          <a:off x="0" y="3016218"/>
          <a:ext cx="10972800" cy="1507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80" tIns="220980" rIns="220980" bIns="220980" numCol="1" spcCol="1270" anchor="t" anchorCtr="0">
          <a:noAutofit/>
        </a:bodyPr>
        <a:lstStyle/>
        <a:p>
          <a:pPr marL="0" lvl="0" indent="0" algn="l" defTabSz="2578100">
            <a:lnSpc>
              <a:spcPct val="90000"/>
            </a:lnSpc>
            <a:spcBef>
              <a:spcPct val="0"/>
            </a:spcBef>
            <a:spcAft>
              <a:spcPct val="35000"/>
            </a:spcAft>
            <a:buNone/>
          </a:pPr>
          <a:r>
            <a:rPr lang="en-US" sz="5800" kern="1200" dirty="0"/>
            <a:t>Considerations for </a:t>
          </a:r>
          <a:r>
            <a:rPr lang="en-US" sz="5800" kern="1200"/>
            <a:t>SHIP Counselors</a:t>
          </a:r>
          <a:endParaRPr lang="en-US" sz="5800" kern="1200" dirty="0"/>
        </a:p>
      </dsp:txBody>
      <dsp:txXfrm>
        <a:off x="0" y="3016218"/>
        <a:ext cx="10972800" cy="15070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D4183E-1D64-4021-906F-D477D1B81218}">
      <dsp:nvSpPr>
        <dsp:cNvPr id="0" name=""/>
        <dsp:cNvSpPr/>
      </dsp:nvSpPr>
      <dsp:spPr>
        <a:xfrm>
          <a:off x="56" y="65"/>
          <a:ext cx="5412283" cy="921600"/>
        </a:xfrm>
        <a:prstGeom prst="rect">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rPr>
            <a:t>SMPs</a:t>
          </a:r>
        </a:p>
      </dsp:txBody>
      <dsp:txXfrm>
        <a:off x="56" y="65"/>
        <a:ext cx="5412283" cy="921600"/>
      </dsp:txXfrm>
    </dsp:sp>
    <dsp:sp modelId="{12C45123-C5B6-4A26-9C56-002475FB0359}">
      <dsp:nvSpPr>
        <dsp:cNvPr id="0" name=""/>
        <dsp:cNvSpPr/>
      </dsp:nvSpPr>
      <dsp:spPr>
        <a:xfrm>
          <a:off x="56" y="921665"/>
          <a:ext cx="5412283" cy="3343410"/>
        </a:xfrm>
        <a:prstGeom prst="rect">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t>Step 1: Login at </a:t>
          </a:r>
          <a:r>
            <a:rPr lang="en-US" sz="2800" kern="1200" dirty="0">
              <a:solidFill>
                <a:schemeClr val="accent1"/>
              </a:solidFill>
              <a:hlinkClick xmlns:r="http://schemas.openxmlformats.org/officeDocument/2006/relationships" r:id="rId1">
                <a:extLst>
                  <a:ext uri="{A12FA001-AC4F-418D-AE19-62706E023703}">
                    <ahyp:hlinkClr xmlns:ahyp="http://schemas.microsoft.com/office/drawing/2018/hyperlinkcolor" val="tx"/>
                  </a:ext>
                </a:extLst>
              </a:hlinkClick>
            </a:rPr>
            <a:t>www.smpresource.org</a:t>
          </a:r>
          <a:r>
            <a:rPr lang="en-US" sz="2800" kern="1200" dirty="0">
              <a:solidFill>
                <a:schemeClr val="accent1"/>
              </a:solidFill>
            </a:rPr>
            <a:t> </a:t>
          </a:r>
          <a:br>
            <a:rPr lang="en-US" sz="2800" kern="1200" dirty="0"/>
          </a:br>
          <a:r>
            <a:rPr lang="en-US" sz="2800" kern="1200" dirty="0"/>
            <a:t>(click the blue SMP Login padlock) </a:t>
          </a:r>
        </a:p>
        <a:p>
          <a:pPr marL="285750" lvl="1" indent="-285750" algn="l" defTabSz="1244600">
            <a:lnSpc>
              <a:spcPct val="90000"/>
            </a:lnSpc>
            <a:spcBef>
              <a:spcPct val="0"/>
            </a:spcBef>
            <a:spcAft>
              <a:spcPct val="15000"/>
            </a:spcAft>
            <a:buChar char="•"/>
          </a:pPr>
          <a:r>
            <a:rPr lang="en-US" sz="2800" kern="1200" dirty="0"/>
            <a:t>Step 2: Search for keywords “Supplemental Benefits”</a:t>
          </a:r>
        </a:p>
      </dsp:txBody>
      <dsp:txXfrm>
        <a:off x="56" y="921665"/>
        <a:ext cx="5412283" cy="3343410"/>
      </dsp:txXfrm>
    </dsp:sp>
    <dsp:sp modelId="{C82DC6F6-CF62-4822-BD07-CC22DA2EC357}">
      <dsp:nvSpPr>
        <dsp:cNvPr id="0" name=""/>
        <dsp:cNvSpPr/>
      </dsp:nvSpPr>
      <dsp:spPr>
        <a:xfrm>
          <a:off x="6170059" y="65"/>
          <a:ext cx="5412283" cy="921600"/>
        </a:xfrm>
        <a:prstGeom prst="rect">
          <a:avLst/>
        </a:prstGeom>
        <a:solidFill>
          <a:schemeClr val="accent3">
            <a:hueOff val="0"/>
            <a:satOff val="0"/>
            <a:lumOff val="0"/>
            <a:alphaOff val="0"/>
          </a:schemeClr>
        </a:solidFill>
        <a:ln w="1905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rPr>
            <a:t>SHIPs</a:t>
          </a:r>
        </a:p>
      </dsp:txBody>
      <dsp:txXfrm>
        <a:off x="6170059" y="65"/>
        <a:ext cx="5412283" cy="921600"/>
      </dsp:txXfrm>
    </dsp:sp>
    <dsp:sp modelId="{615A26D6-AAEB-464A-93A8-591AEC4DA58E}">
      <dsp:nvSpPr>
        <dsp:cNvPr id="0" name=""/>
        <dsp:cNvSpPr/>
      </dsp:nvSpPr>
      <dsp:spPr>
        <a:xfrm>
          <a:off x="6170059" y="921665"/>
          <a:ext cx="5412283" cy="3343410"/>
        </a:xfrm>
        <a:prstGeom prst="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rtl="0">
            <a:lnSpc>
              <a:spcPct val="90000"/>
            </a:lnSpc>
            <a:spcBef>
              <a:spcPct val="0"/>
            </a:spcBef>
            <a:spcAft>
              <a:spcPct val="15000"/>
            </a:spcAft>
            <a:buChar char="•"/>
          </a:pPr>
          <a:r>
            <a:rPr lang="en-US" sz="2800" kern="1200" dirty="0"/>
            <a:t>Step 1: Login at </a:t>
          </a:r>
          <a:r>
            <a:rPr lang="en-US" sz="2800" kern="1200" dirty="0">
              <a:solidFill>
                <a:schemeClr val="accent1"/>
              </a:solidFill>
              <a:hlinkClick xmlns:r="http://schemas.openxmlformats.org/officeDocument/2006/relationships" r:id="rId2">
                <a:extLst>
                  <a:ext uri="{A12FA001-AC4F-418D-AE19-62706E023703}">
                    <ahyp:hlinkClr xmlns:ahyp="http://schemas.microsoft.com/office/drawing/2018/hyperlinkcolor" val="tx"/>
                  </a:ext>
                </a:extLst>
              </a:hlinkClick>
            </a:rPr>
            <a:t>www.shiphelp.org</a:t>
          </a:r>
          <a:r>
            <a:rPr lang="en-US" sz="2800" kern="1200" dirty="0">
              <a:solidFill>
                <a:schemeClr val="accent1"/>
              </a:solidFill>
            </a:rPr>
            <a:t> </a:t>
          </a:r>
          <a:br>
            <a:rPr lang="en-US" sz="2800" kern="1200" dirty="0"/>
          </a:br>
          <a:r>
            <a:rPr lang="en-US" sz="2800" kern="1200" dirty="0"/>
            <a:t>(click the orange SHIP Login padlock) </a:t>
          </a:r>
        </a:p>
        <a:p>
          <a:pPr marL="285750" lvl="1" indent="-285750" algn="l" defTabSz="1244600" rtl="0">
            <a:lnSpc>
              <a:spcPct val="90000"/>
            </a:lnSpc>
            <a:spcBef>
              <a:spcPct val="0"/>
            </a:spcBef>
            <a:spcAft>
              <a:spcPct val="15000"/>
            </a:spcAft>
            <a:buChar char="•"/>
          </a:pPr>
          <a:r>
            <a:rPr lang="en-US" sz="2800" kern="1200" dirty="0">
              <a:solidFill>
                <a:srgbClr val="595959">
                  <a:hueOff val="0"/>
                  <a:satOff val="0"/>
                  <a:lumOff val="0"/>
                  <a:alphaOff val="0"/>
                </a:srgbClr>
              </a:solidFill>
              <a:latin typeface="Tw Cen MT"/>
              <a:ea typeface="+mn-ea"/>
              <a:cs typeface="+mn-cs"/>
            </a:rPr>
            <a:t>Step 2: Go to the Resource Library</a:t>
          </a:r>
        </a:p>
        <a:p>
          <a:pPr marL="285750" lvl="1" indent="-285750" algn="l" defTabSz="1244600" rtl="0">
            <a:lnSpc>
              <a:spcPct val="90000"/>
            </a:lnSpc>
            <a:spcBef>
              <a:spcPct val="0"/>
            </a:spcBef>
            <a:spcAft>
              <a:spcPct val="15000"/>
            </a:spcAft>
            <a:buChar char="•"/>
          </a:pPr>
          <a:r>
            <a:rPr lang="en-US" sz="2800" kern="1200" dirty="0">
              <a:solidFill>
                <a:srgbClr val="595959">
                  <a:hueOff val="0"/>
                  <a:satOff val="0"/>
                  <a:lumOff val="0"/>
                  <a:alphaOff val="0"/>
                </a:srgbClr>
              </a:solidFill>
              <a:latin typeface="Tw Cen MT"/>
              <a:ea typeface="+mn-ea"/>
              <a:cs typeface="+mn-cs"/>
            </a:rPr>
            <a:t>Step 3: Search for keywords “Supplemental Benefits”</a:t>
          </a:r>
        </a:p>
      </dsp:txBody>
      <dsp:txXfrm>
        <a:off x="6170059" y="921665"/>
        <a:ext cx="5412283" cy="334341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E9A4B310-3DA8-437B-8D58-9B6F7621C5CF}" type="datetimeFigureOut">
              <a:rPr lang="en-US" smtClean="0"/>
              <a:t>4/12/2022</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F75CE64E-349A-413E-AC73-87B995E50E91}" type="slidenum">
              <a:rPr lang="en-US" smtClean="0"/>
              <a:t>‹#›</a:t>
            </a:fld>
            <a:endParaRPr lang="en-US"/>
          </a:p>
        </p:txBody>
      </p:sp>
    </p:spTree>
    <p:extLst>
      <p:ext uri="{BB962C8B-B14F-4D97-AF65-F5344CB8AC3E}">
        <p14:creationId xmlns:p14="http://schemas.microsoft.com/office/powerpoint/2010/main" val="319285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r>
              <a:rPr lang="en-US" dirty="0"/>
              <a:t>Sue</a:t>
            </a:r>
          </a:p>
          <a:p>
            <a:pPr algn="l"/>
            <a:br>
              <a:rPr lang="en-US" b="0" i="0" dirty="0">
                <a:solidFill>
                  <a:srgbClr val="000000"/>
                </a:solidFill>
                <a:effectLst/>
                <a:latin typeface="Arial" panose="020B0604020202020204" pitchFamily="34" charset="0"/>
              </a:rPr>
            </a:br>
            <a:r>
              <a:rPr lang="en-US" b="0" i="0" dirty="0">
                <a:solidFill>
                  <a:srgbClr val="000000"/>
                </a:solidFill>
                <a:effectLst/>
                <a:latin typeface="Arial" panose="020B0604020202020204" pitchFamily="34" charset="0"/>
              </a:rPr>
              <a:t>This webinar will discuss the changes to Medicare Advantage, provide an overview of Medicaid HCBS, and discuss interactions that SHIP counselors should consider when providing advice to individuals who may be dually eligible for Medicare and Medicaid.</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85144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272B54-9550-4105-A94C-E51498EA5871}" type="slidenum">
              <a:rPr lang="en-US" smtClean="0"/>
              <a:t>20</a:t>
            </a:fld>
            <a:endParaRPr lang="en-US"/>
          </a:p>
        </p:txBody>
      </p:sp>
    </p:spTree>
    <p:extLst>
      <p:ext uri="{BB962C8B-B14F-4D97-AF65-F5344CB8AC3E}">
        <p14:creationId xmlns:p14="http://schemas.microsoft.com/office/powerpoint/2010/main" val="42706398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SUE</a:t>
            </a:r>
          </a:p>
          <a:p>
            <a:r>
              <a:rPr lang="en-US" dirty="0"/>
              <a:t>If yes, GREAT</a:t>
            </a:r>
          </a:p>
          <a:p>
            <a:r>
              <a:rPr lang="en-US" dirty="0"/>
              <a:t>If no, next slide. </a:t>
            </a:r>
          </a:p>
        </p:txBody>
      </p:sp>
      <p:sp>
        <p:nvSpPr>
          <p:cNvPr id="4" name="Slide Number Placeholder 3"/>
          <p:cNvSpPr>
            <a:spLocks noGrp="1"/>
          </p:cNvSpPr>
          <p:nvPr>
            <p:ph type="sldNum" sz="quarter" idx="5"/>
          </p:nvPr>
        </p:nvSpPr>
        <p:spPr/>
        <p:txBody>
          <a:bodyPr/>
          <a:lstStyle/>
          <a:p>
            <a:fld id="{F75CE64E-349A-413E-AC73-87B995E50E91}" type="slidenum">
              <a:rPr lang="en-US" smtClean="0"/>
              <a:t>24</a:t>
            </a:fld>
            <a:endParaRPr lang="en-US"/>
          </a:p>
        </p:txBody>
      </p:sp>
    </p:spTree>
    <p:extLst>
      <p:ext uri="{BB962C8B-B14F-4D97-AF65-F5344CB8AC3E}">
        <p14:creationId xmlns:p14="http://schemas.microsoft.com/office/powerpoint/2010/main" val="42299483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SUE</a:t>
            </a:r>
          </a:p>
          <a:p>
            <a:endParaRPr lang="en-US" dirty="0"/>
          </a:p>
          <a:p>
            <a:r>
              <a:rPr lang="en-US" dirty="0"/>
              <a:t>Damon would be happy to help you get this information.</a:t>
            </a:r>
          </a:p>
          <a:p>
            <a:endParaRPr lang="en-US" dirty="0"/>
          </a:p>
          <a:p>
            <a:r>
              <a:rPr lang="en-US" sz="1200" dirty="0"/>
              <a:t>Email Damon Terzaghi: dterzaghi@advancingstates.org if you need help getting a contact for your state Medicaid LTSS.</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F75CE64E-349A-413E-AC73-87B995E50E91}" type="slidenum">
              <a:rPr lang="en-US" smtClean="0"/>
              <a:t>25</a:t>
            </a:fld>
            <a:endParaRPr lang="en-US"/>
          </a:p>
        </p:txBody>
      </p:sp>
    </p:spTree>
    <p:extLst>
      <p:ext uri="{BB962C8B-B14F-4D97-AF65-F5344CB8AC3E}">
        <p14:creationId xmlns:p14="http://schemas.microsoft.com/office/powerpoint/2010/main" val="358696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Damon</a:t>
            </a:r>
          </a:p>
        </p:txBody>
      </p:sp>
      <p:sp>
        <p:nvSpPr>
          <p:cNvPr id="4" name="Slide Number Placeholder 3"/>
          <p:cNvSpPr>
            <a:spLocks noGrp="1"/>
          </p:cNvSpPr>
          <p:nvPr>
            <p:ph type="sldNum" sz="quarter" idx="5"/>
          </p:nvPr>
        </p:nvSpPr>
        <p:spPr/>
        <p:txBody>
          <a:bodyPr/>
          <a:lstStyle/>
          <a:p>
            <a:fld id="{F75CE64E-349A-413E-AC73-87B995E50E91}" type="slidenum">
              <a:rPr lang="en-US" smtClean="0"/>
              <a:t>32</a:t>
            </a:fld>
            <a:endParaRPr lang="en-US"/>
          </a:p>
        </p:txBody>
      </p:sp>
    </p:spTree>
    <p:extLst>
      <p:ext uri="{BB962C8B-B14F-4D97-AF65-F5344CB8AC3E}">
        <p14:creationId xmlns:p14="http://schemas.microsoft.com/office/powerpoint/2010/main" val="8434964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75CE64E-349A-413E-AC73-87B995E50E91}" type="slidenum">
              <a:rPr lang="en-US" smtClean="0"/>
              <a:t>33</a:t>
            </a:fld>
            <a:endParaRPr lang="en-US"/>
          </a:p>
        </p:txBody>
      </p:sp>
    </p:spTree>
    <p:extLst>
      <p:ext uri="{BB962C8B-B14F-4D97-AF65-F5344CB8AC3E}">
        <p14:creationId xmlns:p14="http://schemas.microsoft.com/office/powerpoint/2010/main" val="2923196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2463" y="854075"/>
            <a:ext cx="6659562" cy="3746500"/>
          </a:xfrm>
        </p:spPr>
      </p:sp>
      <p:sp>
        <p:nvSpPr>
          <p:cNvPr id="3" name="Notes Placeholder 2"/>
          <p:cNvSpPr>
            <a:spLocks noGrp="1"/>
          </p:cNvSpPr>
          <p:nvPr>
            <p:ph type="body" idx="1"/>
          </p:nvPr>
        </p:nvSpPr>
        <p:spPr>
          <a:xfrm>
            <a:off x="796513" y="5213009"/>
            <a:ext cx="6372106" cy="3747962"/>
          </a:xfrm>
        </p:spPr>
        <p:txBody>
          <a:bodyPr/>
          <a:lstStyle/>
          <a:p>
            <a:pPr defTabSz="1161961">
              <a:defRPr/>
            </a:pPr>
            <a:r>
              <a:rPr lang="en-US" dirty="0">
                <a:solidFill>
                  <a:prstClr val="black"/>
                </a:solidFill>
              </a:rPr>
              <a:t>SUE</a:t>
            </a:r>
            <a:br>
              <a:rPr lang="en-US" dirty="0">
                <a:solidFill>
                  <a:prstClr val="black"/>
                </a:solidFill>
              </a:rPr>
            </a:br>
            <a:r>
              <a:rPr lang="en-US" dirty="0">
                <a:solidFill>
                  <a:prstClr val="black"/>
                </a:solidFill>
              </a:rPr>
              <a:t>The PowerPoint and other webinar resources for today’s event are already available in both the SMP and SHIP Resource Libraries. The recording of today’s webinar will be available in both libraries by the</a:t>
            </a:r>
            <a:r>
              <a:rPr lang="en-US" baseline="0" dirty="0">
                <a:solidFill>
                  <a:prstClr val="black"/>
                </a:solidFill>
              </a:rPr>
              <a:t> end of the day tomorrow.</a:t>
            </a:r>
            <a:r>
              <a:rPr lang="en-US" dirty="0">
                <a:solidFill>
                  <a:prstClr val="black"/>
                </a:solidFill>
              </a:rPr>
              <a:t> Resources will also be emailed to the MIPPA listserv. I’ll also share a handout of today’s presentation and a handout on supplemental benefits in just a moment when we open for questions. </a:t>
            </a:r>
          </a:p>
        </p:txBody>
      </p:sp>
      <p:sp>
        <p:nvSpPr>
          <p:cNvPr id="4" name="Slide Number Placeholder 3"/>
          <p:cNvSpPr>
            <a:spLocks noGrp="1"/>
          </p:cNvSpPr>
          <p:nvPr>
            <p:ph type="sldNum" sz="quarter" idx="10"/>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6ABA5383-2500-4A71-A2BB-3FB079F80FEC}"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34</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24089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Sue</a:t>
            </a:r>
          </a:p>
          <a:p>
            <a:endParaRPr lang="en-US" dirty="0"/>
          </a:p>
          <a:p>
            <a:r>
              <a:rPr lang="en-US" dirty="0"/>
              <a:t>What else do you want to know on this subject that you would like to see in a future training or newsletter article? Feel free to chat it here, or include it in the survey that will pop up as you leave this event.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8CC9EC-95DA-4AC0-8829-0C87D44A94FE}"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26092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708025"/>
            <a:ext cx="6299200" cy="3544888"/>
          </a:xfrm>
        </p:spPr>
      </p:sp>
      <p:sp>
        <p:nvSpPr>
          <p:cNvPr id="3" name="Notes Placeholder 2"/>
          <p:cNvSpPr>
            <a:spLocks noGrp="1"/>
          </p:cNvSpPr>
          <p:nvPr>
            <p:ph type="body" idx="1"/>
          </p:nvPr>
        </p:nvSpPr>
        <p:spPr/>
        <p:txBody>
          <a:bodyPr>
            <a:normAutofit/>
          </a:bodyPr>
          <a:lstStyle/>
          <a:p>
            <a:r>
              <a:rPr lang="en-US" dirty="0"/>
              <a:t>Sue</a:t>
            </a:r>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3D9E8F3D-AECB-46DE-B432-7EAB2C255EB1}"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36</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73242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8500"/>
            <a:ext cx="6197600" cy="3486150"/>
          </a:xfrm>
        </p:spPr>
      </p:sp>
      <p:sp>
        <p:nvSpPr>
          <p:cNvPr id="3" name="Notes Placeholder 2"/>
          <p:cNvSpPr>
            <a:spLocks noGrp="1"/>
          </p:cNvSpPr>
          <p:nvPr>
            <p:ph type="body" idx="1"/>
          </p:nvPr>
        </p:nvSpPr>
        <p:spPr/>
        <p:txBody>
          <a:bodyPr/>
          <a:lstStyle/>
          <a:p>
            <a:pPr>
              <a:spcBef>
                <a:spcPct val="20000"/>
              </a:spcBef>
              <a:buClr>
                <a:srgbClr val="002868"/>
              </a:buClr>
              <a:buSzPct val="100000"/>
              <a:buFont typeface="+mj-lt"/>
              <a:buNone/>
              <a:defRPr/>
            </a:pPr>
            <a:r>
              <a:rPr lang="en-US" altLang="en-US" dirty="0">
                <a:latin typeface="+mn-lt"/>
              </a:rPr>
              <a:t>SUE</a:t>
            </a:r>
            <a:br>
              <a:rPr lang="en-US" altLang="en-US" dirty="0">
                <a:latin typeface="+mn-lt"/>
              </a:rPr>
            </a:br>
            <a:r>
              <a:rPr lang="en-US" altLang="en-US" dirty="0">
                <a:latin typeface="+mn-lt"/>
              </a:rPr>
              <a:t>Please pay special attention to how you can chat and raise your hand, for full participation.</a:t>
            </a:r>
            <a:endParaRPr lang="en-US" altLang="en-US" i="1" dirty="0">
              <a:latin typeface="+mn-lt"/>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A8066-A275-4D86-BAA1-9D3B5268B5B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55631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983886">
              <a:defRPr/>
            </a:pPr>
            <a:r>
              <a:rPr lang="en-US" i="1" dirty="0">
                <a:solidFill>
                  <a:prstClr val="black"/>
                </a:solidFill>
              </a:rPr>
              <a:t>Sue</a:t>
            </a:r>
          </a:p>
          <a:p>
            <a:pPr defTabSz="983886">
              <a:defRPr/>
            </a:pPr>
            <a:r>
              <a:rPr lang="en-US" dirty="0">
                <a:solidFill>
                  <a:prstClr val="black"/>
                </a:solidFill>
              </a:rPr>
              <a:t>We’d like to start today’s event by welcoming the SMP, SHIP, and MIPPA networks. All three programs are grantees of ACL, the Administration for Community Living, within ACL’s Office of Healthcare Information and Counseling, or OHIC.</a:t>
            </a:r>
          </a:p>
          <a:p>
            <a:pPr defTabSz="983886">
              <a:defRPr/>
            </a:pPr>
            <a:endParaRPr lang="en-US" dirty="0">
              <a:solidFill>
                <a:prstClr val="black"/>
              </a:solidFill>
            </a:endParaRPr>
          </a:p>
          <a:p>
            <a:pPr defTabSz="983886">
              <a:defRPr/>
            </a:pPr>
            <a:r>
              <a:rPr lang="en-US" dirty="0">
                <a:solidFill>
                  <a:prstClr val="black"/>
                </a:solidFill>
              </a:rPr>
              <a:t>This call is being recorded, and the recording will be available in both the SMP and SHIP Resource Libraries by the end of the day tomorrow. A PDF handout of the PowerPoint for today’s call is already available in both libraries. Resources will also be emailed to the MIPPA listserv. I’ll also make a handout of today’s presentation available for download at the end of the call.</a:t>
            </a:r>
          </a:p>
        </p:txBody>
      </p:sp>
      <p:sp>
        <p:nvSpPr>
          <p:cNvPr id="4" name="Slide Number Placeholder 3"/>
          <p:cNvSpPr>
            <a:spLocks noGrp="1"/>
          </p:cNvSpPr>
          <p:nvPr>
            <p:ph type="sldNum" sz="quarter" idx="5"/>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43B69D2E-E0B2-4CDD-9519-9616174ACA19}"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3</a:t>
            </a:fld>
            <a:endParaRPr kumimoji="0" lang="en-US" sz="13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2888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SUE</a:t>
            </a:r>
          </a:p>
        </p:txBody>
      </p:sp>
      <p:sp>
        <p:nvSpPr>
          <p:cNvPr id="4" name="Slide Number Placeholder 3"/>
          <p:cNvSpPr>
            <a:spLocks noGrp="1"/>
          </p:cNvSpPr>
          <p:nvPr>
            <p:ph type="sldNum" sz="quarter" idx="5"/>
          </p:nvPr>
        </p:nvSpPr>
        <p:spPr/>
        <p:txBody>
          <a:bodyPr/>
          <a:lstStyle/>
          <a:p>
            <a:fld id="{F75CE64E-349A-413E-AC73-87B995E50E91}" type="slidenum">
              <a:rPr lang="en-US" smtClean="0"/>
              <a:t>4</a:t>
            </a:fld>
            <a:endParaRPr lang="en-US"/>
          </a:p>
        </p:txBody>
      </p:sp>
    </p:spTree>
    <p:extLst>
      <p:ext uri="{BB962C8B-B14F-4D97-AF65-F5344CB8AC3E}">
        <p14:creationId xmlns:p14="http://schemas.microsoft.com/office/powerpoint/2010/main" val="41765407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Sue</a:t>
            </a:r>
          </a:p>
          <a:p>
            <a:pPr algn="l"/>
            <a:endParaRPr lang="en-US" b="0" i="0" dirty="0">
              <a:solidFill>
                <a:srgbClr val="000000"/>
              </a:solidFill>
              <a:effectLst/>
              <a:latin typeface="Arial" panose="020B0604020202020204" pitchFamily="34" charset="0"/>
            </a:endParaRPr>
          </a:p>
          <a:p>
            <a:pPr marL="0" marR="0">
              <a:spcBef>
                <a:spcPts val="0"/>
              </a:spcBef>
              <a:spcAft>
                <a:spcPts val="0"/>
              </a:spcAft>
            </a:pPr>
            <a:r>
              <a:rPr lang="en-US" b="1" i="0" dirty="0">
                <a:solidFill>
                  <a:srgbClr val="000000"/>
                </a:solidFill>
                <a:effectLst/>
                <a:latin typeface="Arial" panose="020B0604020202020204" pitchFamily="34" charset="0"/>
              </a:rPr>
              <a:t>Damon Terzaghi</a:t>
            </a:r>
            <a:r>
              <a:rPr lang="en-US" b="0" i="0" dirty="0">
                <a:solidFill>
                  <a:srgbClr val="000000"/>
                </a:solidFill>
                <a:effectLst/>
                <a:latin typeface="Arial" panose="020B0604020202020204" pitchFamily="34" charset="0"/>
              </a:rPr>
              <a:t>-</a:t>
            </a:r>
            <a:r>
              <a:rPr lang="en-US" sz="1800" dirty="0">
                <a:effectLst/>
                <a:latin typeface="Calibri" panose="020F0502020204030204" pitchFamily="34" charset="0"/>
                <a:ea typeface="Calibri" panose="020F0502020204030204" pitchFamily="34" charset="0"/>
              </a:rPr>
              <a:t>is the Senior Director of LTSS Policy at </a:t>
            </a:r>
            <a:r>
              <a:rPr lang="en-US" sz="1800" dirty="0" err="1">
                <a:effectLst/>
                <a:latin typeface="Calibri" panose="020F0502020204030204" pitchFamily="34" charset="0"/>
                <a:ea typeface="Calibri" panose="020F0502020204030204" pitchFamily="34" charset="0"/>
              </a:rPr>
              <a:t>ADvancing</a:t>
            </a:r>
            <a:r>
              <a:rPr lang="en-US" sz="1800" dirty="0">
                <a:effectLst/>
                <a:latin typeface="Calibri" panose="020F0502020204030204" pitchFamily="34" charset="0"/>
                <a:ea typeface="Calibri" panose="020F0502020204030204" pitchFamily="34" charset="0"/>
              </a:rPr>
              <a:t> States (formerly NASUAD). He is responsible for leading </a:t>
            </a:r>
            <a:r>
              <a:rPr lang="en-US" sz="1800" dirty="0" err="1">
                <a:effectLst/>
                <a:latin typeface="Calibri" panose="020F0502020204030204" pitchFamily="34" charset="0"/>
                <a:ea typeface="Calibri" panose="020F0502020204030204" pitchFamily="34" charset="0"/>
              </a:rPr>
              <a:t>ADvancing</a:t>
            </a:r>
            <a:r>
              <a:rPr lang="en-US" sz="1800" dirty="0">
                <a:effectLst/>
                <a:latin typeface="Calibri" panose="020F0502020204030204" pitchFamily="34" charset="0"/>
                <a:ea typeface="Calibri" panose="020F0502020204030204" pitchFamily="34" charset="0"/>
              </a:rPr>
              <a:t> States’ Medicaid and LTSS federal legislative, regulatory, and policy work and provides direct technical assistance to state entities on Medicaid, Aging, Disability, and LTSS policy and programs. </a:t>
            </a:r>
          </a:p>
          <a:p>
            <a:pPr algn="l"/>
            <a:endParaRPr lang="en-US" b="0" i="0" dirty="0">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A8066-A275-4D86-BAA1-9D3B5268B5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0747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Damon</a:t>
            </a:r>
          </a:p>
        </p:txBody>
      </p:sp>
      <p:sp>
        <p:nvSpPr>
          <p:cNvPr id="4" name="Slide Number Placeholder 3"/>
          <p:cNvSpPr>
            <a:spLocks noGrp="1"/>
          </p:cNvSpPr>
          <p:nvPr>
            <p:ph type="sldNum" sz="quarter" idx="5"/>
          </p:nvPr>
        </p:nvSpPr>
        <p:spPr/>
        <p:txBody>
          <a:bodyPr/>
          <a:lstStyle/>
          <a:p>
            <a:fld id="{F75CE64E-349A-413E-AC73-87B995E50E91}" type="slidenum">
              <a:rPr lang="en-US" smtClean="0"/>
              <a:t>6</a:t>
            </a:fld>
            <a:endParaRPr lang="en-US"/>
          </a:p>
        </p:txBody>
      </p:sp>
    </p:spTree>
    <p:extLst>
      <p:ext uri="{BB962C8B-B14F-4D97-AF65-F5344CB8AC3E}">
        <p14:creationId xmlns:p14="http://schemas.microsoft.com/office/powerpoint/2010/main" val="3250996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August 2019, NASUAD rebranded as ADvancing States. You may still see NASUAD branding throughout this presentation on previously published reports.</a:t>
            </a:r>
          </a:p>
        </p:txBody>
      </p:sp>
      <p:sp>
        <p:nvSpPr>
          <p:cNvPr id="4" name="Slide Number Placeholder 3"/>
          <p:cNvSpPr>
            <a:spLocks noGrp="1"/>
          </p:cNvSpPr>
          <p:nvPr>
            <p:ph type="sldNum" sz="quarter" idx="10"/>
          </p:nvPr>
        </p:nvSpPr>
        <p:spPr/>
        <p:txBody>
          <a:bodyPr/>
          <a:lstStyle/>
          <a:p>
            <a:pPr defTabSz="466618">
              <a:defRPr/>
            </a:pPr>
            <a:fld id="{ED543B2A-9434-C346-B670-7BEB5BC23380}" type="slidenum">
              <a:rPr lang="en-US">
                <a:solidFill>
                  <a:prstClr val="black"/>
                </a:solidFill>
                <a:latin typeface="Calibri"/>
              </a:rPr>
              <a:pPr defTabSz="466618">
                <a:defRPr/>
              </a:pPr>
              <a:t>7</a:t>
            </a:fld>
            <a:endParaRPr lang="en-US">
              <a:solidFill>
                <a:prstClr val="black"/>
              </a:solidFill>
              <a:latin typeface="Calibri"/>
            </a:endParaRPr>
          </a:p>
        </p:txBody>
      </p:sp>
    </p:spTree>
    <p:extLst>
      <p:ext uri="{BB962C8B-B14F-4D97-AF65-F5344CB8AC3E}">
        <p14:creationId xmlns:p14="http://schemas.microsoft.com/office/powerpoint/2010/main" val="1592113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C0A0E82-B373-4A4C-AF89-944DF260C05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37580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SUE</a:t>
            </a:r>
          </a:p>
        </p:txBody>
      </p:sp>
      <p:sp>
        <p:nvSpPr>
          <p:cNvPr id="4" name="Slide Number Placeholder 3"/>
          <p:cNvSpPr>
            <a:spLocks noGrp="1"/>
          </p:cNvSpPr>
          <p:nvPr>
            <p:ph type="sldNum" sz="quarter" idx="5"/>
          </p:nvPr>
        </p:nvSpPr>
        <p:spPr/>
        <p:txBody>
          <a:bodyPr/>
          <a:lstStyle/>
          <a:p>
            <a:fld id="{F75CE64E-349A-413E-AC73-87B995E50E91}" type="slidenum">
              <a:rPr lang="en-US" smtClean="0"/>
              <a:t>17</a:t>
            </a:fld>
            <a:endParaRPr lang="en-US"/>
          </a:p>
        </p:txBody>
      </p:sp>
    </p:spTree>
    <p:extLst>
      <p:ext uri="{BB962C8B-B14F-4D97-AF65-F5344CB8AC3E}">
        <p14:creationId xmlns:p14="http://schemas.microsoft.com/office/powerpoint/2010/main" val="1794286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1" y="1"/>
            <a:ext cx="9414944" cy="633076"/>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914401" y="2131485"/>
            <a:ext cx="10280055" cy="1468967"/>
          </a:xfrm>
        </p:spPr>
        <p:txBody>
          <a:bodyPr>
            <a:normAutofit/>
          </a:bodyPr>
          <a:lstStyle>
            <a:lvl1pPr>
              <a:defRPr sz="5333">
                <a:solidFill>
                  <a:schemeClr val="bg2"/>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8286747" y="6356351"/>
            <a:ext cx="2907708" cy="366183"/>
          </a:xfrm>
        </p:spPr>
        <p:txBody>
          <a:bodyPr/>
          <a:lstStyle>
            <a:lvl1pPr algn="r">
              <a:defRPr sz="1200">
                <a:solidFill>
                  <a:schemeClr val="tx2"/>
                </a:solidFill>
                <a:latin typeface="Arial"/>
                <a:cs typeface="Arial"/>
              </a:defRPr>
            </a:lvl1pPr>
          </a:lstStyle>
          <a:p>
            <a:fld id="{ED076490-EB40-A641-A897-AD17FAA32DF9}" type="slidenum">
              <a:rPr lang="en-US" smtClean="0"/>
              <a:pPr/>
              <a:t>‹#›</a:t>
            </a:fld>
            <a:endParaRPr lang="en-US" dirty="0"/>
          </a:p>
        </p:txBody>
      </p:sp>
      <p:pic>
        <p:nvPicPr>
          <p:cNvPr id="8" name="Picture 7"/>
          <p:cNvPicPr>
            <a:picLocks noChangeAspect="1"/>
          </p:cNvPicPr>
          <p:nvPr userDrawn="1"/>
        </p:nvPicPr>
        <p:blipFill>
          <a:blip r:embed="rId2"/>
          <a:stretch>
            <a:fillRect/>
          </a:stretch>
        </p:blipFill>
        <p:spPr>
          <a:xfrm>
            <a:off x="9920273" y="195704"/>
            <a:ext cx="1727200" cy="643467"/>
          </a:xfrm>
          <a:prstGeom prst="rect">
            <a:avLst/>
          </a:prstGeom>
        </p:spPr>
      </p:pic>
      <p:pic>
        <p:nvPicPr>
          <p:cNvPr id="11" name="Picture 10"/>
          <p:cNvPicPr>
            <a:picLocks noChangeAspect="1"/>
          </p:cNvPicPr>
          <p:nvPr userDrawn="1"/>
        </p:nvPicPr>
        <p:blipFill>
          <a:blip r:embed="rId3"/>
          <a:stretch>
            <a:fillRect/>
          </a:stretch>
        </p:blipFill>
        <p:spPr>
          <a:xfrm>
            <a:off x="1" y="1"/>
            <a:ext cx="450187" cy="633076"/>
          </a:xfrm>
          <a:prstGeom prst="rect">
            <a:avLst/>
          </a:prstGeom>
        </p:spPr>
      </p:pic>
    </p:spTree>
    <p:extLst>
      <p:ext uri="{BB962C8B-B14F-4D97-AF65-F5344CB8AC3E}">
        <p14:creationId xmlns:p14="http://schemas.microsoft.com/office/powerpoint/2010/main" val="30040262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fld id="{CB3299C3-090B-42FC-9144-58AD9DBFF7E6}" type="datetime1">
              <a:rPr lang="en-US" smtClean="0"/>
              <a:t>4/12/2022</a:t>
            </a:fld>
            <a:endParaRPr lang="en-US" dirty="0"/>
          </a:p>
        </p:txBody>
      </p:sp>
      <p:sp>
        <p:nvSpPr>
          <p:cNvPr id="17" name="Footer Placeholder 16"/>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A162D542-39A4-4598-BEB9-D1267FDA8501}" type="slidenum">
              <a:rPr lang="en-US" smtClean="0"/>
              <a:t>‹#›</a:t>
            </a:fld>
            <a:endParaRPr lang="en-US" dirty="0"/>
          </a:p>
        </p:txBody>
      </p:sp>
    </p:spTree>
    <p:extLst>
      <p:ext uri="{BB962C8B-B14F-4D97-AF65-F5344CB8AC3E}">
        <p14:creationId xmlns:p14="http://schemas.microsoft.com/office/powerpoint/2010/main" val="4252291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48AE7A1B-0D16-438A-92EB-0737FAFC5D61}" type="datetime1">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573559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4D0F2C9F-1280-4F61-9BD7-527FCA53FF7A}" type="datetime1">
              <a:rPr lang="en-US" smtClean="0"/>
              <a:t>4/12/2022</a:t>
            </a:fld>
            <a:endParaRPr lang="en-US" dirty="0"/>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fld id="{A162D542-39A4-4598-BEB9-D1267FDA8501}"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4278150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92A6B58A-8F9D-4ECB-86AD-3EB0A0B238F0}" type="datetime1">
              <a:rPr lang="en-US" smtClean="0"/>
              <a:t>4/12/2022</a:t>
            </a:fld>
            <a:endParaRPr lang="en-US" dirty="0"/>
          </a:p>
        </p:txBody>
      </p:sp>
      <p:sp>
        <p:nvSpPr>
          <p:cNvPr id="10" name="Slide Number Placeholder 9"/>
          <p:cNvSpPr>
            <a:spLocks noGrp="1"/>
          </p:cNvSpPr>
          <p:nvPr>
            <p:ph type="sldNum" sz="quarter" idx="16"/>
          </p:nvPr>
        </p:nvSpPr>
        <p:spPr/>
        <p:txBody>
          <a:bodyPr rtlCol="0"/>
          <a:lstStyle/>
          <a:p>
            <a:fld id="{A162D542-39A4-4598-BEB9-D1267FDA8501}"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extLst>
      <p:ext uri="{BB962C8B-B14F-4D97-AF65-F5344CB8AC3E}">
        <p14:creationId xmlns:p14="http://schemas.microsoft.com/office/powerpoint/2010/main" val="2299176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4E613B3A-954E-4CBA-8FE4-4C9961341645}" type="datetime1">
              <a:rPr lang="en-US" smtClean="0"/>
              <a:t>4/12/2022</a:t>
            </a:fld>
            <a:endParaRPr lang="en-US" dirty="0"/>
          </a:p>
        </p:txBody>
      </p:sp>
      <p:sp>
        <p:nvSpPr>
          <p:cNvPr id="12" name="Slide Number Placeholder 11"/>
          <p:cNvSpPr>
            <a:spLocks noGrp="1"/>
          </p:cNvSpPr>
          <p:nvPr>
            <p:ph type="sldNum" sz="quarter" idx="16"/>
          </p:nvPr>
        </p:nvSpPr>
        <p:spPr/>
        <p:txBody>
          <a:bodyPr rtlCol="0"/>
          <a:lstStyle/>
          <a:p>
            <a:fld id="{A162D542-39A4-4598-BEB9-D1267FDA8501}"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240843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B339C81-5672-4FD8-BF84-25667A76C4E6}" type="datetime1">
              <a:rPr lang="en-US" smtClean="0"/>
              <a:t>4/12/2022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Tree>
    <p:extLst>
      <p:ext uri="{BB962C8B-B14F-4D97-AF65-F5344CB8AC3E}">
        <p14:creationId xmlns:p14="http://schemas.microsoft.com/office/powerpoint/2010/main" val="2460678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ACF6A-BEFF-48C5-A180-EF81C65A9CA2}" type="datetime1">
              <a:rPr lang="en-US" smtClean="0"/>
              <a:t>4/12/2022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A162D542-39A4-4598-BEB9-D1267FDA8501}" type="slidenum">
              <a:rPr lang="en-US" smtClean="0"/>
              <a:t>‹#›</a:t>
            </a:fld>
            <a:endParaRPr lang="en-US" dirty="0"/>
          </a:p>
        </p:txBody>
      </p:sp>
    </p:spTree>
    <p:extLst>
      <p:ext uri="{BB962C8B-B14F-4D97-AF65-F5344CB8AC3E}">
        <p14:creationId xmlns:p14="http://schemas.microsoft.com/office/powerpoint/2010/main" val="604625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ECCE7160-4657-4BFB-8E18-5EFEEFFE1A18}" type="datetime1">
              <a:rPr lang="en-US" smtClean="0"/>
              <a:t>4/12/2022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1013618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Date Placeholder 11"/>
          <p:cNvSpPr>
            <a:spLocks noGrp="1"/>
          </p:cNvSpPr>
          <p:nvPr>
            <p:ph type="dt" sz="half" idx="10"/>
          </p:nvPr>
        </p:nvSpPr>
        <p:spPr>
          <a:xfrm>
            <a:off x="8331200" y="6248401"/>
            <a:ext cx="3556000" cy="365125"/>
          </a:xfrm>
        </p:spPr>
        <p:txBody>
          <a:bodyPr rtlCol="0"/>
          <a:lstStyle/>
          <a:p>
            <a:fld id="{C88E078E-A1EA-4217-8C65-ED7D7909FF40}" type="datetime1">
              <a:rPr lang="en-US" smtClean="0"/>
              <a:t>4/12/2022</a:t>
            </a:fld>
            <a:endParaRPr lang="en-US" dirty="0"/>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fld id="{A162D542-39A4-4598-BEB9-D1267FDA8501}" type="slidenum">
              <a:rPr lang="en-US" smtClean="0"/>
              <a:t>‹#›</a:t>
            </a:fld>
            <a:endParaRPr lang="en-US" dirty="0"/>
          </a:p>
        </p:txBody>
      </p:sp>
      <p:sp>
        <p:nvSpPr>
          <p:cNvPr id="14" name="Footer Placeholder 13"/>
          <p:cNvSpPr>
            <a:spLocks noGrp="1"/>
          </p:cNvSpPr>
          <p:nvPr>
            <p:ph type="ftr" sz="quarter" idx="12"/>
          </p:nvPr>
        </p:nvSpPr>
        <p:spPr>
          <a:xfrm>
            <a:off x="2133600" y="6248207"/>
            <a:ext cx="6096000" cy="365125"/>
          </a:xfrm>
        </p:spPr>
        <p:txBody>
          <a:bodyPr rtlCol="0"/>
          <a:lstStyle/>
          <a:p>
            <a:endParaRPr lang="en-US" dirty="0"/>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en-US" dirty="0"/>
              <a:t>Click icon to add picture</a:t>
            </a:r>
          </a:p>
        </p:txBody>
      </p:sp>
    </p:spTree>
    <p:extLst>
      <p:ext uri="{BB962C8B-B14F-4D97-AF65-F5344CB8AC3E}">
        <p14:creationId xmlns:p14="http://schemas.microsoft.com/office/powerpoint/2010/main" val="4073698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DB2DE84-60EC-4BA6-9BC2-47CA322DE792}" type="datetime1">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62D542-39A4-4598-BEB9-D1267FDA8501}" type="slidenum">
              <a:rPr lang="en-US" smtClean="0"/>
              <a:t>‹#›</a:t>
            </a:fld>
            <a:endParaRPr lang="en-US" dirty="0"/>
          </a:p>
        </p:txBody>
      </p:sp>
    </p:spTree>
    <p:extLst>
      <p:ext uri="{BB962C8B-B14F-4D97-AF65-F5344CB8AC3E}">
        <p14:creationId xmlns:p14="http://schemas.microsoft.com/office/powerpoint/2010/main" val="543904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6224925"/>
            <a:ext cx="9414944" cy="633076"/>
          </a:xfrm>
          <a:prstGeom prst="rect">
            <a:avLst/>
          </a:prstGeom>
          <a:solidFill>
            <a:srgbClr val="0062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p:txBody>
          <a:bodyPr>
            <a:normAutofit/>
          </a:bodyPr>
          <a:lstStyle>
            <a:lvl1pPr>
              <a:defRPr sz="5333">
                <a:solidFill>
                  <a:schemeClr val="tx2"/>
                </a:solidFill>
                <a:latin typeface="Arial"/>
                <a:cs typeface="Aria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313827" y="6387711"/>
            <a:ext cx="2844800" cy="366183"/>
          </a:xfrm>
        </p:spPr>
        <p:txBody>
          <a:bodyPr/>
          <a:lstStyle>
            <a:lvl1pPr algn="l">
              <a:defRPr sz="1200">
                <a:solidFill>
                  <a:schemeClr val="bg1"/>
                </a:solidFill>
                <a:latin typeface="Arial"/>
                <a:cs typeface="Arial"/>
              </a:defRPr>
            </a:lvl1pPr>
          </a:lstStyle>
          <a:p>
            <a:fld id="{ED076490-EB40-A641-A897-AD17FAA32DF9}"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9920273" y="6034617"/>
            <a:ext cx="1727200" cy="643467"/>
          </a:xfrm>
          <a:prstGeom prst="rect">
            <a:avLst/>
          </a:prstGeom>
        </p:spPr>
      </p:pic>
      <p:pic>
        <p:nvPicPr>
          <p:cNvPr id="10" name="Picture 9"/>
          <p:cNvPicPr>
            <a:picLocks noChangeAspect="1"/>
          </p:cNvPicPr>
          <p:nvPr userDrawn="1"/>
        </p:nvPicPr>
        <p:blipFill>
          <a:blip r:embed="rId3"/>
          <a:stretch>
            <a:fillRect/>
          </a:stretch>
        </p:blipFill>
        <p:spPr>
          <a:xfrm>
            <a:off x="0" y="5913577"/>
            <a:ext cx="541867" cy="948267"/>
          </a:xfrm>
          <a:prstGeom prst="rect">
            <a:avLst/>
          </a:prstGeom>
        </p:spPr>
      </p:pic>
    </p:spTree>
    <p:extLst>
      <p:ext uri="{BB962C8B-B14F-4D97-AF65-F5344CB8AC3E}">
        <p14:creationId xmlns:p14="http://schemas.microsoft.com/office/powerpoint/2010/main" val="41058795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3"/>
            <a:ext cx="2946400" cy="365125"/>
          </a:xfrm>
        </p:spPr>
        <p:txBody>
          <a:bodyPr/>
          <a:lstStyle/>
          <a:p>
            <a:fld id="{BC3B2317-36E0-48DF-9DE1-777071A1A8DA}" type="datetime1">
              <a:rPr lang="en-US" smtClean="0"/>
              <a:t>4/12/2022</a:t>
            </a:fld>
            <a:endParaRPr lang="en-US" dirty="0"/>
          </a:p>
        </p:txBody>
      </p:sp>
      <p:sp>
        <p:nvSpPr>
          <p:cNvPr id="5" name="Footer Placeholder 4"/>
          <p:cNvSpPr>
            <a:spLocks noGrp="1"/>
          </p:cNvSpPr>
          <p:nvPr>
            <p:ph type="ftr" sz="quarter" idx="11"/>
          </p:nvPr>
        </p:nvSpPr>
        <p:spPr>
          <a:xfrm>
            <a:off x="609602" y="6248208"/>
            <a:ext cx="7431311" cy="365125"/>
          </a:xfrm>
        </p:spPr>
        <p:txBody>
          <a:bodyPr/>
          <a:lstStyle/>
          <a:p>
            <a:endParaRPr lang="en-US" dirty="0"/>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dirty="0"/>
          </a:p>
        </p:txBody>
      </p:sp>
      <p:sp>
        <p:nvSpPr>
          <p:cNvPr id="6" name="Slide Number Placeholder 5"/>
          <p:cNvSpPr>
            <a:spLocks noGrp="1"/>
          </p:cNvSpPr>
          <p:nvPr>
            <p:ph type="sldNum" sz="quarter" idx="12"/>
          </p:nvPr>
        </p:nvSpPr>
        <p:spPr>
          <a:xfrm rot="5400000">
            <a:off x="8075084" y="103716"/>
            <a:ext cx="533400" cy="325968"/>
          </a:xfrm>
        </p:spPr>
        <p:txBody>
          <a:bodyPr/>
          <a:lstStyle/>
          <a:p>
            <a:fld id="{A162D542-39A4-4598-BEB9-D1267FDA8501}" type="slidenum">
              <a:rPr lang="en-US" smtClean="0"/>
              <a:t>‹#›</a:t>
            </a:fld>
            <a:endParaRPr lang="en-US" dirty="0"/>
          </a:p>
        </p:txBody>
      </p:sp>
    </p:spTree>
    <p:extLst>
      <p:ext uri="{BB962C8B-B14F-4D97-AF65-F5344CB8AC3E}">
        <p14:creationId xmlns:p14="http://schemas.microsoft.com/office/powerpoint/2010/main" val="3749921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1" dirty="0"/>
          </a:p>
        </p:txBody>
      </p:sp>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1" dirty="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1" dirty="0"/>
          </a:p>
        </p:txBody>
      </p:sp>
      <p:sp>
        <p:nvSpPr>
          <p:cNvPr id="8" name="Title 7"/>
          <p:cNvSpPr>
            <a:spLocks noGrp="1"/>
          </p:cNvSpPr>
          <p:nvPr>
            <p:ph type="ctrTitle"/>
          </p:nvPr>
        </p:nvSpPr>
        <p:spPr>
          <a:xfrm>
            <a:off x="3149600" y="4038600"/>
            <a:ext cx="8636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1951">
                <a:solidFill>
                  <a:srgbClr val="FFFFFF"/>
                </a:solidFill>
              </a:defRPr>
            </a:lvl1pPr>
            <a:lvl2pPr marL="342874" indent="0" algn="ctr">
              <a:buNone/>
            </a:lvl2pPr>
            <a:lvl3pPr marL="685750" indent="0" algn="ctr">
              <a:buNone/>
            </a:lvl3pPr>
            <a:lvl4pPr marL="1028624" indent="0" algn="ctr">
              <a:buNone/>
            </a:lvl4pPr>
            <a:lvl5pPr marL="1371498" indent="0" algn="ctr">
              <a:buNone/>
            </a:lvl5pPr>
            <a:lvl6pPr marL="1714372" indent="0" algn="ctr">
              <a:buNone/>
            </a:lvl6pPr>
            <a:lvl7pPr marL="2057247" indent="0" algn="ctr">
              <a:buNone/>
            </a:lvl7pPr>
            <a:lvl8pPr marL="2400120" indent="0" algn="ctr">
              <a:buNone/>
            </a:lvl8pPr>
            <a:lvl9pPr marL="2742994" indent="0" algn="ctr">
              <a:buNone/>
            </a:lvl9pPr>
          </a:lstStyle>
          <a:p>
            <a:r>
              <a:rPr kumimoji="0" lang="en-US"/>
              <a:t>Click to edit Master subtitle style</a:t>
            </a:r>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1500">
                <a:solidFill>
                  <a:srgbClr val="FFFFFF"/>
                </a:solidFill>
              </a:defRPr>
            </a:lvl1pPr>
          </a:lstStyle>
          <a:p>
            <a:fld id="{91FBC20B-F589-44AE-B92D-3E9AC18E30CF}" type="datetime1">
              <a:rPr lang="en-US" smtClean="0"/>
              <a:t>4/12/2022</a:t>
            </a:fld>
            <a:endParaRPr lang="en-US" dirty="0"/>
          </a:p>
        </p:txBody>
      </p:sp>
      <p:sp>
        <p:nvSpPr>
          <p:cNvPr id="17" name="Footer Placeholder 16"/>
          <p:cNvSpPr>
            <a:spLocks noGrp="1"/>
          </p:cNvSpPr>
          <p:nvPr>
            <p:ph type="ftr" sz="quarter" idx="11"/>
          </p:nvPr>
        </p:nvSpPr>
        <p:spPr>
          <a:xfrm>
            <a:off x="2780524" y="236540"/>
            <a:ext cx="7823200" cy="365125"/>
          </a:xfr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10668000" y="228600"/>
            <a:ext cx="1117600" cy="381000"/>
          </a:xfrm>
        </p:spPr>
        <p:txBody>
          <a:bodyPr/>
          <a:lstStyle>
            <a:lvl1pPr>
              <a:defRPr>
                <a:solidFill>
                  <a:schemeClr val="tx2"/>
                </a:solidFill>
              </a:defRPr>
            </a:lvl1pPr>
          </a:lstStyle>
          <a:p>
            <a:fld id="{A162D542-39A4-4598-BEB9-D1267FDA8501}" type="slidenum">
              <a:rPr lang="en-US" smtClean="0"/>
              <a:t>‹#›</a:t>
            </a:fld>
            <a:endParaRPr lang="en-US" dirty="0"/>
          </a:p>
        </p:txBody>
      </p:sp>
    </p:spTree>
    <p:extLst>
      <p:ext uri="{BB962C8B-B14F-4D97-AF65-F5344CB8AC3E}">
        <p14:creationId xmlns:p14="http://schemas.microsoft.com/office/powerpoint/2010/main" val="42642582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9A4B72B-2A7E-4849-A75D-C5E73F187CC9}" type="datetime1">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1112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10" y="2743214"/>
            <a:ext cx="9497484" cy="1673225"/>
          </a:xfrm>
        </p:spPr>
        <p:txBody>
          <a:bodyPr anchor="t"/>
          <a:lstStyle>
            <a:lvl1pPr marL="0" indent="0">
              <a:buNone/>
              <a:defRPr sz="2100">
                <a:solidFill>
                  <a:schemeClr val="tx2"/>
                </a:solidFill>
              </a:defRPr>
            </a:lvl1pPr>
            <a:lvl2pPr>
              <a:buNone/>
              <a:defRPr sz="1351">
                <a:solidFill>
                  <a:schemeClr val="tx1">
                    <a:tint val="75000"/>
                  </a:schemeClr>
                </a:solidFill>
              </a:defRPr>
            </a:lvl2pPr>
            <a:lvl3pPr>
              <a:buNone/>
              <a:defRPr sz="1200">
                <a:solidFill>
                  <a:schemeClr val="tx1">
                    <a:tint val="75000"/>
                  </a:schemeClr>
                </a:solidFill>
              </a:defRPr>
            </a:lvl3pPr>
            <a:lvl4pPr>
              <a:buNone/>
              <a:defRPr sz="1051">
                <a:solidFill>
                  <a:schemeClr val="tx1">
                    <a:tint val="75000"/>
                  </a:schemeClr>
                </a:solidFill>
              </a:defRPr>
            </a:lvl4pPr>
            <a:lvl5pPr>
              <a:buNone/>
              <a:defRPr sz="1051">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1" dirty="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1" dirty="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1" dirty="0"/>
          </a:p>
        </p:txBody>
      </p:sp>
      <p:sp>
        <p:nvSpPr>
          <p:cNvPr id="2" name="Title 1"/>
          <p:cNvSpPr>
            <a:spLocks noGrp="1"/>
          </p:cNvSpPr>
          <p:nvPr>
            <p:ph type="title"/>
          </p:nvPr>
        </p:nvSpPr>
        <p:spPr>
          <a:xfrm>
            <a:off x="1828800" y="1600200"/>
            <a:ext cx="10160000" cy="990600"/>
          </a:xfrm>
        </p:spPr>
        <p:txBody>
          <a:bodyPr/>
          <a:lstStyle>
            <a:lvl1pPr algn="l">
              <a:buNone/>
              <a:defRPr sz="33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2AA1A783-4F15-40E4-9A77-C943AF1F36E6}" type="datetime1">
              <a:rPr lang="en-US" smtClean="0"/>
              <a:t>4/12/2022</a:t>
            </a:fld>
            <a:endParaRPr lang="en-US" dirty="0"/>
          </a:p>
        </p:txBody>
      </p:sp>
      <p:sp>
        <p:nvSpPr>
          <p:cNvPr id="13" name="Slide Number Placeholder 12"/>
          <p:cNvSpPr>
            <a:spLocks noGrp="1"/>
          </p:cNvSpPr>
          <p:nvPr>
            <p:ph type="sldNum" sz="quarter" idx="11"/>
          </p:nvPr>
        </p:nvSpPr>
        <p:spPr>
          <a:xfrm>
            <a:off x="0" y="1752602"/>
            <a:ext cx="1727200" cy="701676"/>
          </a:xfrm>
        </p:spPr>
        <p:txBody>
          <a:bodyPr>
            <a:noAutofit/>
          </a:bodyPr>
          <a:lstStyle>
            <a:lvl1pPr>
              <a:defRPr sz="1800">
                <a:solidFill>
                  <a:srgbClr val="FFFFFF"/>
                </a:solidFill>
              </a:defRPr>
            </a:lvl1pPr>
          </a:lstStyle>
          <a:p>
            <a:fld id="{A162D542-39A4-4598-BEB9-D1267FDA8501}" type="slidenum">
              <a:rPr lang="en-US" smtClean="0"/>
              <a:t>‹#›</a:t>
            </a:fld>
            <a:endParaRPr lang="en-US" dirty="0"/>
          </a:p>
        </p:txBody>
      </p:sp>
      <p:sp>
        <p:nvSpPr>
          <p:cNvPr id="14" name="Footer Placeholder 13"/>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1540027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02D32124-941F-4E60-A8A3-7E62D7C8A5DB}" type="datetime1">
              <a:rPr lang="en-US" smtClean="0"/>
              <a:t>4/12/2022</a:t>
            </a:fld>
            <a:endParaRPr lang="en-US" dirty="0"/>
          </a:p>
        </p:txBody>
      </p:sp>
      <p:sp>
        <p:nvSpPr>
          <p:cNvPr id="10" name="Slide Number Placeholder 9"/>
          <p:cNvSpPr>
            <a:spLocks noGrp="1"/>
          </p:cNvSpPr>
          <p:nvPr>
            <p:ph type="sldNum" sz="quarter" idx="16"/>
          </p:nvPr>
        </p:nvSpPr>
        <p:spPr/>
        <p:txBody>
          <a:bodyPr rtlCol="0"/>
          <a:lstStyle/>
          <a:p>
            <a:fld id="{A162D542-39A4-4598-BEB9-D1267FDA8501}" type="slidenum">
              <a:rPr lang="en-US" smtClean="0"/>
              <a:t>‹#›</a:t>
            </a:fld>
            <a:endParaRPr lang="en-US" dirty="0"/>
          </a:p>
        </p:txBody>
      </p:sp>
      <p:sp>
        <p:nvSpPr>
          <p:cNvPr id="12" name="Footer Placeholder 11"/>
          <p:cNvSpPr>
            <a:spLocks noGrp="1"/>
          </p:cNvSpPr>
          <p:nvPr>
            <p:ph type="ftr" sz="quarter" idx="17"/>
          </p:nvPr>
        </p:nvSpPr>
        <p:spPr/>
        <p:txBody>
          <a:bodyPr rtlCol="0"/>
          <a:lstStyle/>
          <a:p>
            <a:endParaRPr lang="en-US" dirty="0"/>
          </a:p>
        </p:txBody>
      </p:sp>
    </p:spTree>
    <p:extLst>
      <p:ext uri="{BB962C8B-B14F-4D97-AF65-F5344CB8AC3E}">
        <p14:creationId xmlns:p14="http://schemas.microsoft.com/office/powerpoint/2010/main" val="7566532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63"/>
            <a:ext cx="10871200" cy="869951"/>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02839470-1069-42E9-8869-B30DADAC18FE}" type="datetime1">
              <a:rPr lang="en-US" smtClean="0"/>
              <a:t>4/12/2022</a:t>
            </a:fld>
            <a:endParaRPr lang="en-US" dirty="0"/>
          </a:p>
        </p:txBody>
      </p:sp>
      <p:sp>
        <p:nvSpPr>
          <p:cNvPr id="12" name="Slide Number Placeholder 11"/>
          <p:cNvSpPr>
            <a:spLocks noGrp="1"/>
          </p:cNvSpPr>
          <p:nvPr>
            <p:ph type="sldNum" sz="quarter" idx="16"/>
          </p:nvPr>
        </p:nvSpPr>
        <p:spPr/>
        <p:txBody>
          <a:bodyPr rtlCol="0"/>
          <a:lstStyle/>
          <a:p>
            <a:fld id="{A162D542-39A4-4598-BEB9-D1267FDA8501}" type="slidenum">
              <a:rPr lang="en-US" smtClean="0"/>
              <a:t>‹#›</a:t>
            </a:fld>
            <a:endParaRPr lang="en-US" dirty="0"/>
          </a:p>
        </p:txBody>
      </p:sp>
      <p:sp>
        <p:nvSpPr>
          <p:cNvPr id="14" name="Footer Placeholder 13"/>
          <p:cNvSpPr>
            <a:spLocks noGrp="1"/>
          </p:cNvSpPr>
          <p:nvPr>
            <p:ph type="ftr" sz="quarter" idx="17"/>
          </p:nvPr>
        </p:nvSpPr>
        <p:spPr/>
        <p:txBody>
          <a:bodyPr rtlCol="0"/>
          <a:lstStyle/>
          <a:p>
            <a:endParaRPr lang="en-US" dirty="0"/>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15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15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1235951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E74D4AD-CCD3-44A7-96FA-458EDA8787E2}" type="datetime1">
              <a:rPr lang="en-US" smtClean="0"/>
              <a:t>4/12/2022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Tree>
    <p:extLst>
      <p:ext uri="{BB962C8B-B14F-4D97-AF65-F5344CB8AC3E}">
        <p14:creationId xmlns:p14="http://schemas.microsoft.com/office/powerpoint/2010/main" val="3077894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F0A189-40E1-4BD5-AED2-83F54C469508}" type="datetime1">
              <a:rPr lang="en-US" smtClean="0"/>
              <a:t>4/12/2022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A162D542-39A4-4598-BEB9-D1267FDA8501}" type="slidenum">
              <a:rPr lang="en-US" smtClean="0"/>
              <a:t>‹#›</a:t>
            </a:fld>
            <a:endParaRPr lang="en-US" dirty="0"/>
          </a:p>
        </p:txBody>
      </p:sp>
    </p:spTree>
    <p:extLst>
      <p:ext uri="{BB962C8B-B14F-4D97-AF65-F5344CB8AC3E}">
        <p14:creationId xmlns:p14="http://schemas.microsoft.com/office/powerpoint/2010/main" val="2242042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63"/>
            <a:ext cx="10769600" cy="869951"/>
          </a:xfrm>
        </p:spPr>
        <p:txBody>
          <a:bodyPr anchor="ctr"/>
          <a:lstStyle>
            <a:lvl1pPr algn="l">
              <a:buNone/>
              <a:defRPr sz="3300" b="0"/>
            </a:lvl1pPr>
          </a:lstStyle>
          <a:p>
            <a:r>
              <a:rPr kumimoji="0" lang="en-US"/>
              <a:t>Click to edit Master title style</a:t>
            </a:r>
          </a:p>
        </p:txBody>
      </p:sp>
      <p:sp>
        <p:nvSpPr>
          <p:cNvPr id="5" name="Date Placeholder 4"/>
          <p:cNvSpPr>
            <a:spLocks noGrp="1"/>
          </p:cNvSpPr>
          <p:nvPr>
            <p:ph type="dt" sz="half" idx="10"/>
          </p:nvPr>
        </p:nvSpPr>
        <p:spPr/>
        <p:txBody>
          <a:bodyPr/>
          <a:lstStyle/>
          <a:p>
            <a:fld id="{04DC4055-D699-4074-A8E6-CA911B22EC03}" type="datetime1">
              <a:rPr lang="en-US" smtClean="0"/>
              <a:t>4/12/2022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A162D542-39A4-4598-BEB9-D1267FDA8501}" type="slidenum">
              <a:rPr lang="en-US" smtClean="0"/>
              <a:t>‹#›</a:t>
            </a:fld>
            <a:endParaRPr lang="en-US" dirty="0"/>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751"/>
              </a:spcAft>
              <a:buNone/>
              <a:defRPr sz="1351"/>
            </a:lvl1pPr>
            <a:lvl2pPr>
              <a:buNone/>
              <a:defRPr sz="900"/>
            </a:lvl2pPr>
            <a:lvl3pPr>
              <a:buNone/>
              <a:defRPr sz="751"/>
            </a:lvl3pPr>
            <a:lvl4pPr>
              <a:buNone/>
              <a:defRPr sz="675"/>
            </a:lvl4pPr>
            <a:lvl5pPr>
              <a:buNone/>
              <a:defRPr sz="675"/>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085666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275"/>
            </a:lvl1pPr>
            <a:lvl2pPr>
              <a:buFontTx/>
              <a:buNone/>
              <a:defRPr sz="900"/>
            </a:lvl2pPr>
            <a:lvl3pPr>
              <a:buFontTx/>
              <a:buNone/>
              <a:defRPr sz="751"/>
            </a:lvl3pPr>
            <a:lvl4pPr>
              <a:buFontTx/>
              <a:buNone/>
              <a:defRPr sz="675"/>
            </a:lvl4pPr>
            <a:lvl5pPr>
              <a:buFontTx/>
              <a:buNone/>
              <a:defRPr sz="675"/>
            </a:lvl5pPr>
          </a:lstStyle>
          <a:p>
            <a:pPr lvl="0" eaLnBrk="1" latinLnBrk="0" hangingPunct="1"/>
            <a:r>
              <a:rPr kumimoji="0" lang="en-US"/>
              <a:t>Click to edit Master text styles</a:t>
            </a:r>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1" dirty="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1" dirty="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1" dirty="0"/>
          </a:p>
        </p:txBody>
      </p:sp>
      <p:sp>
        <p:nvSpPr>
          <p:cNvPr id="2" name="Title 1"/>
          <p:cNvSpPr>
            <a:spLocks noGrp="1"/>
          </p:cNvSpPr>
          <p:nvPr>
            <p:ph type="title"/>
          </p:nvPr>
        </p:nvSpPr>
        <p:spPr>
          <a:xfrm>
            <a:off x="2133600" y="4648200"/>
            <a:ext cx="9753600" cy="685800"/>
          </a:xfrm>
        </p:spPr>
        <p:txBody>
          <a:bodyPr anchor="ctr"/>
          <a:lstStyle>
            <a:lvl1pPr algn="l">
              <a:buNone/>
              <a:defRPr sz="2100" b="0">
                <a:solidFill>
                  <a:srgbClr val="FFFFFF"/>
                </a:solidFill>
              </a:defRPr>
            </a:lvl1pPr>
          </a:lstStyle>
          <a:p>
            <a:r>
              <a:rPr kumimoji="0" lang="en-US"/>
              <a:t>Click to edit Master title style</a:t>
            </a:r>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1" dirty="0"/>
          </a:p>
        </p:txBody>
      </p:sp>
      <p:sp>
        <p:nvSpPr>
          <p:cNvPr id="12" name="Date Placeholder 11"/>
          <p:cNvSpPr>
            <a:spLocks noGrp="1"/>
          </p:cNvSpPr>
          <p:nvPr>
            <p:ph type="dt" sz="half" idx="10"/>
          </p:nvPr>
        </p:nvSpPr>
        <p:spPr>
          <a:xfrm>
            <a:off x="8331200" y="6248402"/>
            <a:ext cx="3556000" cy="365125"/>
          </a:xfrm>
        </p:spPr>
        <p:txBody>
          <a:bodyPr rtlCol="0"/>
          <a:lstStyle/>
          <a:p>
            <a:fld id="{6A3BC088-8774-4C28-9BEE-BE5A948323EE}" type="datetime1">
              <a:rPr lang="en-US" smtClean="0"/>
              <a:t>4/12/2022</a:t>
            </a:fld>
            <a:endParaRPr lang="en-US" dirty="0"/>
          </a:p>
        </p:txBody>
      </p:sp>
      <p:sp>
        <p:nvSpPr>
          <p:cNvPr id="13" name="Slide Number Placeholder 12"/>
          <p:cNvSpPr>
            <a:spLocks noGrp="1"/>
          </p:cNvSpPr>
          <p:nvPr>
            <p:ph type="sldNum" sz="quarter" idx="11"/>
          </p:nvPr>
        </p:nvSpPr>
        <p:spPr>
          <a:xfrm>
            <a:off x="0" y="4667249"/>
            <a:ext cx="1930400" cy="663579"/>
          </a:xfrm>
        </p:spPr>
        <p:txBody>
          <a:bodyPr rtlCol="0"/>
          <a:lstStyle>
            <a:lvl1pPr>
              <a:defRPr sz="2100"/>
            </a:lvl1pPr>
          </a:lstStyle>
          <a:p>
            <a:fld id="{A162D542-39A4-4598-BEB9-D1267FDA8501}" type="slidenum">
              <a:rPr lang="en-US" smtClean="0"/>
              <a:t>‹#›</a:t>
            </a:fld>
            <a:endParaRPr lang="en-US" dirty="0"/>
          </a:p>
        </p:txBody>
      </p:sp>
      <p:sp>
        <p:nvSpPr>
          <p:cNvPr id="14" name="Footer Placeholder 13"/>
          <p:cNvSpPr>
            <a:spLocks noGrp="1"/>
          </p:cNvSpPr>
          <p:nvPr>
            <p:ph type="ftr" sz="quarter" idx="12"/>
          </p:nvPr>
        </p:nvSpPr>
        <p:spPr>
          <a:xfrm>
            <a:off x="2133600" y="6248208"/>
            <a:ext cx="6096000" cy="365125"/>
          </a:xfrm>
        </p:spPr>
        <p:txBody>
          <a:bodyPr rtlCol="0"/>
          <a:lstStyle/>
          <a:p>
            <a:endParaRPr lang="en-US" dirty="0"/>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2400"/>
            </a:lvl1pPr>
          </a:lstStyle>
          <a:p>
            <a:r>
              <a:rPr kumimoji="0" lang="en-US" dirty="0"/>
              <a:t>Click icon to add picture</a:t>
            </a:r>
          </a:p>
        </p:txBody>
      </p:sp>
    </p:spTree>
    <p:extLst>
      <p:ext uri="{BB962C8B-B14F-4D97-AF65-F5344CB8AC3E}">
        <p14:creationId xmlns:p14="http://schemas.microsoft.com/office/powerpoint/2010/main" val="3337569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0" y="1880659"/>
            <a:ext cx="12192000" cy="497734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914401" y="2131485"/>
            <a:ext cx="10280055" cy="1468967"/>
          </a:xfrm>
        </p:spPr>
        <p:txBody>
          <a:bodyPr>
            <a:normAutofit/>
          </a:bodyPr>
          <a:lstStyle>
            <a:lvl1pPr>
              <a:defRPr sz="5333">
                <a:solidFill>
                  <a:srgbClr val="FFFFFF"/>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FFFF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8286747" y="6356351"/>
            <a:ext cx="2907708" cy="366183"/>
          </a:xfrm>
        </p:spPr>
        <p:txBody>
          <a:bodyPr/>
          <a:lstStyle>
            <a:lvl1pPr algn="r">
              <a:defRPr sz="1200">
                <a:solidFill>
                  <a:schemeClr val="bg1"/>
                </a:solidFill>
                <a:latin typeface="Arial"/>
                <a:cs typeface="Arial"/>
              </a:defRPr>
            </a:lvl1pPr>
          </a:lstStyle>
          <a:p>
            <a:fld id="{ED076490-EB40-A641-A897-AD17FAA32DF9}" type="slidenum">
              <a:rPr lang="en-US" smtClean="0"/>
              <a:pPr/>
              <a:t>‹#›</a:t>
            </a:fld>
            <a:endParaRPr lang="en-US" dirty="0"/>
          </a:p>
        </p:txBody>
      </p:sp>
      <p:pic>
        <p:nvPicPr>
          <p:cNvPr id="8" name="Picture 7"/>
          <p:cNvPicPr>
            <a:picLocks noChangeAspect="1"/>
          </p:cNvPicPr>
          <p:nvPr userDrawn="1"/>
        </p:nvPicPr>
        <p:blipFill>
          <a:blip r:embed="rId2"/>
          <a:stretch>
            <a:fillRect/>
          </a:stretch>
        </p:blipFill>
        <p:spPr>
          <a:xfrm>
            <a:off x="9920273" y="195704"/>
            <a:ext cx="1727200" cy="643467"/>
          </a:xfrm>
          <a:prstGeom prst="rect">
            <a:avLst/>
          </a:prstGeom>
        </p:spPr>
      </p:pic>
      <p:pic>
        <p:nvPicPr>
          <p:cNvPr id="9" name="Picture 8"/>
          <p:cNvPicPr>
            <a:picLocks noChangeAspect="1"/>
          </p:cNvPicPr>
          <p:nvPr userDrawn="1"/>
        </p:nvPicPr>
        <p:blipFill>
          <a:blip r:embed="rId3"/>
          <a:stretch>
            <a:fillRect/>
          </a:stretch>
        </p:blipFill>
        <p:spPr>
          <a:xfrm>
            <a:off x="0" y="5913577"/>
            <a:ext cx="541867" cy="948267"/>
          </a:xfrm>
          <a:prstGeom prst="rect">
            <a:avLst/>
          </a:prstGeom>
        </p:spPr>
      </p:pic>
    </p:spTree>
    <p:extLst>
      <p:ext uri="{BB962C8B-B14F-4D97-AF65-F5344CB8AC3E}">
        <p14:creationId xmlns:p14="http://schemas.microsoft.com/office/powerpoint/2010/main" val="13790013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59D7D5-9D60-4636-97F1-CFB4A234931D}" type="datetime1">
              <a:rPr lang="en-US" smtClean="0"/>
              <a:t>4/12/2022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162D542-39A4-4598-BEB9-D1267FDA8501}" type="slidenum">
              <a:rPr lang="en-US" smtClean="0"/>
              <a:t>‹#›</a:t>
            </a:fld>
            <a:endParaRPr lang="en-US" dirty="0"/>
          </a:p>
        </p:txBody>
      </p:sp>
    </p:spTree>
    <p:extLst>
      <p:ext uri="{BB962C8B-B14F-4D97-AF65-F5344CB8AC3E}">
        <p14:creationId xmlns:p14="http://schemas.microsoft.com/office/powerpoint/2010/main" val="1130606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609614"/>
            <a:ext cx="74168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8737600" y="6248404"/>
            <a:ext cx="2946400" cy="365125"/>
          </a:xfrm>
        </p:spPr>
        <p:txBody>
          <a:bodyPr/>
          <a:lstStyle/>
          <a:p>
            <a:fld id="{E92A3AA6-E7CE-43A8-A3D6-14E048AF2FE4}" type="datetime1">
              <a:rPr lang="en-US" smtClean="0"/>
              <a:t>4/12/2022</a:t>
            </a:fld>
            <a:endParaRPr lang="en-US" dirty="0"/>
          </a:p>
        </p:txBody>
      </p:sp>
      <p:sp>
        <p:nvSpPr>
          <p:cNvPr id="5" name="Footer Placeholder 4"/>
          <p:cNvSpPr>
            <a:spLocks noGrp="1"/>
          </p:cNvSpPr>
          <p:nvPr>
            <p:ph type="ftr" sz="quarter" idx="11"/>
          </p:nvPr>
        </p:nvSpPr>
        <p:spPr>
          <a:xfrm>
            <a:off x="609607" y="6248208"/>
            <a:ext cx="7431310" cy="365125"/>
          </a:xfrm>
        </p:spPr>
        <p:txBody>
          <a:bodyPr/>
          <a:lstStyle/>
          <a:p>
            <a:endParaRPr lang="en-US" dirty="0"/>
          </a:p>
        </p:txBody>
      </p:sp>
      <p:sp>
        <p:nvSpPr>
          <p:cNvPr id="7" name="Rectangle 6"/>
          <p:cNvSpPr/>
          <p:nvPr/>
        </p:nvSpPr>
        <p:spPr bwMode="white">
          <a:xfrm>
            <a:off x="8128425"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1" dirty="0"/>
          </a:p>
        </p:txBody>
      </p:sp>
      <p:sp>
        <p:nvSpPr>
          <p:cNvPr id="8" name="Rectangle 7"/>
          <p:cNvSpPr/>
          <p:nvPr/>
        </p:nvSpPr>
        <p:spPr>
          <a:xfrm>
            <a:off x="8189385"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1" dirty="0"/>
          </a:p>
        </p:txBody>
      </p:sp>
      <p:sp>
        <p:nvSpPr>
          <p:cNvPr id="9" name="Rectangle 8"/>
          <p:cNvSpPr/>
          <p:nvPr/>
        </p:nvSpPr>
        <p:spPr>
          <a:xfrm>
            <a:off x="8189385"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351" dirty="0"/>
          </a:p>
        </p:txBody>
      </p:sp>
      <p:sp>
        <p:nvSpPr>
          <p:cNvPr id="6" name="Slide Number Placeholder 5"/>
          <p:cNvSpPr>
            <a:spLocks noGrp="1"/>
          </p:cNvSpPr>
          <p:nvPr>
            <p:ph type="sldNum" sz="quarter" idx="12"/>
          </p:nvPr>
        </p:nvSpPr>
        <p:spPr>
          <a:xfrm rot="5400000">
            <a:off x="8075085" y="103717"/>
            <a:ext cx="533400" cy="325968"/>
          </a:xfrm>
        </p:spPr>
        <p:txBody>
          <a:bodyPr/>
          <a:lstStyle/>
          <a:p>
            <a:fld id="{A162D542-39A4-4598-BEB9-D1267FDA8501}" type="slidenum">
              <a:rPr lang="en-US" smtClean="0"/>
              <a:t>‹#›</a:t>
            </a:fld>
            <a:endParaRPr lang="en-US" dirty="0"/>
          </a:p>
        </p:txBody>
      </p:sp>
    </p:spTree>
    <p:extLst>
      <p:ext uri="{BB962C8B-B14F-4D97-AF65-F5344CB8AC3E}">
        <p14:creationId xmlns:p14="http://schemas.microsoft.com/office/powerpoint/2010/main" val="442227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p:cNvSpPr/>
          <p:nvPr userDrawn="1"/>
        </p:nvSpPr>
        <p:spPr>
          <a:xfrm>
            <a:off x="0" y="1880659"/>
            <a:ext cx="12192000" cy="4977341"/>
          </a:xfrm>
          <a:prstGeom prst="rect">
            <a:avLst/>
          </a:prstGeom>
          <a:solidFill>
            <a:srgbClr val="0062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914401" y="2131485"/>
            <a:ext cx="10280055" cy="1468967"/>
          </a:xfrm>
        </p:spPr>
        <p:txBody>
          <a:bodyPr>
            <a:normAutofit/>
          </a:bodyPr>
          <a:lstStyle>
            <a:lvl1pPr>
              <a:defRPr sz="5333">
                <a:solidFill>
                  <a:srgbClr val="FFFFFF"/>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FFFF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8286747" y="6356351"/>
            <a:ext cx="2907708" cy="366183"/>
          </a:xfrm>
        </p:spPr>
        <p:txBody>
          <a:bodyPr/>
          <a:lstStyle>
            <a:lvl1pPr algn="r">
              <a:defRPr sz="1200">
                <a:solidFill>
                  <a:schemeClr val="bg1"/>
                </a:solidFill>
                <a:latin typeface="Arial"/>
                <a:cs typeface="Arial"/>
              </a:defRPr>
            </a:lvl1pPr>
          </a:lstStyle>
          <a:p>
            <a:fld id="{ED076490-EB40-A641-A897-AD17FAA32DF9}" type="slidenum">
              <a:rPr lang="en-US" smtClean="0"/>
              <a:pPr/>
              <a:t>‹#›</a:t>
            </a:fld>
            <a:endParaRPr lang="en-US" dirty="0"/>
          </a:p>
        </p:txBody>
      </p:sp>
      <p:pic>
        <p:nvPicPr>
          <p:cNvPr id="8" name="Picture 7"/>
          <p:cNvPicPr>
            <a:picLocks noChangeAspect="1"/>
          </p:cNvPicPr>
          <p:nvPr userDrawn="1"/>
        </p:nvPicPr>
        <p:blipFill>
          <a:blip r:embed="rId2"/>
          <a:stretch>
            <a:fillRect/>
          </a:stretch>
        </p:blipFill>
        <p:spPr>
          <a:xfrm>
            <a:off x="9920273" y="195704"/>
            <a:ext cx="1727200" cy="643467"/>
          </a:xfrm>
          <a:prstGeom prst="rect">
            <a:avLst/>
          </a:prstGeom>
        </p:spPr>
      </p:pic>
      <p:pic>
        <p:nvPicPr>
          <p:cNvPr id="9" name="Picture 8"/>
          <p:cNvPicPr>
            <a:picLocks noChangeAspect="1"/>
          </p:cNvPicPr>
          <p:nvPr userDrawn="1"/>
        </p:nvPicPr>
        <p:blipFill>
          <a:blip r:embed="rId3"/>
          <a:stretch>
            <a:fillRect/>
          </a:stretch>
        </p:blipFill>
        <p:spPr>
          <a:xfrm>
            <a:off x="0" y="5913577"/>
            <a:ext cx="541867" cy="948267"/>
          </a:xfrm>
          <a:prstGeom prst="rect">
            <a:avLst/>
          </a:prstGeom>
        </p:spPr>
      </p:pic>
    </p:spTree>
    <p:extLst>
      <p:ext uri="{BB962C8B-B14F-4D97-AF65-F5344CB8AC3E}">
        <p14:creationId xmlns:p14="http://schemas.microsoft.com/office/powerpoint/2010/main" val="1626958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1" y="1"/>
            <a:ext cx="9414944" cy="63307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914401" y="2131485"/>
            <a:ext cx="10280055" cy="1468967"/>
          </a:xfrm>
        </p:spPr>
        <p:txBody>
          <a:bodyPr>
            <a:normAutofit/>
          </a:bodyPr>
          <a:lstStyle>
            <a:lvl1pPr>
              <a:defRPr sz="5333">
                <a:solidFill>
                  <a:schemeClr val="bg2"/>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636466"/>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8286747" y="6356351"/>
            <a:ext cx="2907708" cy="366183"/>
          </a:xfrm>
        </p:spPr>
        <p:txBody>
          <a:bodyPr/>
          <a:lstStyle>
            <a:lvl1pPr algn="r">
              <a:defRPr sz="1200">
                <a:solidFill>
                  <a:schemeClr val="accent1"/>
                </a:solidFill>
                <a:latin typeface="Arial"/>
                <a:cs typeface="Arial"/>
              </a:defRPr>
            </a:lvl1pPr>
          </a:lstStyle>
          <a:p>
            <a:fld id="{ED076490-EB40-A641-A897-AD17FAA32DF9}" type="slidenum">
              <a:rPr lang="en-US" smtClean="0"/>
              <a:pPr/>
              <a:t>‹#›</a:t>
            </a:fld>
            <a:endParaRPr lang="en-US" dirty="0"/>
          </a:p>
        </p:txBody>
      </p:sp>
      <p:pic>
        <p:nvPicPr>
          <p:cNvPr id="8" name="Picture 7"/>
          <p:cNvPicPr>
            <a:picLocks noChangeAspect="1"/>
          </p:cNvPicPr>
          <p:nvPr userDrawn="1"/>
        </p:nvPicPr>
        <p:blipFill>
          <a:blip r:embed="rId2"/>
          <a:stretch>
            <a:fillRect/>
          </a:stretch>
        </p:blipFill>
        <p:spPr>
          <a:xfrm>
            <a:off x="9920273" y="195704"/>
            <a:ext cx="1727200" cy="643467"/>
          </a:xfrm>
          <a:prstGeom prst="rect">
            <a:avLst/>
          </a:prstGeom>
        </p:spPr>
      </p:pic>
      <p:pic>
        <p:nvPicPr>
          <p:cNvPr id="11" name="Picture 10"/>
          <p:cNvPicPr>
            <a:picLocks noChangeAspect="1"/>
          </p:cNvPicPr>
          <p:nvPr userDrawn="1"/>
        </p:nvPicPr>
        <p:blipFill>
          <a:blip r:embed="rId3"/>
          <a:stretch>
            <a:fillRect/>
          </a:stretch>
        </p:blipFill>
        <p:spPr>
          <a:xfrm>
            <a:off x="1" y="1"/>
            <a:ext cx="450187" cy="633076"/>
          </a:xfrm>
          <a:prstGeom prst="rect">
            <a:avLst/>
          </a:prstGeom>
        </p:spPr>
      </p:pic>
    </p:spTree>
    <p:extLst>
      <p:ext uri="{BB962C8B-B14F-4D97-AF65-F5344CB8AC3E}">
        <p14:creationId xmlns:p14="http://schemas.microsoft.com/office/powerpoint/2010/main" val="4229820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6224925"/>
            <a:ext cx="9414944" cy="63307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title"/>
          </p:nvPr>
        </p:nvSpPr>
        <p:spPr/>
        <p:txBody>
          <a:bodyPr>
            <a:normAutofit/>
          </a:bodyPr>
          <a:lstStyle>
            <a:lvl1pPr>
              <a:defRPr sz="5333">
                <a:solidFill>
                  <a:srgbClr val="4E8195"/>
                </a:solidFill>
                <a:latin typeface="Arial"/>
                <a:cs typeface="Aria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accent1"/>
                </a:solidFill>
                <a:latin typeface="Arial"/>
                <a:cs typeface="Arial"/>
              </a:defRPr>
            </a:lvl1pPr>
            <a:lvl2pPr>
              <a:defRPr>
                <a:solidFill>
                  <a:schemeClr val="accent1"/>
                </a:solidFill>
                <a:latin typeface="Arial"/>
                <a:cs typeface="Arial"/>
              </a:defRPr>
            </a:lvl2pPr>
            <a:lvl3pPr>
              <a:defRPr>
                <a:solidFill>
                  <a:schemeClr val="accent1"/>
                </a:solidFill>
                <a:latin typeface="Arial"/>
                <a:cs typeface="Arial"/>
              </a:defRPr>
            </a:lvl3pPr>
            <a:lvl4pPr>
              <a:defRPr>
                <a:solidFill>
                  <a:schemeClr val="accent1"/>
                </a:solidFill>
                <a:latin typeface="Arial"/>
                <a:cs typeface="Arial"/>
              </a:defRPr>
            </a:lvl4pPr>
            <a:lvl5pPr>
              <a:defRPr>
                <a:solidFill>
                  <a:schemeClr val="accent1"/>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313827" y="6387711"/>
            <a:ext cx="2844800" cy="366183"/>
          </a:xfrm>
        </p:spPr>
        <p:txBody>
          <a:bodyPr/>
          <a:lstStyle>
            <a:lvl1pPr algn="l">
              <a:defRPr sz="1200">
                <a:solidFill>
                  <a:schemeClr val="bg1"/>
                </a:solidFill>
                <a:latin typeface="Arial"/>
                <a:cs typeface="Arial"/>
              </a:defRPr>
            </a:lvl1pPr>
          </a:lstStyle>
          <a:p>
            <a:fld id="{ED076490-EB40-A641-A897-AD17FAA32DF9}"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9920273" y="6034617"/>
            <a:ext cx="1727200" cy="643467"/>
          </a:xfrm>
          <a:prstGeom prst="rect">
            <a:avLst/>
          </a:prstGeom>
        </p:spPr>
      </p:pic>
      <p:pic>
        <p:nvPicPr>
          <p:cNvPr id="10" name="Picture 9"/>
          <p:cNvPicPr>
            <a:picLocks noChangeAspect="1"/>
          </p:cNvPicPr>
          <p:nvPr userDrawn="1"/>
        </p:nvPicPr>
        <p:blipFill>
          <a:blip r:embed="rId3"/>
          <a:stretch>
            <a:fillRect/>
          </a:stretch>
        </p:blipFill>
        <p:spPr>
          <a:xfrm>
            <a:off x="0" y="5913577"/>
            <a:ext cx="541867" cy="948267"/>
          </a:xfrm>
          <a:prstGeom prst="rect">
            <a:avLst/>
          </a:prstGeom>
        </p:spPr>
      </p:pic>
    </p:spTree>
    <p:extLst>
      <p:ext uri="{BB962C8B-B14F-4D97-AF65-F5344CB8AC3E}">
        <p14:creationId xmlns:p14="http://schemas.microsoft.com/office/powerpoint/2010/main" val="4282734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0" y="1880659"/>
            <a:ext cx="12192000" cy="4977341"/>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914401" y="2131485"/>
            <a:ext cx="10280055" cy="1468967"/>
          </a:xfrm>
        </p:spPr>
        <p:txBody>
          <a:bodyPr>
            <a:normAutofit/>
          </a:bodyPr>
          <a:lstStyle>
            <a:lvl1pPr>
              <a:defRPr sz="5333">
                <a:solidFill>
                  <a:srgbClr val="FFFFFF"/>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FFFF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8286747" y="6356351"/>
            <a:ext cx="2907708" cy="366183"/>
          </a:xfrm>
        </p:spPr>
        <p:txBody>
          <a:bodyPr/>
          <a:lstStyle>
            <a:lvl1pPr algn="r">
              <a:defRPr sz="1200">
                <a:solidFill>
                  <a:schemeClr val="bg1"/>
                </a:solidFill>
                <a:latin typeface="Arial"/>
                <a:cs typeface="Arial"/>
              </a:defRPr>
            </a:lvl1pPr>
          </a:lstStyle>
          <a:p>
            <a:fld id="{ED076490-EB40-A641-A897-AD17FAA32DF9}" type="slidenum">
              <a:rPr lang="en-US" smtClean="0"/>
              <a:pPr/>
              <a:t>‹#›</a:t>
            </a:fld>
            <a:endParaRPr lang="en-US" dirty="0"/>
          </a:p>
        </p:txBody>
      </p:sp>
      <p:pic>
        <p:nvPicPr>
          <p:cNvPr id="8" name="Picture 7"/>
          <p:cNvPicPr>
            <a:picLocks noChangeAspect="1"/>
          </p:cNvPicPr>
          <p:nvPr userDrawn="1"/>
        </p:nvPicPr>
        <p:blipFill>
          <a:blip r:embed="rId2"/>
          <a:stretch>
            <a:fillRect/>
          </a:stretch>
        </p:blipFill>
        <p:spPr>
          <a:xfrm>
            <a:off x="9920273" y="195704"/>
            <a:ext cx="1727200" cy="643467"/>
          </a:xfrm>
          <a:prstGeom prst="rect">
            <a:avLst/>
          </a:prstGeom>
        </p:spPr>
      </p:pic>
      <p:pic>
        <p:nvPicPr>
          <p:cNvPr id="9" name="Picture 8"/>
          <p:cNvPicPr>
            <a:picLocks noChangeAspect="1"/>
          </p:cNvPicPr>
          <p:nvPr userDrawn="1"/>
        </p:nvPicPr>
        <p:blipFill>
          <a:blip r:embed="rId3"/>
          <a:stretch>
            <a:fillRect/>
          </a:stretch>
        </p:blipFill>
        <p:spPr>
          <a:xfrm>
            <a:off x="0" y="5913577"/>
            <a:ext cx="541867" cy="948267"/>
          </a:xfrm>
          <a:prstGeom prst="rect">
            <a:avLst/>
          </a:prstGeom>
        </p:spPr>
      </p:pic>
    </p:spTree>
    <p:extLst>
      <p:ext uri="{BB962C8B-B14F-4D97-AF65-F5344CB8AC3E}">
        <p14:creationId xmlns:p14="http://schemas.microsoft.com/office/powerpoint/2010/main" val="311589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7" name="Rectangle 6"/>
          <p:cNvSpPr/>
          <p:nvPr userDrawn="1"/>
        </p:nvSpPr>
        <p:spPr>
          <a:xfrm>
            <a:off x="0" y="1880659"/>
            <a:ext cx="12192000" cy="4977341"/>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 name="Title 1"/>
          <p:cNvSpPr>
            <a:spLocks noGrp="1"/>
          </p:cNvSpPr>
          <p:nvPr>
            <p:ph type="ctrTitle"/>
          </p:nvPr>
        </p:nvSpPr>
        <p:spPr>
          <a:xfrm>
            <a:off x="914401" y="2131485"/>
            <a:ext cx="10280055" cy="1468967"/>
          </a:xfrm>
        </p:spPr>
        <p:txBody>
          <a:bodyPr>
            <a:normAutofit/>
          </a:bodyPr>
          <a:lstStyle>
            <a:lvl1pPr>
              <a:defRPr sz="5333">
                <a:solidFill>
                  <a:srgbClr val="FFFFFF"/>
                </a:solidFill>
                <a:latin typeface="Arial"/>
                <a:cs typeface="Aria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rgbClr val="FFFFFF"/>
                </a:solidFill>
                <a:latin typeface="Arial"/>
                <a:cs typeface="Aria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8286747" y="6356351"/>
            <a:ext cx="2907708" cy="366183"/>
          </a:xfrm>
        </p:spPr>
        <p:txBody>
          <a:bodyPr/>
          <a:lstStyle>
            <a:lvl1pPr algn="r">
              <a:defRPr sz="1200">
                <a:solidFill>
                  <a:schemeClr val="bg1"/>
                </a:solidFill>
                <a:latin typeface="Arial"/>
                <a:cs typeface="Arial"/>
              </a:defRPr>
            </a:lvl1pPr>
          </a:lstStyle>
          <a:p>
            <a:fld id="{ED076490-EB40-A641-A897-AD17FAA32DF9}" type="slidenum">
              <a:rPr lang="en-US" smtClean="0"/>
              <a:pPr/>
              <a:t>‹#›</a:t>
            </a:fld>
            <a:endParaRPr lang="en-US" dirty="0"/>
          </a:p>
        </p:txBody>
      </p:sp>
      <p:pic>
        <p:nvPicPr>
          <p:cNvPr id="8" name="Picture 7"/>
          <p:cNvPicPr>
            <a:picLocks noChangeAspect="1"/>
          </p:cNvPicPr>
          <p:nvPr userDrawn="1"/>
        </p:nvPicPr>
        <p:blipFill>
          <a:blip r:embed="rId2"/>
          <a:stretch>
            <a:fillRect/>
          </a:stretch>
        </p:blipFill>
        <p:spPr>
          <a:xfrm>
            <a:off x="9920273" y="195704"/>
            <a:ext cx="1727200" cy="643467"/>
          </a:xfrm>
          <a:prstGeom prst="rect">
            <a:avLst/>
          </a:prstGeom>
        </p:spPr>
      </p:pic>
      <p:pic>
        <p:nvPicPr>
          <p:cNvPr id="9" name="Picture 8"/>
          <p:cNvPicPr>
            <a:picLocks noChangeAspect="1"/>
          </p:cNvPicPr>
          <p:nvPr userDrawn="1"/>
        </p:nvPicPr>
        <p:blipFill>
          <a:blip r:embed="rId3"/>
          <a:stretch>
            <a:fillRect/>
          </a:stretch>
        </p:blipFill>
        <p:spPr>
          <a:xfrm>
            <a:off x="0" y="5913577"/>
            <a:ext cx="541867" cy="948267"/>
          </a:xfrm>
          <a:prstGeom prst="rect">
            <a:avLst/>
          </a:prstGeom>
        </p:spPr>
      </p:pic>
    </p:spTree>
    <p:extLst>
      <p:ext uri="{BB962C8B-B14F-4D97-AF65-F5344CB8AC3E}">
        <p14:creationId xmlns:p14="http://schemas.microsoft.com/office/powerpoint/2010/main" val="2449877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ectangle 7"/>
          <p:cNvSpPr/>
          <p:nvPr userDrawn="1"/>
        </p:nvSpPr>
        <p:spPr>
          <a:xfrm>
            <a:off x="0" y="6224927"/>
            <a:ext cx="9414944" cy="633076"/>
          </a:xfrm>
          <a:prstGeom prst="rect">
            <a:avLst/>
          </a:prstGeom>
          <a:solidFill>
            <a:srgbClr val="00627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p:txBody>
          <a:bodyPr>
            <a:normAutofit/>
          </a:bodyPr>
          <a:lstStyle>
            <a:lvl1pPr>
              <a:defRPr sz="4000">
                <a:solidFill>
                  <a:schemeClr val="tx2"/>
                </a:solidFill>
                <a:latin typeface="Arial"/>
                <a:cs typeface="Aria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313828" y="6387714"/>
            <a:ext cx="2844800" cy="366183"/>
          </a:xfrm>
        </p:spPr>
        <p:txBody>
          <a:bodyPr/>
          <a:lstStyle>
            <a:lvl1pPr algn="l">
              <a:defRPr sz="900">
                <a:solidFill>
                  <a:schemeClr val="bg1"/>
                </a:solidFill>
                <a:latin typeface="Arial"/>
                <a:cs typeface="Arial"/>
              </a:defRPr>
            </a:lvl1pPr>
          </a:lstStyle>
          <a:p>
            <a:fld id="{ED076490-EB40-A641-A897-AD17FAA32DF9}" type="slidenum">
              <a:rPr lang="en-US" smtClean="0"/>
              <a:pPr/>
              <a:t>‹#›</a:t>
            </a:fld>
            <a:endParaRPr lang="en-US"/>
          </a:p>
        </p:txBody>
      </p:sp>
      <p:pic>
        <p:nvPicPr>
          <p:cNvPr id="7" name="Picture 6"/>
          <p:cNvPicPr>
            <a:picLocks noChangeAspect="1"/>
          </p:cNvPicPr>
          <p:nvPr userDrawn="1"/>
        </p:nvPicPr>
        <p:blipFill>
          <a:blip r:embed="rId2"/>
          <a:stretch>
            <a:fillRect/>
          </a:stretch>
        </p:blipFill>
        <p:spPr>
          <a:xfrm>
            <a:off x="9920274" y="6034617"/>
            <a:ext cx="1727200" cy="643467"/>
          </a:xfrm>
          <a:prstGeom prst="rect">
            <a:avLst/>
          </a:prstGeom>
        </p:spPr>
      </p:pic>
      <p:pic>
        <p:nvPicPr>
          <p:cNvPr id="10" name="Picture 9"/>
          <p:cNvPicPr>
            <a:picLocks noChangeAspect="1"/>
          </p:cNvPicPr>
          <p:nvPr userDrawn="1"/>
        </p:nvPicPr>
        <p:blipFill>
          <a:blip r:embed="rId3"/>
          <a:stretch>
            <a:fillRect/>
          </a:stretch>
        </p:blipFill>
        <p:spPr>
          <a:xfrm>
            <a:off x="2" y="5913577"/>
            <a:ext cx="541867" cy="948267"/>
          </a:xfrm>
          <a:prstGeom prst="rect">
            <a:avLst/>
          </a:prstGeom>
        </p:spPr>
      </p:pic>
    </p:spTree>
    <p:extLst>
      <p:ext uri="{BB962C8B-B14F-4D97-AF65-F5344CB8AC3E}">
        <p14:creationId xmlns:p14="http://schemas.microsoft.com/office/powerpoint/2010/main" val="18533230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rgbClr val="414042"/>
                </a:solidFill>
              </a:defRPr>
            </a:lvl1pPr>
          </a:lstStyle>
          <a:p>
            <a:endParaRPr lang="en-US" dirty="0"/>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rgbClr val="414042"/>
                </a:solidFill>
              </a:defRPr>
            </a:lvl1pPr>
          </a:lstStyle>
          <a:p>
            <a:endParaRPr lang="en-US" dirty="0"/>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ED076490-EB40-A641-A897-AD17FAA32DF9}" type="slidenum">
              <a:rPr lang="en-US" smtClean="0"/>
              <a:t>‹#›</a:t>
            </a:fld>
            <a:endParaRPr lang="en-US" dirty="0"/>
          </a:p>
        </p:txBody>
      </p:sp>
    </p:spTree>
    <p:extLst>
      <p:ext uri="{BB962C8B-B14F-4D97-AF65-F5344CB8AC3E}">
        <p14:creationId xmlns:p14="http://schemas.microsoft.com/office/powerpoint/2010/main" val="3731064277"/>
      </p:ext>
    </p:extLst>
  </p:cSld>
  <p:clrMap bg1="lt1" tx1="dk1" bg2="lt2" tx2="dk2" accent1="accent1" accent2="accent2" accent3="accent3" accent4="accent4" accent5="accent5" accent6="accent6" hlink="hlink" folHlink="folHlink"/>
  <p:sldLayoutIdLst>
    <p:sldLayoutId id="2147483667" r:id="rId1"/>
    <p:sldLayoutId id="2147483679" r:id="rId2"/>
    <p:sldLayoutId id="2147483669" r:id="rId3"/>
    <p:sldLayoutId id="2147483670" r:id="rId4"/>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6183"/>
          </a:xfrm>
          <a:prstGeom prst="rect">
            <a:avLst/>
          </a:prstGeom>
        </p:spPr>
        <p:txBody>
          <a:bodyPr vert="horz" lIns="91440" tIns="45720" rIns="91440" bIns="45720" rtlCol="0" anchor="ctr"/>
          <a:lstStyle>
            <a:lvl1pPr algn="l">
              <a:defRPr sz="16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6183"/>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6183"/>
          </a:xfrm>
          <a:prstGeom prst="rect">
            <a:avLst/>
          </a:prstGeom>
        </p:spPr>
        <p:txBody>
          <a:bodyPr vert="horz" lIns="91440" tIns="45720" rIns="91440" bIns="45720" rtlCol="0" anchor="ctr"/>
          <a:lstStyle>
            <a:lvl1pPr algn="r">
              <a:defRPr sz="1600">
                <a:solidFill>
                  <a:schemeClr val="tx1">
                    <a:tint val="75000"/>
                  </a:schemeClr>
                </a:solidFill>
              </a:defRPr>
            </a:lvl1pPr>
          </a:lstStyle>
          <a:p>
            <a:fld id="{ED076490-EB40-A641-A897-AD17FAA32DF9}" type="slidenum">
              <a:rPr lang="en-US" smtClean="0"/>
              <a:t>‹#›</a:t>
            </a:fld>
            <a:endParaRPr lang="en-US"/>
          </a:p>
        </p:txBody>
      </p:sp>
    </p:spTree>
    <p:extLst>
      <p:ext uri="{BB962C8B-B14F-4D97-AF65-F5344CB8AC3E}">
        <p14:creationId xmlns:p14="http://schemas.microsoft.com/office/powerpoint/2010/main" val="144298979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5167"/>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4"/>
            <a:ext cx="10972800" cy="45254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4"/>
            <a:ext cx="2844800" cy="366183"/>
          </a:xfrm>
          <a:prstGeom prst="rect">
            <a:avLst/>
          </a:prstGeom>
        </p:spPr>
        <p:txBody>
          <a:bodyPr vert="horz" lIns="91440" tIns="45720" rIns="91440" bIns="45720" rtlCol="0" anchor="ctr"/>
          <a:lstStyle>
            <a:lvl1pPr algn="l">
              <a:defRPr sz="1200">
                <a:solidFill>
                  <a:srgbClr val="414042"/>
                </a:solidFill>
              </a:defRPr>
            </a:lvl1pPr>
          </a:lstStyle>
          <a:p>
            <a:endParaRPr lang="en-US"/>
          </a:p>
        </p:txBody>
      </p:sp>
      <p:sp>
        <p:nvSpPr>
          <p:cNvPr id="5" name="Footer Placeholder 4"/>
          <p:cNvSpPr>
            <a:spLocks noGrp="1"/>
          </p:cNvSpPr>
          <p:nvPr>
            <p:ph type="ftr" sz="quarter" idx="3"/>
          </p:nvPr>
        </p:nvSpPr>
        <p:spPr>
          <a:xfrm>
            <a:off x="4165600" y="6356354"/>
            <a:ext cx="3860800" cy="366183"/>
          </a:xfrm>
          <a:prstGeom prst="rect">
            <a:avLst/>
          </a:prstGeom>
        </p:spPr>
        <p:txBody>
          <a:bodyPr vert="horz" lIns="91440" tIns="45720" rIns="91440" bIns="45720" rtlCol="0" anchor="ctr"/>
          <a:lstStyle>
            <a:lvl1pPr algn="ctr">
              <a:defRPr sz="1200">
                <a:solidFill>
                  <a:srgbClr val="414042"/>
                </a:solidFill>
              </a:defRPr>
            </a:lvl1pPr>
          </a:lstStyle>
          <a:p>
            <a:endParaRPr lang="en-US"/>
          </a:p>
        </p:txBody>
      </p:sp>
      <p:sp>
        <p:nvSpPr>
          <p:cNvPr id="6" name="Slide Number Placeholder 5"/>
          <p:cNvSpPr>
            <a:spLocks noGrp="1"/>
          </p:cNvSpPr>
          <p:nvPr>
            <p:ph type="sldNum" sz="quarter" idx="4"/>
          </p:nvPr>
        </p:nvSpPr>
        <p:spPr>
          <a:xfrm>
            <a:off x="8737600" y="6356354"/>
            <a:ext cx="2844800" cy="366183"/>
          </a:xfrm>
          <a:prstGeom prst="rect">
            <a:avLst/>
          </a:prstGeom>
        </p:spPr>
        <p:txBody>
          <a:bodyPr vert="horz" lIns="91440" tIns="45720" rIns="91440" bIns="45720" rtlCol="0" anchor="ctr"/>
          <a:lstStyle>
            <a:lvl1pPr algn="r">
              <a:defRPr sz="1200">
                <a:solidFill>
                  <a:schemeClr val="tx1">
                    <a:tint val="75000"/>
                  </a:schemeClr>
                </a:solidFill>
              </a:defRPr>
            </a:lvl1pPr>
          </a:lstStyle>
          <a:p>
            <a:fld id="{ED076490-EB40-A641-A897-AD17FAA32DF9}" type="slidenum">
              <a:rPr lang="en-US" smtClean="0"/>
              <a:t>‹#›</a:t>
            </a:fld>
            <a:endParaRPr lang="en-US"/>
          </a:p>
        </p:txBody>
      </p:sp>
    </p:spTree>
    <p:extLst>
      <p:ext uri="{BB962C8B-B14F-4D97-AF65-F5344CB8AC3E}">
        <p14:creationId xmlns:p14="http://schemas.microsoft.com/office/powerpoint/2010/main" val="1624745775"/>
      </p:ext>
    </p:extLst>
  </p:cSld>
  <p:clrMap bg1="lt1" tx1="dk1" bg2="lt2" tx2="dk2" accent1="accent1" accent2="accent2" accent3="accent3" accent4="accent4" accent5="accent5" accent6="accent6" hlink="hlink" folHlink="folHlink"/>
  <p:sldLayoutIdLst>
    <p:sldLayoutId id="2147483668" r:id="rId1"/>
  </p:sldLayoutIdLst>
  <p:hf hdr="0" ftr="0" dt="0"/>
  <p:txStyles>
    <p:titleStyle>
      <a:lvl1pPr algn="ctr" defTabSz="342892" rtl="0" eaLnBrk="1" latinLnBrk="0" hangingPunct="1">
        <a:spcBef>
          <a:spcPct val="0"/>
        </a:spcBef>
        <a:buNone/>
        <a:defRPr sz="3300" kern="1200">
          <a:solidFill>
            <a:schemeClr val="tx1"/>
          </a:solidFill>
          <a:latin typeface="+mj-lt"/>
          <a:ea typeface="+mj-ea"/>
          <a:cs typeface="+mj-cs"/>
        </a:defRPr>
      </a:lvl1pPr>
    </p:titleStyle>
    <p:bodyStyle>
      <a:lvl1pPr marL="257169" indent="-257169" algn="l" defTabSz="342892" rtl="0" eaLnBrk="1" latinLnBrk="0" hangingPunct="1">
        <a:spcBef>
          <a:spcPct val="20000"/>
        </a:spcBef>
        <a:buFont typeface="Arial"/>
        <a:buChar char="•"/>
        <a:defRPr sz="2400" kern="1200">
          <a:solidFill>
            <a:schemeClr val="tx1"/>
          </a:solidFill>
          <a:latin typeface="+mn-lt"/>
          <a:ea typeface="+mn-ea"/>
          <a:cs typeface="+mn-cs"/>
        </a:defRPr>
      </a:lvl1pPr>
      <a:lvl2pPr marL="557198" indent="-214307" algn="l" defTabSz="342892" rtl="0" eaLnBrk="1" latinLnBrk="0" hangingPunct="1">
        <a:spcBef>
          <a:spcPct val="20000"/>
        </a:spcBef>
        <a:buFont typeface="Arial"/>
        <a:buChar char="–"/>
        <a:defRPr sz="2100" kern="1200">
          <a:solidFill>
            <a:schemeClr val="tx1"/>
          </a:solidFill>
          <a:latin typeface="+mn-lt"/>
          <a:ea typeface="+mn-ea"/>
          <a:cs typeface="+mn-cs"/>
        </a:defRPr>
      </a:lvl2pPr>
      <a:lvl3pPr marL="857229" indent="-171446" algn="l" defTabSz="342892" rtl="0" eaLnBrk="1" latinLnBrk="0" hangingPunct="1">
        <a:spcBef>
          <a:spcPct val="20000"/>
        </a:spcBef>
        <a:buFont typeface="Arial"/>
        <a:buChar char="•"/>
        <a:defRPr sz="1800" kern="1200">
          <a:solidFill>
            <a:schemeClr val="tx1"/>
          </a:solidFill>
          <a:latin typeface="+mn-lt"/>
          <a:ea typeface="+mn-ea"/>
          <a:cs typeface="+mn-cs"/>
        </a:defRPr>
      </a:lvl3pPr>
      <a:lvl4pPr marL="1200120" indent="-171446" algn="l" defTabSz="342892" rtl="0" eaLnBrk="1" latinLnBrk="0" hangingPunct="1">
        <a:spcBef>
          <a:spcPct val="20000"/>
        </a:spcBef>
        <a:buFont typeface="Arial"/>
        <a:buChar char="–"/>
        <a:defRPr sz="1500" kern="1200">
          <a:solidFill>
            <a:schemeClr val="tx1"/>
          </a:solidFill>
          <a:latin typeface="+mn-lt"/>
          <a:ea typeface="+mn-ea"/>
          <a:cs typeface="+mn-cs"/>
        </a:defRPr>
      </a:lvl4pPr>
      <a:lvl5pPr marL="1543011" indent="-171446" algn="l" defTabSz="342892" rtl="0" eaLnBrk="1" latinLnBrk="0" hangingPunct="1">
        <a:spcBef>
          <a:spcPct val="20000"/>
        </a:spcBef>
        <a:buFont typeface="Arial"/>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4"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9"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fld id="{9CB1CD96-94E7-4692-8CE8-EEC1072475FE}" type="datetime1">
              <a:rPr lang="en-US" smtClean="0"/>
              <a:t>4/12/2022</a:t>
            </a:fld>
            <a:endParaRPr lang="en-US" dirty="0"/>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en-US" dirty="0"/>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A162D542-39A4-4598-BEB9-D1267FDA8501}" type="slidenum">
              <a:rPr lang="en-US" smtClean="0"/>
              <a:t>‹#›</a:t>
            </a:fld>
            <a:endParaRPr lang="en-US" dirty="0"/>
          </a:p>
        </p:txBody>
      </p:sp>
    </p:spTree>
    <p:extLst>
      <p:ext uri="{BB962C8B-B14F-4D97-AF65-F5344CB8AC3E}">
        <p14:creationId xmlns:p14="http://schemas.microsoft.com/office/powerpoint/2010/main" val="16179926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2"/>
            <a:ext cx="3556000" cy="365125"/>
          </a:xfrm>
          <a:prstGeom prst="rect">
            <a:avLst/>
          </a:prstGeom>
        </p:spPr>
        <p:txBody>
          <a:bodyPr vert="horz" anchor="ctr" anchorCtr="0"/>
          <a:lstStyle>
            <a:lvl1pPr algn="l" eaLnBrk="1" latinLnBrk="0" hangingPunct="1">
              <a:defRPr kumimoji="0" sz="1051">
                <a:solidFill>
                  <a:schemeClr val="tx2"/>
                </a:solidFill>
              </a:defRPr>
            </a:lvl1pPr>
          </a:lstStyle>
          <a:p>
            <a:fld id="{2240B184-CB24-4F80-8AB9-F3A21F2478A6}" type="datetime1">
              <a:rPr lang="en-US" smtClean="0"/>
              <a:t>4/12/2022</a:t>
            </a:fld>
            <a:endParaRPr lang="en-US" dirty="0"/>
          </a:p>
        </p:txBody>
      </p:sp>
      <p:sp>
        <p:nvSpPr>
          <p:cNvPr id="3" name="Footer Placeholder 2"/>
          <p:cNvSpPr>
            <a:spLocks noGrp="1"/>
          </p:cNvSpPr>
          <p:nvPr>
            <p:ph type="ftr" sz="quarter" idx="3"/>
          </p:nvPr>
        </p:nvSpPr>
        <p:spPr>
          <a:xfrm>
            <a:off x="812802" y="6248208"/>
            <a:ext cx="7228110" cy="365125"/>
          </a:xfrm>
          <a:prstGeom prst="rect">
            <a:avLst/>
          </a:prstGeom>
        </p:spPr>
        <p:txBody>
          <a:bodyPr vert="horz" anchor="ctr"/>
          <a:lstStyle>
            <a:lvl1pPr algn="r" eaLnBrk="1" latinLnBrk="0" hangingPunct="1">
              <a:defRPr kumimoji="0" sz="1051">
                <a:solidFill>
                  <a:schemeClr val="tx2"/>
                </a:solidFill>
              </a:defRPr>
            </a:lvl1pPr>
          </a:lstStyle>
          <a:p>
            <a:endParaRPr lang="en-US" dirty="0"/>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1" dirty="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1" dirty="0"/>
          </a:p>
        </p:txBody>
      </p:sp>
      <p:sp>
        <p:nvSpPr>
          <p:cNvPr id="9" name="Rectangle 8"/>
          <p:cNvSpPr/>
          <p:nvPr/>
        </p:nvSpPr>
        <p:spPr>
          <a:xfrm>
            <a:off x="787399" y="1280160"/>
            <a:ext cx="11404601"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351" dirty="0"/>
          </a:p>
        </p:txBody>
      </p:sp>
      <p:sp>
        <p:nvSpPr>
          <p:cNvPr id="23" name="Slide Number Placeholder 22"/>
          <p:cNvSpPr>
            <a:spLocks noGrp="1"/>
          </p:cNvSpPr>
          <p:nvPr>
            <p:ph type="sldNum" sz="quarter" idx="4"/>
          </p:nvPr>
        </p:nvSpPr>
        <p:spPr>
          <a:xfrm>
            <a:off x="0" y="1272226"/>
            <a:ext cx="711200" cy="244476"/>
          </a:xfrm>
          <a:prstGeom prst="rect">
            <a:avLst/>
          </a:prstGeom>
        </p:spPr>
        <p:txBody>
          <a:bodyPr vert="horz" anchor="ctr" anchorCtr="0">
            <a:normAutofit/>
          </a:bodyPr>
          <a:lstStyle>
            <a:lvl1pPr algn="ctr" eaLnBrk="1" latinLnBrk="0" hangingPunct="1">
              <a:defRPr kumimoji="0" sz="1051" b="1">
                <a:solidFill>
                  <a:srgbClr val="FFFFFF"/>
                </a:solidFill>
              </a:defRPr>
            </a:lvl1pPr>
          </a:lstStyle>
          <a:p>
            <a:fld id="{A162D542-39A4-4598-BEB9-D1267FDA8501}" type="slidenum">
              <a:rPr lang="en-US" smtClean="0"/>
              <a:t>‹#›</a:t>
            </a:fld>
            <a:endParaRPr lang="en-US" dirty="0"/>
          </a:p>
        </p:txBody>
      </p:sp>
    </p:spTree>
    <p:extLst>
      <p:ext uri="{BB962C8B-B14F-4D97-AF65-F5344CB8AC3E}">
        <p14:creationId xmlns:p14="http://schemas.microsoft.com/office/powerpoint/2010/main" val="160165784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hf hdr="0" ftr="0" dt="0"/>
  <p:txStyles>
    <p:titleStyle>
      <a:lvl1pPr algn="l" rtl="0" eaLnBrk="1" latinLnBrk="0" hangingPunct="1">
        <a:spcBef>
          <a:spcPct val="0"/>
        </a:spcBef>
        <a:buNone/>
        <a:defRPr kumimoji="0" sz="3300" kern="1200">
          <a:solidFill>
            <a:schemeClr val="tx2"/>
          </a:solidFill>
          <a:latin typeface="+mj-lt"/>
          <a:ea typeface="+mj-ea"/>
          <a:cs typeface="+mj-cs"/>
        </a:defRPr>
      </a:lvl1pPr>
    </p:titleStyle>
    <p:bodyStyle>
      <a:lvl1pPr marL="240013" indent="-240013" algn="l" rtl="0" eaLnBrk="1" latinLnBrk="0" hangingPunct="1">
        <a:spcBef>
          <a:spcPts val="525"/>
        </a:spcBef>
        <a:buClr>
          <a:schemeClr val="accent2"/>
        </a:buClr>
        <a:buSzPct val="60000"/>
        <a:buFont typeface="Wingdings"/>
        <a:buChar char=""/>
        <a:defRPr kumimoji="0" sz="2175" kern="1200">
          <a:solidFill>
            <a:schemeClr val="tx1"/>
          </a:solidFill>
          <a:latin typeface="+mn-lt"/>
          <a:ea typeface="+mn-ea"/>
          <a:cs typeface="+mn-cs"/>
        </a:defRPr>
      </a:lvl1pPr>
      <a:lvl2pPr marL="480024" indent="-205726" algn="l" rtl="0" eaLnBrk="1" latinLnBrk="0" hangingPunct="1">
        <a:spcBef>
          <a:spcPts val="412"/>
        </a:spcBef>
        <a:buClr>
          <a:schemeClr val="accent1"/>
        </a:buClr>
        <a:buSzPct val="70000"/>
        <a:buFont typeface="Wingdings 2"/>
        <a:buChar char=""/>
        <a:defRPr kumimoji="0" sz="1951" kern="1200">
          <a:solidFill>
            <a:schemeClr val="tx1"/>
          </a:solidFill>
          <a:latin typeface="+mn-lt"/>
          <a:ea typeface="+mn-ea"/>
          <a:cs typeface="+mn-cs"/>
        </a:defRPr>
      </a:lvl2pPr>
      <a:lvl3pPr marL="685750" indent="-171438" algn="l" rtl="0" eaLnBrk="1" latinLnBrk="0" hangingPunct="1">
        <a:spcBef>
          <a:spcPts val="375"/>
        </a:spcBef>
        <a:buClr>
          <a:schemeClr val="accent2"/>
        </a:buClr>
        <a:buSzPct val="75000"/>
        <a:buFont typeface="Wingdings"/>
        <a:buChar char=""/>
        <a:defRPr kumimoji="0" sz="1725" kern="1200">
          <a:solidFill>
            <a:schemeClr val="tx1"/>
          </a:solidFill>
          <a:latin typeface="+mn-lt"/>
          <a:ea typeface="+mn-ea"/>
          <a:cs typeface="+mn-cs"/>
        </a:defRPr>
      </a:lvl3pPr>
      <a:lvl4pPr marL="1028624" indent="-171438" algn="l" rtl="0" eaLnBrk="1" latinLnBrk="0" hangingPunct="1">
        <a:spcBef>
          <a:spcPts val="300"/>
        </a:spcBef>
        <a:buClr>
          <a:schemeClr val="accent3"/>
        </a:buClr>
        <a:buSzPct val="75000"/>
        <a:buFont typeface="Wingdings"/>
        <a:buChar char=""/>
        <a:defRPr kumimoji="0" sz="1500" kern="1200">
          <a:solidFill>
            <a:schemeClr val="tx1"/>
          </a:solidFill>
          <a:latin typeface="+mn-lt"/>
          <a:ea typeface="+mn-ea"/>
          <a:cs typeface="+mn-cs"/>
        </a:defRPr>
      </a:lvl4pPr>
      <a:lvl5pPr marL="1371498" indent="-171438" algn="l" rtl="0" eaLnBrk="1" latinLnBrk="0" hangingPunct="1">
        <a:spcBef>
          <a:spcPts val="300"/>
        </a:spcBef>
        <a:buClr>
          <a:schemeClr val="accent4"/>
        </a:buClr>
        <a:buSzPct val="65000"/>
        <a:buFont typeface="Wingdings"/>
        <a:buChar char=""/>
        <a:defRPr kumimoji="0" sz="1500" kern="1200">
          <a:solidFill>
            <a:schemeClr val="tx1"/>
          </a:solidFill>
          <a:latin typeface="+mn-lt"/>
          <a:ea typeface="+mn-ea"/>
          <a:cs typeface="+mn-cs"/>
        </a:defRPr>
      </a:lvl5pPr>
      <a:lvl6pPr marL="1577223" indent="-171438" algn="l" rtl="0" eaLnBrk="1" latinLnBrk="0" hangingPunct="1">
        <a:spcBef>
          <a:spcPct val="20000"/>
        </a:spcBef>
        <a:buClr>
          <a:schemeClr val="accent1"/>
        </a:buClr>
        <a:buFont typeface="Wingdings"/>
        <a:buChar char="§"/>
        <a:defRPr kumimoji="0" sz="1351" kern="1200" baseline="0">
          <a:solidFill>
            <a:schemeClr val="tx1"/>
          </a:solidFill>
          <a:latin typeface="+mn-lt"/>
          <a:ea typeface="+mn-ea"/>
          <a:cs typeface="+mn-cs"/>
        </a:defRPr>
      </a:lvl6pPr>
      <a:lvl7pPr marL="1782946" indent="-171438" algn="l" rtl="0" eaLnBrk="1" latinLnBrk="0" hangingPunct="1">
        <a:spcBef>
          <a:spcPct val="20000"/>
        </a:spcBef>
        <a:buClr>
          <a:schemeClr val="accent2"/>
        </a:buClr>
        <a:buFont typeface="Wingdings"/>
        <a:buChar char="§"/>
        <a:defRPr kumimoji="0" sz="1351" kern="1200" baseline="0">
          <a:solidFill>
            <a:schemeClr val="tx1"/>
          </a:solidFill>
          <a:latin typeface="+mn-lt"/>
          <a:ea typeface="+mn-ea"/>
          <a:cs typeface="+mn-cs"/>
        </a:defRPr>
      </a:lvl7pPr>
      <a:lvl8pPr marL="1988672" indent="-171438" algn="l" rtl="0" eaLnBrk="1" latinLnBrk="0" hangingPunct="1">
        <a:spcBef>
          <a:spcPct val="20000"/>
        </a:spcBef>
        <a:buClr>
          <a:schemeClr val="accent3"/>
        </a:buClr>
        <a:buFont typeface="Wingdings"/>
        <a:buChar char="§"/>
        <a:defRPr kumimoji="0" sz="1351" kern="1200" baseline="0">
          <a:solidFill>
            <a:schemeClr val="tx1"/>
          </a:solidFill>
          <a:latin typeface="+mn-lt"/>
          <a:ea typeface="+mn-ea"/>
          <a:cs typeface="+mn-cs"/>
        </a:defRPr>
      </a:lvl8pPr>
      <a:lvl9pPr marL="2194396" indent="-171438" algn="l" rtl="0" eaLnBrk="1" latinLnBrk="0" hangingPunct="1">
        <a:spcBef>
          <a:spcPct val="20000"/>
        </a:spcBef>
        <a:buClr>
          <a:schemeClr val="accent4"/>
        </a:buClr>
        <a:buFont typeface="Wingdings"/>
        <a:buChar char="§"/>
        <a:defRPr kumimoji="0" sz="1351"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74" algn="l" rtl="0" eaLnBrk="1" latinLnBrk="0" hangingPunct="1">
        <a:defRPr kumimoji="0" kern="1200">
          <a:solidFill>
            <a:schemeClr val="tx1"/>
          </a:solidFill>
          <a:latin typeface="+mn-lt"/>
          <a:ea typeface="+mn-ea"/>
          <a:cs typeface="+mn-cs"/>
        </a:defRPr>
      </a:lvl2pPr>
      <a:lvl3pPr marL="685750" algn="l" rtl="0" eaLnBrk="1" latinLnBrk="0" hangingPunct="1">
        <a:defRPr kumimoji="0" kern="1200">
          <a:solidFill>
            <a:schemeClr val="tx1"/>
          </a:solidFill>
          <a:latin typeface="+mn-lt"/>
          <a:ea typeface="+mn-ea"/>
          <a:cs typeface="+mn-cs"/>
        </a:defRPr>
      </a:lvl3pPr>
      <a:lvl4pPr marL="1028624" algn="l" rtl="0" eaLnBrk="1" latinLnBrk="0" hangingPunct="1">
        <a:defRPr kumimoji="0" kern="1200">
          <a:solidFill>
            <a:schemeClr val="tx1"/>
          </a:solidFill>
          <a:latin typeface="+mn-lt"/>
          <a:ea typeface="+mn-ea"/>
          <a:cs typeface="+mn-cs"/>
        </a:defRPr>
      </a:lvl4pPr>
      <a:lvl5pPr marL="1371498" algn="l" rtl="0" eaLnBrk="1" latinLnBrk="0" hangingPunct="1">
        <a:defRPr kumimoji="0" kern="1200">
          <a:solidFill>
            <a:schemeClr val="tx1"/>
          </a:solidFill>
          <a:latin typeface="+mn-lt"/>
          <a:ea typeface="+mn-ea"/>
          <a:cs typeface="+mn-cs"/>
        </a:defRPr>
      </a:lvl5pPr>
      <a:lvl6pPr marL="1714372" algn="l" rtl="0" eaLnBrk="1" latinLnBrk="0" hangingPunct="1">
        <a:defRPr kumimoji="0" kern="1200">
          <a:solidFill>
            <a:schemeClr val="tx1"/>
          </a:solidFill>
          <a:latin typeface="+mn-lt"/>
          <a:ea typeface="+mn-ea"/>
          <a:cs typeface="+mn-cs"/>
        </a:defRPr>
      </a:lvl6pPr>
      <a:lvl7pPr marL="2057247" algn="l" rtl="0" eaLnBrk="1" latinLnBrk="0" hangingPunct="1">
        <a:defRPr kumimoji="0" kern="1200">
          <a:solidFill>
            <a:schemeClr val="tx1"/>
          </a:solidFill>
          <a:latin typeface="+mn-lt"/>
          <a:ea typeface="+mn-ea"/>
          <a:cs typeface="+mn-cs"/>
        </a:defRPr>
      </a:lvl7pPr>
      <a:lvl8pPr marL="2400120" algn="l" rtl="0" eaLnBrk="1" latinLnBrk="0" hangingPunct="1">
        <a:defRPr kumimoji="0" kern="1200">
          <a:solidFill>
            <a:schemeClr val="tx1"/>
          </a:solidFill>
          <a:latin typeface="+mn-lt"/>
          <a:ea typeface="+mn-ea"/>
          <a:cs typeface="+mn-cs"/>
        </a:defRPr>
      </a:lvl8pPr>
      <a:lvl9pPr marL="27429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atiadvisory.com/wp-content/uploads/2022/01/Plan-Year-2022-Medicare-Advantage-New-Non-Medical-Supplemental-Benefits.pdf"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atiadvisory.com/wp-content/uploads/2022/01/Plan-Year-2022-Medicare-Advantage-New-Non-Medical-Supplemental-Benefits.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hyperlink" Target="http://kff.org/other/state-indicator/medicaid-eligibility-for-long-term-care-through-the-special-income-rule/?currentTimeframe=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1.xml"/><Relationship Id="rId1" Type="http://schemas.openxmlformats.org/officeDocument/2006/relationships/tags" Target="../tags/tag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macpac.gov/wp-content/uploads/2018/06/HCBS-Claims-Analysis-Chartbook.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macpac.gov/wp-content/uploads/2018/06/HCBS-Claims-Analysis-Chartbook.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medicaid.georgia.gov/programs/all-programs/waiver-program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3.xml"/><Relationship Id="rId7" Type="http://schemas.openxmlformats.org/officeDocument/2006/relationships/diagramColors" Target="../diagrams/colors1.xml"/><Relationship Id="rId2" Type="http://schemas.openxmlformats.org/officeDocument/2006/relationships/slideLayout" Target="../slideLayouts/slideLayout11.xml"/><Relationship Id="rId1" Type="http://schemas.openxmlformats.org/officeDocument/2006/relationships/tags" Target="../tags/tag2.xml"/><Relationship Id="rId6" Type="http://schemas.openxmlformats.org/officeDocument/2006/relationships/diagramQuickStyle" Target="../diagrams/quickStyle1.xml"/><Relationship Id="rId11" Type="http://schemas.openxmlformats.org/officeDocument/2006/relationships/image" Target="../media/image12.png"/><Relationship Id="rId5" Type="http://schemas.openxmlformats.org/officeDocument/2006/relationships/diagramLayout" Target="../diagrams/layout1.xml"/><Relationship Id="rId10" Type="http://schemas.openxmlformats.org/officeDocument/2006/relationships/image" Target="../media/image11.jpeg"/><Relationship Id="rId4" Type="http://schemas.openxmlformats.org/officeDocument/2006/relationships/diagramData" Target="../diagrams/data1.xml"/><Relationship Id="rId9" Type="http://schemas.openxmlformats.org/officeDocument/2006/relationships/image" Target="../media/image10.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notesSlide" Target="../notesSlides/notesSlide15.xml"/><Relationship Id="rId7" Type="http://schemas.openxmlformats.org/officeDocument/2006/relationships/diagramColors" Target="../diagrams/colors3.xml"/><Relationship Id="rId2" Type="http://schemas.openxmlformats.org/officeDocument/2006/relationships/slideLayout" Target="../slideLayouts/slideLayout11.xml"/><Relationship Id="rId1" Type="http://schemas.openxmlformats.org/officeDocument/2006/relationships/tags" Target="../tags/tag4.xml"/><Relationship Id="rId6" Type="http://schemas.openxmlformats.org/officeDocument/2006/relationships/diagramQuickStyle" Target="../diagrams/quickStyle3.xml"/><Relationship Id="rId5" Type="http://schemas.openxmlformats.org/officeDocument/2006/relationships/diagramLayout" Target="../diagrams/layout3.xml"/><Relationship Id="rId10" Type="http://schemas.openxmlformats.org/officeDocument/2006/relationships/image" Target="../media/image19.png"/><Relationship Id="rId4" Type="http://schemas.openxmlformats.org/officeDocument/2006/relationships/diagramData" Target="../diagrams/data3.xml"/><Relationship Id="rId9"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2.xml"/><Relationship Id="rId1" Type="http://schemas.openxmlformats.org/officeDocument/2006/relationships/tags" Target="../tags/tag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149600" y="3276600"/>
            <a:ext cx="8585200" cy="2590800"/>
          </a:xfrm>
        </p:spPr>
        <p:txBody>
          <a:bodyPr vert="horz" lIns="91440" tIns="45720" rIns="91440" bIns="45720" anchor="b">
            <a:normAutofit fontScale="90000"/>
          </a:bodyPr>
          <a:lstStyle/>
          <a:p>
            <a:r>
              <a:rPr lang="en-US" sz="4400" dirty="0"/>
              <a:t>Medicare Advantage Nonmedical Supplemental Benefits &amp; Medicaid's Long-Term Services and Supports</a:t>
            </a:r>
            <a:endParaRPr lang="en-US" sz="2500" dirty="0"/>
          </a:p>
        </p:txBody>
      </p:sp>
      <p:sp>
        <p:nvSpPr>
          <p:cNvPr id="6" name="Subtitle 5"/>
          <p:cNvSpPr>
            <a:spLocks noGrp="1"/>
          </p:cNvSpPr>
          <p:nvPr>
            <p:ph type="subTitle" idx="1"/>
          </p:nvPr>
        </p:nvSpPr>
        <p:spPr/>
        <p:txBody>
          <a:bodyPr vert="horz" lIns="91440" tIns="45720" rIns="91440" bIns="45720" anchor="ctr">
            <a:normAutofit/>
          </a:bodyPr>
          <a:lstStyle/>
          <a:p>
            <a:r>
              <a:rPr lang="en-US" dirty="0"/>
              <a:t> </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595959"/>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400" b="1" i="0" u="none" strike="noStrike" kern="1200" cap="none" spc="0" normalizeH="0" baseline="0" noProof="0" dirty="0">
              <a:ln>
                <a:noFill/>
              </a:ln>
              <a:solidFill>
                <a:srgbClr val="595959"/>
              </a:solidFill>
              <a:effectLst/>
              <a:uLnTx/>
              <a:uFillTx/>
              <a:latin typeface="Tw Cen MT"/>
              <a:ea typeface="+mn-ea"/>
              <a:cs typeface="+mn-cs"/>
            </a:endParaRPr>
          </a:p>
        </p:txBody>
      </p:sp>
      <p:pic>
        <p:nvPicPr>
          <p:cNvPr id="3" name="Picture 2" descr="A picture containing text&#10;&#10;Description automatically generated">
            <a:extLst>
              <a:ext uri="{FF2B5EF4-FFF2-40B4-BE49-F238E27FC236}">
                <a16:creationId xmlns:a16="http://schemas.microsoft.com/office/drawing/2014/main" id="{F32B8B87-958B-4688-A355-4827D939B7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4572000"/>
            <a:ext cx="2514600" cy="1186781"/>
          </a:xfrm>
          <a:prstGeom prst="rect">
            <a:avLst/>
          </a:prstGeom>
        </p:spPr>
      </p:pic>
    </p:spTree>
    <p:extLst>
      <p:ext uri="{BB962C8B-B14F-4D97-AF65-F5344CB8AC3E}">
        <p14:creationId xmlns:p14="http://schemas.microsoft.com/office/powerpoint/2010/main" val="1363606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F70EB-D1F6-4F53-BB36-0C232BB75B0F}"/>
              </a:ext>
            </a:extLst>
          </p:cNvPr>
          <p:cNvSpPr>
            <a:spLocks noGrp="1"/>
          </p:cNvSpPr>
          <p:nvPr>
            <p:ph type="title"/>
          </p:nvPr>
        </p:nvSpPr>
        <p:spPr/>
        <p:txBody>
          <a:bodyPr/>
          <a:lstStyle/>
          <a:p>
            <a:r>
              <a:rPr lang="en-US" dirty="0"/>
              <a:t>Medicare Supplemental Benefits</a:t>
            </a:r>
          </a:p>
        </p:txBody>
      </p:sp>
      <p:sp>
        <p:nvSpPr>
          <p:cNvPr id="3" name="Content Placeholder 2">
            <a:extLst>
              <a:ext uri="{FF2B5EF4-FFF2-40B4-BE49-F238E27FC236}">
                <a16:creationId xmlns:a16="http://schemas.microsoft.com/office/drawing/2014/main" id="{5DCD5418-A91C-4567-B3A2-BE1774122437}"/>
              </a:ext>
            </a:extLst>
          </p:cNvPr>
          <p:cNvSpPr>
            <a:spLocks noGrp="1"/>
          </p:cNvSpPr>
          <p:nvPr>
            <p:ph idx="1"/>
          </p:nvPr>
        </p:nvSpPr>
        <p:spPr/>
        <p:txBody>
          <a:bodyPr>
            <a:normAutofit fontScale="85000" lnSpcReduction="20000"/>
          </a:bodyPr>
          <a:lstStyle/>
          <a:p>
            <a:r>
              <a:rPr lang="en-US" dirty="0"/>
              <a:t>Medicare Advantage (MA) plans receive rebate dollars based on the difference between fee-for-service (FFS) spending &amp; the MA plan bid in each county</a:t>
            </a:r>
          </a:p>
          <a:p>
            <a:r>
              <a:rPr lang="en-US" dirty="0"/>
              <a:t>MA plans can use this funding to provide supplemental benefits, those not covered in FFS, to enrollees</a:t>
            </a:r>
          </a:p>
          <a:p>
            <a:r>
              <a:rPr lang="en-US" dirty="0"/>
              <a:t>Until 2019, MA “supplemental benefits” were required to be primarily health related</a:t>
            </a:r>
          </a:p>
        </p:txBody>
      </p:sp>
      <p:sp>
        <p:nvSpPr>
          <p:cNvPr id="4" name="Slide Number Placeholder 3">
            <a:extLst>
              <a:ext uri="{FF2B5EF4-FFF2-40B4-BE49-F238E27FC236}">
                <a16:creationId xmlns:a16="http://schemas.microsoft.com/office/drawing/2014/main" id="{1FB4FE96-E9F3-40B4-94A7-590B6BA633D8}"/>
              </a:ext>
            </a:extLst>
          </p:cNvPr>
          <p:cNvSpPr>
            <a:spLocks noGrp="1"/>
          </p:cNvSpPr>
          <p:nvPr>
            <p:ph type="sldNum" sz="quarter" idx="12"/>
          </p:nvPr>
        </p:nvSpPr>
        <p:spPr/>
        <p:txBody>
          <a:bodyPr/>
          <a:lstStyle/>
          <a:p>
            <a:fld id="{ED076490-EB40-A641-A897-AD17FAA32DF9}" type="slidenum">
              <a:rPr lang="en-US" smtClean="0"/>
              <a:pPr/>
              <a:t>10</a:t>
            </a:fld>
            <a:endParaRPr lang="en-US" dirty="0"/>
          </a:p>
        </p:txBody>
      </p:sp>
    </p:spTree>
    <p:extLst>
      <p:ext uri="{BB962C8B-B14F-4D97-AF65-F5344CB8AC3E}">
        <p14:creationId xmlns:p14="http://schemas.microsoft.com/office/powerpoint/2010/main" val="14500182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6C2D08-6169-4933-B5FA-1392CACB1B4D}"/>
              </a:ext>
            </a:extLst>
          </p:cNvPr>
          <p:cNvSpPr>
            <a:spLocks noGrp="1"/>
          </p:cNvSpPr>
          <p:nvPr>
            <p:ph type="title"/>
          </p:nvPr>
        </p:nvSpPr>
        <p:spPr/>
        <p:txBody>
          <a:bodyPr/>
          <a:lstStyle/>
          <a:p>
            <a:r>
              <a:rPr lang="en-US" dirty="0"/>
              <a:t>Medicare Supplemental Benefits</a:t>
            </a:r>
          </a:p>
        </p:txBody>
      </p:sp>
      <p:sp>
        <p:nvSpPr>
          <p:cNvPr id="3" name="Content Placeholder 2">
            <a:extLst>
              <a:ext uri="{FF2B5EF4-FFF2-40B4-BE49-F238E27FC236}">
                <a16:creationId xmlns:a16="http://schemas.microsoft.com/office/drawing/2014/main" id="{80E0D203-A84C-48B7-B630-E915F1F53843}"/>
              </a:ext>
            </a:extLst>
          </p:cNvPr>
          <p:cNvSpPr>
            <a:spLocks noGrp="1"/>
          </p:cNvSpPr>
          <p:nvPr>
            <p:ph idx="1"/>
          </p:nvPr>
        </p:nvSpPr>
        <p:spPr/>
        <p:txBody>
          <a:bodyPr>
            <a:normAutofit lnSpcReduction="10000"/>
          </a:bodyPr>
          <a:lstStyle/>
          <a:p>
            <a:r>
              <a:rPr lang="en-US" dirty="0"/>
              <a:t>Two major changes occurred:</a:t>
            </a:r>
          </a:p>
          <a:p>
            <a:pPr lvl="1"/>
            <a:r>
              <a:rPr lang="en-US" dirty="0"/>
              <a:t>2019: Expanded definition of “primarily health related” allowed for broader benefit offerings, including some services historically provided in Medicaid</a:t>
            </a:r>
          </a:p>
          <a:p>
            <a:pPr lvl="1"/>
            <a:r>
              <a:rPr lang="en-US" dirty="0"/>
              <a:t>2020: “Special Supplemental Benefits for the Chronically Ill” (SSBCI), which can be nonmedical </a:t>
            </a:r>
          </a:p>
        </p:txBody>
      </p:sp>
      <p:sp>
        <p:nvSpPr>
          <p:cNvPr id="4" name="Slide Number Placeholder 3">
            <a:extLst>
              <a:ext uri="{FF2B5EF4-FFF2-40B4-BE49-F238E27FC236}">
                <a16:creationId xmlns:a16="http://schemas.microsoft.com/office/drawing/2014/main" id="{1F89A5E8-9B1F-48ED-8272-F9E0D2D3F4BB}"/>
              </a:ext>
            </a:extLst>
          </p:cNvPr>
          <p:cNvSpPr>
            <a:spLocks noGrp="1"/>
          </p:cNvSpPr>
          <p:nvPr>
            <p:ph type="sldNum" sz="quarter" idx="12"/>
          </p:nvPr>
        </p:nvSpPr>
        <p:spPr/>
        <p:txBody>
          <a:bodyPr/>
          <a:lstStyle/>
          <a:p>
            <a:fld id="{ED076490-EB40-A641-A897-AD17FAA32DF9}" type="slidenum">
              <a:rPr lang="en-US" smtClean="0"/>
              <a:pPr/>
              <a:t>11</a:t>
            </a:fld>
            <a:endParaRPr lang="en-US" dirty="0"/>
          </a:p>
        </p:txBody>
      </p:sp>
    </p:spTree>
    <p:extLst>
      <p:ext uri="{BB962C8B-B14F-4D97-AF65-F5344CB8AC3E}">
        <p14:creationId xmlns:p14="http://schemas.microsoft.com/office/powerpoint/2010/main" val="3776548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9D778-CDF2-4DCA-A2B1-E14729EED5AC}"/>
              </a:ext>
            </a:extLst>
          </p:cNvPr>
          <p:cNvSpPr>
            <a:spLocks noGrp="1"/>
          </p:cNvSpPr>
          <p:nvPr>
            <p:ph type="title"/>
          </p:nvPr>
        </p:nvSpPr>
        <p:spPr/>
        <p:txBody>
          <a:bodyPr/>
          <a:lstStyle/>
          <a:p>
            <a:r>
              <a:rPr lang="en-US" dirty="0"/>
              <a:t>Medicare Supplemental Benefits</a:t>
            </a:r>
          </a:p>
        </p:txBody>
      </p:sp>
      <p:sp>
        <p:nvSpPr>
          <p:cNvPr id="3" name="Content Placeholder 2">
            <a:extLst>
              <a:ext uri="{FF2B5EF4-FFF2-40B4-BE49-F238E27FC236}">
                <a16:creationId xmlns:a16="http://schemas.microsoft.com/office/drawing/2014/main" id="{3FAEE1AC-0E6C-4AF8-B7A4-BF97F555E478}"/>
              </a:ext>
            </a:extLst>
          </p:cNvPr>
          <p:cNvSpPr>
            <a:spLocks noGrp="1"/>
          </p:cNvSpPr>
          <p:nvPr>
            <p:ph idx="1"/>
          </p:nvPr>
        </p:nvSpPr>
        <p:spPr/>
        <p:txBody>
          <a:bodyPr>
            <a:normAutofit fontScale="85000" lnSpcReduction="10000"/>
          </a:bodyPr>
          <a:lstStyle/>
          <a:p>
            <a:r>
              <a:rPr lang="en-US" dirty="0"/>
              <a:t>Expanded Supplemental Benefits &amp; SSBCI provide opportunity to address social determinants of health via Medicare Advantage</a:t>
            </a:r>
          </a:p>
          <a:p>
            <a:r>
              <a:rPr lang="en-US" dirty="0"/>
              <a:t>Many of the benefits were previously largely limited to Medicaid HCBS programs</a:t>
            </a:r>
          </a:p>
          <a:p>
            <a:r>
              <a:rPr lang="en-US" dirty="0"/>
              <a:t>MA offerings remain less comprehensive than Medicaid HCBS but could be important supports to prevent or delay entry into Medicaid</a:t>
            </a:r>
          </a:p>
        </p:txBody>
      </p:sp>
      <p:sp>
        <p:nvSpPr>
          <p:cNvPr id="4" name="Slide Number Placeholder 3">
            <a:extLst>
              <a:ext uri="{FF2B5EF4-FFF2-40B4-BE49-F238E27FC236}">
                <a16:creationId xmlns:a16="http://schemas.microsoft.com/office/drawing/2014/main" id="{814EC6F8-A45E-44B6-97A0-3CCAE5033BB7}"/>
              </a:ext>
            </a:extLst>
          </p:cNvPr>
          <p:cNvSpPr>
            <a:spLocks noGrp="1"/>
          </p:cNvSpPr>
          <p:nvPr>
            <p:ph type="sldNum" sz="quarter" idx="12"/>
          </p:nvPr>
        </p:nvSpPr>
        <p:spPr/>
        <p:txBody>
          <a:bodyPr/>
          <a:lstStyle/>
          <a:p>
            <a:fld id="{ED076490-EB40-A641-A897-AD17FAA32DF9}" type="slidenum">
              <a:rPr lang="en-US" smtClean="0"/>
              <a:pPr/>
              <a:t>12</a:t>
            </a:fld>
            <a:endParaRPr lang="en-US" dirty="0"/>
          </a:p>
        </p:txBody>
      </p:sp>
    </p:spTree>
    <p:extLst>
      <p:ext uri="{BB962C8B-B14F-4D97-AF65-F5344CB8AC3E}">
        <p14:creationId xmlns:p14="http://schemas.microsoft.com/office/powerpoint/2010/main" val="1423274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1D2341-1329-4D7F-8316-EB0829706115}"/>
              </a:ext>
            </a:extLst>
          </p:cNvPr>
          <p:cNvSpPr>
            <a:spLocks noGrp="1"/>
          </p:cNvSpPr>
          <p:nvPr>
            <p:ph type="title"/>
          </p:nvPr>
        </p:nvSpPr>
        <p:spPr/>
        <p:txBody>
          <a:bodyPr/>
          <a:lstStyle/>
          <a:p>
            <a:r>
              <a:rPr lang="en-US" dirty="0"/>
              <a:t>Medicare Supplemental Benefits</a:t>
            </a:r>
          </a:p>
        </p:txBody>
      </p:sp>
      <p:sp>
        <p:nvSpPr>
          <p:cNvPr id="3" name="Content Placeholder 2">
            <a:extLst>
              <a:ext uri="{FF2B5EF4-FFF2-40B4-BE49-F238E27FC236}">
                <a16:creationId xmlns:a16="http://schemas.microsoft.com/office/drawing/2014/main" id="{A8C065F3-3B55-4EE6-9FEB-4EF2617E95F5}"/>
              </a:ext>
            </a:extLst>
          </p:cNvPr>
          <p:cNvSpPr>
            <a:spLocks noGrp="1"/>
          </p:cNvSpPr>
          <p:nvPr>
            <p:ph idx="1"/>
          </p:nvPr>
        </p:nvSpPr>
        <p:spPr/>
        <p:txBody>
          <a:bodyPr>
            <a:normAutofit fontScale="77500" lnSpcReduction="20000"/>
          </a:bodyPr>
          <a:lstStyle/>
          <a:p>
            <a:r>
              <a:rPr lang="en-US" dirty="0"/>
              <a:t>Examples of new “Primarily Health Related” options:</a:t>
            </a:r>
          </a:p>
          <a:p>
            <a:pPr lvl="1"/>
            <a:r>
              <a:rPr lang="en-US" dirty="0"/>
              <a:t>Adult Day Services</a:t>
            </a:r>
          </a:p>
          <a:p>
            <a:pPr lvl="1"/>
            <a:r>
              <a:rPr lang="en-US" dirty="0"/>
              <a:t>In Home Supports (largely Personal Care)</a:t>
            </a:r>
          </a:p>
          <a:p>
            <a:pPr lvl="1"/>
            <a:r>
              <a:rPr lang="en-US" dirty="0"/>
              <a:t>Caregiver Supports</a:t>
            </a:r>
          </a:p>
          <a:p>
            <a:r>
              <a:rPr lang="en-US" dirty="0"/>
              <a:t>Examples of SSBCI</a:t>
            </a:r>
          </a:p>
          <a:p>
            <a:pPr lvl="1"/>
            <a:r>
              <a:rPr lang="en-US" dirty="0"/>
              <a:t>Nutritional Supports</a:t>
            </a:r>
          </a:p>
          <a:p>
            <a:pPr lvl="1"/>
            <a:r>
              <a:rPr lang="en-US" dirty="0"/>
              <a:t>Home Modifications</a:t>
            </a:r>
          </a:p>
          <a:p>
            <a:pPr lvl="1"/>
            <a:r>
              <a:rPr lang="en-US" dirty="0"/>
              <a:t>Pest Control</a:t>
            </a:r>
          </a:p>
          <a:p>
            <a:pPr lvl="1"/>
            <a:r>
              <a:rPr lang="en-US" dirty="0"/>
              <a:t>Nonmedical transportation</a:t>
            </a:r>
          </a:p>
          <a:p>
            <a:pPr lvl="1"/>
            <a:endParaRPr lang="en-US" dirty="0"/>
          </a:p>
        </p:txBody>
      </p:sp>
      <p:sp>
        <p:nvSpPr>
          <p:cNvPr id="4" name="Slide Number Placeholder 3">
            <a:extLst>
              <a:ext uri="{FF2B5EF4-FFF2-40B4-BE49-F238E27FC236}">
                <a16:creationId xmlns:a16="http://schemas.microsoft.com/office/drawing/2014/main" id="{48286ED6-6D62-4090-BB59-BEED33BB8734}"/>
              </a:ext>
            </a:extLst>
          </p:cNvPr>
          <p:cNvSpPr>
            <a:spLocks noGrp="1"/>
          </p:cNvSpPr>
          <p:nvPr>
            <p:ph type="sldNum" sz="quarter" idx="12"/>
          </p:nvPr>
        </p:nvSpPr>
        <p:spPr/>
        <p:txBody>
          <a:bodyPr/>
          <a:lstStyle/>
          <a:p>
            <a:fld id="{ED076490-EB40-A641-A897-AD17FAA32DF9}" type="slidenum">
              <a:rPr lang="en-US" smtClean="0"/>
              <a:pPr/>
              <a:t>13</a:t>
            </a:fld>
            <a:endParaRPr lang="en-US" dirty="0"/>
          </a:p>
        </p:txBody>
      </p:sp>
    </p:spTree>
    <p:extLst>
      <p:ext uri="{BB962C8B-B14F-4D97-AF65-F5344CB8AC3E}">
        <p14:creationId xmlns:p14="http://schemas.microsoft.com/office/powerpoint/2010/main" val="3911856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2B65C-6A03-410D-92B2-70FF6039DE01}"/>
              </a:ext>
            </a:extLst>
          </p:cNvPr>
          <p:cNvSpPr>
            <a:spLocks noGrp="1"/>
          </p:cNvSpPr>
          <p:nvPr>
            <p:ph type="title"/>
          </p:nvPr>
        </p:nvSpPr>
        <p:spPr/>
        <p:txBody>
          <a:bodyPr>
            <a:normAutofit fontScale="90000"/>
          </a:bodyPr>
          <a:lstStyle/>
          <a:p>
            <a:r>
              <a:rPr lang="en-US" dirty="0"/>
              <a:t>Primarily Health Related Benefits: Coverage</a:t>
            </a:r>
          </a:p>
        </p:txBody>
      </p:sp>
      <p:graphicFrame>
        <p:nvGraphicFramePr>
          <p:cNvPr id="5" name="Table 5">
            <a:extLst>
              <a:ext uri="{FF2B5EF4-FFF2-40B4-BE49-F238E27FC236}">
                <a16:creationId xmlns:a16="http://schemas.microsoft.com/office/drawing/2014/main" id="{10D6C595-C6EB-4BB4-9937-C23C28FBFA98}"/>
              </a:ext>
            </a:extLst>
          </p:cNvPr>
          <p:cNvGraphicFramePr>
            <a:graphicFrameLocks noGrp="1"/>
          </p:cNvGraphicFramePr>
          <p:nvPr>
            <p:ph idx="1"/>
            <p:extLst>
              <p:ext uri="{D42A27DB-BD31-4B8C-83A1-F6EECF244321}">
                <p14:modId xmlns:p14="http://schemas.microsoft.com/office/powerpoint/2010/main" val="2388329672"/>
              </p:ext>
            </p:extLst>
          </p:nvPr>
        </p:nvGraphicFramePr>
        <p:xfrm>
          <a:off x="601884" y="1600200"/>
          <a:ext cx="10980516" cy="3864354"/>
        </p:xfrm>
        <a:graphic>
          <a:graphicData uri="http://schemas.openxmlformats.org/drawingml/2006/table">
            <a:tbl>
              <a:tblPr firstRow="1" bandRow="1">
                <a:tableStyleId>{5C22544A-7EE6-4342-B048-85BDC9FD1C3A}</a:tableStyleId>
              </a:tblPr>
              <a:tblGrid>
                <a:gridCol w="2750916">
                  <a:extLst>
                    <a:ext uri="{9D8B030D-6E8A-4147-A177-3AD203B41FA5}">
                      <a16:colId xmlns:a16="http://schemas.microsoft.com/office/drawing/2014/main" val="1697517498"/>
                    </a:ext>
                  </a:extLst>
                </a:gridCol>
                <a:gridCol w="2743200">
                  <a:extLst>
                    <a:ext uri="{9D8B030D-6E8A-4147-A177-3AD203B41FA5}">
                      <a16:colId xmlns:a16="http://schemas.microsoft.com/office/drawing/2014/main" val="234017380"/>
                    </a:ext>
                  </a:extLst>
                </a:gridCol>
                <a:gridCol w="2743200">
                  <a:extLst>
                    <a:ext uri="{9D8B030D-6E8A-4147-A177-3AD203B41FA5}">
                      <a16:colId xmlns:a16="http://schemas.microsoft.com/office/drawing/2014/main" val="3284497086"/>
                    </a:ext>
                  </a:extLst>
                </a:gridCol>
                <a:gridCol w="2743200">
                  <a:extLst>
                    <a:ext uri="{9D8B030D-6E8A-4147-A177-3AD203B41FA5}">
                      <a16:colId xmlns:a16="http://schemas.microsoft.com/office/drawing/2014/main" val="3186818645"/>
                    </a:ext>
                  </a:extLst>
                </a:gridCol>
              </a:tblGrid>
              <a:tr h="922358">
                <a:tc>
                  <a:txBody>
                    <a:bodyPr/>
                    <a:lstStyle/>
                    <a:p>
                      <a:pPr marL="152400" marR="0">
                        <a:spcBef>
                          <a:spcPts val="970"/>
                        </a:spcBef>
                        <a:spcAft>
                          <a:spcPts val="0"/>
                        </a:spcAft>
                      </a:pPr>
                      <a:r>
                        <a:rPr lang="en-US" sz="2400" dirty="0">
                          <a:solidFill>
                            <a:srgbClr val="FFFFFF"/>
                          </a:solidFill>
                          <a:effectLst/>
                          <a:latin typeface="Tahoma" panose="020B0604030504040204" pitchFamily="34" charset="0"/>
                          <a:ea typeface="Tahoma" panose="020B0604030504040204" pitchFamily="34" charset="0"/>
                          <a:cs typeface="Times New Roman" panose="02020603050405020304" pitchFamily="18" charset="0"/>
                        </a:rPr>
                        <a:t>Supports</a:t>
                      </a:r>
                      <a:endParaRPr lang="en-US" sz="24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64465" marR="142875" indent="16510">
                        <a:spcBef>
                          <a:spcPts val="250"/>
                        </a:spcBef>
                        <a:spcAft>
                          <a:spcPts val="0"/>
                        </a:spcAft>
                      </a:pPr>
                      <a:r>
                        <a:rPr lang="en-US" sz="2400" dirty="0">
                          <a:solidFill>
                            <a:srgbClr val="FFFFFF"/>
                          </a:solidFill>
                          <a:effectLst/>
                          <a:latin typeface="Tahoma" panose="020B0604030504040204" pitchFamily="34" charset="0"/>
                          <a:ea typeface="Tahoma" panose="020B0604030504040204" pitchFamily="34" charset="0"/>
                          <a:cs typeface="Times New Roman" panose="02020603050405020304" pitchFamily="18" charset="0"/>
                        </a:rPr>
                        <a:t>Plans Covering (2020)</a:t>
                      </a:r>
                      <a:endParaRPr lang="en-US" sz="24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64465" marR="142875" indent="16510">
                        <a:spcBef>
                          <a:spcPts val="250"/>
                        </a:spcBef>
                        <a:spcAft>
                          <a:spcPts val="0"/>
                        </a:spcAft>
                      </a:pPr>
                      <a:r>
                        <a:rPr lang="en-US" sz="2400" dirty="0">
                          <a:solidFill>
                            <a:srgbClr val="FFFFFF"/>
                          </a:solidFill>
                          <a:effectLst/>
                          <a:latin typeface="Tahoma" panose="020B0604030504040204" pitchFamily="34" charset="0"/>
                          <a:ea typeface="Tahoma" panose="020B0604030504040204" pitchFamily="34" charset="0"/>
                          <a:cs typeface="Times New Roman" panose="02020603050405020304" pitchFamily="18" charset="0"/>
                        </a:rPr>
                        <a:t>Plans Covering (2021)</a:t>
                      </a:r>
                      <a:endParaRPr lang="en-US" sz="24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65100" marR="142240" indent="16510">
                        <a:spcBef>
                          <a:spcPts val="250"/>
                        </a:spcBef>
                        <a:spcAft>
                          <a:spcPts val="0"/>
                        </a:spcAft>
                      </a:pPr>
                      <a:r>
                        <a:rPr lang="en-US" sz="2400" dirty="0">
                          <a:solidFill>
                            <a:srgbClr val="FFFFFF"/>
                          </a:solidFill>
                          <a:effectLst/>
                          <a:latin typeface="Tahoma" panose="020B0604030504040204" pitchFamily="34" charset="0"/>
                          <a:ea typeface="Tahoma" panose="020B0604030504040204" pitchFamily="34" charset="0"/>
                          <a:cs typeface="Times New Roman" panose="02020603050405020304" pitchFamily="18" charset="0"/>
                        </a:rPr>
                        <a:t>Plans Covering (2022)</a:t>
                      </a:r>
                      <a:endParaRPr lang="en-US" sz="24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72074332"/>
                  </a:ext>
                </a:extLst>
              </a:tr>
              <a:tr h="922358">
                <a:tc>
                  <a:txBody>
                    <a:bodyPr/>
                    <a:lstStyle/>
                    <a:p>
                      <a:pPr marL="133985" marR="0">
                        <a:spcBef>
                          <a:spcPts val="125"/>
                        </a:spcBef>
                        <a:spcAft>
                          <a:spcPts val="0"/>
                        </a:spcAft>
                      </a:pPr>
                      <a:r>
                        <a:rPr lang="en-US" sz="24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In-Home Support Services</a:t>
                      </a:r>
                      <a:endParaRPr lang="en-US" sz="24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629285" marR="0">
                        <a:spcBef>
                          <a:spcPts val="125"/>
                        </a:spcBef>
                        <a:spcAft>
                          <a:spcPts val="0"/>
                        </a:spcAft>
                      </a:pPr>
                      <a:r>
                        <a:rPr lang="en-US" sz="24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223</a:t>
                      </a:r>
                      <a:endParaRPr lang="en-US" sz="24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560070" marR="546735" algn="ctr">
                        <a:spcBef>
                          <a:spcPts val="125"/>
                        </a:spcBef>
                        <a:spcAft>
                          <a:spcPts val="0"/>
                        </a:spcAft>
                      </a:pPr>
                      <a:r>
                        <a:rPr lang="en-US" sz="24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429</a:t>
                      </a:r>
                      <a:endParaRPr lang="en-US" sz="24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560070" marR="546735" algn="ctr">
                        <a:spcBef>
                          <a:spcPts val="125"/>
                        </a:spcBef>
                        <a:spcAft>
                          <a:spcPts val="0"/>
                        </a:spcAft>
                      </a:pPr>
                      <a:r>
                        <a:rPr lang="en-US" sz="24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729</a:t>
                      </a:r>
                      <a:endParaRPr lang="en-US" sz="24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4064153585"/>
                  </a:ext>
                </a:extLst>
              </a:tr>
              <a:tr h="922358">
                <a:tc>
                  <a:txBody>
                    <a:bodyPr/>
                    <a:lstStyle/>
                    <a:p>
                      <a:pPr marL="133985" marR="0">
                        <a:spcBef>
                          <a:spcPts val="135"/>
                        </a:spcBef>
                        <a:spcAft>
                          <a:spcPts val="0"/>
                        </a:spcAft>
                      </a:pPr>
                      <a:r>
                        <a:rPr lang="en-US" sz="24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Adult Day Health Services</a:t>
                      </a:r>
                      <a:endParaRPr lang="en-US" sz="24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666115" marR="0">
                        <a:spcBef>
                          <a:spcPts val="135"/>
                        </a:spcBef>
                        <a:spcAft>
                          <a:spcPts val="0"/>
                        </a:spcAft>
                      </a:pPr>
                      <a:r>
                        <a:rPr lang="en-US" sz="24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84</a:t>
                      </a:r>
                      <a:endParaRPr lang="en-US" sz="24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560070" marR="546735" algn="ctr">
                        <a:spcBef>
                          <a:spcPts val="135"/>
                        </a:spcBef>
                        <a:spcAft>
                          <a:spcPts val="0"/>
                        </a:spcAft>
                      </a:pPr>
                      <a:r>
                        <a:rPr lang="en-US" sz="24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127</a:t>
                      </a:r>
                      <a:endParaRPr lang="en-US" sz="24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560070" marR="546735" algn="ctr">
                        <a:spcBef>
                          <a:spcPts val="135"/>
                        </a:spcBef>
                        <a:spcAft>
                          <a:spcPts val="0"/>
                        </a:spcAft>
                      </a:pPr>
                      <a:r>
                        <a:rPr lang="en-US" sz="24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50</a:t>
                      </a:r>
                      <a:endParaRPr lang="en-US" sz="24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668243941"/>
                  </a:ext>
                </a:extLst>
              </a:tr>
              <a:tr h="922358">
                <a:tc>
                  <a:txBody>
                    <a:bodyPr/>
                    <a:lstStyle/>
                    <a:p>
                      <a:pPr marL="133985" marR="0">
                        <a:spcBef>
                          <a:spcPts val="135"/>
                        </a:spcBef>
                        <a:spcAft>
                          <a:spcPts val="0"/>
                        </a:spcAft>
                      </a:pPr>
                      <a:r>
                        <a:rPr lang="en-US" sz="24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Support for Caregivers of Enrollees</a:t>
                      </a:r>
                      <a:endParaRPr lang="en-US" sz="24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629920" marR="0">
                        <a:spcBef>
                          <a:spcPts val="135"/>
                        </a:spcBef>
                        <a:spcAft>
                          <a:spcPts val="0"/>
                        </a:spcAft>
                      </a:pPr>
                      <a:r>
                        <a:rPr lang="en-US" sz="24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125</a:t>
                      </a:r>
                      <a:endParaRPr lang="en-US" sz="24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560070" marR="546735" algn="ctr">
                        <a:spcBef>
                          <a:spcPts val="135"/>
                        </a:spcBef>
                        <a:spcAft>
                          <a:spcPts val="0"/>
                        </a:spcAft>
                      </a:pPr>
                      <a:r>
                        <a:rPr lang="en-US" sz="24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95</a:t>
                      </a:r>
                      <a:endParaRPr lang="en-US" sz="24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560070" marR="546735" algn="ctr">
                        <a:spcBef>
                          <a:spcPts val="135"/>
                        </a:spcBef>
                        <a:spcAft>
                          <a:spcPts val="0"/>
                        </a:spcAft>
                      </a:pPr>
                      <a:r>
                        <a:rPr lang="en-US" sz="24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160</a:t>
                      </a:r>
                      <a:endParaRPr lang="en-US" sz="24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3944858960"/>
                  </a:ext>
                </a:extLst>
              </a:tr>
            </a:tbl>
          </a:graphicData>
        </a:graphic>
      </p:graphicFrame>
      <p:sp>
        <p:nvSpPr>
          <p:cNvPr id="4" name="Slide Number Placeholder 3">
            <a:extLst>
              <a:ext uri="{FF2B5EF4-FFF2-40B4-BE49-F238E27FC236}">
                <a16:creationId xmlns:a16="http://schemas.microsoft.com/office/drawing/2014/main" id="{5C89983E-9315-457A-954B-585F01A0DE72}"/>
              </a:ext>
            </a:extLst>
          </p:cNvPr>
          <p:cNvSpPr>
            <a:spLocks noGrp="1"/>
          </p:cNvSpPr>
          <p:nvPr>
            <p:ph type="sldNum" sz="quarter" idx="12"/>
          </p:nvPr>
        </p:nvSpPr>
        <p:spPr/>
        <p:txBody>
          <a:bodyPr/>
          <a:lstStyle/>
          <a:p>
            <a:fld id="{ED076490-EB40-A641-A897-AD17FAA32DF9}" type="slidenum">
              <a:rPr lang="en-US" smtClean="0"/>
              <a:pPr/>
              <a:t>14</a:t>
            </a:fld>
            <a:endParaRPr lang="en-US" dirty="0"/>
          </a:p>
        </p:txBody>
      </p:sp>
      <p:sp>
        <p:nvSpPr>
          <p:cNvPr id="6" name="TextBox 5">
            <a:extLst>
              <a:ext uri="{FF2B5EF4-FFF2-40B4-BE49-F238E27FC236}">
                <a16:creationId xmlns:a16="http://schemas.microsoft.com/office/drawing/2014/main" id="{1A895AAA-6BF2-4583-9278-34D1FC616EA5}"/>
              </a:ext>
            </a:extLst>
          </p:cNvPr>
          <p:cNvSpPr txBox="1"/>
          <p:nvPr/>
        </p:nvSpPr>
        <p:spPr>
          <a:xfrm>
            <a:off x="601884" y="5646588"/>
            <a:ext cx="10980517" cy="646331"/>
          </a:xfrm>
          <a:prstGeom prst="rect">
            <a:avLst/>
          </a:prstGeom>
          <a:noFill/>
        </p:spPr>
        <p:txBody>
          <a:bodyPr wrap="square" rtlCol="0">
            <a:spAutoFit/>
          </a:bodyPr>
          <a:lstStyle/>
          <a:p>
            <a:r>
              <a:rPr lang="en-US" dirty="0"/>
              <a:t>Source: </a:t>
            </a:r>
            <a:r>
              <a:rPr lang="en-US" dirty="0">
                <a:hlinkClick r:id="rId2">
                  <a:extLst>
                    <a:ext uri="{A12FA001-AC4F-418D-AE19-62706E023703}">
                      <ahyp:hlinkClr xmlns:ahyp="http://schemas.microsoft.com/office/drawing/2018/hyperlinkcolor" val="tx"/>
                    </a:ext>
                  </a:extLst>
                </a:hlinkClick>
              </a:rPr>
              <a:t>https://atiadvisory.com/wp-content/uploads/2022/01/Plan-Year-2022-Medicare-Advantage-New-Non-Medical-Supplemental-Benefits.pdf</a:t>
            </a:r>
            <a:r>
              <a:rPr lang="en-US" dirty="0"/>
              <a:t> </a:t>
            </a:r>
          </a:p>
        </p:txBody>
      </p:sp>
    </p:spTree>
    <p:extLst>
      <p:ext uri="{BB962C8B-B14F-4D97-AF65-F5344CB8AC3E}">
        <p14:creationId xmlns:p14="http://schemas.microsoft.com/office/powerpoint/2010/main" val="2627240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2B65C-6A03-410D-92B2-70FF6039DE01}"/>
              </a:ext>
            </a:extLst>
          </p:cNvPr>
          <p:cNvSpPr>
            <a:spLocks noGrp="1"/>
          </p:cNvSpPr>
          <p:nvPr>
            <p:ph type="title"/>
          </p:nvPr>
        </p:nvSpPr>
        <p:spPr/>
        <p:txBody>
          <a:bodyPr>
            <a:normAutofit/>
          </a:bodyPr>
          <a:lstStyle/>
          <a:p>
            <a:r>
              <a:rPr lang="en-US" dirty="0"/>
              <a:t>SSBCI: Examples</a:t>
            </a:r>
          </a:p>
        </p:txBody>
      </p:sp>
      <p:graphicFrame>
        <p:nvGraphicFramePr>
          <p:cNvPr id="5" name="Table 5">
            <a:extLst>
              <a:ext uri="{FF2B5EF4-FFF2-40B4-BE49-F238E27FC236}">
                <a16:creationId xmlns:a16="http://schemas.microsoft.com/office/drawing/2014/main" id="{10D6C595-C6EB-4BB4-9937-C23C28FBFA98}"/>
              </a:ext>
            </a:extLst>
          </p:cNvPr>
          <p:cNvGraphicFramePr>
            <a:graphicFrameLocks noGrp="1"/>
          </p:cNvGraphicFramePr>
          <p:nvPr>
            <p:ph idx="1"/>
            <p:extLst>
              <p:ext uri="{D42A27DB-BD31-4B8C-83A1-F6EECF244321}">
                <p14:modId xmlns:p14="http://schemas.microsoft.com/office/powerpoint/2010/main" val="3437182846"/>
              </p:ext>
            </p:extLst>
          </p:nvPr>
        </p:nvGraphicFramePr>
        <p:xfrm>
          <a:off x="609599" y="1323852"/>
          <a:ext cx="10980516" cy="4221632"/>
        </p:xfrm>
        <a:graphic>
          <a:graphicData uri="http://schemas.openxmlformats.org/drawingml/2006/table">
            <a:tbl>
              <a:tblPr firstRow="1" bandRow="1">
                <a:tableStyleId>{5C22544A-7EE6-4342-B048-85BDC9FD1C3A}</a:tableStyleId>
              </a:tblPr>
              <a:tblGrid>
                <a:gridCol w="2750916">
                  <a:extLst>
                    <a:ext uri="{9D8B030D-6E8A-4147-A177-3AD203B41FA5}">
                      <a16:colId xmlns:a16="http://schemas.microsoft.com/office/drawing/2014/main" val="1697517498"/>
                    </a:ext>
                  </a:extLst>
                </a:gridCol>
                <a:gridCol w="2743200">
                  <a:extLst>
                    <a:ext uri="{9D8B030D-6E8A-4147-A177-3AD203B41FA5}">
                      <a16:colId xmlns:a16="http://schemas.microsoft.com/office/drawing/2014/main" val="234017380"/>
                    </a:ext>
                  </a:extLst>
                </a:gridCol>
                <a:gridCol w="2743200">
                  <a:extLst>
                    <a:ext uri="{9D8B030D-6E8A-4147-A177-3AD203B41FA5}">
                      <a16:colId xmlns:a16="http://schemas.microsoft.com/office/drawing/2014/main" val="3284497086"/>
                    </a:ext>
                  </a:extLst>
                </a:gridCol>
                <a:gridCol w="2743200">
                  <a:extLst>
                    <a:ext uri="{9D8B030D-6E8A-4147-A177-3AD203B41FA5}">
                      <a16:colId xmlns:a16="http://schemas.microsoft.com/office/drawing/2014/main" val="3186818645"/>
                    </a:ext>
                  </a:extLst>
                </a:gridCol>
              </a:tblGrid>
              <a:tr h="653817">
                <a:tc>
                  <a:txBody>
                    <a:bodyPr/>
                    <a:lstStyle/>
                    <a:p>
                      <a:pPr marL="152400" marR="0">
                        <a:spcBef>
                          <a:spcPts val="970"/>
                        </a:spcBef>
                        <a:spcAft>
                          <a:spcPts val="0"/>
                        </a:spcAft>
                      </a:pPr>
                      <a:r>
                        <a:rPr lang="en-US" sz="2400" dirty="0">
                          <a:solidFill>
                            <a:srgbClr val="FFFFFF"/>
                          </a:solidFill>
                          <a:effectLst/>
                          <a:latin typeface="Tahoma" panose="020B0604030504040204" pitchFamily="34" charset="0"/>
                          <a:ea typeface="Tahoma" panose="020B0604030504040204" pitchFamily="34" charset="0"/>
                          <a:cs typeface="Times New Roman" panose="02020603050405020304" pitchFamily="18" charset="0"/>
                        </a:rPr>
                        <a:t>Supports</a:t>
                      </a:r>
                      <a:endParaRPr lang="en-US" sz="24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64465" marR="142875" indent="16510">
                        <a:spcBef>
                          <a:spcPts val="250"/>
                        </a:spcBef>
                        <a:spcAft>
                          <a:spcPts val="0"/>
                        </a:spcAft>
                      </a:pPr>
                      <a:r>
                        <a:rPr lang="en-US" sz="2400" dirty="0">
                          <a:solidFill>
                            <a:srgbClr val="FFFFFF"/>
                          </a:solidFill>
                          <a:effectLst/>
                          <a:latin typeface="Tahoma" panose="020B0604030504040204" pitchFamily="34" charset="0"/>
                          <a:ea typeface="Tahoma" panose="020B0604030504040204" pitchFamily="34" charset="0"/>
                          <a:cs typeface="Times New Roman" panose="02020603050405020304" pitchFamily="18" charset="0"/>
                        </a:rPr>
                        <a:t>Plans Covering (2020)</a:t>
                      </a:r>
                      <a:endParaRPr lang="en-US" sz="24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64465" marR="142875" indent="16510">
                        <a:spcBef>
                          <a:spcPts val="250"/>
                        </a:spcBef>
                        <a:spcAft>
                          <a:spcPts val="0"/>
                        </a:spcAft>
                      </a:pPr>
                      <a:r>
                        <a:rPr lang="en-US" sz="2400" dirty="0">
                          <a:solidFill>
                            <a:srgbClr val="FFFFFF"/>
                          </a:solidFill>
                          <a:effectLst/>
                          <a:latin typeface="Tahoma" panose="020B0604030504040204" pitchFamily="34" charset="0"/>
                          <a:ea typeface="Tahoma" panose="020B0604030504040204" pitchFamily="34" charset="0"/>
                          <a:cs typeface="Times New Roman" panose="02020603050405020304" pitchFamily="18" charset="0"/>
                        </a:rPr>
                        <a:t>Plans Covering (2021)</a:t>
                      </a:r>
                      <a:endParaRPr lang="en-US" sz="24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165100" marR="142240" indent="16510">
                        <a:spcBef>
                          <a:spcPts val="250"/>
                        </a:spcBef>
                        <a:spcAft>
                          <a:spcPts val="0"/>
                        </a:spcAft>
                      </a:pPr>
                      <a:r>
                        <a:rPr lang="en-US" sz="2400" dirty="0">
                          <a:solidFill>
                            <a:srgbClr val="FFFFFF"/>
                          </a:solidFill>
                          <a:effectLst/>
                          <a:latin typeface="Tahoma" panose="020B0604030504040204" pitchFamily="34" charset="0"/>
                          <a:ea typeface="Tahoma" panose="020B0604030504040204" pitchFamily="34" charset="0"/>
                          <a:cs typeface="Times New Roman" panose="02020603050405020304" pitchFamily="18" charset="0"/>
                        </a:rPr>
                        <a:t>Plans Covering (2022)</a:t>
                      </a:r>
                      <a:endParaRPr lang="en-US" sz="24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72074332"/>
                  </a:ext>
                </a:extLst>
              </a:tr>
              <a:tr h="643928">
                <a:tc>
                  <a:txBody>
                    <a:bodyPr/>
                    <a:lstStyle/>
                    <a:p>
                      <a:pPr marL="133985" marR="0">
                        <a:spcBef>
                          <a:spcPts val="135"/>
                        </a:spcBef>
                        <a:spcAft>
                          <a:spcPts val="0"/>
                        </a:spcAft>
                      </a:pPr>
                      <a:r>
                        <a:rPr lang="en-US" sz="2000" dirty="0">
                          <a:effectLst/>
                          <a:latin typeface="Tahoma" panose="020B0604030504040204" pitchFamily="34" charset="0"/>
                          <a:ea typeface="Tahoma" panose="020B0604030504040204" pitchFamily="34" charset="0"/>
                          <a:cs typeface="Times New Roman" panose="02020603050405020304" pitchFamily="18" charset="0"/>
                        </a:rPr>
                        <a:t>Pest Control</a:t>
                      </a:r>
                    </a:p>
                  </a:txBody>
                  <a:tcPr marL="0" marR="0" marT="0" marB="0"/>
                </a:tc>
                <a:tc>
                  <a:txBody>
                    <a:bodyPr/>
                    <a:lstStyle/>
                    <a:p>
                      <a:pPr marL="629285" marR="0">
                        <a:spcBef>
                          <a:spcPts val="135"/>
                        </a:spcBef>
                        <a:spcAft>
                          <a:spcPts val="0"/>
                        </a:spcAft>
                      </a:pPr>
                      <a:r>
                        <a:rPr lang="en-US" sz="20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118</a:t>
                      </a:r>
                      <a:endParaRPr lang="en-US" sz="20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560070" marR="547370" algn="ctr">
                        <a:spcBef>
                          <a:spcPts val="135"/>
                        </a:spcBef>
                        <a:spcAft>
                          <a:spcPts val="0"/>
                        </a:spcAft>
                      </a:pPr>
                      <a:r>
                        <a:rPr lang="en-US" sz="20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208</a:t>
                      </a:r>
                      <a:endParaRPr lang="en-US" sz="20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560070" marR="546735" algn="ctr">
                        <a:spcBef>
                          <a:spcPts val="135"/>
                        </a:spcBef>
                        <a:spcAft>
                          <a:spcPts val="0"/>
                        </a:spcAft>
                      </a:pPr>
                      <a:r>
                        <a:rPr lang="en-US" sz="20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326</a:t>
                      </a:r>
                      <a:endParaRPr lang="en-US" sz="20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4064153585"/>
                  </a:ext>
                </a:extLst>
              </a:tr>
              <a:tr h="643928">
                <a:tc>
                  <a:txBody>
                    <a:bodyPr/>
                    <a:lstStyle/>
                    <a:p>
                      <a:pPr marL="133985" marR="0">
                        <a:spcBef>
                          <a:spcPts val="135"/>
                        </a:spcBef>
                        <a:spcAft>
                          <a:spcPts val="0"/>
                        </a:spcAft>
                      </a:pPr>
                      <a:r>
                        <a:rPr lang="en-US" sz="20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Non-Medical Transportation</a:t>
                      </a:r>
                      <a:endParaRPr lang="en-US" sz="20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666115" marR="0">
                        <a:spcBef>
                          <a:spcPts val="135"/>
                        </a:spcBef>
                        <a:spcAft>
                          <a:spcPts val="0"/>
                        </a:spcAft>
                      </a:pPr>
                      <a:r>
                        <a:rPr lang="en-US" sz="20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88</a:t>
                      </a:r>
                      <a:endParaRPr lang="en-US" sz="20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560070" marR="547370" algn="ctr">
                        <a:spcBef>
                          <a:spcPts val="135"/>
                        </a:spcBef>
                        <a:spcAft>
                          <a:spcPts val="0"/>
                        </a:spcAft>
                      </a:pPr>
                      <a:r>
                        <a:rPr lang="en-US" sz="20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177</a:t>
                      </a:r>
                      <a:endParaRPr lang="en-US" sz="20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560070" marR="546735" algn="ctr">
                        <a:spcBef>
                          <a:spcPts val="135"/>
                        </a:spcBef>
                        <a:spcAft>
                          <a:spcPts val="0"/>
                        </a:spcAft>
                      </a:pPr>
                      <a:r>
                        <a:rPr lang="en-US" sz="20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375</a:t>
                      </a:r>
                      <a:endParaRPr lang="en-US" sz="20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668243941"/>
                  </a:ext>
                </a:extLst>
              </a:tr>
              <a:tr h="817271">
                <a:tc>
                  <a:txBody>
                    <a:bodyPr/>
                    <a:lstStyle/>
                    <a:p>
                      <a:pPr marL="133985" marR="0">
                        <a:spcBef>
                          <a:spcPts val="135"/>
                        </a:spcBef>
                        <a:spcAft>
                          <a:spcPts val="0"/>
                        </a:spcAft>
                      </a:pPr>
                      <a:r>
                        <a:rPr lang="en-US" sz="20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Indoor Air Quality Equipment and Services</a:t>
                      </a:r>
                      <a:endParaRPr lang="en-US" sz="20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666115" marR="0">
                        <a:spcBef>
                          <a:spcPts val="135"/>
                        </a:spcBef>
                        <a:spcAft>
                          <a:spcPts val="0"/>
                        </a:spcAft>
                      </a:pPr>
                      <a:r>
                        <a:rPr lang="en-US" sz="20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52</a:t>
                      </a:r>
                      <a:endParaRPr lang="en-US" sz="20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560070" marR="547370" algn="ctr">
                        <a:spcBef>
                          <a:spcPts val="135"/>
                        </a:spcBef>
                        <a:spcAft>
                          <a:spcPts val="0"/>
                        </a:spcAft>
                      </a:pPr>
                      <a:r>
                        <a:rPr lang="en-US" sz="20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140</a:t>
                      </a:r>
                      <a:endParaRPr lang="en-US" sz="20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560070" marR="546735" algn="ctr">
                        <a:spcBef>
                          <a:spcPts val="135"/>
                        </a:spcBef>
                        <a:spcAft>
                          <a:spcPts val="0"/>
                        </a:spcAft>
                      </a:pPr>
                      <a:r>
                        <a:rPr lang="en-US" sz="20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166</a:t>
                      </a:r>
                      <a:endParaRPr lang="en-US" sz="20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3944858960"/>
                  </a:ext>
                </a:extLst>
              </a:tr>
              <a:tr h="643928">
                <a:tc>
                  <a:txBody>
                    <a:bodyPr/>
                    <a:lstStyle/>
                    <a:p>
                      <a:pPr marL="133985" marR="0">
                        <a:spcBef>
                          <a:spcPts val="135"/>
                        </a:spcBef>
                        <a:spcAft>
                          <a:spcPts val="0"/>
                        </a:spcAft>
                      </a:pPr>
                      <a:r>
                        <a:rPr lang="en-US" sz="2000" dirty="0">
                          <a:effectLst/>
                          <a:latin typeface="Tahoma" panose="020B0604030504040204" pitchFamily="34" charset="0"/>
                          <a:ea typeface="Tahoma" panose="020B0604030504040204" pitchFamily="34" charset="0"/>
                          <a:cs typeface="Times New Roman" panose="02020603050405020304" pitchFamily="18" charset="0"/>
                        </a:rPr>
                        <a:t>Services Supporting Self-Direction</a:t>
                      </a:r>
                    </a:p>
                  </a:txBody>
                  <a:tcPr marL="0" marR="0" marT="0" marB="0"/>
                </a:tc>
                <a:tc>
                  <a:txBody>
                    <a:bodyPr/>
                    <a:lstStyle/>
                    <a:p>
                      <a:pPr marL="666115" marR="0">
                        <a:spcBef>
                          <a:spcPts val="135"/>
                        </a:spcBef>
                        <a:spcAft>
                          <a:spcPts val="0"/>
                        </a:spcAft>
                      </a:pPr>
                      <a:r>
                        <a:rPr lang="en-US" sz="20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20</a:t>
                      </a:r>
                      <a:endParaRPr lang="en-US" sz="20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560070" marR="546735" algn="ctr">
                        <a:spcBef>
                          <a:spcPts val="135"/>
                        </a:spcBef>
                        <a:spcAft>
                          <a:spcPts val="0"/>
                        </a:spcAft>
                      </a:pPr>
                      <a:r>
                        <a:rPr lang="en-US" sz="20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96</a:t>
                      </a:r>
                      <a:endParaRPr lang="en-US" sz="20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560070" marR="546735" algn="ctr">
                        <a:spcBef>
                          <a:spcPts val="135"/>
                        </a:spcBef>
                        <a:spcAft>
                          <a:spcPts val="0"/>
                        </a:spcAft>
                      </a:pPr>
                      <a:r>
                        <a:rPr lang="en-US" sz="20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151</a:t>
                      </a:r>
                      <a:endParaRPr lang="en-US" sz="20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4258259473"/>
                  </a:ext>
                </a:extLst>
              </a:tr>
              <a:tr h="643928">
                <a:tc>
                  <a:txBody>
                    <a:bodyPr/>
                    <a:lstStyle/>
                    <a:p>
                      <a:pPr marL="133985" marR="0">
                        <a:spcBef>
                          <a:spcPts val="135"/>
                        </a:spcBef>
                        <a:spcAft>
                          <a:spcPts val="0"/>
                        </a:spcAft>
                      </a:pPr>
                      <a:r>
                        <a:rPr lang="en-US" sz="20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Structural Home Modifications</a:t>
                      </a:r>
                      <a:endParaRPr lang="en-US" sz="20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666115" marR="0">
                        <a:spcBef>
                          <a:spcPts val="135"/>
                        </a:spcBef>
                        <a:spcAft>
                          <a:spcPts val="0"/>
                        </a:spcAft>
                      </a:pPr>
                      <a:r>
                        <a:rPr lang="en-US" sz="200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44</a:t>
                      </a:r>
                      <a:endParaRPr lang="en-US" sz="200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560070" marR="546735" algn="ctr">
                        <a:spcBef>
                          <a:spcPts val="135"/>
                        </a:spcBef>
                        <a:spcAft>
                          <a:spcPts val="0"/>
                        </a:spcAft>
                      </a:pPr>
                      <a:r>
                        <a:rPr lang="en-US" sz="20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42</a:t>
                      </a:r>
                      <a:endParaRPr lang="en-US" sz="20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tc>
                  <a:txBody>
                    <a:bodyPr/>
                    <a:lstStyle/>
                    <a:p>
                      <a:pPr marL="560070" marR="546100" algn="ctr">
                        <a:spcBef>
                          <a:spcPts val="135"/>
                        </a:spcBef>
                        <a:spcAft>
                          <a:spcPts val="0"/>
                        </a:spcAft>
                      </a:pPr>
                      <a:r>
                        <a:rPr lang="en-US" sz="20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rPr>
                        <a:t>57</a:t>
                      </a:r>
                      <a:endParaRPr lang="en-US" sz="2000" dirty="0">
                        <a:effectLst/>
                        <a:latin typeface="Tahoma" panose="020B0604030504040204" pitchFamily="34" charset="0"/>
                        <a:ea typeface="Tahoma" panose="020B0604030504040204" pitchFamily="34" charset="0"/>
                        <a:cs typeface="Times New Roman" panose="02020603050405020304" pitchFamily="18" charset="0"/>
                      </a:endParaRPr>
                    </a:p>
                  </a:txBody>
                  <a:tcPr marL="0" marR="0" marT="0" marB="0"/>
                </a:tc>
                <a:extLst>
                  <a:ext uri="{0D108BD9-81ED-4DB2-BD59-A6C34878D82A}">
                    <a16:rowId xmlns:a16="http://schemas.microsoft.com/office/drawing/2014/main" val="4291024765"/>
                  </a:ext>
                </a:extLst>
              </a:tr>
            </a:tbl>
          </a:graphicData>
        </a:graphic>
      </p:graphicFrame>
      <p:sp>
        <p:nvSpPr>
          <p:cNvPr id="4" name="Slide Number Placeholder 3">
            <a:extLst>
              <a:ext uri="{FF2B5EF4-FFF2-40B4-BE49-F238E27FC236}">
                <a16:creationId xmlns:a16="http://schemas.microsoft.com/office/drawing/2014/main" id="{5C89983E-9315-457A-954B-585F01A0DE72}"/>
              </a:ext>
            </a:extLst>
          </p:cNvPr>
          <p:cNvSpPr>
            <a:spLocks noGrp="1"/>
          </p:cNvSpPr>
          <p:nvPr>
            <p:ph type="sldNum" sz="quarter" idx="12"/>
          </p:nvPr>
        </p:nvSpPr>
        <p:spPr/>
        <p:txBody>
          <a:bodyPr/>
          <a:lstStyle/>
          <a:p>
            <a:fld id="{ED076490-EB40-A641-A897-AD17FAA32DF9}" type="slidenum">
              <a:rPr lang="en-US" smtClean="0"/>
              <a:pPr/>
              <a:t>15</a:t>
            </a:fld>
            <a:endParaRPr lang="en-US" dirty="0"/>
          </a:p>
        </p:txBody>
      </p:sp>
      <p:sp>
        <p:nvSpPr>
          <p:cNvPr id="6" name="TextBox 5">
            <a:extLst>
              <a:ext uri="{FF2B5EF4-FFF2-40B4-BE49-F238E27FC236}">
                <a16:creationId xmlns:a16="http://schemas.microsoft.com/office/drawing/2014/main" id="{1A895AAA-6BF2-4583-9278-34D1FC616EA5}"/>
              </a:ext>
            </a:extLst>
          </p:cNvPr>
          <p:cNvSpPr txBox="1"/>
          <p:nvPr/>
        </p:nvSpPr>
        <p:spPr>
          <a:xfrm>
            <a:off x="601884" y="5646588"/>
            <a:ext cx="10980517" cy="646331"/>
          </a:xfrm>
          <a:prstGeom prst="rect">
            <a:avLst/>
          </a:prstGeom>
          <a:noFill/>
        </p:spPr>
        <p:txBody>
          <a:bodyPr wrap="square" rtlCol="0">
            <a:spAutoFit/>
          </a:bodyPr>
          <a:lstStyle/>
          <a:p>
            <a:r>
              <a:rPr lang="en-US" dirty="0"/>
              <a:t>Source: </a:t>
            </a:r>
            <a:r>
              <a:rPr lang="en-US" dirty="0">
                <a:hlinkClick r:id="rId2">
                  <a:extLst>
                    <a:ext uri="{A12FA001-AC4F-418D-AE19-62706E023703}">
                      <ahyp:hlinkClr xmlns:ahyp="http://schemas.microsoft.com/office/drawing/2018/hyperlinkcolor" val="tx"/>
                    </a:ext>
                  </a:extLst>
                </a:hlinkClick>
              </a:rPr>
              <a:t>https://atiadvisory.com/wp-content/uploads/2022/01/Plan-Year-2022-Medicare-Advantage-New-Non-Medical-Supplemental-Benefits.pdf</a:t>
            </a:r>
            <a:r>
              <a:rPr lang="en-US" dirty="0"/>
              <a:t> </a:t>
            </a:r>
          </a:p>
        </p:txBody>
      </p:sp>
    </p:spTree>
    <p:extLst>
      <p:ext uri="{BB962C8B-B14F-4D97-AF65-F5344CB8AC3E}">
        <p14:creationId xmlns:p14="http://schemas.microsoft.com/office/powerpoint/2010/main" val="3405681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D91CA5-3FEB-4F1C-88C0-F1716B26BAB0}"/>
              </a:ext>
            </a:extLst>
          </p:cNvPr>
          <p:cNvSpPr>
            <a:spLocks noGrp="1"/>
          </p:cNvSpPr>
          <p:nvPr>
            <p:ph type="ctrTitle"/>
          </p:nvPr>
        </p:nvSpPr>
        <p:spPr/>
        <p:txBody>
          <a:bodyPr/>
          <a:lstStyle/>
          <a:p>
            <a:r>
              <a:rPr lang="en-US" dirty="0"/>
              <a:t>Medicaid HCBS</a:t>
            </a:r>
          </a:p>
        </p:txBody>
      </p:sp>
      <p:sp>
        <p:nvSpPr>
          <p:cNvPr id="11" name="Subtitle 10">
            <a:extLst>
              <a:ext uri="{FF2B5EF4-FFF2-40B4-BE49-F238E27FC236}">
                <a16:creationId xmlns:a16="http://schemas.microsoft.com/office/drawing/2014/main" id="{FC5B5AAA-D762-4742-8A02-BBBE5F07A3B4}"/>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1519EEC7-4244-4CB6-A4B1-580AC3E9EF7D}"/>
              </a:ext>
            </a:extLst>
          </p:cNvPr>
          <p:cNvSpPr>
            <a:spLocks noGrp="1"/>
          </p:cNvSpPr>
          <p:nvPr>
            <p:ph type="sldNum" sz="quarter" idx="12"/>
          </p:nvPr>
        </p:nvSpPr>
        <p:spPr/>
        <p:txBody>
          <a:bodyPr/>
          <a:lstStyle/>
          <a:p>
            <a:fld id="{ED076490-EB40-A641-A897-AD17FAA32DF9}" type="slidenum">
              <a:rPr lang="en-US" smtClean="0"/>
              <a:pPr/>
              <a:t>16</a:t>
            </a:fld>
            <a:endParaRPr lang="en-US" dirty="0"/>
          </a:p>
        </p:txBody>
      </p:sp>
    </p:spTree>
    <p:extLst>
      <p:ext uri="{BB962C8B-B14F-4D97-AF65-F5344CB8AC3E}">
        <p14:creationId xmlns:p14="http://schemas.microsoft.com/office/powerpoint/2010/main" val="808724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FDE4-1633-45ED-BE0C-867BFC255D9B}"/>
              </a:ext>
            </a:extLst>
          </p:cNvPr>
          <p:cNvSpPr>
            <a:spLocks noGrp="1"/>
          </p:cNvSpPr>
          <p:nvPr>
            <p:ph type="title"/>
          </p:nvPr>
        </p:nvSpPr>
        <p:spPr/>
        <p:txBody>
          <a:bodyPr/>
          <a:lstStyle/>
          <a:p>
            <a:r>
              <a:rPr lang="en-US" dirty="0"/>
              <a:t>Check-in Poll</a:t>
            </a:r>
          </a:p>
        </p:txBody>
      </p:sp>
      <p:sp>
        <p:nvSpPr>
          <p:cNvPr id="3" name="Slide Number Placeholder 2">
            <a:extLst>
              <a:ext uri="{FF2B5EF4-FFF2-40B4-BE49-F238E27FC236}">
                <a16:creationId xmlns:a16="http://schemas.microsoft.com/office/drawing/2014/main" id="{9541566D-E5E5-44CB-A767-841F18C5DA3B}"/>
              </a:ext>
            </a:extLst>
          </p:cNvPr>
          <p:cNvSpPr>
            <a:spLocks noGrp="1"/>
          </p:cNvSpPr>
          <p:nvPr>
            <p:ph type="sldNum" sz="quarter" idx="12"/>
          </p:nvPr>
        </p:nvSpPr>
        <p:spPr/>
        <p:txBody>
          <a:bodyPr>
            <a:normAutofit fontScale="85000" lnSpcReduction="20000"/>
          </a:bodyPr>
          <a:lstStyle/>
          <a:p>
            <a:fld id="{A162D542-39A4-4598-BEB9-D1267FDA8501}" type="slidenum">
              <a:rPr lang="en-US" smtClean="0"/>
              <a:t>17</a:t>
            </a:fld>
            <a:endParaRPr lang="en-US" dirty="0"/>
          </a:p>
        </p:txBody>
      </p:sp>
      <p:sp>
        <p:nvSpPr>
          <p:cNvPr id="4" name="TextBox 3">
            <a:extLst>
              <a:ext uri="{FF2B5EF4-FFF2-40B4-BE49-F238E27FC236}">
                <a16:creationId xmlns:a16="http://schemas.microsoft.com/office/drawing/2014/main" id="{0C1FB14F-559E-4E7C-8EF4-F9B22BEEBF70}"/>
              </a:ext>
            </a:extLst>
          </p:cNvPr>
          <p:cNvSpPr txBox="1"/>
          <p:nvPr/>
        </p:nvSpPr>
        <p:spPr>
          <a:xfrm>
            <a:off x="812800" y="1981200"/>
            <a:ext cx="10172701" cy="4216539"/>
          </a:xfrm>
          <a:prstGeom prst="rect">
            <a:avLst/>
          </a:prstGeom>
          <a:noFill/>
        </p:spPr>
        <p:txBody>
          <a:bodyPr wrap="square" rtlCol="0">
            <a:spAutoFit/>
          </a:bodyPr>
          <a:lstStyle/>
          <a:p>
            <a:r>
              <a:rPr lang="en-US" sz="3600" b="1" dirty="0"/>
              <a:t>How familiar are you with Medicaid/HCBS in your state?</a:t>
            </a:r>
          </a:p>
          <a:p>
            <a:endParaRPr lang="en-US" sz="3200" dirty="0"/>
          </a:p>
          <a:p>
            <a:r>
              <a:rPr lang="en-US" sz="3200" dirty="0"/>
              <a:t>A.  Very familiar</a:t>
            </a:r>
          </a:p>
          <a:p>
            <a:pPr marL="514350" indent="-514350">
              <a:buAutoNum type="alphaUcPeriod" startAt="2"/>
            </a:pPr>
            <a:r>
              <a:rPr lang="en-US" sz="3200" dirty="0"/>
              <a:t>Somewhat familiar</a:t>
            </a:r>
          </a:p>
          <a:p>
            <a:pPr marL="514350" indent="-514350">
              <a:buAutoNum type="alphaUcPeriod" startAt="2"/>
            </a:pPr>
            <a:r>
              <a:rPr lang="en-US" sz="3200" dirty="0"/>
              <a:t>A little familiar</a:t>
            </a:r>
          </a:p>
          <a:p>
            <a:pPr marL="514350" indent="-514350">
              <a:buAutoNum type="alphaUcPeriod" startAt="2"/>
            </a:pPr>
            <a:r>
              <a:rPr lang="en-US" sz="3200" dirty="0"/>
              <a:t>Not at all familiar</a:t>
            </a:r>
          </a:p>
          <a:p>
            <a:endParaRPr lang="en-US" dirty="0"/>
          </a:p>
          <a:p>
            <a:endParaRPr lang="en-US" dirty="0"/>
          </a:p>
        </p:txBody>
      </p:sp>
    </p:spTree>
    <p:extLst>
      <p:ext uri="{BB962C8B-B14F-4D97-AF65-F5344CB8AC3E}">
        <p14:creationId xmlns:p14="http://schemas.microsoft.com/office/powerpoint/2010/main" val="34494407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Medicaid LTSS</a:t>
            </a:r>
            <a:endParaRPr lang="en-US" dirty="0"/>
          </a:p>
        </p:txBody>
      </p:sp>
      <p:sp>
        <p:nvSpPr>
          <p:cNvPr id="3" name="Content Placeholder 2"/>
          <p:cNvSpPr>
            <a:spLocks noGrp="1"/>
          </p:cNvSpPr>
          <p:nvPr>
            <p:ph idx="1"/>
          </p:nvPr>
        </p:nvSpPr>
        <p:spPr/>
        <p:txBody>
          <a:bodyPr>
            <a:normAutofit fontScale="55000" lnSpcReduction="20000"/>
          </a:bodyPr>
          <a:lstStyle/>
          <a:p>
            <a:r>
              <a:rPr lang="en-US" dirty="0"/>
              <a:t>A variety of programs exist that provide Long-term Services and supports in Medicaid</a:t>
            </a:r>
          </a:p>
          <a:p>
            <a:r>
              <a:rPr lang="en-US" dirty="0"/>
              <a:t>LTSS in Medicaid includes institutional services in nursing homes (mandatory) as well as HCBS (optional)</a:t>
            </a:r>
          </a:p>
          <a:p>
            <a:r>
              <a:rPr lang="en-US" dirty="0"/>
              <a:t>Each state sets their own standards for clinical eligibility, known as “level of care”</a:t>
            </a:r>
          </a:p>
          <a:p>
            <a:r>
              <a:rPr lang="en-US" dirty="0"/>
              <a:t>LTSS can also have different eligibility criteria</a:t>
            </a:r>
          </a:p>
          <a:p>
            <a:pPr lvl="1"/>
            <a:r>
              <a:rPr lang="en-US" dirty="0"/>
              <a:t>The “special income group” allows individuals who require LTSS to qualify with income at 300% of SSI (approximately 225% FPL) instead of lower levels for non-LTSS groups</a:t>
            </a:r>
          </a:p>
          <a:p>
            <a:pPr lvl="1"/>
            <a:r>
              <a:rPr lang="en-US" dirty="0"/>
              <a:t>Special income group exists in many states, but not all cover up to 300% SSI</a:t>
            </a:r>
          </a:p>
          <a:p>
            <a:pPr lvl="1"/>
            <a:r>
              <a:rPr lang="en-US" dirty="0"/>
              <a:t>State-by-state listing of Special Income Rule policies: </a:t>
            </a:r>
            <a:r>
              <a:rPr lang="en-US" dirty="0">
                <a:solidFill>
                  <a:srgbClr val="002060"/>
                </a:solidFill>
                <a:hlinkClick r:id="rId2">
                  <a:extLst>
                    <a:ext uri="{A12FA001-AC4F-418D-AE19-62706E023703}">
                      <ahyp:hlinkClr xmlns:ahyp="http://schemas.microsoft.com/office/drawing/2018/hyperlinkcolor" val="tx"/>
                    </a:ext>
                  </a:extLst>
                </a:hlinkClick>
              </a:rPr>
              <a:t>http://kff.org/other/state-indicator/medicaid-eligibility-for-long-term-care-through-the-special-income-rule/?currentTimeframe=0</a:t>
            </a:r>
            <a:r>
              <a:rPr lang="en-US" dirty="0">
                <a:solidFill>
                  <a:srgbClr val="002060"/>
                </a:solidFill>
              </a:rPr>
              <a:t> </a:t>
            </a:r>
          </a:p>
          <a:p>
            <a:endParaRPr lang="en-US" dirty="0"/>
          </a:p>
        </p:txBody>
      </p:sp>
      <p:sp>
        <p:nvSpPr>
          <p:cNvPr id="5" name="Slide Number Placeholder 3"/>
          <p:cNvSpPr>
            <a:spLocks noGrp="1"/>
          </p:cNvSpPr>
          <p:nvPr>
            <p:ph type="sldNum" sz="quarter" idx="12"/>
          </p:nvPr>
        </p:nvSpPr>
        <p:spPr/>
        <p:txBody>
          <a:bodyPr/>
          <a:lstStyle/>
          <a:p>
            <a:fld id="{0CB06864-F574-4028-82FD-13E392302CC6}" type="slidenum">
              <a:rPr lang="en-US" altLang="en-US" smtClean="0"/>
              <a:pPr/>
              <a:t>18</a:t>
            </a:fld>
            <a:endParaRPr lang="en-US" altLang="en-US" dirty="0"/>
          </a:p>
        </p:txBody>
      </p:sp>
    </p:spTree>
    <p:extLst>
      <p:ext uri="{BB962C8B-B14F-4D97-AF65-F5344CB8AC3E}">
        <p14:creationId xmlns:p14="http://schemas.microsoft.com/office/powerpoint/2010/main" val="3295897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Medicaid LTSS</a:t>
            </a:r>
          </a:p>
        </p:txBody>
      </p:sp>
      <p:sp>
        <p:nvSpPr>
          <p:cNvPr id="3" name="Content Placeholder 2"/>
          <p:cNvSpPr>
            <a:spLocks noGrp="1"/>
          </p:cNvSpPr>
          <p:nvPr>
            <p:ph idx="1"/>
          </p:nvPr>
        </p:nvSpPr>
        <p:spPr/>
        <p:txBody>
          <a:bodyPr>
            <a:normAutofit fontScale="77500" lnSpcReduction="20000"/>
          </a:bodyPr>
          <a:lstStyle/>
          <a:p>
            <a:r>
              <a:rPr lang="en-US" dirty="0"/>
              <a:t>The most common type of HCBS is authorized via 1915(c) – over 200 waivers nationwide</a:t>
            </a:r>
          </a:p>
          <a:p>
            <a:r>
              <a:rPr lang="en-US" dirty="0"/>
              <a:t>Requirement that individuals meet institutional LOC criteria</a:t>
            </a:r>
          </a:p>
          <a:p>
            <a:r>
              <a:rPr lang="en-US" dirty="0"/>
              <a:t>States must demonstrate cost neutrality</a:t>
            </a:r>
          </a:p>
          <a:p>
            <a:r>
              <a:rPr lang="en-US" dirty="0"/>
              <a:t>Allows comprehensive and flexible services – including “other services” </a:t>
            </a:r>
          </a:p>
          <a:p>
            <a:r>
              <a:rPr lang="en-US" dirty="0"/>
              <a:t>Can be targeted to specific populations – service offerings and availability may differ based on individual’s characteristics</a:t>
            </a:r>
          </a:p>
        </p:txBody>
      </p:sp>
      <p:sp>
        <p:nvSpPr>
          <p:cNvPr id="5" name="Slide Number Placeholder 3"/>
          <p:cNvSpPr>
            <a:spLocks noGrp="1"/>
          </p:cNvSpPr>
          <p:nvPr>
            <p:ph type="sldNum" sz="quarter" idx="12"/>
          </p:nvPr>
        </p:nvSpPr>
        <p:spPr>
          <a:xfrm>
            <a:off x="1524000" y="1295401"/>
            <a:ext cx="533400" cy="320675"/>
          </a:xfrm>
        </p:spPr>
        <p:txBody>
          <a:bodyPr/>
          <a:lstStyle/>
          <a:p>
            <a:fld id="{BBF7B42B-FD04-442D-ABF1-CFE9B205C7BA}" type="slidenum">
              <a:rPr lang="en-US" altLang="en-US" smtClean="0"/>
              <a:t>19</a:t>
            </a:fld>
            <a:endParaRPr lang="en-US" altLang="en-US" dirty="0"/>
          </a:p>
        </p:txBody>
      </p:sp>
      <p:sp>
        <p:nvSpPr>
          <p:cNvPr id="6" name="Slide Number Placeholder 3">
            <a:extLst>
              <a:ext uri="{FF2B5EF4-FFF2-40B4-BE49-F238E27FC236}">
                <a16:creationId xmlns:a16="http://schemas.microsoft.com/office/drawing/2014/main" id="{F61AEBFB-B7B4-43BD-B2C7-C9651EB8EA39}"/>
              </a:ext>
            </a:extLst>
          </p:cNvPr>
          <p:cNvSpPr txBox="1">
            <a:spLocks/>
          </p:cNvSpPr>
          <p:nvPr/>
        </p:nvSpPr>
        <p:spPr>
          <a:xfrm>
            <a:off x="1313827" y="6376136"/>
            <a:ext cx="2844800" cy="36618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B06864-F574-4028-82FD-13E392302CC6}" type="slidenum">
              <a:rPr lang="en-US" altLang="en-US" smtClean="0"/>
              <a:pPr/>
              <a:t>19</a:t>
            </a:fld>
            <a:endParaRPr lang="en-US" altLang="en-US" dirty="0"/>
          </a:p>
        </p:txBody>
      </p:sp>
    </p:spTree>
    <p:extLst>
      <p:ext uri="{BB962C8B-B14F-4D97-AF65-F5344CB8AC3E}">
        <p14:creationId xmlns:p14="http://schemas.microsoft.com/office/powerpoint/2010/main" val="785729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601127" y="1918333"/>
            <a:ext cx="8705426" cy="348205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b="1" kern="1200">
                <a:solidFill>
                  <a:srgbClr val="002868"/>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SzPct val="75000"/>
              <a:buFont typeface="Courier New" panose="02070309020205020404" pitchFamily="49" charset="0"/>
              <a:buChar char="o"/>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2400"/>
              </a:spcBef>
              <a:spcAft>
                <a:spcPts val="600"/>
              </a:spcAft>
              <a:buClr>
                <a:srgbClr val="0070C0"/>
              </a:buClr>
              <a:buSzPct val="80000"/>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The </a:t>
            </a:r>
            <a:r>
              <a:rPr kumimoji="0" lang="en-US" sz="2400" b="1" i="0" u="none" strike="noStrike" kern="1200" cap="none" spc="0" normalizeH="0" baseline="0" noProof="0" dirty="0">
                <a:ln>
                  <a:noFill/>
                </a:ln>
                <a:solidFill>
                  <a:srgbClr val="00B0F0"/>
                </a:solidFill>
                <a:effectLst/>
                <a:uLnTx/>
                <a:uFillTx/>
                <a:latin typeface="Calibri" panose="020F0502020204030204" pitchFamily="34" charset="0"/>
                <a:ea typeface="+mn-ea"/>
                <a:cs typeface="Arial" panose="020B0604020202020204" pitchFamily="34" charset="0"/>
              </a:rPr>
              <a:t>panels</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on the right show participants, chat, and polling. </a:t>
            </a:r>
            <a:b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b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Click the </a:t>
            </a:r>
            <a:r>
              <a:rPr kumimoji="0" lang="en-US" sz="2400" b="1" i="0" u="none" strike="noStrike" kern="1200" cap="none" spc="0" normalizeH="0" baseline="0" noProof="0" dirty="0">
                <a:ln>
                  <a:noFill/>
                </a:ln>
                <a:solidFill>
                  <a:srgbClr val="00B0F0"/>
                </a:solidFill>
                <a:effectLst/>
                <a:uLnTx/>
                <a:uFillTx/>
                <a:latin typeface="Calibri" panose="020F0502020204030204" pitchFamily="34" charset="0"/>
                <a:ea typeface="+mn-ea"/>
                <a:cs typeface="Arial" panose="020B0604020202020204" pitchFamily="34" charset="0"/>
              </a:rPr>
              <a:t>&gt;</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or </a:t>
            </a:r>
            <a:r>
              <a:rPr kumimoji="0" lang="en-US" sz="2400" b="1" i="0" u="none" strike="noStrike" kern="1200" cap="none" spc="0" normalizeH="0" baseline="0" noProof="0" dirty="0">
                <a:ln>
                  <a:noFill/>
                </a:ln>
                <a:solidFill>
                  <a:srgbClr val="00B0F0"/>
                </a:solidFill>
                <a:effectLst/>
                <a:uLnTx/>
                <a:uFillTx/>
                <a:latin typeface="Calibri" panose="020F0502020204030204" pitchFamily="34" charset="0"/>
                <a:ea typeface="+mn-ea"/>
                <a:cs typeface="Arial" panose="020B0604020202020204" pitchFamily="34" charset="0"/>
              </a:rPr>
              <a:t>x</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to open and close panels.</a:t>
            </a:r>
          </a:p>
          <a:p>
            <a:pPr marL="0" marR="0" lvl="0" indent="0" algn="l" defTabSz="914400" rtl="0" eaLnBrk="1" fontAlgn="auto" latinLnBrk="0" hangingPunct="1">
              <a:lnSpc>
                <a:spcPct val="90000"/>
              </a:lnSpc>
              <a:spcBef>
                <a:spcPts val="2400"/>
              </a:spcBef>
              <a:spcAft>
                <a:spcPts val="600"/>
              </a:spcAft>
              <a:buClr>
                <a:srgbClr val="0070C0"/>
              </a:buClr>
              <a:buSzPct val="80000"/>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The </a:t>
            </a:r>
            <a:r>
              <a:rPr kumimoji="0" lang="en-US" sz="2400" b="1" i="0" u="none" strike="noStrike" kern="1200" cap="none" spc="0" normalizeH="0" baseline="0" noProof="0" dirty="0">
                <a:ln>
                  <a:noFill/>
                </a:ln>
                <a:solidFill>
                  <a:srgbClr val="00B0F0"/>
                </a:solidFill>
                <a:effectLst/>
                <a:uLnTx/>
                <a:uFillTx/>
                <a:latin typeface="Calibri" panose="020F0502020204030204" pitchFamily="34" charset="0"/>
                <a:ea typeface="+mn-ea"/>
                <a:cs typeface="Arial" panose="020B0604020202020204" pitchFamily="34" charset="0"/>
              </a:rPr>
              <a:t>menu</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at the bottom allows you to mute, open participant and chat panels, and leave the event. </a:t>
            </a:r>
          </a:p>
          <a:p>
            <a:pPr marL="0" marR="0" lvl="0" indent="0" algn="l" defTabSz="914400" rtl="0" eaLnBrk="1" fontAlgn="auto" latinLnBrk="0" hangingPunct="1">
              <a:lnSpc>
                <a:spcPct val="90000"/>
              </a:lnSpc>
              <a:spcBef>
                <a:spcPts val="2400"/>
              </a:spcBef>
              <a:spcAft>
                <a:spcPts val="600"/>
              </a:spcAft>
              <a:buClr>
                <a:srgbClr val="0070C0"/>
              </a:buClr>
              <a:buSzPct val="80000"/>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To </a:t>
            </a:r>
            <a:r>
              <a:rPr kumimoji="0" lang="en-US" sz="2400" b="1" i="0" u="none" strike="noStrike" kern="1200" cap="none" spc="0" normalizeH="0" baseline="0" noProof="0" dirty="0">
                <a:ln>
                  <a:noFill/>
                </a:ln>
                <a:solidFill>
                  <a:srgbClr val="00B0F0"/>
                </a:solidFill>
                <a:effectLst/>
                <a:uLnTx/>
                <a:uFillTx/>
                <a:latin typeface="Calibri" panose="020F0502020204030204" pitchFamily="34" charset="0"/>
                <a:ea typeface="+mn-ea"/>
                <a:cs typeface="Arial" panose="020B0604020202020204" pitchFamily="34" charset="0"/>
              </a:rPr>
              <a:t>raise your hand</a:t>
            </a: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rPr>
              <a:t>, open the participant panel, then click the hand icon in the lower right corner.</a:t>
            </a:r>
          </a:p>
          <a:p>
            <a:pPr marL="457200" marR="0" lvl="0" indent="-457200" algn="l" defTabSz="914400" rtl="0" eaLnBrk="1" fontAlgn="auto" latinLnBrk="0" hangingPunct="1">
              <a:lnSpc>
                <a:spcPct val="90000"/>
              </a:lnSpc>
              <a:spcBef>
                <a:spcPts val="600"/>
              </a:spcBef>
              <a:spcAft>
                <a:spcPts val="600"/>
              </a:spcAft>
              <a:buClr>
                <a:srgbClr val="0070C0"/>
              </a:buClr>
              <a:buSzPct val="80000"/>
              <a:buFont typeface="+mj-lt"/>
              <a:buAutoNum type="arabicPeriod"/>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panose="020B0604020202020204" pitchFamily="34" charset="0"/>
            </a:endParaRPr>
          </a:p>
        </p:txBody>
      </p:sp>
      <p:sp>
        <p:nvSpPr>
          <p:cNvPr id="23" name="Title 3">
            <a:extLst>
              <a:ext uri="{FF2B5EF4-FFF2-40B4-BE49-F238E27FC236}">
                <a16:creationId xmlns:a16="http://schemas.microsoft.com/office/drawing/2014/main" id="{3A5339D8-1F51-41E0-90A7-51ABFD09AE67}"/>
              </a:ext>
            </a:extLst>
          </p:cNvPr>
          <p:cNvSpPr txBox="1">
            <a:spLocks/>
          </p:cNvSpPr>
          <p:nvPr/>
        </p:nvSpPr>
        <p:spPr>
          <a:xfrm>
            <a:off x="433754" y="402101"/>
            <a:ext cx="11604276" cy="1181372"/>
          </a:xfrm>
          <a:prstGeom prst="rect">
            <a:avLst/>
          </a:prstGeom>
        </p:spPr>
        <p:txBody>
          <a:bodyPr vert="horz" anchor="ctr">
            <a:noAutofit/>
          </a:bodyPr>
          <a:lstStyle>
            <a:lvl1pPr algn="l" rtl="0" eaLnBrk="1" latinLnBrk="0" hangingPunct="1">
              <a:spcBef>
                <a:spcPct val="0"/>
              </a:spcBef>
              <a:buNone/>
              <a:defRPr kumimoji="0" sz="4400" b="0" i="0" u="none" kern="1200">
                <a:solidFill>
                  <a:schemeClr val="tx2"/>
                </a:solidFill>
                <a:latin typeface="+mj-lt"/>
                <a:ea typeface="+mj-ea"/>
                <a:cs typeface="+mj-cs"/>
              </a:defRPr>
            </a:lvl1pPr>
          </a:lstStyle>
          <a:p>
            <a:pPr marL="0" marR="0" lvl="0" indent="0" algn="l" defTabSz="914400" rtl="0" eaLnBrk="1" fontAlgn="auto" latinLnBrk="0" hangingPunct="1">
              <a:lnSpc>
                <a:spcPts val="4000"/>
              </a:lnSpc>
              <a:spcBef>
                <a:spcPct val="0"/>
              </a:spcBef>
              <a:spcAft>
                <a:spcPts val="0"/>
              </a:spcAft>
              <a:buClrTx/>
              <a:buSzTx/>
              <a:buFontTx/>
              <a:buNone/>
              <a:tabLst/>
              <a:defRPr/>
            </a:pPr>
            <a:r>
              <a:rPr kumimoji="0" lang="en-US" sz="3900" b="1" i="0" u="none" strike="noStrike" kern="1200" cap="none" spc="600" normalizeH="0" baseline="0" noProof="0" dirty="0">
                <a:ln>
                  <a:noFill/>
                </a:ln>
                <a:solidFill>
                  <a:srgbClr val="595959"/>
                </a:solidFill>
                <a:effectLst/>
                <a:uLnTx/>
                <a:uFillTx/>
                <a:latin typeface="Tw Cen MT"/>
                <a:ea typeface="+mj-ea"/>
                <a:cs typeface="+mj-cs"/>
              </a:rPr>
              <a:t>WEBEX TOOLBARS,MENUS, AND PANELS</a:t>
            </a:r>
          </a:p>
        </p:txBody>
      </p:sp>
      <p:pic>
        <p:nvPicPr>
          <p:cNvPr id="1027" name="Picture 3">
            <a:extLst>
              <a:ext uri="{FF2B5EF4-FFF2-40B4-BE49-F238E27FC236}">
                <a16:creationId xmlns:a16="http://schemas.microsoft.com/office/drawing/2014/main" id="{9EF7DEB7-E1B5-4087-BF96-51EF828692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08376" y="1388598"/>
            <a:ext cx="3629654" cy="128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75DA00C4-8E1E-4023-A009-E5B98495628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1038" t="11009"/>
          <a:stretch/>
        </p:blipFill>
        <p:spPr bwMode="auto">
          <a:xfrm>
            <a:off x="10339754" y="5070094"/>
            <a:ext cx="1698276" cy="814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a:extLst>
              <a:ext uri="{FF2B5EF4-FFF2-40B4-BE49-F238E27FC236}">
                <a16:creationId xmlns:a16="http://schemas.microsoft.com/office/drawing/2014/main" id="{FC95D748-626B-4112-8EB6-7374A22AC6D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4515" t="92517" r="572"/>
          <a:stretch/>
        </p:blipFill>
        <p:spPr bwMode="auto">
          <a:xfrm>
            <a:off x="341316" y="5884984"/>
            <a:ext cx="11696714" cy="72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781DDB5D-4E8B-4F98-A531-B40D9940A0A9}"/>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400" b="1" i="0" u="none" strike="noStrike" kern="1200" cap="none" spc="0" normalizeH="0" baseline="0" noProof="0">
              <a:ln>
                <a:noFill/>
              </a:ln>
              <a:solidFill>
                <a:srgbClr val="FFFFFF"/>
              </a:solidFill>
              <a:effectLst/>
              <a:uLnTx/>
              <a:uFillTx/>
              <a:latin typeface="Tw Cen MT"/>
              <a:ea typeface="+mn-ea"/>
              <a:cs typeface="+mn-cs"/>
            </a:endParaRPr>
          </a:p>
        </p:txBody>
      </p:sp>
    </p:spTree>
    <p:custDataLst>
      <p:tags r:id="rId1"/>
    </p:custDataLst>
    <p:extLst>
      <p:ext uri="{BB962C8B-B14F-4D97-AF65-F5344CB8AC3E}">
        <p14:creationId xmlns:p14="http://schemas.microsoft.com/office/powerpoint/2010/main" val="3661988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Placeholder 1"/>
          <p:cNvSpPr txBox="1">
            <a:spLocks/>
          </p:cNvSpPr>
          <p:nvPr/>
        </p:nvSpPr>
        <p:spPr>
          <a:xfrm>
            <a:off x="3063764" y="5394655"/>
            <a:ext cx="6873766" cy="430413"/>
          </a:xfrm>
          <a:prstGeom prst="rect">
            <a:avLst/>
          </a:prstGeom>
        </p:spPr>
        <p:txBody>
          <a:bodyPr vert="horz" lIns="91440" tIns="45720" rIns="91440" bIns="45720" rtlCol="0" anchor="ctr">
            <a:normAutofit fontScale="92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2800" dirty="0"/>
          </a:p>
        </p:txBody>
      </p:sp>
      <p:sp>
        <p:nvSpPr>
          <p:cNvPr id="12" name="Text Placeholder 2"/>
          <p:cNvSpPr txBox="1">
            <a:spLocks/>
          </p:cNvSpPr>
          <p:nvPr/>
        </p:nvSpPr>
        <p:spPr>
          <a:xfrm>
            <a:off x="3199231" y="490412"/>
            <a:ext cx="6976533" cy="4501039"/>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lvl="1"/>
            <a:endParaRPr lang="en-US" sz="4200" dirty="0">
              <a:solidFill>
                <a:schemeClr val="tx1"/>
              </a:solidFill>
            </a:endParaRPr>
          </a:p>
        </p:txBody>
      </p:sp>
      <p:sp>
        <p:nvSpPr>
          <p:cNvPr id="2" name="Rectangle 1"/>
          <p:cNvSpPr/>
          <p:nvPr/>
        </p:nvSpPr>
        <p:spPr>
          <a:xfrm>
            <a:off x="3063764" y="1582342"/>
            <a:ext cx="7184786" cy="461665"/>
          </a:xfrm>
          <a:prstGeom prst="rect">
            <a:avLst/>
          </a:prstGeom>
        </p:spPr>
        <p:txBody>
          <a:bodyPr wrap="square">
            <a:spAutoFit/>
          </a:bodyPr>
          <a:lstStyle/>
          <a:p>
            <a:r>
              <a:rPr lang="en-US" sz="2400" dirty="0"/>
              <a:t> </a:t>
            </a:r>
          </a:p>
        </p:txBody>
      </p:sp>
      <p:graphicFrame>
        <p:nvGraphicFramePr>
          <p:cNvPr id="9" name="Table 8"/>
          <p:cNvGraphicFramePr>
            <a:graphicFrameLocks noGrp="1"/>
          </p:cNvGraphicFramePr>
          <p:nvPr>
            <p:extLst>
              <p:ext uri="{D42A27DB-BD31-4B8C-83A1-F6EECF244321}">
                <p14:modId xmlns:p14="http://schemas.microsoft.com/office/powerpoint/2010/main" val="3596578253"/>
              </p:ext>
            </p:extLst>
          </p:nvPr>
        </p:nvGraphicFramePr>
        <p:xfrm>
          <a:off x="106101" y="580431"/>
          <a:ext cx="11979798" cy="5532676"/>
        </p:xfrm>
        <a:graphic>
          <a:graphicData uri="http://schemas.openxmlformats.org/drawingml/2006/table">
            <a:tbl>
              <a:tblPr firstRow="1" bandRow="1">
                <a:tableStyleId>{5C22544A-7EE6-4342-B048-85BDC9FD1C3A}</a:tableStyleId>
              </a:tblPr>
              <a:tblGrid>
                <a:gridCol w="1874563">
                  <a:extLst>
                    <a:ext uri="{9D8B030D-6E8A-4147-A177-3AD203B41FA5}">
                      <a16:colId xmlns:a16="http://schemas.microsoft.com/office/drawing/2014/main" val="20000"/>
                    </a:ext>
                  </a:extLst>
                </a:gridCol>
                <a:gridCol w="2417595">
                  <a:extLst>
                    <a:ext uri="{9D8B030D-6E8A-4147-A177-3AD203B41FA5}">
                      <a16:colId xmlns:a16="http://schemas.microsoft.com/office/drawing/2014/main" val="20001"/>
                    </a:ext>
                  </a:extLst>
                </a:gridCol>
                <a:gridCol w="3080026">
                  <a:extLst>
                    <a:ext uri="{9D8B030D-6E8A-4147-A177-3AD203B41FA5}">
                      <a16:colId xmlns:a16="http://schemas.microsoft.com/office/drawing/2014/main" val="20002"/>
                    </a:ext>
                  </a:extLst>
                </a:gridCol>
                <a:gridCol w="2385754">
                  <a:extLst>
                    <a:ext uri="{9D8B030D-6E8A-4147-A177-3AD203B41FA5}">
                      <a16:colId xmlns:a16="http://schemas.microsoft.com/office/drawing/2014/main" val="20003"/>
                    </a:ext>
                  </a:extLst>
                </a:gridCol>
                <a:gridCol w="2221860">
                  <a:extLst>
                    <a:ext uri="{9D8B030D-6E8A-4147-A177-3AD203B41FA5}">
                      <a16:colId xmlns:a16="http://schemas.microsoft.com/office/drawing/2014/main" val="20004"/>
                    </a:ext>
                  </a:extLst>
                </a:gridCol>
              </a:tblGrid>
              <a:tr h="348370">
                <a:tc>
                  <a:txBody>
                    <a:bodyPr/>
                    <a:lstStyle/>
                    <a:p>
                      <a:pPr algn="ctr"/>
                      <a:endParaRPr lang="en-US" sz="1700" dirty="0">
                        <a:solidFill>
                          <a:schemeClr val="bg1"/>
                        </a:solidFill>
                        <a:latin typeface="Cambria" panose="02040503050406030204" pitchFamily="18" charset="0"/>
                      </a:endParaRPr>
                    </a:p>
                  </a:txBody>
                  <a:tcPr marL="98994" marR="98994" marT="49497" marB="49497">
                    <a:solidFill>
                      <a:srgbClr val="1C4372"/>
                    </a:solidFill>
                  </a:tcPr>
                </a:tc>
                <a:tc>
                  <a:txBody>
                    <a:bodyPr/>
                    <a:lstStyle/>
                    <a:p>
                      <a:pPr algn="ctr"/>
                      <a:r>
                        <a:rPr lang="en-US" sz="1700" dirty="0">
                          <a:solidFill>
                            <a:schemeClr val="bg1"/>
                          </a:solidFill>
                          <a:latin typeface="Cambria" panose="02040503050406030204" pitchFamily="18" charset="0"/>
                        </a:rPr>
                        <a:t>§1915(c) </a:t>
                      </a:r>
                    </a:p>
                  </a:txBody>
                  <a:tcPr marL="98994" marR="98994" marT="49497" marB="49497">
                    <a:solidFill>
                      <a:srgbClr val="1C437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700" dirty="0">
                          <a:solidFill>
                            <a:schemeClr val="bg1"/>
                          </a:solidFill>
                          <a:latin typeface="Cambria" panose="02040503050406030204" pitchFamily="18" charset="0"/>
                        </a:rPr>
                        <a:t>§1915(</a:t>
                      </a:r>
                      <a:r>
                        <a:rPr lang="en-US" sz="1700" dirty="0" err="1">
                          <a:solidFill>
                            <a:schemeClr val="bg1"/>
                          </a:solidFill>
                          <a:latin typeface="Cambria" panose="02040503050406030204" pitchFamily="18" charset="0"/>
                        </a:rPr>
                        <a:t>i</a:t>
                      </a:r>
                      <a:r>
                        <a:rPr lang="en-US" sz="1700" dirty="0">
                          <a:solidFill>
                            <a:schemeClr val="bg1"/>
                          </a:solidFill>
                          <a:latin typeface="Cambria" panose="02040503050406030204" pitchFamily="18" charset="0"/>
                        </a:rPr>
                        <a:t>) </a:t>
                      </a:r>
                    </a:p>
                  </a:txBody>
                  <a:tcPr marL="98994" marR="98994" marT="49497" marB="49497">
                    <a:solidFill>
                      <a:srgbClr val="1C437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700" dirty="0">
                          <a:solidFill>
                            <a:schemeClr val="bg1"/>
                          </a:solidFill>
                          <a:latin typeface="Cambria" panose="02040503050406030204" pitchFamily="18" charset="0"/>
                        </a:rPr>
                        <a:t>§1915(k) </a:t>
                      </a:r>
                    </a:p>
                  </a:txBody>
                  <a:tcPr marL="98994" marR="98994" marT="49497" marB="49497">
                    <a:solidFill>
                      <a:srgbClr val="1C4372"/>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700" dirty="0">
                          <a:solidFill>
                            <a:schemeClr val="bg1"/>
                          </a:solidFill>
                          <a:latin typeface="Cambria" panose="02040503050406030204" pitchFamily="18" charset="0"/>
                        </a:rPr>
                        <a:t>§1115(a) </a:t>
                      </a:r>
                    </a:p>
                  </a:txBody>
                  <a:tcPr marL="98994" marR="98994" marT="49497" marB="49497">
                    <a:solidFill>
                      <a:srgbClr val="1C4372"/>
                    </a:solidFill>
                  </a:tcPr>
                </a:tc>
                <a:extLst>
                  <a:ext uri="{0D108BD9-81ED-4DB2-BD59-A6C34878D82A}">
                    <a16:rowId xmlns:a16="http://schemas.microsoft.com/office/drawing/2014/main" val="10000"/>
                  </a:ext>
                </a:extLst>
              </a:tr>
              <a:tr h="1315079">
                <a:tc>
                  <a:txBody>
                    <a:bodyPr/>
                    <a:lstStyle/>
                    <a:p>
                      <a:r>
                        <a:rPr lang="en-US" sz="1700" b="1" dirty="0">
                          <a:latin typeface="Cambria" panose="02040503050406030204" pitchFamily="18" charset="0"/>
                        </a:rPr>
                        <a:t>Clinical</a:t>
                      </a:r>
                    </a:p>
                    <a:p>
                      <a:r>
                        <a:rPr lang="en-US" sz="1700" b="1" dirty="0">
                          <a:latin typeface="Cambria" panose="02040503050406030204" pitchFamily="18" charset="0"/>
                        </a:rPr>
                        <a:t>Eligibility Criteria</a:t>
                      </a:r>
                    </a:p>
                  </a:txBody>
                  <a:tcPr marL="98994" marR="98994" marT="49497" marB="49497"/>
                </a:tc>
                <a:tc>
                  <a:txBody>
                    <a:bodyPr/>
                    <a:lstStyle/>
                    <a:p>
                      <a:r>
                        <a:rPr lang="en-US" sz="1700" dirty="0">
                          <a:latin typeface="Cambria" panose="02040503050406030204" pitchFamily="18" charset="0"/>
                        </a:rPr>
                        <a:t>Must meet state’s institutional</a:t>
                      </a:r>
                      <a:r>
                        <a:rPr lang="en-US" sz="1700" baseline="0" dirty="0">
                          <a:latin typeface="Cambria" panose="02040503050406030204" pitchFamily="18" charset="0"/>
                        </a:rPr>
                        <a:t> level of care</a:t>
                      </a:r>
                      <a:endParaRPr lang="en-US" sz="1700" dirty="0">
                        <a:latin typeface="Cambria" panose="02040503050406030204" pitchFamily="18" charset="0"/>
                      </a:endParaRPr>
                    </a:p>
                  </a:txBody>
                  <a:tcPr marL="98994" marR="98994" marT="49497" marB="49497"/>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a:latin typeface="Cambria" panose="02040503050406030204" pitchFamily="18" charset="0"/>
                        </a:rPr>
                        <a:t>Must be “less stringent” than the comparable institutional criteria for the population</a:t>
                      </a:r>
                    </a:p>
                  </a:txBody>
                  <a:tcPr marL="98994" marR="98994" marT="49497" marB="4949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700" dirty="0">
                          <a:latin typeface="Cambria" panose="02040503050406030204" pitchFamily="18" charset="0"/>
                        </a:rPr>
                        <a:t>Must meet state’s institutional</a:t>
                      </a:r>
                      <a:r>
                        <a:rPr lang="en-US" sz="1700" baseline="0" dirty="0">
                          <a:latin typeface="Cambria" panose="02040503050406030204" pitchFamily="18" charset="0"/>
                        </a:rPr>
                        <a:t> level of care </a:t>
                      </a:r>
                      <a:endParaRPr lang="en-US" sz="1700" dirty="0">
                        <a:latin typeface="Cambria" panose="02040503050406030204" pitchFamily="18" charset="0"/>
                      </a:endParaRPr>
                    </a:p>
                  </a:txBody>
                  <a:tcPr marL="98994" marR="98994" marT="49497" marB="49497"/>
                </a:tc>
                <a:tc>
                  <a:txBody>
                    <a:bodyPr/>
                    <a:lstStyle/>
                    <a:p>
                      <a:r>
                        <a:rPr lang="en-US" sz="1700" baseline="0" dirty="0">
                          <a:latin typeface="Cambria" panose="02040503050406030204" pitchFamily="18" charset="0"/>
                        </a:rPr>
                        <a:t>State can implement various criteria if approved by CMS</a:t>
                      </a:r>
                      <a:endParaRPr lang="en-US" sz="1700" dirty="0">
                        <a:latin typeface="Cambria" panose="02040503050406030204" pitchFamily="18" charset="0"/>
                      </a:endParaRPr>
                    </a:p>
                  </a:txBody>
                  <a:tcPr marL="98994" marR="98994" marT="49497" marB="49497"/>
                </a:tc>
                <a:extLst>
                  <a:ext uri="{0D108BD9-81ED-4DB2-BD59-A6C34878D82A}">
                    <a16:rowId xmlns:a16="http://schemas.microsoft.com/office/drawing/2014/main" val="10001"/>
                  </a:ext>
                </a:extLst>
              </a:tr>
              <a:tr h="826392">
                <a:tc>
                  <a:txBody>
                    <a:bodyPr/>
                    <a:lstStyle/>
                    <a:p>
                      <a:r>
                        <a:rPr lang="en-US" sz="1700" b="1" dirty="0">
                          <a:latin typeface="Cambria" panose="02040503050406030204" pitchFamily="18" charset="0"/>
                        </a:rPr>
                        <a:t>Financial Eligibility Criteria</a:t>
                      </a:r>
                    </a:p>
                  </a:txBody>
                  <a:tcPr marL="98994" marR="98994" marT="49497" marB="49497"/>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a:latin typeface="Cambria" panose="02040503050406030204" pitchFamily="18" charset="0"/>
                        </a:rPr>
                        <a:t>Special income group applies.  Other Medicaid groups</a:t>
                      </a:r>
                      <a:r>
                        <a:rPr lang="en-US" sz="1700" baseline="0" dirty="0">
                          <a:latin typeface="Cambria" panose="02040503050406030204" pitchFamily="18" charset="0"/>
                        </a:rPr>
                        <a:t> can be included.</a:t>
                      </a:r>
                      <a:endParaRPr lang="en-US" sz="1700" dirty="0">
                        <a:latin typeface="Cambria" panose="02040503050406030204" pitchFamily="18" charset="0"/>
                      </a:endParaRPr>
                    </a:p>
                  </a:txBody>
                  <a:tcPr marL="98994" marR="98994" marT="49497" marB="49497"/>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baseline="0" dirty="0">
                          <a:latin typeface="Cambria" panose="02040503050406030204" pitchFamily="18" charset="0"/>
                        </a:rPr>
                        <a:t>150% FPL or 300% SSI if meet LOC.  Special income group does not apply.  State can establish separate eligibility group with own income test.  </a:t>
                      </a:r>
                      <a:endParaRPr lang="en-US" sz="1700" dirty="0">
                        <a:latin typeface="Cambria" panose="02040503050406030204" pitchFamily="18" charset="0"/>
                      </a:endParaRPr>
                    </a:p>
                  </a:txBody>
                  <a:tcPr marL="98994" marR="98994" marT="49497" marB="49497"/>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a:latin typeface="Cambria" panose="02040503050406030204" pitchFamily="18" charset="0"/>
                        </a:rPr>
                        <a:t>In an</a:t>
                      </a:r>
                      <a:r>
                        <a:rPr lang="en-US" sz="1700" baseline="0" dirty="0">
                          <a:latin typeface="Cambria" panose="02040503050406030204" pitchFamily="18" charset="0"/>
                        </a:rPr>
                        <a:t> eligibility group that includes nursing home services.  If not, then 150% FPL.</a:t>
                      </a:r>
                      <a:endParaRPr lang="en-US" sz="1700" dirty="0">
                        <a:latin typeface="Cambria" panose="02040503050406030204" pitchFamily="18" charset="0"/>
                      </a:endParaRPr>
                    </a:p>
                  </a:txBody>
                  <a:tcPr marL="98994" marR="98994" marT="49497" marB="49497"/>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a:latin typeface="Cambria" panose="02040503050406030204" pitchFamily="18" charset="0"/>
                        </a:rPr>
                        <a:t>State</a:t>
                      </a:r>
                      <a:r>
                        <a:rPr lang="en-US" sz="1700" baseline="0" dirty="0">
                          <a:latin typeface="Cambria" panose="02040503050406030204" pitchFamily="18" charset="0"/>
                        </a:rPr>
                        <a:t> can implement various criteria if approved by CMS</a:t>
                      </a:r>
                      <a:endParaRPr lang="en-US" sz="1700" dirty="0">
                        <a:latin typeface="Cambria" panose="02040503050406030204" pitchFamily="18" charset="0"/>
                      </a:endParaRPr>
                    </a:p>
                  </a:txBody>
                  <a:tcPr marL="98994" marR="98994" marT="49497" marB="49497"/>
                </a:tc>
                <a:extLst>
                  <a:ext uri="{0D108BD9-81ED-4DB2-BD59-A6C34878D82A}">
                    <a16:rowId xmlns:a16="http://schemas.microsoft.com/office/drawing/2014/main" val="10002"/>
                  </a:ext>
                </a:extLst>
              </a:tr>
              <a:tr h="1070735">
                <a:tc>
                  <a:txBody>
                    <a:bodyPr/>
                    <a:lstStyle/>
                    <a:p>
                      <a:r>
                        <a:rPr lang="en-US" sz="1700" b="1" dirty="0">
                          <a:latin typeface="Cambria" panose="02040503050406030204" pitchFamily="18" charset="0"/>
                        </a:rPr>
                        <a:t>Enrollment</a:t>
                      </a:r>
                      <a:r>
                        <a:rPr lang="en-US" sz="1700" b="1" baseline="0" dirty="0">
                          <a:latin typeface="Cambria" panose="02040503050406030204" pitchFamily="18" charset="0"/>
                        </a:rPr>
                        <a:t> limits</a:t>
                      </a:r>
                      <a:endParaRPr lang="en-US" sz="1700" b="1" dirty="0">
                        <a:latin typeface="Cambria" panose="02040503050406030204" pitchFamily="18" charset="0"/>
                      </a:endParaRPr>
                    </a:p>
                  </a:txBody>
                  <a:tcPr marL="98994" marR="98994" marT="49497" marB="49497"/>
                </a:tc>
                <a:tc>
                  <a:txBody>
                    <a:bodyPr/>
                    <a:lstStyle/>
                    <a:p>
                      <a:r>
                        <a:rPr lang="en-US" sz="1700" baseline="0" dirty="0">
                          <a:latin typeface="Cambria" panose="02040503050406030204" pitchFamily="18" charset="0"/>
                        </a:rPr>
                        <a:t>Enrollment limits and waiting lists allowed</a:t>
                      </a:r>
                      <a:endParaRPr lang="en-US" sz="1700" dirty="0">
                        <a:latin typeface="Cambria" panose="02040503050406030204" pitchFamily="18" charset="0"/>
                      </a:endParaRPr>
                    </a:p>
                  </a:txBody>
                  <a:tcPr marL="98994" marR="98994" marT="49497" marB="49497"/>
                </a:tc>
                <a:tc>
                  <a:txBody>
                    <a:bodyPr/>
                    <a:lstStyle/>
                    <a:p>
                      <a:r>
                        <a:rPr lang="en-US" sz="1700" dirty="0">
                          <a:latin typeface="Cambria" panose="02040503050406030204" pitchFamily="18" charset="0"/>
                        </a:rPr>
                        <a:t>Not allowed.  All eligible must be able to access services.</a:t>
                      </a:r>
                    </a:p>
                  </a:txBody>
                  <a:tcPr marL="98994" marR="98994" marT="49497" marB="49497"/>
                </a:tc>
                <a:tc>
                  <a:txBody>
                    <a:bodyPr/>
                    <a:lstStyle/>
                    <a:p>
                      <a:r>
                        <a:rPr lang="en-US" sz="1700" dirty="0">
                          <a:latin typeface="Cambria" panose="02040503050406030204" pitchFamily="18" charset="0"/>
                        </a:rPr>
                        <a:t>Not allowed.  All eligible must be able to access services.</a:t>
                      </a:r>
                    </a:p>
                  </a:txBody>
                  <a:tcPr marL="98994" marR="98994" marT="49497" marB="49497"/>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baseline="0" dirty="0">
                          <a:latin typeface="Cambria" panose="02040503050406030204" pitchFamily="18" charset="0"/>
                        </a:rPr>
                        <a:t>Enrollment limits and waiting lists allowed</a:t>
                      </a:r>
                      <a:endParaRPr lang="en-US" sz="1700" dirty="0">
                        <a:latin typeface="Cambria" panose="02040503050406030204" pitchFamily="18" charset="0"/>
                      </a:endParaRPr>
                    </a:p>
                  </a:txBody>
                  <a:tcPr marL="98994" marR="98994" marT="49497" marB="49497"/>
                </a:tc>
                <a:extLst>
                  <a:ext uri="{0D108BD9-81ED-4DB2-BD59-A6C34878D82A}">
                    <a16:rowId xmlns:a16="http://schemas.microsoft.com/office/drawing/2014/main" val="10003"/>
                  </a:ext>
                </a:extLst>
              </a:tr>
              <a:tr h="1070735">
                <a:tc>
                  <a:txBody>
                    <a:bodyPr/>
                    <a:lstStyle/>
                    <a:p>
                      <a:r>
                        <a:rPr lang="en-US" sz="1700" b="1" dirty="0">
                          <a:latin typeface="Cambria" panose="02040503050406030204" pitchFamily="18" charset="0"/>
                        </a:rPr>
                        <a:t>Services Included</a:t>
                      </a:r>
                    </a:p>
                  </a:txBody>
                  <a:tcPr marL="98994" marR="98994" marT="49497" marB="49497"/>
                </a:tc>
                <a:tc>
                  <a:txBody>
                    <a:bodyPr/>
                    <a:lstStyle/>
                    <a:p>
                      <a:r>
                        <a:rPr lang="en-US" sz="1700" dirty="0">
                          <a:latin typeface="Cambria" panose="02040503050406030204" pitchFamily="18" charset="0"/>
                        </a:rPr>
                        <a:t>Wide range of HCBS, including habilitation,</a:t>
                      </a:r>
                      <a:r>
                        <a:rPr lang="en-US" sz="1700" baseline="0" dirty="0">
                          <a:latin typeface="Cambria" panose="02040503050406030204" pitchFamily="18" charset="0"/>
                        </a:rPr>
                        <a:t> personal care, adult day health, and other CMS-approved</a:t>
                      </a:r>
                      <a:endParaRPr lang="en-US" sz="1700" dirty="0">
                        <a:latin typeface="Cambria" panose="02040503050406030204" pitchFamily="18" charset="0"/>
                      </a:endParaRPr>
                    </a:p>
                  </a:txBody>
                  <a:tcPr marL="98994" marR="98994" marT="49497" marB="49497"/>
                </a:tc>
                <a:tc>
                  <a:txBody>
                    <a:bodyPr/>
                    <a:lstStyle/>
                    <a:p>
                      <a:r>
                        <a:rPr lang="en-US" sz="1700" dirty="0">
                          <a:latin typeface="Cambria" panose="02040503050406030204" pitchFamily="18" charset="0"/>
                        </a:rPr>
                        <a:t>Same as 1915(c)</a:t>
                      </a:r>
                    </a:p>
                  </a:txBody>
                  <a:tcPr marL="98994" marR="98994" marT="49497" marB="49497"/>
                </a:tc>
                <a:tc>
                  <a:txBody>
                    <a:bodyPr/>
                    <a:lstStyle/>
                    <a:p>
                      <a:r>
                        <a:rPr lang="en-US" sz="1700" dirty="0">
                          <a:latin typeface="Cambria" panose="02040503050406030204" pitchFamily="18" charset="0"/>
                        </a:rPr>
                        <a:t>Attendant Care services;</a:t>
                      </a:r>
                      <a:r>
                        <a:rPr lang="en-US" sz="1700" baseline="0" dirty="0">
                          <a:latin typeface="Cambria" panose="02040503050406030204" pitchFamily="18" charset="0"/>
                        </a:rPr>
                        <a:t> items substituted for human assistance</a:t>
                      </a:r>
                      <a:endParaRPr lang="en-US" sz="1700" dirty="0">
                        <a:latin typeface="Cambria" panose="02040503050406030204" pitchFamily="18" charset="0"/>
                      </a:endParaRPr>
                    </a:p>
                  </a:txBody>
                  <a:tcPr marL="98994" marR="98994" marT="49497" marB="49497"/>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dirty="0">
                          <a:latin typeface="Cambria" panose="02040503050406030204" pitchFamily="18" charset="0"/>
                        </a:rPr>
                        <a:t>Can</a:t>
                      </a:r>
                      <a:r>
                        <a:rPr lang="en-US" sz="1700" baseline="0" dirty="0">
                          <a:latin typeface="Cambria" panose="02040503050406030204" pitchFamily="18" charset="0"/>
                        </a:rPr>
                        <a:t> include various services proposed by State and approved by CMS</a:t>
                      </a:r>
                      <a:endParaRPr lang="en-US" sz="1700" dirty="0">
                        <a:latin typeface="Cambria" panose="02040503050406030204" pitchFamily="18" charset="0"/>
                      </a:endParaRPr>
                    </a:p>
                  </a:txBody>
                  <a:tcPr marL="98994" marR="98994" marT="49497" marB="49497"/>
                </a:tc>
                <a:extLst>
                  <a:ext uri="{0D108BD9-81ED-4DB2-BD59-A6C34878D82A}">
                    <a16:rowId xmlns:a16="http://schemas.microsoft.com/office/drawing/2014/main" val="3003611440"/>
                  </a:ext>
                </a:extLst>
              </a:tr>
            </a:tbl>
          </a:graphicData>
        </a:graphic>
      </p:graphicFrame>
      <p:sp>
        <p:nvSpPr>
          <p:cNvPr id="11" name="Slide Number Placeholder 3">
            <a:extLst>
              <a:ext uri="{FF2B5EF4-FFF2-40B4-BE49-F238E27FC236}">
                <a16:creationId xmlns:a16="http://schemas.microsoft.com/office/drawing/2014/main" id="{382E9043-D02A-45A6-BE14-7135D93CA28B}"/>
              </a:ext>
            </a:extLst>
          </p:cNvPr>
          <p:cNvSpPr txBox="1">
            <a:spLocks/>
          </p:cNvSpPr>
          <p:nvPr/>
        </p:nvSpPr>
        <p:spPr>
          <a:xfrm>
            <a:off x="1313827" y="6376136"/>
            <a:ext cx="2844800" cy="36618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B06864-F574-4028-82FD-13E392302CC6}" type="slidenum">
              <a:rPr lang="en-US" altLang="en-US" smtClean="0"/>
              <a:pPr/>
              <a:t>20</a:t>
            </a:fld>
            <a:endParaRPr lang="en-US" altLang="en-US" dirty="0"/>
          </a:p>
        </p:txBody>
      </p:sp>
    </p:spTree>
    <p:extLst>
      <p:ext uri="{BB962C8B-B14F-4D97-AF65-F5344CB8AC3E}">
        <p14:creationId xmlns:p14="http://schemas.microsoft.com/office/powerpoint/2010/main" val="1670824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FFA13-744A-4F88-BEEC-2F569D398CFB}"/>
              </a:ext>
            </a:extLst>
          </p:cNvPr>
          <p:cNvSpPr>
            <a:spLocks noGrp="1"/>
          </p:cNvSpPr>
          <p:nvPr>
            <p:ph type="title"/>
          </p:nvPr>
        </p:nvSpPr>
        <p:spPr/>
        <p:txBody>
          <a:bodyPr/>
          <a:lstStyle/>
          <a:p>
            <a:r>
              <a:rPr lang="en-US" dirty="0"/>
              <a:t>Common HCBS in Waivers</a:t>
            </a:r>
          </a:p>
        </p:txBody>
      </p:sp>
      <p:sp>
        <p:nvSpPr>
          <p:cNvPr id="3" name="Content Placeholder 2">
            <a:extLst>
              <a:ext uri="{FF2B5EF4-FFF2-40B4-BE49-F238E27FC236}">
                <a16:creationId xmlns:a16="http://schemas.microsoft.com/office/drawing/2014/main" id="{3B88268F-F802-4A5F-B2ED-18EAB548F827}"/>
              </a:ext>
            </a:extLst>
          </p:cNvPr>
          <p:cNvSpPr>
            <a:spLocks noGrp="1"/>
          </p:cNvSpPr>
          <p:nvPr>
            <p:ph idx="1"/>
          </p:nvPr>
        </p:nvSpPr>
        <p:spPr>
          <a:xfrm>
            <a:off x="609600" y="1472876"/>
            <a:ext cx="10972800" cy="4525433"/>
          </a:xfrm>
        </p:spPr>
        <p:txBody>
          <a:bodyPr>
            <a:normAutofit fontScale="85000" lnSpcReduction="20000"/>
          </a:bodyPr>
          <a:lstStyle/>
          <a:p>
            <a:r>
              <a:rPr lang="en-US" dirty="0"/>
              <a:t>“Home-based services” are the most common HCBS used across the country</a:t>
            </a:r>
          </a:p>
          <a:p>
            <a:r>
              <a:rPr lang="en-US" dirty="0"/>
              <a:t>Home-based services includes:</a:t>
            </a:r>
          </a:p>
          <a:p>
            <a:pPr lvl="1"/>
            <a:r>
              <a:rPr lang="en-US" dirty="0"/>
              <a:t>Home-based habilitation </a:t>
            </a:r>
          </a:p>
          <a:p>
            <a:pPr lvl="1"/>
            <a:r>
              <a:rPr lang="en-US" dirty="0"/>
              <a:t>Home health aide </a:t>
            </a:r>
          </a:p>
          <a:p>
            <a:pPr lvl="1"/>
            <a:r>
              <a:rPr lang="en-US" dirty="0"/>
              <a:t>Personal care </a:t>
            </a:r>
          </a:p>
          <a:p>
            <a:pPr lvl="1"/>
            <a:r>
              <a:rPr lang="en-US" dirty="0"/>
              <a:t>Companion </a:t>
            </a:r>
          </a:p>
          <a:p>
            <a:pPr lvl="1"/>
            <a:r>
              <a:rPr lang="en-US" dirty="0"/>
              <a:t>Homemaker </a:t>
            </a:r>
          </a:p>
          <a:p>
            <a:pPr lvl="1"/>
            <a:r>
              <a:rPr lang="en-US" dirty="0"/>
              <a:t>Chore</a:t>
            </a:r>
          </a:p>
        </p:txBody>
      </p:sp>
      <p:sp>
        <p:nvSpPr>
          <p:cNvPr id="4" name="Slide Number Placeholder 3">
            <a:extLst>
              <a:ext uri="{FF2B5EF4-FFF2-40B4-BE49-F238E27FC236}">
                <a16:creationId xmlns:a16="http://schemas.microsoft.com/office/drawing/2014/main" id="{AB77A22D-1C49-41CA-989F-E05C80B0747B}"/>
              </a:ext>
            </a:extLst>
          </p:cNvPr>
          <p:cNvSpPr>
            <a:spLocks noGrp="1"/>
          </p:cNvSpPr>
          <p:nvPr>
            <p:ph type="sldNum" sz="quarter" idx="12"/>
          </p:nvPr>
        </p:nvSpPr>
        <p:spPr/>
        <p:txBody>
          <a:bodyPr/>
          <a:lstStyle/>
          <a:p>
            <a:fld id="{ED076490-EB40-A641-A897-AD17FAA32DF9}" type="slidenum">
              <a:rPr lang="en-US" smtClean="0"/>
              <a:pPr/>
              <a:t>21</a:t>
            </a:fld>
            <a:endParaRPr lang="en-US" dirty="0"/>
          </a:p>
        </p:txBody>
      </p:sp>
      <p:sp>
        <p:nvSpPr>
          <p:cNvPr id="5" name="TextBox 4">
            <a:extLst>
              <a:ext uri="{FF2B5EF4-FFF2-40B4-BE49-F238E27FC236}">
                <a16:creationId xmlns:a16="http://schemas.microsoft.com/office/drawing/2014/main" id="{469F2849-3A95-4680-9311-5E4FC47BD6A7}"/>
              </a:ext>
            </a:extLst>
          </p:cNvPr>
          <p:cNvSpPr txBox="1"/>
          <p:nvPr/>
        </p:nvSpPr>
        <p:spPr>
          <a:xfrm>
            <a:off x="1099595" y="5868365"/>
            <a:ext cx="9722405" cy="369332"/>
          </a:xfrm>
          <a:prstGeom prst="rect">
            <a:avLst/>
          </a:prstGeom>
          <a:noFill/>
        </p:spPr>
        <p:txBody>
          <a:bodyPr wrap="none" rtlCol="0">
            <a:spAutoFit/>
          </a:bodyPr>
          <a:lstStyle/>
          <a:p>
            <a:r>
              <a:rPr lang="en-US" dirty="0"/>
              <a:t>Source: </a:t>
            </a:r>
            <a:r>
              <a:rPr lang="en-US" dirty="0">
                <a:hlinkClick r:id="rId2">
                  <a:extLst>
                    <a:ext uri="{A12FA001-AC4F-418D-AE19-62706E023703}">
                      <ahyp:hlinkClr xmlns:ahyp="http://schemas.microsoft.com/office/drawing/2018/hyperlinkcolor" val="tx"/>
                    </a:ext>
                  </a:extLst>
                </a:hlinkClick>
              </a:rPr>
              <a:t>https://www.macpac.gov/wp-content/uploads/2018/06/HCBS-Claims-Analysis-Chartbook.pdf</a:t>
            </a:r>
            <a:r>
              <a:rPr lang="en-US" dirty="0"/>
              <a:t> </a:t>
            </a:r>
          </a:p>
        </p:txBody>
      </p:sp>
    </p:spTree>
    <p:extLst>
      <p:ext uri="{BB962C8B-B14F-4D97-AF65-F5344CB8AC3E}">
        <p14:creationId xmlns:p14="http://schemas.microsoft.com/office/powerpoint/2010/main" val="3330772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9421D7-D1DE-4B05-9FEB-976D847C8BB3}"/>
              </a:ext>
            </a:extLst>
          </p:cNvPr>
          <p:cNvSpPr>
            <a:spLocks noGrp="1"/>
          </p:cNvSpPr>
          <p:nvPr>
            <p:ph type="title"/>
          </p:nvPr>
        </p:nvSpPr>
        <p:spPr/>
        <p:txBody>
          <a:bodyPr/>
          <a:lstStyle/>
          <a:p>
            <a:r>
              <a:rPr lang="en-US" dirty="0"/>
              <a:t>Common HCBS (cont.)</a:t>
            </a:r>
          </a:p>
        </p:txBody>
      </p:sp>
      <p:sp>
        <p:nvSpPr>
          <p:cNvPr id="3" name="Content Placeholder 2">
            <a:extLst>
              <a:ext uri="{FF2B5EF4-FFF2-40B4-BE49-F238E27FC236}">
                <a16:creationId xmlns:a16="http://schemas.microsoft.com/office/drawing/2014/main" id="{2F7D4FA8-497B-4EAF-891C-A6159D3F4D73}"/>
              </a:ext>
            </a:extLst>
          </p:cNvPr>
          <p:cNvSpPr>
            <a:spLocks noGrp="1"/>
          </p:cNvSpPr>
          <p:nvPr>
            <p:ph idx="1"/>
          </p:nvPr>
        </p:nvSpPr>
        <p:spPr/>
        <p:txBody>
          <a:bodyPr/>
          <a:lstStyle/>
          <a:p>
            <a:r>
              <a:rPr lang="en-US" dirty="0"/>
              <a:t>Other common services include: </a:t>
            </a:r>
          </a:p>
          <a:p>
            <a:pPr lvl="1"/>
            <a:r>
              <a:rPr lang="en-US" dirty="0"/>
              <a:t>Day services</a:t>
            </a:r>
          </a:p>
          <a:p>
            <a:pPr lvl="1"/>
            <a:r>
              <a:rPr lang="en-US" dirty="0"/>
              <a:t>Caregiver support;</a:t>
            </a:r>
          </a:p>
          <a:p>
            <a:pPr lvl="1"/>
            <a:r>
              <a:rPr lang="en-US" dirty="0"/>
              <a:t>Equipment, technology, and modifications. </a:t>
            </a:r>
          </a:p>
          <a:p>
            <a:endParaRPr lang="en-US" dirty="0"/>
          </a:p>
        </p:txBody>
      </p:sp>
      <p:sp>
        <p:nvSpPr>
          <p:cNvPr id="4" name="Slide Number Placeholder 3">
            <a:extLst>
              <a:ext uri="{FF2B5EF4-FFF2-40B4-BE49-F238E27FC236}">
                <a16:creationId xmlns:a16="http://schemas.microsoft.com/office/drawing/2014/main" id="{E04DA141-DA4A-4371-A5FA-D5B063DE7256}"/>
              </a:ext>
            </a:extLst>
          </p:cNvPr>
          <p:cNvSpPr>
            <a:spLocks noGrp="1"/>
          </p:cNvSpPr>
          <p:nvPr>
            <p:ph type="sldNum" sz="quarter" idx="12"/>
          </p:nvPr>
        </p:nvSpPr>
        <p:spPr/>
        <p:txBody>
          <a:bodyPr/>
          <a:lstStyle/>
          <a:p>
            <a:fld id="{ED076490-EB40-A641-A897-AD17FAA32DF9}" type="slidenum">
              <a:rPr lang="en-US" smtClean="0"/>
              <a:pPr/>
              <a:t>22</a:t>
            </a:fld>
            <a:endParaRPr lang="en-US" dirty="0"/>
          </a:p>
        </p:txBody>
      </p:sp>
      <p:sp>
        <p:nvSpPr>
          <p:cNvPr id="5" name="TextBox 4">
            <a:extLst>
              <a:ext uri="{FF2B5EF4-FFF2-40B4-BE49-F238E27FC236}">
                <a16:creationId xmlns:a16="http://schemas.microsoft.com/office/drawing/2014/main" id="{0B12D6B9-CB56-44E4-8775-7D5E393A22B5}"/>
              </a:ext>
            </a:extLst>
          </p:cNvPr>
          <p:cNvSpPr txBox="1"/>
          <p:nvPr/>
        </p:nvSpPr>
        <p:spPr>
          <a:xfrm>
            <a:off x="609600" y="4888467"/>
            <a:ext cx="9722405" cy="369332"/>
          </a:xfrm>
          <a:prstGeom prst="rect">
            <a:avLst/>
          </a:prstGeom>
          <a:noFill/>
        </p:spPr>
        <p:txBody>
          <a:bodyPr wrap="none" rtlCol="0">
            <a:spAutoFit/>
          </a:bodyPr>
          <a:lstStyle/>
          <a:p>
            <a:r>
              <a:rPr lang="en-US" dirty="0"/>
              <a:t>Source: </a:t>
            </a:r>
            <a:r>
              <a:rPr lang="en-US" dirty="0">
                <a:hlinkClick r:id="rId2">
                  <a:extLst>
                    <a:ext uri="{A12FA001-AC4F-418D-AE19-62706E023703}">
                      <ahyp:hlinkClr xmlns:ahyp="http://schemas.microsoft.com/office/drawing/2018/hyperlinkcolor" val="tx"/>
                    </a:ext>
                  </a:extLst>
                </a:hlinkClick>
              </a:rPr>
              <a:t>https://www.macpac.gov/wp-content/uploads/2018/06/HCBS-Claims-Analysis-Chartbook.pdf</a:t>
            </a:r>
            <a:r>
              <a:rPr lang="en-US" dirty="0"/>
              <a:t> </a:t>
            </a:r>
          </a:p>
        </p:txBody>
      </p:sp>
    </p:spTree>
    <p:extLst>
      <p:ext uri="{BB962C8B-B14F-4D97-AF65-F5344CB8AC3E}">
        <p14:creationId xmlns:p14="http://schemas.microsoft.com/office/powerpoint/2010/main" val="1968081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09CA3-3377-4577-ABD0-9016870871CE}"/>
              </a:ext>
            </a:extLst>
          </p:cNvPr>
          <p:cNvSpPr>
            <a:spLocks noGrp="1"/>
          </p:cNvSpPr>
          <p:nvPr>
            <p:ph type="title"/>
          </p:nvPr>
        </p:nvSpPr>
        <p:spPr/>
        <p:txBody>
          <a:bodyPr/>
          <a:lstStyle/>
          <a:p>
            <a:r>
              <a:rPr lang="en-US" dirty="0"/>
              <a:t>Waivers in Action: Georgia Example</a:t>
            </a:r>
          </a:p>
        </p:txBody>
      </p:sp>
      <p:sp>
        <p:nvSpPr>
          <p:cNvPr id="3" name="Content Placeholder 2">
            <a:extLst>
              <a:ext uri="{FF2B5EF4-FFF2-40B4-BE49-F238E27FC236}">
                <a16:creationId xmlns:a16="http://schemas.microsoft.com/office/drawing/2014/main" id="{97091F9A-EC1E-4769-A856-B90131D225A0}"/>
              </a:ext>
            </a:extLst>
          </p:cNvPr>
          <p:cNvSpPr>
            <a:spLocks noGrp="1"/>
          </p:cNvSpPr>
          <p:nvPr>
            <p:ph idx="1"/>
          </p:nvPr>
        </p:nvSpPr>
        <p:spPr/>
        <p:txBody>
          <a:bodyPr>
            <a:normAutofit fontScale="70000" lnSpcReduction="20000"/>
          </a:bodyPr>
          <a:lstStyle/>
          <a:p>
            <a:r>
              <a:rPr lang="en-US" dirty="0"/>
              <a:t>Multiple waivers serving:</a:t>
            </a:r>
          </a:p>
          <a:p>
            <a:pPr lvl="1"/>
            <a:r>
              <a:rPr lang="en-US" dirty="0"/>
              <a:t>Older adults</a:t>
            </a:r>
          </a:p>
          <a:p>
            <a:pPr lvl="1"/>
            <a:r>
              <a:rPr lang="en-US" dirty="0"/>
              <a:t>Adults with physical disabilities </a:t>
            </a:r>
          </a:p>
          <a:p>
            <a:pPr lvl="1"/>
            <a:r>
              <a:rPr lang="en-US" dirty="0"/>
              <a:t>Adults with developmental disabilities </a:t>
            </a:r>
          </a:p>
          <a:p>
            <a:pPr lvl="1"/>
            <a:r>
              <a:rPr lang="en-US" dirty="0"/>
              <a:t>“Medically fragile” children</a:t>
            </a:r>
          </a:p>
          <a:p>
            <a:r>
              <a:rPr lang="en-US" dirty="0"/>
              <a:t>Different services in each waiver</a:t>
            </a:r>
          </a:p>
          <a:p>
            <a:r>
              <a:rPr lang="en-US" dirty="0"/>
              <a:t>Different entity managing application </a:t>
            </a:r>
            <a:br>
              <a:rPr lang="en-US" dirty="0"/>
            </a:br>
            <a:r>
              <a:rPr lang="en-US" dirty="0"/>
              <a:t>process for each waiver</a:t>
            </a:r>
          </a:p>
          <a:p>
            <a:r>
              <a:rPr lang="en-US" dirty="0">
                <a:solidFill>
                  <a:srgbClr val="0070C0"/>
                </a:solidFill>
                <a:hlinkClick r:id="rId2">
                  <a:extLst>
                    <a:ext uri="{A12FA001-AC4F-418D-AE19-62706E023703}">
                      <ahyp:hlinkClr xmlns:ahyp="http://schemas.microsoft.com/office/drawing/2018/hyperlinkcolor" val="tx"/>
                    </a:ext>
                  </a:extLst>
                </a:hlinkClick>
              </a:rPr>
              <a:t>https://medicaid.georgia.gov/</a:t>
            </a:r>
            <a:br>
              <a:rPr lang="en-US" dirty="0">
                <a:solidFill>
                  <a:srgbClr val="0070C0"/>
                </a:solidFill>
                <a:hlinkClick r:id="rId2">
                  <a:extLst>
                    <a:ext uri="{A12FA001-AC4F-418D-AE19-62706E023703}">
                      <ahyp:hlinkClr xmlns:ahyp="http://schemas.microsoft.com/office/drawing/2018/hyperlinkcolor" val="tx"/>
                    </a:ext>
                  </a:extLst>
                </a:hlinkClick>
              </a:rPr>
            </a:br>
            <a:r>
              <a:rPr lang="en-US" dirty="0">
                <a:solidFill>
                  <a:srgbClr val="0070C0"/>
                </a:solidFill>
                <a:hlinkClick r:id="rId2">
                  <a:extLst>
                    <a:ext uri="{A12FA001-AC4F-418D-AE19-62706E023703}">
                      <ahyp:hlinkClr xmlns:ahyp="http://schemas.microsoft.com/office/drawing/2018/hyperlinkcolor" val="tx"/>
                    </a:ext>
                  </a:extLst>
                </a:hlinkClick>
              </a:rPr>
              <a:t>programs/all-programs/waiver-programs</a:t>
            </a:r>
            <a:r>
              <a:rPr lang="en-US" dirty="0">
                <a:solidFill>
                  <a:srgbClr val="0070C0"/>
                </a:solidFill>
              </a:rPr>
              <a:t> </a:t>
            </a:r>
          </a:p>
        </p:txBody>
      </p:sp>
      <p:sp>
        <p:nvSpPr>
          <p:cNvPr id="4" name="Slide Number Placeholder 3">
            <a:extLst>
              <a:ext uri="{FF2B5EF4-FFF2-40B4-BE49-F238E27FC236}">
                <a16:creationId xmlns:a16="http://schemas.microsoft.com/office/drawing/2014/main" id="{2866E8A9-2071-4D04-8588-9A60F1F42000}"/>
              </a:ext>
            </a:extLst>
          </p:cNvPr>
          <p:cNvSpPr>
            <a:spLocks noGrp="1"/>
          </p:cNvSpPr>
          <p:nvPr>
            <p:ph type="sldNum" sz="quarter" idx="12"/>
          </p:nvPr>
        </p:nvSpPr>
        <p:spPr/>
        <p:txBody>
          <a:bodyPr/>
          <a:lstStyle/>
          <a:p>
            <a:fld id="{ED076490-EB40-A641-A897-AD17FAA32DF9}" type="slidenum">
              <a:rPr lang="en-US" smtClean="0"/>
              <a:pPr/>
              <a:t>23</a:t>
            </a:fld>
            <a:endParaRPr lang="en-US" dirty="0"/>
          </a:p>
        </p:txBody>
      </p:sp>
      <p:pic>
        <p:nvPicPr>
          <p:cNvPr id="6" name="Picture 5" descr="Peach fruit on a tree">
            <a:extLst>
              <a:ext uri="{FF2B5EF4-FFF2-40B4-BE49-F238E27FC236}">
                <a16:creationId xmlns:a16="http://schemas.microsoft.com/office/drawing/2014/main" id="{B04AAA76-DF42-48EF-A797-E106245C6F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5422" y="2078736"/>
            <a:ext cx="4051781" cy="2700528"/>
          </a:xfrm>
          <a:prstGeom prst="rect">
            <a:avLst/>
          </a:prstGeom>
        </p:spPr>
      </p:pic>
      <p:sp>
        <p:nvSpPr>
          <p:cNvPr id="7" name="Rectangle 6">
            <a:extLst>
              <a:ext uri="{FF2B5EF4-FFF2-40B4-BE49-F238E27FC236}">
                <a16:creationId xmlns:a16="http://schemas.microsoft.com/office/drawing/2014/main" id="{9F499A63-36E3-4E28-9D3F-6E348F7B041B}"/>
              </a:ext>
            </a:extLst>
          </p:cNvPr>
          <p:cNvSpPr/>
          <p:nvPr/>
        </p:nvSpPr>
        <p:spPr>
          <a:xfrm>
            <a:off x="7876033" y="2174855"/>
            <a:ext cx="3901170" cy="923330"/>
          </a:xfrm>
          <a:prstGeom prst="rect">
            <a:avLst/>
          </a:prstGeom>
          <a:noFill/>
        </p:spPr>
        <p:txBody>
          <a:bodyPr wrap="square" lIns="91440" tIns="45720" rIns="91440" bIns="45720">
            <a:spAutoFit/>
          </a:bodyPr>
          <a:lstStyle/>
          <a:p>
            <a:pPr algn="ctr"/>
            <a:r>
              <a:rPr lang="en-US" sz="5400" b="1" i="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Baguet Script" panose="020B0604020202020204" pitchFamily="2" charset="0"/>
              </a:rPr>
              <a:t>Georgia</a:t>
            </a:r>
          </a:p>
        </p:txBody>
      </p:sp>
    </p:spTree>
    <p:extLst>
      <p:ext uri="{BB962C8B-B14F-4D97-AF65-F5344CB8AC3E}">
        <p14:creationId xmlns:p14="http://schemas.microsoft.com/office/powerpoint/2010/main" val="3922997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FDE4-1633-45ED-BE0C-867BFC255D9B}"/>
              </a:ext>
            </a:extLst>
          </p:cNvPr>
          <p:cNvSpPr>
            <a:spLocks noGrp="1"/>
          </p:cNvSpPr>
          <p:nvPr>
            <p:ph type="title"/>
          </p:nvPr>
        </p:nvSpPr>
        <p:spPr/>
        <p:txBody>
          <a:bodyPr/>
          <a:lstStyle/>
          <a:p>
            <a:r>
              <a:rPr lang="en-US" dirty="0"/>
              <a:t>Check-in Question</a:t>
            </a:r>
          </a:p>
        </p:txBody>
      </p:sp>
      <p:sp>
        <p:nvSpPr>
          <p:cNvPr id="3" name="Slide Number Placeholder 2">
            <a:extLst>
              <a:ext uri="{FF2B5EF4-FFF2-40B4-BE49-F238E27FC236}">
                <a16:creationId xmlns:a16="http://schemas.microsoft.com/office/drawing/2014/main" id="{9541566D-E5E5-44CB-A767-841F18C5DA3B}"/>
              </a:ext>
            </a:extLst>
          </p:cNvPr>
          <p:cNvSpPr>
            <a:spLocks noGrp="1"/>
          </p:cNvSpPr>
          <p:nvPr>
            <p:ph type="sldNum" sz="quarter" idx="12"/>
          </p:nvPr>
        </p:nvSpPr>
        <p:spPr/>
        <p:txBody>
          <a:bodyPr>
            <a:normAutofit fontScale="85000" lnSpcReduction="20000"/>
          </a:bodyPr>
          <a:lstStyle/>
          <a:p>
            <a:fld id="{A162D542-39A4-4598-BEB9-D1267FDA8501}" type="slidenum">
              <a:rPr lang="en-US" smtClean="0"/>
              <a:t>24</a:t>
            </a:fld>
            <a:endParaRPr lang="en-US" dirty="0"/>
          </a:p>
        </p:txBody>
      </p:sp>
      <p:sp>
        <p:nvSpPr>
          <p:cNvPr id="4" name="TextBox 3">
            <a:extLst>
              <a:ext uri="{FF2B5EF4-FFF2-40B4-BE49-F238E27FC236}">
                <a16:creationId xmlns:a16="http://schemas.microsoft.com/office/drawing/2014/main" id="{0C1FB14F-559E-4E7C-8EF4-F9B22BEEBF70}"/>
              </a:ext>
            </a:extLst>
          </p:cNvPr>
          <p:cNvSpPr txBox="1"/>
          <p:nvPr/>
        </p:nvSpPr>
        <p:spPr>
          <a:xfrm>
            <a:off x="812800" y="1981200"/>
            <a:ext cx="10172701" cy="2246769"/>
          </a:xfrm>
          <a:prstGeom prst="rect">
            <a:avLst/>
          </a:prstGeom>
          <a:noFill/>
        </p:spPr>
        <p:txBody>
          <a:bodyPr wrap="square" rtlCol="0">
            <a:spAutoFit/>
          </a:bodyPr>
          <a:lstStyle/>
          <a:p>
            <a:r>
              <a:rPr lang="en-US" sz="3600" b="1" dirty="0"/>
              <a:t>Do you have a contact for your state Medicaid LTSS for more information?</a:t>
            </a:r>
          </a:p>
          <a:p>
            <a:endParaRPr lang="en-US" sz="3200" dirty="0"/>
          </a:p>
          <a:p>
            <a:endParaRPr lang="en-US" dirty="0"/>
          </a:p>
          <a:p>
            <a:endParaRPr lang="en-US" dirty="0"/>
          </a:p>
        </p:txBody>
      </p:sp>
      <p:pic>
        <p:nvPicPr>
          <p:cNvPr id="6" name="Picture 5">
            <a:extLst>
              <a:ext uri="{FF2B5EF4-FFF2-40B4-BE49-F238E27FC236}">
                <a16:creationId xmlns:a16="http://schemas.microsoft.com/office/drawing/2014/main" id="{695B540E-BC61-4F39-8233-B4A6F8A28E43}"/>
              </a:ext>
            </a:extLst>
          </p:cNvPr>
          <p:cNvPicPr>
            <a:picLocks noChangeAspect="1"/>
          </p:cNvPicPr>
          <p:nvPr/>
        </p:nvPicPr>
        <p:blipFill>
          <a:blip r:embed="rId3"/>
          <a:stretch>
            <a:fillRect/>
          </a:stretch>
        </p:blipFill>
        <p:spPr>
          <a:xfrm>
            <a:off x="8451376" y="3429000"/>
            <a:ext cx="2238687" cy="2476846"/>
          </a:xfrm>
          <a:prstGeom prst="rect">
            <a:avLst/>
          </a:prstGeom>
        </p:spPr>
      </p:pic>
    </p:spTree>
    <p:extLst>
      <p:ext uri="{BB962C8B-B14F-4D97-AF65-F5344CB8AC3E}">
        <p14:creationId xmlns:p14="http://schemas.microsoft.com/office/powerpoint/2010/main" val="15932161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FDE4-1633-45ED-BE0C-867BFC255D9B}"/>
              </a:ext>
            </a:extLst>
          </p:cNvPr>
          <p:cNvSpPr>
            <a:spLocks noGrp="1"/>
          </p:cNvSpPr>
          <p:nvPr>
            <p:ph type="title"/>
          </p:nvPr>
        </p:nvSpPr>
        <p:spPr/>
        <p:txBody>
          <a:bodyPr/>
          <a:lstStyle/>
          <a:p>
            <a:r>
              <a:rPr lang="en-US" dirty="0"/>
              <a:t>Check-in Questions</a:t>
            </a:r>
          </a:p>
        </p:txBody>
      </p:sp>
      <p:sp>
        <p:nvSpPr>
          <p:cNvPr id="3" name="Slide Number Placeholder 2">
            <a:extLst>
              <a:ext uri="{FF2B5EF4-FFF2-40B4-BE49-F238E27FC236}">
                <a16:creationId xmlns:a16="http://schemas.microsoft.com/office/drawing/2014/main" id="{9541566D-E5E5-44CB-A767-841F18C5DA3B}"/>
              </a:ext>
            </a:extLst>
          </p:cNvPr>
          <p:cNvSpPr>
            <a:spLocks noGrp="1"/>
          </p:cNvSpPr>
          <p:nvPr>
            <p:ph type="sldNum" sz="quarter" idx="12"/>
          </p:nvPr>
        </p:nvSpPr>
        <p:spPr/>
        <p:txBody>
          <a:bodyPr>
            <a:normAutofit fontScale="85000" lnSpcReduction="20000"/>
          </a:bodyPr>
          <a:lstStyle/>
          <a:p>
            <a:fld id="{A162D542-39A4-4598-BEB9-D1267FDA8501}" type="slidenum">
              <a:rPr lang="en-US" smtClean="0"/>
              <a:t>25</a:t>
            </a:fld>
            <a:endParaRPr lang="en-US" dirty="0"/>
          </a:p>
        </p:txBody>
      </p:sp>
      <p:sp>
        <p:nvSpPr>
          <p:cNvPr id="4" name="TextBox 3">
            <a:extLst>
              <a:ext uri="{FF2B5EF4-FFF2-40B4-BE49-F238E27FC236}">
                <a16:creationId xmlns:a16="http://schemas.microsoft.com/office/drawing/2014/main" id="{0C1FB14F-559E-4E7C-8EF4-F9B22BEEBF70}"/>
              </a:ext>
            </a:extLst>
          </p:cNvPr>
          <p:cNvSpPr txBox="1"/>
          <p:nvPr/>
        </p:nvSpPr>
        <p:spPr>
          <a:xfrm>
            <a:off x="812800" y="1981200"/>
            <a:ext cx="10172701" cy="2246769"/>
          </a:xfrm>
          <a:prstGeom prst="rect">
            <a:avLst/>
          </a:prstGeom>
          <a:noFill/>
        </p:spPr>
        <p:txBody>
          <a:bodyPr wrap="square" rtlCol="0">
            <a:spAutoFit/>
          </a:bodyPr>
          <a:lstStyle/>
          <a:p>
            <a:r>
              <a:rPr lang="en-US" sz="3600" b="1" dirty="0"/>
              <a:t>Do you have a contact for your state Medicaid LTSS for more information?</a:t>
            </a:r>
          </a:p>
          <a:p>
            <a:endParaRPr lang="en-US" sz="3200" dirty="0"/>
          </a:p>
          <a:p>
            <a:endParaRPr lang="en-US" dirty="0"/>
          </a:p>
          <a:p>
            <a:endParaRPr lang="en-US" dirty="0"/>
          </a:p>
        </p:txBody>
      </p:sp>
      <p:pic>
        <p:nvPicPr>
          <p:cNvPr id="6" name="Picture 5">
            <a:extLst>
              <a:ext uri="{FF2B5EF4-FFF2-40B4-BE49-F238E27FC236}">
                <a16:creationId xmlns:a16="http://schemas.microsoft.com/office/drawing/2014/main" id="{695B540E-BC61-4F39-8233-B4A6F8A28E43}"/>
              </a:ext>
            </a:extLst>
          </p:cNvPr>
          <p:cNvPicPr>
            <a:picLocks noChangeAspect="1"/>
          </p:cNvPicPr>
          <p:nvPr/>
        </p:nvPicPr>
        <p:blipFill>
          <a:blip r:embed="rId3"/>
          <a:stretch>
            <a:fillRect/>
          </a:stretch>
        </p:blipFill>
        <p:spPr>
          <a:xfrm>
            <a:off x="8451376" y="3429000"/>
            <a:ext cx="2238687" cy="2476846"/>
          </a:xfrm>
          <a:prstGeom prst="rect">
            <a:avLst/>
          </a:prstGeom>
        </p:spPr>
      </p:pic>
      <p:sp>
        <p:nvSpPr>
          <p:cNvPr id="7" name="TextBox 6">
            <a:extLst>
              <a:ext uri="{FF2B5EF4-FFF2-40B4-BE49-F238E27FC236}">
                <a16:creationId xmlns:a16="http://schemas.microsoft.com/office/drawing/2014/main" id="{680DAD27-5FE2-4537-B10B-0C6FEEE77D4A}"/>
              </a:ext>
            </a:extLst>
          </p:cNvPr>
          <p:cNvSpPr txBox="1"/>
          <p:nvPr/>
        </p:nvSpPr>
        <p:spPr>
          <a:xfrm>
            <a:off x="896474" y="4227969"/>
            <a:ext cx="7259464" cy="1323439"/>
          </a:xfrm>
          <a:prstGeom prst="rect">
            <a:avLst/>
          </a:prstGeom>
          <a:noFill/>
        </p:spPr>
        <p:txBody>
          <a:bodyPr wrap="square">
            <a:spAutoFit/>
          </a:bodyPr>
          <a:lstStyle/>
          <a:p>
            <a:pPr lvl="0" algn="ctr"/>
            <a:r>
              <a:rPr lang="en-US" sz="4000" dirty="0"/>
              <a:t>Damon Terzaghi </a:t>
            </a:r>
          </a:p>
          <a:p>
            <a:pPr lvl="0" algn="ctr"/>
            <a:r>
              <a:rPr lang="en-US" sz="4000" dirty="0"/>
              <a:t>dterzaghi@advancingstates.org</a:t>
            </a:r>
          </a:p>
        </p:txBody>
      </p:sp>
    </p:spTree>
    <p:extLst>
      <p:ext uri="{BB962C8B-B14F-4D97-AF65-F5344CB8AC3E}">
        <p14:creationId xmlns:p14="http://schemas.microsoft.com/office/powerpoint/2010/main" val="2237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D91CA5-3FEB-4F1C-88C0-F1716B26BAB0}"/>
              </a:ext>
            </a:extLst>
          </p:cNvPr>
          <p:cNvSpPr>
            <a:spLocks noGrp="1"/>
          </p:cNvSpPr>
          <p:nvPr>
            <p:ph type="ctrTitle"/>
          </p:nvPr>
        </p:nvSpPr>
        <p:spPr/>
        <p:txBody>
          <a:bodyPr/>
          <a:lstStyle/>
          <a:p>
            <a:r>
              <a:rPr lang="en-US" dirty="0"/>
              <a:t>Considerations for SHIP</a:t>
            </a:r>
          </a:p>
        </p:txBody>
      </p:sp>
      <p:sp>
        <p:nvSpPr>
          <p:cNvPr id="11" name="Subtitle 10">
            <a:extLst>
              <a:ext uri="{FF2B5EF4-FFF2-40B4-BE49-F238E27FC236}">
                <a16:creationId xmlns:a16="http://schemas.microsoft.com/office/drawing/2014/main" id="{FC5B5AAA-D762-4742-8A02-BBBE5F07A3B4}"/>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1519EEC7-4244-4CB6-A4B1-580AC3E9EF7D}"/>
              </a:ext>
            </a:extLst>
          </p:cNvPr>
          <p:cNvSpPr>
            <a:spLocks noGrp="1"/>
          </p:cNvSpPr>
          <p:nvPr>
            <p:ph type="sldNum" sz="quarter" idx="12"/>
          </p:nvPr>
        </p:nvSpPr>
        <p:spPr/>
        <p:txBody>
          <a:bodyPr/>
          <a:lstStyle/>
          <a:p>
            <a:fld id="{ED076490-EB40-A641-A897-AD17FAA32DF9}" type="slidenum">
              <a:rPr lang="en-US" smtClean="0"/>
              <a:pPr/>
              <a:t>26</a:t>
            </a:fld>
            <a:endParaRPr lang="en-US" dirty="0"/>
          </a:p>
        </p:txBody>
      </p:sp>
    </p:spTree>
    <p:extLst>
      <p:ext uri="{BB962C8B-B14F-4D97-AF65-F5344CB8AC3E}">
        <p14:creationId xmlns:p14="http://schemas.microsoft.com/office/powerpoint/2010/main" val="454853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EDE74-BF0B-4EA7-B03D-E0780C3BFF35}"/>
              </a:ext>
            </a:extLst>
          </p:cNvPr>
          <p:cNvSpPr>
            <a:spLocks noGrp="1"/>
          </p:cNvSpPr>
          <p:nvPr>
            <p:ph type="title"/>
          </p:nvPr>
        </p:nvSpPr>
        <p:spPr/>
        <p:txBody>
          <a:bodyPr/>
          <a:lstStyle/>
          <a:p>
            <a:r>
              <a:rPr lang="en-US" dirty="0"/>
              <a:t>MA vs Medicaid </a:t>
            </a:r>
          </a:p>
        </p:txBody>
      </p:sp>
      <p:sp>
        <p:nvSpPr>
          <p:cNvPr id="3" name="Content Placeholder 2">
            <a:extLst>
              <a:ext uri="{FF2B5EF4-FFF2-40B4-BE49-F238E27FC236}">
                <a16:creationId xmlns:a16="http://schemas.microsoft.com/office/drawing/2014/main" id="{77811FB4-FEA8-458D-B741-03864E75674F}"/>
              </a:ext>
            </a:extLst>
          </p:cNvPr>
          <p:cNvSpPr>
            <a:spLocks noGrp="1"/>
          </p:cNvSpPr>
          <p:nvPr>
            <p:ph idx="1"/>
          </p:nvPr>
        </p:nvSpPr>
        <p:spPr/>
        <p:txBody>
          <a:bodyPr>
            <a:normAutofit fontScale="92500" lnSpcReduction="20000"/>
          </a:bodyPr>
          <a:lstStyle/>
          <a:p>
            <a:r>
              <a:rPr lang="en-US" dirty="0"/>
              <a:t>New options in MA supplemental benefits could benefit some individuals with less comprehensive functional support needs</a:t>
            </a:r>
          </a:p>
          <a:p>
            <a:r>
              <a:rPr lang="en-US" dirty="0"/>
              <a:t>Earlier intervention and availability of benefits may prevent deterioration of condition and need for more long-term intervention</a:t>
            </a:r>
          </a:p>
          <a:p>
            <a:r>
              <a:rPr lang="en-US" dirty="0"/>
              <a:t>Medicaid benefits remain more comprehensive in variety, amount, and scope of services</a:t>
            </a:r>
          </a:p>
        </p:txBody>
      </p:sp>
      <p:sp>
        <p:nvSpPr>
          <p:cNvPr id="4" name="Slide Number Placeholder 3">
            <a:extLst>
              <a:ext uri="{FF2B5EF4-FFF2-40B4-BE49-F238E27FC236}">
                <a16:creationId xmlns:a16="http://schemas.microsoft.com/office/drawing/2014/main" id="{C5846226-1325-498D-BB2B-5B4A2A777F6D}"/>
              </a:ext>
            </a:extLst>
          </p:cNvPr>
          <p:cNvSpPr>
            <a:spLocks noGrp="1"/>
          </p:cNvSpPr>
          <p:nvPr>
            <p:ph type="sldNum" sz="quarter" idx="12"/>
          </p:nvPr>
        </p:nvSpPr>
        <p:spPr/>
        <p:txBody>
          <a:bodyPr/>
          <a:lstStyle/>
          <a:p>
            <a:fld id="{ED076490-EB40-A641-A897-AD17FAA32DF9}" type="slidenum">
              <a:rPr lang="en-US" smtClean="0"/>
              <a:pPr/>
              <a:t>27</a:t>
            </a:fld>
            <a:endParaRPr lang="en-US" dirty="0"/>
          </a:p>
        </p:txBody>
      </p:sp>
    </p:spTree>
    <p:extLst>
      <p:ext uri="{BB962C8B-B14F-4D97-AF65-F5344CB8AC3E}">
        <p14:creationId xmlns:p14="http://schemas.microsoft.com/office/powerpoint/2010/main" val="324210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484A4-3274-4A5F-9E00-99249FE612A8}"/>
              </a:ext>
            </a:extLst>
          </p:cNvPr>
          <p:cNvSpPr>
            <a:spLocks noGrp="1"/>
          </p:cNvSpPr>
          <p:nvPr>
            <p:ph type="title"/>
          </p:nvPr>
        </p:nvSpPr>
        <p:spPr/>
        <p:txBody>
          <a:bodyPr>
            <a:normAutofit fontScale="90000"/>
          </a:bodyPr>
          <a:lstStyle/>
          <a:p>
            <a:r>
              <a:rPr lang="en-US" dirty="0"/>
              <a:t>Considerations for SHIP Counselors</a:t>
            </a:r>
          </a:p>
        </p:txBody>
      </p:sp>
      <p:sp>
        <p:nvSpPr>
          <p:cNvPr id="3" name="Content Placeholder 2">
            <a:extLst>
              <a:ext uri="{FF2B5EF4-FFF2-40B4-BE49-F238E27FC236}">
                <a16:creationId xmlns:a16="http://schemas.microsoft.com/office/drawing/2014/main" id="{09542081-4C96-4EE0-AF4B-D8131E83D293}"/>
              </a:ext>
            </a:extLst>
          </p:cNvPr>
          <p:cNvSpPr>
            <a:spLocks noGrp="1"/>
          </p:cNvSpPr>
          <p:nvPr>
            <p:ph idx="1"/>
          </p:nvPr>
        </p:nvSpPr>
        <p:spPr/>
        <p:txBody>
          <a:bodyPr>
            <a:normAutofit fontScale="77500" lnSpcReduction="20000"/>
          </a:bodyPr>
          <a:lstStyle/>
          <a:p>
            <a:r>
              <a:rPr lang="en-US" dirty="0"/>
              <a:t>Some individuals may benefit from accessing SSBCI or supplemental benefits instead of Medicaid:</a:t>
            </a:r>
          </a:p>
          <a:p>
            <a:pPr lvl="1"/>
            <a:r>
              <a:rPr lang="en-US" dirty="0"/>
              <a:t>Medicaid has more stringent clinical eligibility requirements than MA plans</a:t>
            </a:r>
          </a:p>
          <a:p>
            <a:pPr lvl="1"/>
            <a:r>
              <a:rPr lang="en-US" dirty="0"/>
              <a:t>Medicaid requires “spend down” of assets – individuals must have limited resources to qualify</a:t>
            </a:r>
          </a:p>
          <a:p>
            <a:r>
              <a:rPr lang="en-US" dirty="0"/>
              <a:t>When counseling an individual, understanding their support needs and the available LTSS options in the state Medicaid program can assist with informed choices</a:t>
            </a:r>
          </a:p>
        </p:txBody>
      </p:sp>
      <p:sp>
        <p:nvSpPr>
          <p:cNvPr id="4" name="Slide Number Placeholder 3">
            <a:extLst>
              <a:ext uri="{FF2B5EF4-FFF2-40B4-BE49-F238E27FC236}">
                <a16:creationId xmlns:a16="http://schemas.microsoft.com/office/drawing/2014/main" id="{609A73FF-6A1B-48D0-BA44-C9AEAEC049AE}"/>
              </a:ext>
            </a:extLst>
          </p:cNvPr>
          <p:cNvSpPr>
            <a:spLocks noGrp="1"/>
          </p:cNvSpPr>
          <p:nvPr>
            <p:ph type="sldNum" sz="quarter" idx="12"/>
          </p:nvPr>
        </p:nvSpPr>
        <p:spPr/>
        <p:txBody>
          <a:bodyPr/>
          <a:lstStyle/>
          <a:p>
            <a:fld id="{ED076490-EB40-A641-A897-AD17FAA32DF9}" type="slidenum">
              <a:rPr lang="en-US" smtClean="0"/>
              <a:pPr/>
              <a:t>28</a:t>
            </a:fld>
            <a:endParaRPr lang="en-US" dirty="0"/>
          </a:p>
        </p:txBody>
      </p:sp>
    </p:spTree>
    <p:extLst>
      <p:ext uri="{BB962C8B-B14F-4D97-AF65-F5344CB8AC3E}">
        <p14:creationId xmlns:p14="http://schemas.microsoft.com/office/powerpoint/2010/main" val="26093214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0954F-F096-4920-9D23-DB731D823657}"/>
              </a:ext>
            </a:extLst>
          </p:cNvPr>
          <p:cNvSpPr>
            <a:spLocks noGrp="1"/>
          </p:cNvSpPr>
          <p:nvPr>
            <p:ph type="title"/>
          </p:nvPr>
        </p:nvSpPr>
        <p:spPr/>
        <p:txBody>
          <a:bodyPr>
            <a:normAutofit fontScale="90000"/>
          </a:bodyPr>
          <a:lstStyle/>
          <a:p>
            <a:r>
              <a:rPr lang="en-US" dirty="0"/>
              <a:t>Considerations for SHIP Counselors</a:t>
            </a:r>
          </a:p>
        </p:txBody>
      </p:sp>
      <p:sp>
        <p:nvSpPr>
          <p:cNvPr id="3" name="Content Placeholder 2">
            <a:extLst>
              <a:ext uri="{FF2B5EF4-FFF2-40B4-BE49-F238E27FC236}">
                <a16:creationId xmlns:a16="http://schemas.microsoft.com/office/drawing/2014/main" id="{5048431A-30E5-455C-BCF5-AB44C600079C}"/>
              </a:ext>
            </a:extLst>
          </p:cNvPr>
          <p:cNvSpPr>
            <a:spLocks noGrp="1"/>
          </p:cNvSpPr>
          <p:nvPr>
            <p:ph idx="1"/>
          </p:nvPr>
        </p:nvSpPr>
        <p:spPr/>
        <p:txBody>
          <a:bodyPr>
            <a:normAutofit fontScale="85000" lnSpcReduction="20000"/>
          </a:bodyPr>
          <a:lstStyle/>
          <a:p>
            <a:r>
              <a:rPr lang="en-US" dirty="0"/>
              <a:t>Waiver eligibility and coverage policy is </a:t>
            </a:r>
            <a:r>
              <a:rPr lang="en-US" i="1" dirty="0"/>
              <a:t>complex!</a:t>
            </a:r>
            <a:endParaRPr lang="en-US" dirty="0"/>
          </a:p>
          <a:p>
            <a:r>
              <a:rPr lang="en-US" dirty="0"/>
              <a:t>No one expects most counselors to know </a:t>
            </a:r>
            <a:r>
              <a:rPr lang="en-US" u="sng" dirty="0"/>
              <a:t>all</a:t>
            </a:r>
            <a:r>
              <a:rPr lang="en-US" dirty="0"/>
              <a:t> the nuances</a:t>
            </a:r>
          </a:p>
          <a:p>
            <a:r>
              <a:rPr lang="en-US" dirty="0"/>
              <a:t>Best things to know:</a:t>
            </a:r>
          </a:p>
          <a:p>
            <a:pPr lvl="1"/>
            <a:r>
              <a:rPr lang="en-US" dirty="0"/>
              <a:t>The waivers/HCBS in your state</a:t>
            </a:r>
          </a:p>
          <a:p>
            <a:pPr lvl="1"/>
            <a:r>
              <a:rPr lang="en-US" dirty="0"/>
              <a:t>Populations included</a:t>
            </a:r>
          </a:p>
          <a:p>
            <a:pPr lvl="1"/>
            <a:r>
              <a:rPr lang="en-US" dirty="0"/>
              <a:t>Entity/entities performing eligibility</a:t>
            </a:r>
          </a:p>
          <a:p>
            <a:pPr lvl="1"/>
            <a:r>
              <a:rPr lang="en-US" dirty="0"/>
              <a:t>Community point of contact for referrals when more information is warranted</a:t>
            </a:r>
          </a:p>
        </p:txBody>
      </p:sp>
      <p:sp>
        <p:nvSpPr>
          <p:cNvPr id="4" name="Slide Number Placeholder 3">
            <a:extLst>
              <a:ext uri="{FF2B5EF4-FFF2-40B4-BE49-F238E27FC236}">
                <a16:creationId xmlns:a16="http://schemas.microsoft.com/office/drawing/2014/main" id="{9C2E75DB-513D-4EF4-83AC-87093C023966}"/>
              </a:ext>
            </a:extLst>
          </p:cNvPr>
          <p:cNvSpPr>
            <a:spLocks noGrp="1"/>
          </p:cNvSpPr>
          <p:nvPr>
            <p:ph type="sldNum" sz="quarter" idx="12"/>
          </p:nvPr>
        </p:nvSpPr>
        <p:spPr/>
        <p:txBody>
          <a:bodyPr/>
          <a:lstStyle/>
          <a:p>
            <a:fld id="{ED076490-EB40-A641-A897-AD17FAA32DF9}" type="slidenum">
              <a:rPr lang="en-US" smtClean="0"/>
              <a:pPr/>
              <a:t>29</a:t>
            </a:fld>
            <a:endParaRPr lang="en-US" dirty="0"/>
          </a:p>
        </p:txBody>
      </p:sp>
    </p:spTree>
    <p:extLst>
      <p:ext uri="{BB962C8B-B14F-4D97-AF65-F5344CB8AC3E}">
        <p14:creationId xmlns:p14="http://schemas.microsoft.com/office/powerpoint/2010/main" val="1710499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CF068-9BCA-46F4-9C35-627B2ED384BC}"/>
              </a:ext>
            </a:extLst>
          </p:cNvPr>
          <p:cNvSpPr>
            <a:spLocks noGrp="1"/>
          </p:cNvSpPr>
          <p:nvPr>
            <p:ph type="title"/>
          </p:nvPr>
        </p:nvSpPr>
        <p:spPr/>
        <p:txBody>
          <a:bodyPr/>
          <a:lstStyle/>
          <a:p>
            <a:r>
              <a:rPr lang="en-US" dirty="0"/>
              <a:t>Welcome!</a:t>
            </a:r>
          </a:p>
        </p:txBody>
      </p:sp>
      <p:sp>
        <p:nvSpPr>
          <p:cNvPr id="3" name="Slide Number Placeholder 2">
            <a:extLst>
              <a:ext uri="{FF2B5EF4-FFF2-40B4-BE49-F238E27FC236}">
                <a16:creationId xmlns:a16="http://schemas.microsoft.com/office/drawing/2014/main" id="{2C167188-AA7D-4B4D-B5BF-7A9F5896D17D}"/>
              </a:ext>
            </a:extLst>
          </p:cNvPr>
          <p:cNvSpPr>
            <a:spLocks noGrp="1"/>
          </p:cNvSpPr>
          <p:nvPr>
            <p:ph type="sldNum" sz="quarter" idx="12"/>
          </p:nvPr>
        </p:nvSpPr>
        <p:spPr>
          <a:xfrm>
            <a:off x="1524000" y="1272222"/>
            <a:ext cx="533400" cy="244476"/>
          </a:xfrm>
          <a:prstGeom prst="rect">
            <a:avLst/>
          </a:prstGeom>
        </p:spPr>
        <p:txBody>
          <a:bodyPr vert="horz" anchor="ctr" anchorCtr="0">
            <a:normAutofit fontScale="85000" lnSpcReduction="20000"/>
          </a:bodyPr>
          <a:lstStyle>
            <a:defPPr>
              <a:defRPr lang="en-US"/>
            </a:defPPr>
            <a:lvl1pPr marL="0" algn="ctr" defTabSz="914400" rtl="0" eaLnBrk="1" latinLnBrk="0" hangingPunct="1">
              <a:defRPr kumimoji="0" sz="1400" b="1"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07C46885-3B61-4FA5-865B-6F824E528C1C}" type="slidenum">
              <a:rPr kumimoji="0" lang="en-US" sz="1400" b="1" i="0" u="none" strike="noStrike" kern="1200" cap="none" spc="0" normalizeH="0" baseline="0" noProof="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400" b="1" i="0" u="none" strike="noStrike" kern="1200" cap="none" spc="0" normalizeH="0" baseline="0" noProof="0" dirty="0">
              <a:ln>
                <a:noFill/>
              </a:ln>
              <a:solidFill>
                <a:srgbClr val="FFFFFF"/>
              </a:solidFill>
              <a:effectLst/>
              <a:uLnTx/>
              <a:uFillTx/>
              <a:latin typeface="Calibri"/>
              <a:ea typeface="+mn-ea"/>
              <a:cs typeface="+mn-cs"/>
            </a:endParaRPr>
          </a:p>
        </p:txBody>
      </p:sp>
      <p:graphicFrame>
        <p:nvGraphicFramePr>
          <p:cNvPr id="5" name="Content Placeholder 4">
            <a:extLst>
              <a:ext uri="{FF2B5EF4-FFF2-40B4-BE49-F238E27FC236}">
                <a16:creationId xmlns:a16="http://schemas.microsoft.com/office/drawing/2014/main" id="{F9EF8E6F-084B-42FB-AFB8-575D04E5F60C}"/>
              </a:ext>
            </a:extLst>
          </p:cNvPr>
          <p:cNvGraphicFramePr>
            <a:graphicFrameLocks noGrp="1"/>
          </p:cNvGraphicFramePr>
          <p:nvPr>
            <p:ph idx="1"/>
          </p:nvPr>
        </p:nvGraphicFramePr>
        <p:xfrm>
          <a:off x="723899" y="2031380"/>
          <a:ext cx="10744199" cy="3200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25">
            <a:extLst>
              <a:ext uri="{FF2B5EF4-FFF2-40B4-BE49-F238E27FC236}">
                <a16:creationId xmlns:a16="http://schemas.microsoft.com/office/drawing/2014/main" id="{837A53AF-6390-4C15-8A2C-717AA6C350FE}"/>
              </a:ext>
            </a:extLst>
          </p:cNvPr>
          <p:cNvPicPr>
            <a:picLocks noChangeAspect="1"/>
          </p:cNvPicPr>
          <p:nvPr/>
        </p:nvPicPr>
        <p:blipFill>
          <a:blip r:embed="rId9"/>
          <a:stretch>
            <a:fillRect/>
          </a:stretch>
        </p:blipFill>
        <p:spPr bwMode="auto">
          <a:xfrm>
            <a:off x="9264839" y="5536915"/>
            <a:ext cx="2147265" cy="601173"/>
          </a:xfrm>
          <a:prstGeom prst="rect">
            <a:avLst/>
          </a:prstGeom>
          <a:solidFill>
            <a:schemeClr val="bg1"/>
          </a:solidFill>
          <a:ln w="9525">
            <a:noFill/>
            <a:miter lim="800000"/>
            <a:headEnd/>
            <a:tailEnd/>
          </a:ln>
        </p:spPr>
      </p:pic>
      <p:sp>
        <p:nvSpPr>
          <p:cNvPr id="9" name="Slide Number Placeholder 3">
            <a:extLst>
              <a:ext uri="{FF2B5EF4-FFF2-40B4-BE49-F238E27FC236}">
                <a16:creationId xmlns:a16="http://schemas.microsoft.com/office/drawing/2014/main" id="{1D7B6593-A847-4EAC-BB41-EBCAD7C46C96}"/>
              </a:ext>
            </a:extLst>
          </p:cNvPr>
          <p:cNvSpPr>
            <a:spLocks noGrp="1"/>
          </p:cNvSpPr>
          <p:nvPr>
            <p:ph type="sldNum" sz="quarter" idx="11"/>
          </p:nvPr>
        </p:nvSpPr>
        <p:spPr>
          <a:xfrm>
            <a:off x="5638800" y="6477000"/>
            <a:ext cx="838200" cy="32463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595959"/>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srgbClr val="595959"/>
              </a:solidFill>
              <a:effectLst/>
              <a:uLnTx/>
              <a:uFillTx/>
              <a:latin typeface="Tw Cen MT"/>
              <a:ea typeface="+mn-ea"/>
              <a:cs typeface="+mn-cs"/>
            </a:endParaRPr>
          </a:p>
        </p:txBody>
      </p:sp>
      <p:pic>
        <p:nvPicPr>
          <p:cNvPr id="10" name="Picture 9" descr="Logo&#10;&#10;Description automatically generated">
            <a:extLst>
              <a:ext uri="{FF2B5EF4-FFF2-40B4-BE49-F238E27FC236}">
                <a16:creationId xmlns:a16="http://schemas.microsoft.com/office/drawing/2014/main" id="{CE327F11-02E8-4C33-9BDA-8FFBA3BE60B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19444" b="27778"/>
          <a:stretch/>
        </p:blipFill>
        <p:spPr>
          <a:xfrm>
            <a:off x="4519875" y="5257800"/>
            <a:ext cx="3152248" cy="1332133"/>
          </a:xfrm>
          <a:prstGeom prst="rect">
            <a:avLst/>
          </a:prstGeom>
        </p:spPr>
      </p:pic>
      <p:pic>
        <p:nvPicPr>
          <p:cNvPr id="11" name="Picture 10" descr="Logo&#10;&#10;Description automatically generated">
            <a:extLst>
              <a:ext uri="{FF2B5EF4-FFF2-40B4-BE49-F238E27FC236}">
                <a16:creationId xmlns:a16="http://schemas.microsoft.com/office/drawing/2014/main" id="{0F072212-969C-4D48-ADD5-185A15DB8E1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09651" y="5334000"/>
            <a:ext cx="1714500" cy="1028699"/>
          </a:xfrm>
          <a:prstGeom prst="rect">
            <a:avLst/>
          </a:prstGeom>
        </p:spPr>
      </p:pic>
    </p:spTree>
    <p:custDataLst>
      <p:tags r:id="rId1"/>
    </p:custDataLst>
    <p:extLst>
      <p:ext uri="{BB962C8B-B14F-4D97-AF65-F5344CB8AC3E}">
        <p14:creationId xmlns:p14="http://schemas.microsoft.com/office/powerpoint/2010/main" val="669845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289B8-8E8D-468C-B7A0-91BECE6C0A32}"/>
              </a:ext>
            </a:extLst>
          </p:cNvPr>
          <p:cNvSpPr>
            <a:spLocks noGrp="1"/>
          </p:cNvSpPr>
          <p:nvPr>
            <p:ph type="title"/>
          </p:nvPr>
        </p:nvSpPr>
        <p:spPr/>
        <p:txBody>
          <a:bodyPr>
            <a:normAutofit fontScale="90000"/>
          </a:bodyPr>
          <a:lstStyle/>
          <a:p>
            <a:r>
              <a:rPr lang="en-US" dirty="0"/>
              <a:t>Considerations for SHIP Counselors</a:t>
            </a:r>
          </a:p>
        </p:txBody>
      </p:sp>
      <p:sp>
        <p:nvSpPr>
          <p:cNvPr id="3" name="Content Placeholder 2">
            <a:extLst>
              <a:ext uri="{FF2B5EF4-FFF2-40B4-BE49-F238E27FC236}">
                <a16:creationId xmlns:a16="http://schemas.microsoft.com/office/drawing/2014/main" id="{2A697B52-70EE-4293-B6EA-D344B064ADBA}"/>
              </a:ext>
            </a:extLst>
          </p:cNvPr>
          <p:cNvSpPr>
            <a:spLocks noGrp="1"/>
          </p:cNvSpPr>
          <p:nvPr>
            <p:ph idx="1"/>
          </p:nvPr>
        </p:nvSpPr>
        <p:spPr/>
        <p:txBody>
          <a:bodyPr>
            <a:normAutofit fontScale="77500" lnSpcReduction="20000"/>
          </a:bodyPr>
          <a:lstStyle/>
          <a:p>
            <a:r>
              <a:rPr lang="en-US" dirty="0"/>
              <a:t>Starting point – could individuals benefit from HCBS?</a:t>
            </a:r>
          </a:p>
          <a:p>
            <a:r>
              <a:rPr lang="en-US" dirty="0"/>
              <a:t>Provide basic overview of:</a:t>
            </a:r>
          </a:p>
          <a:p>
            <a:pPr lvl="1"/>
            <a:r>
              <a:rPr lang="en-US" dirty="0"/>
              <a:t>MA Supplemental Benefits – options and limitations</a:t>
            </a:r>
          </a:p>
          <a:p>
            <a:pPr lvl="1"/>
            <a:r>
              <a:rPr lang="en-US" dirty="0"/>
              <a:t>Pros and cons of Medicaid HCBS</a:t>
            </a:r>
          </a:p>
          <a:p>
            <a:r>
              <a:rPr lang="en-US" dirty="0"/>
              <a:t>Ask individuals if they would like</a:t>
            </a:r>
            <a:br>
              <a:rPr lang="en-US" dirty="0"/>
            </a:br>
            <a:r>
              <a:rPr lang="en-US" dirty="0"/>
              <a:t>to learn more</a:t>
            </a:r>
          </a:p>
          <a:p>
            <a:r>
              <a:rPr lang="en-US" dirty="0"/>
              <a:t>Provide referrals to local entities that can provide more detailed information and/or screen for eligibility</a:t>
            </a:r>
          </a:p>
        </p:txBody>
      </p:sp>
      <p:sp>
        <p:nvSpPr>
          <p:cNvPr id="4" name="Slide Number Placeholder 3">
            <a:extLst>
              <a:ext uri="{FF2B5EF4-FFF2-40B4-BE49-F238E27FC236}">
                <a16:creationId xmlns:a16="http://schemas.microsoft.com/office/drawing/2014/main" id="{8ED0A1D9-E456-4270-85E9-54BE191EDC4B}"/>
              </a:ext>
            </a:extLst>
          </p:cNvPr>
          <p:cNvSpPr>
            <a:spLocks noGrp="1"/>
          </p:cNvSpPr>
          <p:nvPr>
            <p:ph type="sldNum" sz="quarter" idx="12"/>
          </p:nvPr>
        </p:nvSpPr>
        <p:spPr/>
        <p:txBody>
          <a:bodyPr/>
          <a:lstStyle/>
          <a:p>
            <a:fld id="{ED076490-EB40-A641-A897-AD17FAA32DF9}" type="slidenum">
              <a:rPr lang="en-US" smtClean="0"/>
              <a:pPr/>
              <a:t>30</a:t>
            </a:fld>
            <a:endParaRPr lang="en-US" dirty="0"/>
          </a:p>
        </p:txBody>
      </p:sp>
    </p:spTree>
    <p:extLst>
      <p:ext uri="{BB962C8B-B14F-4D97-AF65-F5344CB8AC3E}">
        <p14:creationId xmlns:p14="http://schemas.microsoft.com/office/powerpoint/2010/main" val="6323672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9DAC-8583-4DF4-B39B-CF11C70165D6}"/>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08045828-BC59-4851-80EC-C9D666B85E87}"/>
              </a:ext>
            </a:extLst>
          </p:cNvPr>
          <p:cNvSpPr>
            <a:spLocks noGrp="1"/>
          </p:cNvSpPr>
          <p:nvPr>
            <p:ph idx="1"/>
          </p:nvPr>
        </p:nvSpPr>
        <p:spPr/>
        <p:txBody>
          <a:bodyPr>
            <a:normAutofit fontScale="70000" lnSpcReduction="20000"/>
          </a:bodyPr>
          <a:lstStyle/>
          <a:p>
            <a:r>
              <a:rPr lang="en-US" dirty="0"/>
              <a:t>List of State HCBS waivers:</a:t>
            </a:r>
          </a:p>
          <a:p>
            <a:pPr lvl="1"/>
            <a:r>
              <a:rPr lang="en-US" dirty="0"/>
              <a:t>https://www.medicaid.gov/medicaid/section-1115-demo/demonstration-and-waiver-list/index.html</a:t>
            </a:r>
          </a:p>
          <a:p>
            <a:r>
              <a:rPr lang="en-US" dirty="0"/>
              <a:t>More information on supplemental benefits: </a:t>
            </a:r>
          </a:p>
          <a:p>
            <a:pPr lvl="1"/>
            <a:r>
              <a:rPr lang="en-US" dirty="0"/>
              <a:t>https://www.commonwealthfund.org/publications/issue-briefs/2021/feb/medicare-advantage-plans-supplemental-benefits</a:t>
            </a:r>
          </a:p>
          <a:p>
            <a:r>
              <a:rPr lang="en-US" dirty="0"/>
              <a:t>Information on current MA supplemental benefit offerings: </a:t>
            </a:r>
          </a:p>
          <a:p>
            <a:pPr lvl="1"/>
            <a:r>
              <a:rPr lang="en-US" dirty="0"/>
              <a:t>https://atiadvisory.com/wp-content/uploads/2022/01/Plan-Year-2022-Medicare-Advantage-New-Non-Medical-Supplemental-Benefits.pdf</a:t>
            </a:r>
          </a:p>
        </p:txBody>
      </p:sp>
      <p:sp>
        <p:nvSpPr>
          <p:cNvPr id="4" name="Slide Number Placeholder 3">
            <a:extLst>
              <a:ext uri="{FF2B5EF4-FFF2-40B4-BE49-F238E27FC236}">
                <a16:creationId xmlns:a16="http://schemas.microsoft.com/office/drawing/2014/main" id="{0C0B74F3-1E25-4238-B0F8-D2393D9E4CC9}"/>
              </a:ext>
            </a:extLst>
          </p:cNvPr>
          <p:cNvSpPr>
            <a:spLocks noGrp="1"/>
          </p:cNvSpPr>
          <p:nvPr>
            <p:ph type="sldNum" sz="quarter" idx="12"/>
          </p:nvPr>
        </p:nvSpPr>
        <p:spPr/>
        <p:txBody>
          <a:bodyPr/>
          <a:lstStyle/>
          <a:p>
            <a:fld id="{ED076490-EB40-A641-A897-AD17FAA32DF9}" type="slidenum">
              <a:rPr lang="en-US" smtClean="0"/>
              <a:pPr/>
              <a:t>31</a:t>
            </a:fld>
            <a:endParaRPr lang="en-US" dirty="0"/>
          </a:p>
        </p:txBody>
      </p:sp>
    </p:spTree>
    <p:extLst>
      <p:ext uri="{BB962C8B-B14F-4D97-AF65-F5344CB8AC3E}">
        <p14:creationId xmlns:p14="http://schemas.microsoft.com/office/powerpoint/2010/main" val="3856433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53A2DD-7C28-474C-B00A-86F29022EAC5}"/>
              </a:ext>
            </a:extLst>
          </p:cNvPr>
          <p:cNvSpPr>
            <a:spLocks noGrp="1"/>
          </p:cNvSpPr>
          <p:nvPr>
            <p:ph type="ctrTitle"/>
          </p:nvPr>
        </p:nvSpPr>
        <p:spPr/>
        <p:txBody>
          <a:bodyPr>
            <a:normAutofit fontScale="90000"/>
          </a:bodyPr>
          <a:lstStyle/>
          <a:p>
            <a:r>
              <a:rPr lang="en-US" dirty="0"/>
              <a:t>THANK YOU!</a:t>
            </a:r>
            <a:br>
              <a:rPr lang="en-US" dirty="0"/>
            </a:br>
            <a:endParaRPr lang="en-US" dirty="0"/>
          </a:p>
        </p:txBody>
      </p:sp>
      <p:sp>
        <p:nvSpPr>
          <p:cNvPr id="4" name="Slide Number Placeholder 3">
            <a:extLst>
              <a:ext uri="{FF2B5EF4-FFF2-40B4-BE49-F238E27FC236}">
                <a16:creationId xmlns:a16="http://schemas.microsoft.com/office/drawing/2014/main" id="{45AD232E-5330-4097-A82E-726D8FECD311}"/>
              </a:ext>
            </a:extLst>
          </p:cNvPr>
          <p:cNvSpPr>
            <a:spLocks noGrp="1"/>
          </p:cNvSpPr>
          <p:nvPr>
            <p:ph type="sldNum" sz="quarter" idx="12"/>
          </p:nvPr>
        </p:nvSpPr>
        <p:spPr/>
        <p:txBody>
          <a:bodyPr/>
          <a:lstStyle/>
          <a:p>
            <a:fld id="{ED076490-EB40-A641-A897-AD17FAA32DF9}" type="slidenum">
              <a:rPr lang="en-US" smtClean="0"/>
              <a:pPr/>
              <a:t>32</a:t>
            </a:fld>
            <a:endParaRPr lang="en-US" dirty="0"/>
          </a:p>
        </p:txBody>
      </p:sp>
      <p:sp>
        <p:nvSpPr>
          <p:cNvPr id="5" name="TextBox 4">
            <a:extLst>
              <a:ext uri="{FF2B5EF4-FFF2-40B4-BE49-F238E27FC236}">
                <a16:creationId xmlns:a16="http://schemas.microsoft.com/office/drawing/2014/main" id="{01444A0E-185D-4969-8162-C96CA4987D11}"/>
              </a:ext>
            </a:extLst>
          </p:cNvPr>
          <p:cNvSpPr txBox="1"/>
          <p:nvPr/>
        </p:nvSpPr>
        <p:spPr>
          <a:xfrm>
            <a:off x="182880" y="3514040"/>
            <a:ext cx="11643360" cy="1323439"/>
          </a:xfrm>
          <a:prstGeom prst="rect">
            <a:avLst/>
          </a:prstGeom>
          <a:noFill/>
        </p:spPr>
        <p:txBody>
          <a:bodyPr wrap="square">
            <a:spAutoFit/>
          </a:bodyPr>
          <a:lstStyle/>
          <a:p>
            <a:pPr lvl="0" algn="ctr"/>
            <a:r>
              <a:rPr lang="en-US" sz="4000" dirty="0">
                <a:solidFill>
                  <a:schemeClr val="bg1"/>
                </a:solidFill>
              </a:rPr>
              <a:t>Damon Terzaghi </a:t>
            </a:r>
          </a:p>
          <a:p>
            <a:pPr lvl="0" algn="ctr"/>
            <a:r>
              <a:rPr lang="en-US" sz="4000" dirty="0">
                <a:solidFill>
                  <a:schemeClr val="bg1"/>
                </a:solidFill>
              </a:rPr>
              <a:t>dterzaghi@advancingstates.org</a:t>
            </a:r>
          </a:p>
        </p:txBody>
      </p:sp>
    </p:spTree>
    <p:extLst>
      <p:ext uri="{BB962C8B-B14F-4D97-AF65-F5344CB8AC3E}">
        <p14:creationId xmlns:p14="http://schemas.microsoft.com/office/powerpoint/2010/main" val="3358360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31934C-69F6-4A41-A93E-0D92B0205AAE}"/>
              </a:ext>
            </a:extLst>
          </p:cNvPr>
          <p:cNvSpPr>
            <a:spLocks noGrp="1"/>
          </p:cNvSpPr>
          <p:nvPr>
            <p:ph type="sldNum" sz="quarter" idx="12"/>
          </p:nvPr>
        </p:nvSpPr>
        <p:spPr/>
        <p:txBody>
          <a:bodyPr>
            <a:normAutofit/>
          </a:bodyPr>
          <a:lstStyle/>
          <a:p>
            <a:fld id="{A162D542-39A4-4598-BEB9-D1267FDA8501}" type="slidenum">
              <a:rPr lang="en-US" smtClean="0"/>
              <a:t>33</a:t>
            </a:fld>
            <a:endParaRPr lang="en-US" dirty="0"/>
          </a:p>
        </p:txBody>
      </p:sp>
      <p:sp>
        <p:nvSpPr>
          <p:cNvPr id="2" name="Title 1">
            <a:extLst>
              <a:ext uri="{FF2B5EF4-FFF2-40B4-BE49-F238E27FC236}">
                <a16:creationId xmlns:a16="http://schemas.microsoft.com/office/drawing/2014/main" id="{23AA486C-5F95-4FD4-892C-5E0B2ACBA768}"/>
              </a:ext>
            </a:extLst>
          </p:cNvPr>
          <p:cNvSpPr>
            <a:spLocks noGrp="1"/>
          </p:cNvSpPr>
          <p:nvPr>
            <p:ph type="title" idx="4294967295"/>
          </p:nvPr>
        </p:nvSpPr>
        <p:spPr>
          <a:xfrm>
            <a:off x="355600" y="81829"/>
            <a:ext cx="11046941" cy="990600"/>
          </a:xfrm>
        </p:spPr>
        <p:txBody>
          <a:bodyPr/>
          <a:lstStyle/>
          <a:p>
            <a:r>
              <a:rPr lang="en-US" dirty="0"/>
              <a:t>For SHIPs – SHIP Login at shiphelp.org</a:t>
            </a:r>
          </a:p>
        </p:txBody>
      </p:sp>
      <p:sp>
        <p:nvSpPr>
          <p:cNvPr id="4" name="Content Placeholder 3">
            <a:extLst>
              <a:ext uri="{FF2B5EF4-FFF2-40B4-BE49-F238E27FC236}">
                <a16:creationId xmlns:a16="http://schemas.microsoft.com/office/drawing/2014/main" id="{0078D108-667A-4295-ACD0-5CC480090FF1}"/>
              </a:ext>
            </a:extLst>
          </p:cNvPr>
          <p:cNvSpPr>
            <a:spLocks noGrp="1"/>
          </p:cNvSpPr>
          <p:nvPr>
            <p:ph sz="quarter" idx="4294967295"/>
          </p:nvPr>
        </p:nvSpPr>
        <p:spPr>
          <a:xfrm>
            <a:off x="564292" y="1929368"/>
            <a:ext cx="3733346" cy="4595000"/>
          </a:xfrm>
        </p:spPr>
        <p:txBody>
          <a:bodyPr>
            <a:normAutofit/>
          </a:bodyPr>
          <a:lstStyle/>
          <a:p>
            <a:pPr marL="0" indent="0">
              <a:buNone/>
            </a:pPr>
            <a:r>
              <a:rPr lang="en-US" dirty="0"/>
              <a:t>Green Button for courses on:</a:t>
            </a:r>
          </a:p>
          <a:p>
            <a:pPr lvl="1"/>
            <a:r>
              <a:rPr lang="en-US" dirty="0"/>
              <a:t>Medicare Advantage</a:t>
            </a:r>
          </a:p>
          <a:p>
            <a:pPr lvl="1"/>
            <a:r>
              <a:rPr lang="en-US" dirty="0"/>
              <a:t>Medicaid</a:t>
            </a:r>
          </a:p>
          <a:p>
            <a:pPr lvl="1"/>
            <a:r>
              <a:rPr lang="en-US" dirty="0"/>
              <a:t>Introduction to Integrated Care</a:t>
            </a:r>
          </a:p>
          <a:p>
            <a:pPr marL="365760" lvl="1" indent="0">
              <a:buNone/>
            </a:pPr>
            <a:endParaRPr lang="en-US" dirty="0"/>
          </a:p>
          <a:p>
            <a:pPr marL="365760" lvl="1" indent="0">
              <a:buNone/>
            </a:pPr>
            <a:endParaRPr lang="en-US" dirty="0"/>
          </a:p>
        </p:txBody>
      </p:sp>
      <p:pic>
        <p:nvPicPr>
          <p:cNvPr id="6" name="Picture 5">
            <a:extLst>
              <a:ext uri="{FF2B5EF4-FFF2-40B4-BE49-F238E27FC236}">
                <a16:creationId xmlns:a16="http://schemas.microsoft.com/office/drawing/2014/main" id="{0B699D42-8ED9-4948-BB35-5790A63EEA94}"/>
              </a:ext>
            </a:extLst>
          </p:cNvPr>
          <p:cNvPicPr>
            <a:picLocks noChangeAspect="1"/>
          </p:cNvPicPr>
          <p:nvPr/>
        </p:nvPicPr>
        <p:blipFill>
          <a:blip r:embed="rId3"/>
          <a:stretch>
            <a:fillRect/>
          </a:stretch>
        </p:blipFill>
        <p:spPr>
          <a:xfrm>
            <a:off x="355600" y="1211820"/>
            <a:ext cx="4117085" cy="617563"/>
          </a:xfrm>
          <a:prstGeom prst="rect">
            <a:avLst/>
          </a:prstGeom>
        </p:spPr>
      </p:pic>
      <p:pic>
        <p:nvPicPr>
          <p:cNvPr id="8" name="Picture 7">
            <a:extLst>
              <a:ext uri="{FF2B5EF4-FFF2-40B4-BE49-F238E27FC236}">
                <a16:creationId xmlns:a16="http://schemas.microsoft.com/office/drawing/2014/main" id="{FFB6AD8A-C0AE-42FE-B3A3-BC3A457CA85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920722" y="1134487"/>
            <a:ext cx="6857918" cy="5555160"/>
          </a:xfrm>
          <a:prstGeom prst="rect">
            <a:avLst/>
          </a:prstGeom>
        </p:spPr>
      </p:pic>
      <p:sp>
        <p:nvSpPr>
          <p:cNvPr id="9" name="Rectangle 8">
            <a:extLst>
              <a:ext uri="{FF2B5EF4-FFF2-40B4-BE49-F238E27FC236}">
                <a16:creationId xmlns:a16="http://schemas.microsoft.com/office/drawing/2014/main" id="{FA8AD9A5-AB4E-4697-AAC0-FB68ED9C23C2}"/>
              </a:ext>
            </a:extLst>
          </p:cNvPr>
          <p:cNvSpPr/>
          <p:nvPr/>
        </p:nvSpPr>
        <p:spPr>
          <a:xfrm>
            <a:off x="5078627" y="4151870"/>
            <a:ext cx="6549081" cy="2372498"/>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Connector: Elbow 10">
            <a:extLst>
              <a:ext uri="{FF2B5EF4-FFF2-40B4-BE49-F238E27FC236}">
                <a16:creationId xmlns:a16="http://schemas.microsoft.com/office/drawing/2014/main" id="{9D780783-6BF4-4046-9997-865A9E281120}"/>
              </a:ext>
            </a:extLst>
          </p:cNvPr>
          <p:cNvCxnSpPr>
            <a:cxnSpLocks/>
          </p:cNvCxnSpPr>
          <p:nvPr/>
        </p:nvCxnSpPr>
        <p:spPr>
          <a:xfrm>
            <a:off x="2830031" y="4782065"/>
            <a:ext cx="1915644" cy="323886"/>
          </a:xfrm>
          <a:prstGeom prst="bentConnector3">
            <a:avLst>
              <a:gd name="adj1" fmla="val -313"/>
            </a:avLst>
          </a:prstGeom>
          <a:ln w="47625">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55643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4709"/>
            <a:ext cx="12192000" cy="856488"/>
          </a:xfrm>
        </p:spPr>
        <p:txBody>
          <a:bodyPr>
            <a:noAutofit/>
          </a:bodyPr>
          <a:lstStyle/>
          <a:p>
            <a:r>
              <a:rPr lang="en-US" dirty="0"/>
              <a:t>Today’s webinar resources in the libraries</a:t>
            </a:r>
            <a:endParaRPr lang="en-US" sz="2000" dirty="0"/>
          </a:p>
        </p:txBody>
      </p:sp>
      <p:graphicFrame>
        <p:nvGraphicFramePr>
          <p:cNvPr id="13" name="Content Placeholder 4"/>
          <p:cNvGraphicFramePr>
            <a:graphicFrameLocks/>
          </p:cNvGraphicFramePr>
          <p:nvPr>
            <p:extLst>
              <p:ext uri="{D42A27DB-BD31-4B8C-83A1-F6EECF244321}">
                <p14:modId xmlns:p14="http://schemas.microsoft.com/office/powerpoint/2010/main" val="1751409711"/>
              </p:ext>
            </p:extLst>
          </p:nvPr>
        </p:nvGraphicFramePr>
        <p:xfrm>
          <a:off x="381000" y="1600200"/>
          <a:ext cx="11582400" cy="42651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a:extLst>
              <a:ext uri="{FF2B5EF4-FFF2-40B4-BE49-F238E27FC236}">
                <a16:creationId xmlns:a16="http://schemas.microsoft.com/office/drawing/2014/main" id="{C6252A2F-E19D-469E-8DFA-AB57CA3EF46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4174" t="26570" b="21679"/>
          <a:stretch/>
        </p:blipFill>
        <p:spPr>
          <a:xfrm>
            <a:off x="9869564" y="2686997"/>
            <a:ext cx="2009140" cy="375920"/>
          </a:xfrm>
          <a:prstGeom prst="rect">
            <a:avLst/>
          </a:prstGeom>
          <a:ln w="19050">
            <a:solidFill>
              <a:schemeClr val="tx2">
                <a:lumMod val="40000"/>
                <a:lumOff val="60000"/>
              </a:schemeClr>
            </a:solidFill>
          </a:ln>
        </p:spPr>
      </p:pic>
      <p:pic>
        <p:nvPicPr>
          <p:cNvPr id="3" name="Picture 2">
            <a:extLst>
              <a:ext uri="{FF2B5EF4-FFF2-40B4-BE49-F238E27FC236}">
                <a16:creationId xmlns:a16="http://schemas.microsoft.com/office/drawing/2014/main" id="{2B3B348A-B1DF-4A61-BE72-563D79C06A2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93599" y="2688554"/>
            <a:ext cx="1419860" cy="510651"/>
          </a:xfrm>
          <a:prstGeom prst="rect">
            <a:avLst/>
          </a:prstGeom>
          <a:ln>
            <a:solidFill>
              <a:srgbClr val="084A9C"/>
            </a:solidFill>
          </a:ln>
        </p:spPr>
      </p:pic>
      <p:grpSp>
        <p:nvGrpSpPr>
          <p:cNvPr id="11" name="Group 10">
            <a:extLst>
              <a:ext uri="{FF2B5EF4-FFF2-40B4-BE49-F238E27FC236}">
                <a16:creationId xmlns:a16="http://schemas.microsoft.com/office/drawing/2014/main" id="{40A4B4C2-18D5-422C-BB8B-02F10F756C06}"/>
              </a:ext>
            </a:extLst>
          </p:cNvPr>
          <p:cNvGrpSpPr/>
          <p:nvPr/>
        </p:nvGrpSpPr>
        <p:grpSpPr>
          <a:xfrm>
            <a:off x="1507524" y="5993400"/>
            <a:ext cx="8948094" cy="457200"/>
            <a:chOff x="2485150" y="2861217"/>
            <a:chExt cx="3868899" cy="1253572"/>
          </a:xfrm>
          <a:solidFill>
            <a:schemeClr val="accent6">
              <a:lumMod val="60000"/>
              <a:lumOff val="40000"/>
            </a:schemeClr>
          </a:solidFill>
        </p:grpSpPr>
        <p:sp>
          <p:nvSpPr>
            <p:cNvPr id="12" name="Rectangle 11">
              <a:extLst>
                <a:ext uri="{FF2B5EF4-FFF2-40B4-BE49-F238E27FC236}">
                  <a16:creationId xmlns:a16="http://schemas.microsoft.com/office/drawing/2014/main" id="{67814757-75B4-468D-A60A-C18BA2E9CD4F}"/>
                </a:ext>
              </a:extLst>
            </p:cNvPr>
            <p:cNvSpPr/>
            <p:nvPr/>
          </p:nvSpPr>
          <p:spPr>
            <a:xfrm>
              <a:off x="2485150" y="2861217"/>
              <a:ext cx="3868899" cy="1253572"/>
            </a:xfrm>
            <a:prstGeom prst="rect">
              <a:avLst/>
            </a:prstGeom>
            <a:grpFill/>
          </p:spPr>
          <p:style>
            <a:lnRef idx="2">
              <a:schemeClr val="lt1">
                <a:hueOff val="0"/>
                <a:satOff val="0"/>
                <a:lumOff val="0"/>
                <a:alphaOff val="0"/>
              </a:schemeClr>
            </a:lnRef>
            <a:fillRef idx="1">
              <a:scrgbClr r="0" g="0" b="0"/>
            </a:fillRef>
            <a:effectRef idx="0">
              <a:schemeClr val="accent2">
                <a:hueOff val="3236683"/>
                <a:satOff val="-33665"/>
                <a:lumOff val="-4707"/>
                <a:alphaOff val="0"/>
              </a:schemeClr>
            </a:effectRef>
            <a:fontRef idx="minor">
              <a:schemeClr val="lt1"/>
            </a:fontRef>
          </p:style>
        </p:sp>
        <p:sp>
          <p:nvSpPr>
            <p:cNvPr id="14" name="TextBox 13">
              <a:extLst>
                <a:ext uri="{FF2B5EF4-FFF2-40B4-BE49-F238E27FC236}">
                  <a16:creationId xmlns:a16="http://schemas.microsoft.com/office/drawing/2014/main" id="{0987966B-02B5-4039-946E-7445EEDF6F7B}"/>
                </a:ext>
              </a:extLst>
            </p:cNvPr>
            <p:cNvSpPr txBox="1"/>
            <p:nvPr/>
          </p:nvSpPr>
          <p:spPr>
            <a:xfrm>
              <a:off x="2485150" y="2861217"/>
              <a:ext cx="3868899" cy="81071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t" anchorCtr="0">
              <a:noAutofit/>
            </a:bodyPr>
            <a:lstStyle/>
            <a:p>
              <a:pPr marL="0" marR="0" lvl="0" indent="0" algn="ctr" defTabSz="933450" rtl="0" eaLnBrk="1" fontAlgn="auto" latinLnBrk="0" hangingPunct="1">
                <a:lnSpc>
                  <a:spcPct val="90000"/>
                </a:lnSpc>
                <a:spcBef>
                  <a:spcPct val="0"/>
                </a:spcBef>
                <a:spcAft>
                  <a:spcPct val="3500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MIPPA grantees: </a:t>
              </a:r>
              <a:r>
                <a:rPr kumimoji="0" lang="en-US" sz="2400" b="0" i="0" u="none" strike="noStrike" kern="1200" cap="none" spc="0" normalizeH="0" baseline="0" noProof="0" dirty="0">
                  <a:ln>
                    <a:noFill/>
                  </a:ln>
                  <a:solidFill>
                    <a:prstClr val="black"/>
                  </a:solidFill>
                  <a:effectLst/>
                  <a:uLnTx/>
                  <a:uFillTx/>
                  <a:latin typeface="Calibri"/>
                  <a:ea typeface="+mn-ea"/>
                  <a:cs typeface="+mn-cs"/>
                </a:rPr>
                <a:t>Resources are emailed to the MIPPA listserv.</a:t>
              </a:r>
            </a:p>
          </p:txBody>
        </p:sp>
      </p:grpSp>
      <p:sp>
        <p:nvSpPr>
          <p:cNvPr id="15" name="Slide Number Placeholder 1">
            <a:extLst>
              <a:ext uri="{FF2B5EF4-FFF2-40B4-BE49-F238E27FC236}">
                <a16:creationId xmlns:a16="http://schemas.microsoft.com/office/drawing/2014/main" id="{22A775E8-2263-444D-8D4C-18AA80246B91}"/>
              </a:ext>
            </a:extLst>
          </p:cNvPr>
          <p:cNvSpPr txBox="1">
            <a:spLocks/>
          </p:cNvSpPr>
          <p:nvPr/>
        </p:nvSpPr>
        <p:spPr>
          <a:xfrm>
            <a:off x="5699956" y="6450600"/>
            <a:ext cx="792088" cy="407400"/>
          </a:xfrm>
          <a:prstGeom prst="rect">
            <a:avLst/>
          </a:prstGeom>
        </p:spPr>
        <p:txBody>
          <a:bodyPr/>
          <a:lstStyle>
            <a:defPPr>
              <a:defRPr lang="en-US"/>
            </a:defPPr>
            <a:lvl1pPr>
              <a:defRPr lang="en-US" sz="2000" b="1" smtClean="0">
                <a:solidFill>
                  <a:srgbClr val="404F21"/>
                </a:solidFil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95E3A6E9-5B14-4D56-A835-3C14068333DF}" type="slidenum">
              <a:rPr kumimoji="0" lang="en-CA" sz="2000" b="1" i="0" u="none" strike="noStrike" kern="1200" cap="none" spc="0" normalizeH="0" baseline="0" noProof="0">
                <a:ln>
                  <a:noFill/>
                </a:ln>
                <a:solidFill>
                  <a:srgbClr val="404F21"/>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en-CA" sz="2000" b="1" i="0" u="none" strike="noStrike" kern="1200" cap="none" spc="0" normalizeH="0" baseline="0" noProof="0" dirty="0">
              <a:ln>
                <a:noFill/>
              </a:ln>
              <a:solidFill>
                <a:srgbClr val="404F21"/>
              </a:solidFill>
              <a:effectLst/>
              <a:uLnTx/>
              <a:uFillTx/>
              <a:latin typeface="Tw Cen MT"/>
              <a:ea typeface="+mn-ea"/>
              <a:cs typeface="+mn-cs"/>
            </a:endParaRPr>
          </a:p>
        </p:txBody>
      </p:sp>
    </p:spTree>
    <p:custDataLst>
      <p:tags r:id="rId1"/>
    </p:custDataLst>
    <p:extLst>
      <p:ext uri="{BB962C8B-B14F-4D97-AF65-F5344CB8AC3E}">
        <p14:creationId xmlns:p14="http://schemas.microsoft.com/office/powerpoint/2010/main" val="19982858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1F340-3A20-4632-969F-CF08805AD282}"/>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58797056-9337-4B1B-A394-80EEECDB59AE}"/>
              </a:ext>
            </a:extLst>
          </p:cNvPr>
          <p:cNvSpPr>
            <a:spLocks noGrp="1"/>
          </p:cNvSpPr>
          <p:nvPr>
            <p:ph type="sldNum" sz="quarter" idx="12"/>
          </p:nvPr>
        </p:nvSpPr>
        <p:spPr/>
        <p:txBody>
          <a:bodyPr>
            <a:normAutofit fontScale="85000" lnSpcReduction="20000"/>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pic>
        <p:nvPicPr>
          <p:cNvPr id="8" name="Picture 7" descr="Close-up of question mark on a hardwood floor against a wall">
            <a:extLst>
              <a:ext uri="{FF2B5EF4-FFF2-40B4-BE49-F238E27FC236}">
                <a16:creationId xmlns:a16="http://schemas.microsoft.com/office/drawing/2014/main" id="{10DF0261-567A-48B0-B92E-F967A3DE95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436" y="1516698"/>
            <a:ext cx="12165563" cy="5976869"/>
          </a:xfrm>
          <a:prstGeom prst="rect">
            <a:avLst/>
          </a:prstGeom>
        </p:spPr>
      </p:pic>
    </p:spTree>
    <p:extLst>
      <p:ext uri="{BB962C8B-B14F-4D97-AF65-F5344CB8AC3E}">
        <p14:creationId xmlns:p14="http://schemas.microsoft.com/office/powerpoint/2010/main" val="40315255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AA42FBEF-5070-421E-A073-A3DC7DC5571A}"/>
              </a:ext>
            </a:extLst>
          </p:cNvPr>
          <p:cNvSpPr>
            <a:spLocks noGrp="1"/>
          </p:cNvSpPr>
          <p:nvPr>
            <p:ph type="body" sz="half" idx="2"/>
          </p:nvPr>
        </p:nvSpPr>
        <p:spPr>
          <a:xfrm>
            <a:off x="2080768" y="5619750"/>
            <a:ext cx="9753600" cy="685800"/>
          </a:xfrm>
        </p:spPr>
        <p:txBody>
          <a:bodyPr>
            <a:noAutofit/>
          </a:bodyPr>
          <a:lstStyle/>
          <a:p>
            <a:r>
              <a:rPr lang="en-US" sz="1200" dirty="0">
                <a:effectLst/>
                <a:latin typeface="Calibri" panose="020F0502020204030204" pitchFamily="34" charset="0"/>
                <a:ea typeface="Calibri" panose="020F0502020204030204" pitchFamily="34" charset="0"/>
                <a:cs typeface="Times New Roman" panose="02020603050405020304" pitchFamily="18" charset="0"/>
              </a:rPr>
              <a:t>This project was supported, in part, by grant number 90SATC0002 from the U.S. Administration for Community Living, Department of Health and Human Services, Washington, D.C. 20201. Grantees undertaking projects under government sponsorship are encouraged to express freely their findings and conclusions. Points of view or opinions do not, therefore, necessarily represent official Administration for Community Living policy. </a:t>
            </a:r>
            <a:endParaRPr lang="en-US" sz="1200" i="1" dirty="0">
              <a:latin typeface="Calibri" panose="020F0502020204030204" pitchFamily="34" charset="0"/>
              <a:cs typeface="Calibri" panose="020F0502020204030204" pitchFamily="34" charset="0"/>
            </a:endParaRPr>
          </a:p>
        </p:txBody>
      </p:sp>
      <p:sp>
        <p:nvSpPr>
          <p:cNvPr id="2" name="Title 1"/>
          <p:cNvSpPr>
            <a:spLocks noGrp="1"/>
          </p:cNvSpPr>
          <p:nvPr>
            <p:ph type="title"/>
          </p:nvPr>
        </p:nvSpPr>
        <p:spPr/>
        <p:txBody>
          <a:bodyPr>
            <a:normAutofit/>
          </a:bodyPr>
          <a:lstStyle/>
          <a:p>
            <a:r>
              <a:rPr lang="en-US" dirty="0"/>
              <a:t>Thank you for attending! </a:t>
            </a:r>
          </a:p>
        </p:txBody>
      </p:sp>
      <p:sp>
        <p:nvSpPr>
          <p:cNvPr id="5" name="Slide Number Placeholder 4"/>
          <p:cNvSpPr>
            <a:spLocks noGrp="1"/>
          </p:cNvSpPr>
          <p:nvPr>
            <p:ph type="sldNum" sz="quarter" idx="11"/>
          </p:nvPr>
        </p:nvSpPr>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162D542-39A4-4598-BEB9-D1267FDA8501}" type="slidenum">
              <a:rPr kumimoji="0" lang="en-US" sz="1400" b="1" i="0" u="none" strike="noStrike" kern="1200" cap="none" spc="0" normalizeH="0" baseline="0" noProof="0" smtClean="0">
                <a:ln>
                  <a:noFill/>
                </a:ln>
                <a:solidFill>
                  <a:srgbClr val="FFFFFF"/>
                </a:solidFill>
                <a:effectLst/>
                <a:uLnTx/>
                <a:uFillTx/>
                <a:latin typeface="Tw Cen M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en-US" sz="1400" b="1" i="0" u="none" strike="noStrike" kern="1200" cap="none" spc="0" normalizeH="0" baseline="0" noProof="0" dirty="0">
              <a:ln>
                <a:noFill/>
              </a:ln>
              <a:solidFill>
                <a:srgbClr val="FFFFFF"/>
              </a:solidFill>
              <a:effectLst/>
              <a:uLnTx/>
              <a:uFillTx/>
              <a:latin typeface="Tw Cen MT"/>
              <a:ea typeface="+mn-ea"/>
              <a:cs typeface="+mn-cs"/>
            </a:endParaRPr>
          </a:p>
        </p:txBody>
      </p:sp>
      <p:pic>
        <p:nvPicPr>
          <p:cNvPr id="10" name="Picture Placeholder 9">
            <a:extLst>
              <a:ext uri="{FF2B5EF4-FFF2-40B4-BE49-F238E27FC236}">
                <a16:creationId xmlns:a16="http://schemas.microsoft.com/office/drawing/2014/main" id="{FCF5250F-93B8-418A-9C51-B5895B9E6CAF}"/>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34937" b="34937"/>
          <a:stretch>
            <a:fillRect/>
          </a:stretch>
        </p:blipFill>
        <p:spPr/>
      </p:pic>
    </p:spTree>
    <p:extLst>
      <p:ext uri="{BB962C8B-B14F-4D97-AF65-F5344CB8AC3E}">
        <p14:creationId xmlns:p14="http://schemas.microsoft.com/office/powerpoint/2010/main" val="3367303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FDE4-1633-45ED-BE0C-867BFC255D9B}"/>
              </a:ext>
            </a:extLst>
          </p:cNvPr>
          <p:cNvSpPr>
            <a:spLocks noGrp="1"/>
          </p:cNvSpPr>
          <p:nvPr>
            <p:ph type="title"/>
          </p:nvPr>
        </p:nvSpPr>
        <p:spPr/>
        <p:txBody>
          <a:bodyPr/>
          <a:lstStyle/>
          <a:p>
            <a:r>
              <a:rPr lang="en-US" dirty="0"/>
              <a:t>Check-in Poll</a:t>
            </a:r>
          </a:p>
        </p:txBody>
      </p:sp>
      <p:sp>
        <p:nvSpPr>
          <p:cNvPr id="3" name="Slide Number Placeholder 2">
            <a:extLst>
              <a:ext uri="{FF2B5EF4-FFF2-40B4-BE49-F238E27FC236}">
                <a16:creationId xmlns:a16="http://schemas.microsoft.com/office/drawing/2014/main" id="{9541566D-E5E5-44CB-A767-841F18C5DA3B}"/>
              </a:ext>
            </a:extLst>
          </p:cNvPr>
          <p:cNvSpPr>
            <a:spLocks noGrp="1"/>
          </p:cNvSpPr>
          <p:nvPr>
            <p:ph type="sldNum" sz="quarter" idx="12"/>
          </p:nvPr>
        </p:nvSpPr>
        <p:spPr/>
        <p:txBody>
          <a:bodyPr>
            <a:normAutofit fontScale="85000" lnSpcReduction="20000"/>
          </a:bodyPr>
          <a:lstStyle/>
          <a:p>
            <a:fld id="{A162D542-39A4-4598-BEB9-D1267FDA8501}" type="slidenum">
              <a:rPr lang="en-US" smtClean="0"/>
              <a:t>4</a:t>
            </a:fld>
            <a:endParaRPr lang="en-US" dirty="0"/>
          </a:p>
        </p:txBody>
      </p:sp>
      <p:sp>
        <p:nvSpPr>
          <p:cNvPr id="4" name="TextBox 3">
            <a:extLst>
              <a:ext uri="{FF2B5EF4-FFF2-40B4-BE49-F238E27FC236}">
                <a16:creationId xmlns:a16="http://schemas.microsoft.com/office/drawing/2014/main" id="{0C1FB14F-559E-4E7C-8EF4-F9B22BEEBF70}"/>
              </a:ext>
            </a:extLst>
          </p:cNvPr>
          <p:cNvSpPr txBox="1"/>
          <p:nvPr/>
        </p:nvSpPr>
        <p:spPr>
          <a:xfrm>
            <a:off x="812800" y="1981200"/>
            <a:ext cx="10172701" cy="4216539"/>
          </a:xfrm>
          <a:prstGeom prst="rect">
            <a:avLst/>
          </a:prstGeom>
          <a:noFill/>
        </p:spPr>
        <p:txBody>
          <a:bodyPr wrap="square" rtlCol="0">
            <a:spAutoFit/>
          </a:bodyPr>
          <a:lstStyle/>
          <a:p>
            <a:r>
              <a:rPr lang="en-US" sz="3600" b="1" dirty="0"/>
              <a:t>How familiar are you with supplemental benefits in Medicare Advantage?</a:t>
            </a:r>
          </a:p>
          <a:p>
            <a:endParaRPr lang="en-US" sz="3200" dirty="0"/>
          </a:p>
          <a:p>
            <a:r>
              <a:rPr lang="en-US" sz="3200" dirty="0"/>
              <a:t>A.  Very familiar</a:t>
            </a:r>
          </a:p>
          <a:p>
            <a:pPr marL="514350" indent="-514350">
              <a:buAutoNum type="alphaUcPeriod" startAt="2"/>
            </a:pPr>
            <a:r>
              <a:rPr lang="en-US" sz="3200" dirty="0"/>
              <a:t>Somewhat familiar</a:t>
            </a:r>
          </a:p>
          <a:p>
            <a:pPr marL="514350" indent="-514350">
              <a:buAutoNum type="alphaUcPeriod" startAt="2"/>
            </a:pPr>
            <a:r>
              <a:rPr lang="en-US" sz="3200" dirty="0"/>
              <a:t>A little familiar</a:t>
            </a:r>
          </a:p>
          <a:p>
            <a:pPr marL="514350" indent="-514350">
              <a:buAutoNum type="alphaUcPeriod" startAt="2"/>
            </a:pPr>
            <a:r>
              <a:rPr lang="en-US" sz="3200" dirty="0"/>
              <a:t>Not at all familiar</a:t>
            </a:r>
          </a:p>
          <a:p>
            <a:endParaRPr lang="en-US" dirty="0"/>
          </a:p>
          <a:p>
            <a:endParaRPr lang="en-US" dirty="0"/>
          </a:p>
        </p:txBody>
      </p:sp>
    </p:spTree>
    <p:extLst>
      <p:ext uri="{BB962C8B-B14F-4D97-AF65-F5344CB8AC3E}">
        <p14:creationId xmlns:p14="http://schemas.microsoft.com/office/powerpoint/2010/main" val="3225595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0B5E8-FDD7-4B45-B89D-F6D858DF88E5}"/>
              </a:ext>
            </a:extLst>
          </p:cNvPr>
          <p:cNvSpPr>
            <a:spLocks noGrp="1"/>
          </p:cNvSpPr>
          <p:nvPr>
            <p:ph type="title"/>
          </p:nvPr>
        </p:nvSpPr>
        <p:spPr/>
        <p:txBody>
          <a:bodyPr>
            <a:normAutofit/>
          </a:bodyPr>
          <a:lstStyle/>
          <a:p>
            <a:r>
              <a:rPr lang="en-US" sz="4800" dirty="0">
                <a:solidFill>
                  <a:schemeClr val="tx1"/>
                </a:solidFill>
              </a:rPr>
              <a:t>Presenter</a:t>
            </a:r>
            <a:endParaRPr lang="en-US" sz="3733" dirty="0">
              <a:solidFill>
                <a:schemeClr val="bg1"/>
              </a:solidFill>
            </a:endParaRPr>
          </a:p>
        </p:txBody>
      </p:sp>
      <p:sp>
        <p:nvSpPr>
          <p:cNvPr id="7" name="Slide Number Placeholder 3">
            <a:extLst>
              <a:ext uri="{FF2B5EF4-FFF2-40B4-BE49-F238E27FC236}">
                <a16:creationId xmlns:a16="http://schemas.microsoft.com/office/drawing/2014/main" id="{98128081-379B-459A-A798-E2C1CB110B2F}"/>
              </a:ext>
            </a:extLst>
          </p:cNvPr>
          <p:cNvSpPr>
            <a:spLocks noGrp="1"/>
          </p:cNvSpPr>
          <p:nvPr>
            <p:ph type="sldNum" sz="quarter" idx="12"/>
          </p:nvPr>
        </p:nvSpPr>
        <p:spPr/>
        <p:txBody>
          <a:bodyPr>
            <a:normAutofit lnSpcReduction="10000"/>
          </a:bodyPr>
          <a:lstStyle/>
          <a:p>
            <a:pPr marL="0" marR="0" lvl="0" indent="0" algn="ctr" defTabSz="68575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051" b="1" i="0" u="none" strike="noStrike" kern="1200" cap="none" spc="0" normalizeH="0" baseline="0" noProof="0">
                <a:ln>
                  <a:noFill/>
                </a:ln>
                <a:solidFill>
                  <a:srgbClr val="775F55"/>
                </a:solidFill>
                <a:effectLst/>
                <a:uLnTx/>
                <a:uFillTx/>
                <a:latin typeface="Tw Cen MT"/>
                <a:ea typeface="+mn-ea"/>
                <a:cs typeface="+mn-cs"/>
              </a:rPr>
              <a:pPr marL="0" marR="0" lvl="0" indent="0" algn="ctr" defTabSz="685750" rtl="0" eaLnBrk="1" fontAlgn="auto" latinLnBrk="0" hangingPunct="1">
                <a:lnSpc>
                  <a:spcPct val="100000"/>
                </a:lnSpc>
                <a:spcBef>
                  <a:spcPts val="0"/>
                </a:spcBef>
                <a:spcAft>
                  <a:spcPts val="0"/>
                </a:spcAft>
                <a:buClrTx/>
                <a:buSzTx/>
                <a:buFontTx/>
                <a:buNone/>
                <a:tabLst/>
                <a:defRPr/>
              </a:pPr>
              <a:t>5</a:t>
            </a:fld>
            <a:endParaRPr kumimoji="0" lang="en-US" sz="1051" b="1" i="0" u="none" strike="noStrike" kern="1200" cap="none" spc="0" normalizeH="0" baseline="0" noProof="0" dirty="0">
              <a:ln>
                <a:noFill/>
              </a:ln>
              <a:solidFill>
                <a:srgbClr val="775F55"/>
              </a:solidFill>
              <a:effectLst/>
              <a:uLnTx/>
              <a:uFillTx/>
              <a:latin typeface="Tw Cen MT"/>
              <a:ea typeface="+mn-ea"/>
              <a:cs typeface="+mn-cs"/>
            </a:endParaRPr>
          </a:p>
        </p:txBody>
      </p:sp>
      <p:sp>
        <p:nvSpPr>
          <p:cNvPr id="5" name="Rectangle 4">
            <a:extLst>
              <a:ext uri="{FF2B5EF4-FFF2-40B4-BE49-F238E27FC236}">
                <a16:creationId xmlns:a16="http://schemas.microsoft.com/office/drawing/2014/main" id="{BA852DE4-C3EB-45D5-8899-64C61EB06B77}"/>
              </a:ext>
            </a:extLst>
          </p:cNvPr>
          <p:cNvSpPr/>
          <p:nvPr/>
        </p:nvSpPr>
        <p:spPr>
          <a:xfrm>
            <a:off x="1914144" y="2633472"/>
            <a:ext cx="2334005" cy="2608970"/>
          </a:xfrm>
          <a:prstGeom prst="rect">
            <a:avLst/>
          </a:prstGeom>
          <a:blipFill>
            <a:blip r:embed="rId4">
              <a:extLst>
                <a:ext uri="{28A0092B-C50C-407E-A947-70E740481C1C}">
                  <a14:useLocalDpi xmlns:a14="http://schemas.microsoft.com/office/drawing/2010/main" val="0"/>
                </a:ext>
              </a:extLst>
            </a:blip>
            <a:srcRect/>
            <a:stretch>
              <a:fillRect t="-13000" b="-13000"/>
            </a:stretch>
          </a:blipFill>
          <a:ln w="76200">
            <a:solidFill>
              <a:schemeClr val="accent1">
                <a:lumMod val="60000"/>
                <a:lumOff val="40000"/>
              </a:schemeClr>
            </a:solidFill>
          </a:ln>
          <a:effectLst/>
          <a:scene3d>
            <a:camera prst="isometricTopDown" fov="0">
              <a:rot lat="0" lon="0" rev="0"/>
            </a:camera>
            <a:lightRig rig="balanced" dir="t">
              <a:rot lat="0" lon="0" rev="13800000"/>
            </a:lightRig>
          </a:scene3d>
          <a:sp3d extrusionH="12700" prstMaterial="plastic">
            <a:bevelT w="38100" h="25400" prst="softRound"/>
            <a:contourClr>
              <a:schemeClr val="accent1">
                <a:shade val="80000"/>
                <a:hueOff val="0"/>
                <a:satOff val="0"/>
                <a:lumOff val="0"/>
                <a:alphaOff val="0"/>
              </a:schemeClr>
            </a:contourClr>
          </a:sp3d>
        </p:spPr>
        <p:style>
          <a:lnRef idx="1">
            <a:schemeClr val="accent1">
              <a:shade val="80000"/>
              <a:hueOff val="0"/>
              <a:satOff val="0"/>
              <a:lumOff val="0"/>
              <a:alphaOff val="0"/>
            </a:schemeClr>
          </a:lnRef>
          <a:fillRef idx="3">
            <a:scrgbClr r="0" g="0" b="0"/>
          </a:fillRef>
          <a:effectRef idx="3">
            <a:schemeClr val="accent1">
              <a:shade val="80000"/>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w Cen MT"/>
              <a:ea typeface="+mn-ea"/>
              <a:cs typeface="+mn-cs"/>
            </a:endParaRPr>
          </a:p>
        </p:txBody>
      </p:sp>
      <p:sp>
        <p:nvSpPr>
          <p:cNvPr id="8" name="TextBox 7">
            <a:extLst>
              <a:ext uri="{FF2B5EF4-FFF2-40B4-BE49-F238E27FC236}">
                <a16:creationId xmlns:a16="http://schemas.microsoft.com/office/drawing/2014/main" id="{50437A67-D142-438E-A073-8D47724301F3}"/>
              </a:ext>
            </a:extLst>
          </p:cNvPr>
          <p:cNvSpPr txBox="1"/>
          <p:nvPr/>
        </p:nvSpPr>
        <p:spPr>
          <a:xfrm>
            <a:off x="5257800" y="4062680"/>
            <a:ext cx="472440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Damon Terzaghi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595959"/>
                </a:solidFill>
                <a:effectLst/>
                <a:uLnTx/>
                <a:uFillTx/>
                <a:latin typeface="Arial" panose="020B0604020202020204" pitchFamily="34" charset="0"/>
                <a:ea typeface="+mn-ea"/>
                <a:cs typeface="+mn-cs"/>
              </a:rPr>
              <a:t>ADvancing</a:t>
            </a:r>
            <a:r>
              <a:rPr kumimoji="0" lang="en-US" sz="4000" b="0" i="0" u="none" strike="noStrike" kern="1200" cap="none" spc="0" normalizeH="0" baseline="0" noProof="0" dirty="0">
                <a:ln>
                  <a:noFill/>
                </a:ln>
                <a:solidFill>
                  <a:srgbClr val="595959"/>
                </a:solidFill>
                <a:effectLst/>
                <a:uLnTx/>
                <a:uFillTx/>
                <a:latin typeface="Arial" panose="020B0604020202020204" pitchFamily="34" charset="0"/>
                <a:ea typeface="+mn-ea"/>
                <a:cs typeface="+mn-cs"/>
              </a:rPr>
              <a:t> States</a:t>
            </a:r>
            <a:endParaRPr kumimoji="0" lang="en-US" sz="4000" b="0" i="0" u="none" strike="noStrike" kern="1200" cap="none" spc="0" normalizeH="0" baseline="0" noProof="0" dirty="0">
              <a:ln>
                <a:noFill/>
              </a:ln>
              <a:solidFill>
                <a:srgbClr val="595959"/>
              </a:solidFill>
              <a:effectLst/>
              <a:uLnTx/>
              <a:uFillTx/>
              <a:latin typeface="Tw Cen MT"/>
              <a:ea typeface="+mn-ea"/>
              <a:cs typeface="+mn-cs"/>
            </a:endParaRPr>
          </a:p>
        </p:txBody>
      </p:sp>
    </p:spTree>
    <p:custDataLst>
      <p:tags r:id="rId1"/>
    </p:custDataLst>
    <p:extLst>
      <p:ext uri="{BB962C8B-B14F-4D97-AF65-F5344CB8AC3E}">
        <p14:creationId xmlns:p14="http://schemas.microsoft.com/office/powerpoint/2010/main" val="1947660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65F7A20-C0AC-422A-ADB4-ED968053C432}"/>
              </a:ext>
            </a:extLst>
          </p:cNvPr>
          <p:cNvSpPr>
            <a:spLocks noGrp="1"/>
          </p:cNvSpPr>
          <p:nvPr>
            <p:ph type="ctrTitle"/>
          </p:nvPr>
        </p:nvSpPr>
        <p:spPr/>
        <p:txBody>
          <a:bodyPr>
            <a:normAutofit fontScale="90000"/>
          </a:bodyPr>
          <a:lstStyle/>
          <a:p>
            <a:r>
              <a:rPr lang="en-US" dirty="0"/>
              <a:t>Medicare Advantage Supplemental Benefits &amp; Medicaid HCBS</a:t>
            </a:r>
          </a:p>
        </p:txBody>
      </p:sp>
      <p:sp>
        <p:nvSpPr>
          <p:cNvPr id="5" name="Subtitle 4">
            <a:extLst>
              <a:ext uri="{FF2B5EF4-FFF2-40B4-BE49-F238E27FC236}">
                <a16:creationId xmlns:a16="http://schemas.microsoft.com/office/drawing/2014/main" id="{5151375B-E6B6-402A-B1D1-3B195BA163E2}"/>
              </a:ext>
            </a:extLst>
          </p:cNvPr>
          <p:cNvSpPr>
            <a:spLocks noGrp="1"/>
          </p:cNvSpPr>
          <p:nvPr>
            <p:ph type="subTitle" idx="1"/>
          </p:nvPr>
        </p:nvSpPr>
        <p:spPr>
          <a:xfrm>
            <a:off x="3185327" y="4971422"/>
            <a:ext cx="8534400" cy="1752600"/>
          </a:xfrm>
        </p:spPr>
        <p:txBody>
          <a:bodyPr>
            <a:normAutofit/>
          </a:bodyPr>
          <a:lstStyle/>
          <a:p>
            <a:pPr algn="r"/>
            <a:r>
              <a:rPr lang="en-US" sz="2800" dirty="0"/>
              <a:t>April 13, 2022</a:t>
            </a:r>
          </a:p>
        </p:txBody>
      </p:sp>
    </p:spTree>
    <p:extLst>
      <p:ext uri="{BB962C8B-B14F-4D97-AF65-F5344CB8AC3E}">
        <p14:creationId xmlns:p14="http://schemas.microsoft.com/office/powerpoint/2010/main" val="423410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6657" y="935882"/>
            <a:ext cx="10280055" cy="1468967"/>
          </a:xfrm>
        </p:spPr>
        <p:txBody>
          <a:bodyPr/>
          <a:lstStyle/>
          <a:p>
            <a:r>
              <a:rPr lang="en-US" dirty="0"/>
              <a:t>About ADvancing States</a:t>
            </a:r>
          </a:p>
        </p:txBody>
      </p:sp>
      <p:sp>
        <p:nvSpPr>
          <p:cNvPr id="3" name="Content Placeholder 2"/>
          <p:cNvSpPr>
            <a:spLocks noGrp="1"/>
          </p:cNvSpPr>
          <p:nvPr>
            <p:ph type="subTitle" idx="1"/>
          </p:nvPr>
        </p:nvSpPr>
        <p:spPr>
          <a:xfrm>
            <a:off x="2540656" y="2564253"/>
            <a:ext cx="7822544" cy="3074547"/>
          </a:xfrm>
        </p:spPr>
        <p:txBody>
          <a:bodyPr>
            <a:noAutofit/>
          </a:bodyPr>
          <a:lstStyle/>
          <a:p>
            <a:pPr marL="457189" indent="-457189" algn="l">
              <a:buFont typeface="Arial" panose="020B0604020202020204" pitchFamily="34" charset="0"/>
              <a:buChar char="•"/>
            </a:pPr>
            <a:r>
              <a:rPr lang="en-US" sz="2600" dirty="0"/>
              <a:t>Represents the nation’s 56 state and territorial agencies on aging and disabilities. </a:t>
            </a:r>
          </a:p>
          <a:p>
            <a:pPr marL="457189" indent="-457189" algn="l">
              <a:buFont typeface="Arial" panose="020B0604020202020204" pitchFamily="34" charset="0"/>
              <a:buChar char="•"/>
            </a:pPr>
            <a:r>
              <a:rPr lang="en-US" sz="2600" dirty="0"/>
              <a:t>Supports visionary state leadership, the advancement of state systems innovation, and the articulation of national policies that support long-term services and supports for older adults and people with disabilities.</a:t>
            </a:r>
          </a:p>
        </p:txBody>
      </p:sp>
      <p:sp>
        <p:nvSpPr>
          <p:cNvPr id="4" name="Slide Number Placeholder 3"/>
          <p:cNvSpPr>
            <a:spLocks noGrp="1"/>
          </p:cNvSpPr>
          <p:nvPr>
            <p:ph type="sldNum" sz="quarter" idx="12"/>
          </p:nvPr>
        </p:nvSpPr>
        <p:spPr/>
        <p:txBody>
          <a:bodyPr>
            <a:normAutofit/>
          </a:bodyPr>
          <a:lstStyle/>
          <a:p>
            <a:pPr algn="ctr" defTabSz="457189">
              <a:defRPr/>
            </a:pPr>
            <a:fld id="{AF6E62F7-A30C-2B41-9A28-A14E62B8DBCD}" type="slidenum">
              <a:rPr lang="en-US" sz="1400" b="1">
                <a:solidFill>
                  <a:srgbClr val="FFFFFF"/>
                </a:solidFill>
                <a:latin typeface="Calibri" panose="020F0502020204030204" pitchFamily="34" charset="0"/>
              </a:rPr>
              <a:pPr algn="ctr" defTabSz="457189">
                <a:defRPr/>
              </a:pPr>
              <a:t>7</a:t>
            </a:fld>
            <a:endParaRPr lang="en-US" sz="1400" b="1">
              <a:solidFill>
                <a:srgbClr val="FFFFFF"/>
              </a:solidFill>
              <a:latin typeface="Calibri" panose="020F0502020204030204" pitchFamily="34" charset="0"/>
            </a:endParaRPr>
          </a:p>
        </p:txBody>
      </p:sp>
      <p:sp>
        <p:nvSpPr>
          <p:cNvPr id="5" name="Text Placeholder 4"/>
          <p:cNvSpPr>
            <a:spLocks noGrp="1"/>
          </p:cNvSpPr>
          <p:nvPr>
            <p:ph type="body" idx="4294967295"/>
          </p:nvPr>
        </p:nvSpPr>
        <p:spPr>
          <a:xfrm>
            <a:off x="0" y="2199218"/>
            <a:ext cx="2286000" cy="4034367"/>
          </a:xfrm>
          <a:solidFill>
            <a:srgbClr val="636466"/>
          </a:solidFill>
        </p:spPr>
        <p:txBody>
          <a:bodyPr>
            <a:normAutofit/>
          </a:bodyPr>
          <a:lstStyle/>
          <a:p>
            <a:pPr marL="0" indent="0">
              <a:buNone/>
            </a:pPr>
            <a:r>
              <a:rPr lang="en-US" sz="2667" b="1" dirty="0">
                <a:solidFill>
                  <a:schemeClr val="bg1"/>
                </a:solidFill>
                <a:latin typeface="Arial" panose="020B0604020202020204" pitchFamily="34" charset="0"/>
                <a:cs typeface="Arial" panose="020B0604020202020204" pitchFamily="34" charset="0"/>
              </a:rPr>
              <a:t>Our mission:</a:t>
            </a:r>
          </a:p>
          <a:p>
            <a:pPr marL="0" indent="0">
              <a:buNone/>
            </a:pPr>
            <a:r>
              <a:rPr lang="en-US" sz="1867" i="1" dirty="0">
                <a:solidFill>
                  <a:schemeClr val="bg1"/>
                </a:solidFill>
                <a:latin typeface="Arial" panose="020B0604020202020204" pitchFamily="34" charset="0"/>
                <a:cs typeface="Arial" panose="020B0604020202020204" pitchFamily="34" charset="0"/>
              </a:rPr>
              <a:t>To design, improve, and sustain state systems delivering long-term services and supports for older adults, people with disabilities, and their caregivers.</a:t>
            </a:r>
          </a:p>
        </p:txBody>
      </p:sp>
    </p:spTree>
    <p:extLst>
      <p:ext uri="{BB962C8B-B14F-4D97-AF65-F5344CB8AC3E}">
        <p14:creationId xmlns:p14="http://schemas.microsoft.com/office/powerpoint/2010/main" val="1772318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5167"/>
            <a:ext cx="10972800" cy="1143000"/>
          </a:xfrm>
        </p:spPr>
        <p:txBody>
          <a:bodyPr anchor="ctr">
            <a:normAutofit/>
          </a:bodyPr>
          <a:lstStyle/>
          <a:p>
            <a:r>
              <a:rPr lang="en-US" dirty="0"/>
              <a:t>Agenda</a:t>
            </a:r>
          </a:p>
        </p:txBody>
      </p:sp>
      <p:sp>
        <p:nvSpPr>
          <p:cNvPr id="4" name="Slide Number Placeholder 3"/>
          <p:cNvSpPr>
            <a:spLocks noGrp="1"/>
          </p:cNvSpPr>
          <p:nvPr>
            <p:ph type="sldNum" sz="quarter" idx="12"/>
          </p:nvPr>
        </p:nvSpPr>
        <p:spPr>
          <a:xfrm>
            <a:off x="1313827" y="6387711"/>
            <a:ext cx="2844800" cy="366183"/>
          </a:xfrm>
        </p:spPr>
        <p:txBody>
          <a:bodyPr anchor="ctr">
            <a:normAutofit/>
          </a:bodyPr>
          <a:lstStyle/>
          <a:p>
            <a:pPr defTabSz="609585">
              <a:spcAft>
                <a:spcPts val="600"/>
              </a:spcAft>
            </a:pPr>
            <a:fld id="{ED076490-EB40-A641-A897-AD17FAA32DF9}" type="slidenum">
              <a:rPr lang="en-US"/>
              <a:pPr defTabSz="609585">
                <a:spcAft>
                  <a:spcPts val="600"/>
                </a:spcAft>
              </a:pPr>
              <a:t>8</a:t>
            </a:fld>
            <a:endParaRPr lang="en-US"/>
          </a:p>
        </p:txBody>
      </p:sp>
      <p:graphicFrame>
        <p:nvGraphicFramePr>
          <p:cNvPr id="6" name="Content Placeholder 2">
            <a:extLst>
              <a:ext uri="{FF2B5EF4-FFF2-40B4-BE49-F238E27FC236}">
                <a16:creationId xmlns:a16="http://schemas.microsoft.com/office/drawing/2014/main" id="{294D4945-B012-4CBE-9AC1-2C0EEADDA94C}"/>
              </a:ext>
            </a:extLst>
          </p:cNvPr>
          <p:cNvGraphicFramePr>
            <a:graphicFrameLocks noGrp="1"/>
          </p:cNvGraphicFramePr>
          <p:nvPr>
            <p:ph idx="1"/>
            <p:extLst>
              <p:ext uri="{D42A27DB-BD31-4B8C-83A1-F6EECF244321}">
                <p14:modId xmlns:p14="http://schemas.microsoft.com/office/powerpoint/2010/main" val="2192632051"/>
              </p:ext>
            </p:extLst>
          </p:nvPr>
        </p:nvGraphicFramePr>
        <p:xfrm>
          <a:off x="609600" y="1600201"/>
          <a:ext cx="10972800" cy="4525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6481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D91CA5-3FEB-4F1C-88C0-F1716B26BAB0}"/>
              </a:ext>
            </a:extLst>
          </p:cNvPr>
          <p:cNvSpPr>
            <a:spLocks noGrp="1"/>
          </p:cNvSpPr>
          <p:nvPr>
            <p:ph type="ctrTitle"/>
          </p:nvPr>
        </p:nvSpPr>
        <p:spPr/>
        <p:txBody>
          <a:bodyPr/>
          <a:lstStyle/>
          <a:p>
            <a:r>
              <a:rPr lang="en-US" dirty="0"/>
              <a:t>Medicare Supplemental Benefits</a:t>
            </a:r>
          </a:p>
        </p:txBody>
      </p:sp>
      <p:sp>
        <p:nvSpPr>
          <p:cNvPr id="11" name="Subtitle 10">
            <a:extLst>
              <a:ext uri="{FF2B5EF4-FFF2-40B4-BE49-F238E27FC236}">
                <a16:creationId xmlns:a16="http://schemas.microsoft.com/office/drawing/2014/main" id="{FC5B5AAA-D762-4742-8A02-BBBE5F07A3B4}"/>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1519EEC7-4244-4CB6-A4B1-580AC3E9EF7D}"/>
              </a:ext>
            </a:extLst>
          </p:cNvPr>
          <p:cNvSpPr>
            <a:spLocks noGrp="1"/>
          </p:cNvSpPr>
          <p:nvPr>
            <p:ph type="sldNum" sz="quarter" idx="12"/>
          </p:nvPr>
        </p:nvSpPr>
        <p:spPr/>
        <p:txBody>
          <a:bodyPr/>
          <a:lstStyle/>
          <a:p>
            <a:fld id="{ED076490-EB40-A641-A897-AD17FAA32DF9}" type="slidenum">
              <a:rPr lang="en-US" smtClean="0"/>
              <a:pPr/>
              <a:t>9</a:t>
            </a:fld>
            <a:endParaRPr lang="en-US" dirty="0"/>
          </a:p>
        </p:txBody>
      </p:sp>
    </p:spTree>
    <p:extLst>
      <p:ext uri="{BB962C8B-B14F-4D97-AF65-F5344CB8AC3E}">
        <p14:creationId xmlns:p14="http://schemas.microsoft.com/office/powerpoint/2010/main" val="161361540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_rels/them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image" Target="../media/image4.jpeg"/></Relationships>
</file>

<file path=ppt/theme/theme1.xml><?xml version="1.0" encoding="utf-8"?>
<a:theme xmlns:a="http://schemas.openxmlformats.org/drawingml/2006/main" name="1_Custom Design">
  <a:themeElements>
    <a:clrScheme name="ADS_March2020_updated">
      <a:dk1>
        <a:sysClr val="windowText" lastClr="000000"/>
      </a:dk1>
      <a:lt1>
        <a:sysClr val="window" lastClr="FFFFFF"/>
      </a:lt1>
      <a:dk2>
        <a:srgbClr val="006274"/>
      </a:dk2>
      <a:lt2>
        <a:srgbClr val="414042"/>
      </a:lt2>
      <a:accent1>
        <a:srgbClr val="4E8195"/>
      </a:accent1>
      <a:accent2>
        <a:srgbClr val="328432"/>
      </a:accent2>
      <a:accent3>
        <a:srgbClr val="98C432"/>
      </a:accent3>
      <a:accent4>
        <a:srgbClr val="711F7E"/>
      </a:accent4>
      <a:accent5>
        <a:srgbClr val="8F4A9D"/>
      </a:accent5>
      <a:accent6>
        <a:srgbClr val="70AFDE"/>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Dvancing States General PPT Template 2020" id="{AB506B15-F496-47EB-815C-2EC0CDF29E11}" vid="{AC9C3A42-9740-4606-94A3-520C2C87BBBD}"/>
    </a:ext>
  </a:extLst>
</a:theme>
</file>

<file path=ppt/theme/theme2.xml><?xml version="1.0" encoding="utf-8"?>
<a:theme xmlns:a="http://schemas.openxmlformats.org/drawingml/2006/main" name="Custom Design">
  <a:themeElements>
    <a:clrScheme name="Custom 8">
      <a:dk1>
        <a:sysClr val="windowText" lastClr="000000"/>
      </a:dk1>
      <a:lt1>
        <a:sysClr val="window" lastClr="FFFFFF"/>
      </a:lt1>
      <a:dk2>
        <a:srgbClr val="C0D892"/>
      </a:dk2>
      <a:lt2>
        <a:srgbClr val="4E8195"/>
      </a:lt2>
      <a:accent1>
        <a:srgbClr val="636466"/>
      </a:accent1>
      <a:accent2>
        <a:srgbClr val="98C469"/>
      </a:accent2>
      <a:accent3>
        <a:srgbClr val="FFFFFF"/>
      </a:accent3>
      <a:accent4>
        <a:srgbClr val="FFFFFF"/>
      </a:accent4>
      <a:accent5>
        <a:srgbClr val="FFFFFF"/>
      </a:accent5>
      <a:accent6>
        <a:srgbClr val="FFFFFF"/>
      </a:accent6>
      <a:hlink>
        <a:srgbClr val="0000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Dvancing States_PPT_template" id="{32D59575-519D-46E4-BE3B-E69B6C5DBC27}" vid="{48FD034A-F038-47FE-AAA4-4A4969C44675}"/>
    </a:ext>
  </a:extLst>
</a:theme>
</file>

<file path=ppt/theme/theme3.xml><?xml version="1.0" encoding="utf-8"?>
<a:theme xmlns:a="http://schemas.openxmlformats.org/drawingml/2006/main" name="1_Custom Design">
  <a:themeElements>
    <a:clrScheme name="ADS_March2020_updated">
      <a:dk1>
        <a:sysClr val="windowText" lastClr="000000"/>
      </a:dk1>
      <a:lt1>
        <a:sysClr val="window" lastClr="FFFFFF"/>
      </a:lt1>
      <a:dk2>
        <a:srgbClr val="006274"/>
      </a:dk2>
      <a:lt2>
        <a:srgbClr val="414042"/>
      </a:lt2>
      <a:accent1>
        <a:srgbClr val="4E8195"/>
      </a:accent1>
      <a:accent2>
        <a:srgbClr val="328432"/>
      </a:accent2>
      <a:accent3>
        <a:srgbClr val="98C432"/>
      </a:accent3>
      <a:accent4>
        <a:srgbClr val="711F7E"/>
      </a:accent4>
      <a:accent5>
        <a:srgbClr val="8F4A9D"/>
      </a:accent5>
      <a:accent6>
        <a:srgbClr val="70AFDE"/>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Dvancing States General PPT Template 2020" id="{AB506B15-F496-47EB-815C-2EC0CDF29E11}" vid="{AC9C3A42-9740-4606-94A3-520C2C87BBBD}"/>
    </a:ext>
  </a:extLst>
</a:theme>
</file>

<file path=ppt/theme/theme4.xml><?xml version="1.0" encoding="utf-8"?>
<a:theme xmlns:a="http://schemas.openxmlformats.org/drawingml/2006/main" name="Median">
  <a:themeElements>
    <a:clrScheme name="Custom 3">
      <a:dk1>
        <a:srgbClr val="595959"/>
      </a:dk1>
      <a:lt1>
        <a:sysClr val="window" lastClr="FFFFFF"/>
      </a:lt1>
      <a:dk2>
        <a:srgbClr val="595959"/>
      </a:dk2>
      <a:lt2>
        <a:srgbClr val="EBDDC3"/>
      </a:lt2>
      <a:accent1>
        <a:srgbClr val="3C619E"/>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2_Median">
  <a:themeElements>
    <a:clrScheme name="SHIP TA Center Slids">
      <a:dk1>
        <a:srgbClr val="595959"/>
      </a:dk1>
      <a:lt1>
        <a:sysClr val="window" lastClr="FFFFFF"/>
      </a:lt1>
      <a:dk2>
        <a:srgbClr val="775F55"/>
      </a:dk2>
      <a:lt2>
        <a:srgbClr val="EBDDC3"/>
      </a:lt2>
      <a:accent1>
        <a:srgbClr val="417199"/>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4525</TotalTime>
  <Words>2171</Words>
  <Application>Microsoft Office PowerPoint</Application>
  <PresentationFormat>Widescreen</PresentationFormat>
  <Paragraphs>318</Paragraphs>
  <Slides>36</Slides>
  <Notes>17</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36</vt:i4>
      </vt:variant>
    </vt:vector>
  </HeadingPairs>
  <TitlesOfParts>
    <vt:vector size="49" baseType="lpstr">
      <vt:lpstr>Arial</vt:lpstr>
      <vt:lpstr>Baguet Script</vt:lpstr>
      <vt:lpstr>Calibri</vt:lpstr>
      <vt:lpstr>Cambria</vt:lpstr>
      <vt:lpstr>Tahoma</vt:lpstr>
      <vt:lpstr>Tw Cen MT</vt:lpstr>
      <vt:lpstr>Wingdings</vt:lpstr>
      <vt:lpstr>Wingdings 2</vt:lpstr>
      <vt:lpstr>1_Custom Design</vt:lpstr>
      <vt:lpstr>Custom Design</vt:lpstr>
      <vt:lpstr>1_Custom Design</vt:lpstr>
      <vt:lpstr>Median</vt:lpstr>
      <vt:lpstr>2_Median</vt:lpstr>
      <vt:lpstr>Medicare Advantage Nonmedical Supplemental Benefits &amp; Medicaid's Long-Term Services and Supports</vt:lpstr>
      <vt:lpstr>PowerPoint Presentation</vt:lpstr>
      <vt:lpstr>Welcome!</vt:lpstr>
      <vt:lpstr>Check-in Poll</vt:lpstr>
      <vt:lpstr>Presenter</vt:lpstr>
      <vt:lpstr>Medicare Advantage Supplemental Benefits &amp; Medicaid HCBS</vt:lpstr>
      <vt:lpstr>About ADvancing States</vt:lpstr>
      <vt:lpstr>Agenda</vt:lpstr>
      <vt:lpstr>Medicare Supplemental Benefits</vt:lpstr>
      <vt:lpstr>Medicare Supplemental Benefits</vt:lpstr>
      <vt:lpstr>Medicare Supplemental Benefits</vt:lpstr>
      <vt:lpstr>Medicare Supplemental Benefits</vt:lpstr>
      <vt:lpstr>Medicare Supplemental Benefits</vt:lpstr>
      <vt:lpstr>Primarily Health Related Benefits: Coverage</vt:lpstr>
      <vt:lpstr>SSBCI: Examples</vt:lpstr>
      <vt:lpstr>Medicaid HCBS</vt:lpstr>
      <vt:lpstr>Check-in Poll</vt:lpstr>
      <vt:lpstr>Medicaid LTSS</vt:lpstr>
      <vt:lpstr>Medicaid LTSS</vt:lpstr>
      <vt:lpstr>PowerPoint Presentation</vt:lpstr>
      <vt:lpstr>Common HCBS in Waivers</vt:lpstr>
      <vt:lpstr>Common HCBS (cont.)</vt:lpstr>
      <vt:lpstr>Waivers in Action: Georgia Example</vt:lpstr>
      <vt:lpstr>Check-in Question</vt:lpstr>
      <vt:lpstr>Check-in Questions</vt:lpstr>
      <vt:lpstr>Considerations for SHIP</vt:lpstr>
      <vt:lpstr>MA vs Medicaid </vt:lpstr>
      <vt:lpstr>Considerations for SHIP Counselors</vt:lpstr>
      <vt:lpstr>Considerations for SHIP Counselors</vt:lpstr>
      <vt:lpstr>Considerations for SHIP Counselors</vt:lpstr>
      <vt:lpstr>Resources</vt:lpstr>
      <vt:lpstr>THANK YOU! </vt:lpstr>
      <vt:lpstr>For SHIPs – SHIP Login at shiphelp.org</vt:lpstr>
      <vt:lpstr>Today’s webinar resources in the libraries</vt:lpstr>
      <vt:lpstr>Questions?</vt:lpstr>
      <vt:lpstr>Thank you for attending!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Roherty</dc:creator>
  <cp:lastModifiedBy>Ginny Paulson</cp:lastModifiedBy>
  <cp:revision>118</cp:revision>
  <cp:lastPrinted>2021-11-22T20:47:01Z</cp:lastPrinted>
  <dcterms:created xsi:type="dcterms:W3CDTF">2020-11-29T12:47:03Z</dcterms:created>
  <dcterms:modified xsi:type="dcterms:W3CDTF">2022-04-12T16:29:41Z</dcterms:modified>
</cp:coreProperties>
</file>