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2.xml" ContentType="application/vnd.openxmlformats-officedocument.presentationml.tags+xml"/>
  <Override PartName="/ppt/notesSlides/notesSlide2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xml" ContentType="application/vnd.openxmlformats-officedocument.presentationml.tags+xml"/>
  <Override PartName="/ppt/notesSlides/notesSlide26.xml" ContentType="application/vnd.openxmlformats-officedocument.presentationml.notesSlide+xml"/>
  <Override PartName="/ppt/tags/tag4.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1" r:id="rId5"/>
    <p:sldMasterId id="2147483683" r:id="rId6"/>
    <p:sldMasterId id="2147483695" r:id="rId7"/>
  </p:sldMasterIdLst>
  <p:notesMasterIdLst>
    <p:notesMasterId r:id="rId46"/>
  </p:notesMasterIdLst>
  <p:sldIdLst>
    <p:sldId id="991" r:id="rId8"/>
    <p:sldId id="962" r:id="rId9"/>
    <p:sldId id="999" r:id="rId10"/>
    <p:sldId id="1000" r:id="rId11"/>
    <p:sldId id="1001" r:id="rId12"/>
    <p:sldId id="257" r:id="rId13"/>
    <p:sldId id="996" r:id="rId14"/>
    <p:sldId id="992" r:id="rId15"/>
    <p:sldId id="258" r:id="rId16"/>
    <p:sldId id="259" r:id="rId17"/>
    <p:sldId id="260" r:id="rId18"/>
    <p:sldId id="995" r:id="rId19"/>
    <p:sldId id="261" r:id="rId20"/>
    <p:sldId id="993" r:id="rId21"/>
    <p:sldId id="994" r:id="rId22"/>
    <p:sldId id="997" r:id="rId23"/>
    <p:sldId id="262" r:id="rId24"/>
    <p:sldId id="1007" r:id="rId25"/>
    <p:sldId id="998" r:id="rId26"/>
    <p:sldId id="263" r:id="rId27"/>
    <p:sldId id="277" r:id="rId28"/>
    <p:sldId id="1002" r:id="rId29"/>
    <p:sldId id="282" r:id="rId30"/>
    <p:sldId id="269" r:id="rId31"/>
    <p:sldId id="274" r:id="rId32"/>
    <p:sldId id="273" r:id="rId33"/>
    <p:sldId id="264" r:id="rId34"/>
    <p:sldId id="271" r:id="rId35"/>
    <p:sldId id="283" r:id="rId36"/>
    <p:sldId id="278" r:id="rId37"/>
    <p:sldId id="272" r:id="rId38"/>
    <p:sldId id="270" r:id="rId39"/>
    <p:sldId id="281" r:id="rId40"/>
    <p:sldId id="284" r:id="rId41"/>
    <p:sldId id="1006" r:id="rId42"/>
    <p:sldId id="779" r:id="rId43"/>
    <p:sldId id="810" r:id="rId44"/>
    <p:sldId id="625" r:id="rId45"/>
  </p:sldIdLst>
  <p:sldSz cx="12192000" cy="6858000"/>
  <p:notesSz cx="7102475" cy="9037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241" autoAdjust="0"/>
  </p:normalViewPr>
  <p:slideViewPr>
    <p:cSldViewPr snapToGrid="0">
      <p:cViewPr varScale="1">
        <p:scale>
          <a:sx n="50" d="100"/>
          <a:sy n="50" d="100"/>
        </p:scale>
        <p:origin x="58" y="14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viewProps" Target="viewProps.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notesMaster" Target="notesMasters/notesMaster1.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s>
</file>

<file path=ppt/diagrams/_rels/data1.xml.rels><?xml version="1.0" encoding="UTF-8" standalone="yes"?>
<Relationships xmlns="http://schemas.openxmlformats.org/package/2006/relationships"><Relationship Id="rId2" Type="http://schemas.openxmlformats.org/officeDocument/2006/relationships/hyperlink" Target="http://www.shiptacenter.org/" TargetMode="External"/><Relationship Id="rId1" Type="http://schemas.openxmlformats.org/officeDocument/2006/relationships/hyperlink" Target="http://www.smpresource.org/" TargetMode="External"/></Relationships>
</file>

<file path=ppt/diagrams/_rels/drawing1.xml.rels><?xml version="1.0" encoding="UTF-8" standalone="yes"?>
<Relationships xmlns="http://schemas.openxmlformats.org/package/2006/relationships"><Relationship Id="rId2" Type="http://schemas.openxmlformats.org/officeDocument/2006/relationships/hyperlink" Target="http://www.smpresource.org/" TargetMode="External"/><Relationship Id="rId1" Type="http://schemas.openxmlformats.org/officeDocument/2006/relationships/hyperlink" Target="http://www.shiptacenter.org/" TargetMode="Externa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E8A3F4-7D17-4110-A78C-5F7FD7A20C81}" type="doc">
      <dgm:prSet loTypeId="urn:microsoft.com/office/officeart/2005/8/layout/bList2" loCatId="list" qsTypeId="urn:microsoft.com/office/officeart/2005/8/quickstyle/simple1" qsCatId="simple" csTypeId="urn:microsoft.com/office/officeart/2005/8/colors/colorful5" csCatId="colorful" phldr="1"/>
      <dgm:spPr/>
      <dgm:t>
        <a:bodyPr/>
        <a:lstStyle/>
        <a:p>
          <a:endParaRPr lang="en-US"/>
        </a:p>
      </dgm:t>
    </dgm:pt>
    <dgm:pt modelId="{E70E1DFA-8103-4FB9-887F-25A2A2F26C00}">
      <dgm:prSet custT="1"/>
      <dgm:spPr>
        <a:xfrm>
          <a:off x="4431759" y="0"/>
          <a:ext cx="3880348" cy="717290"/>
        </a:xfrm>
      </dgm:spPr>
      <dgm:t>
        <a:bodyPr/>
        <a:lstStyle/>
        <a:p>
          <a:pPr rtl="0"/>
          <a:r>
            <a:rPr lang="en-US" sz="3200" b="1" dirty="0"/>
            <a:t>SMPs</a:t>
          </a:r>
        </a:p>
      </dgm:t>
    </dgm:pt>
    <dgm:pt modelId="{7BE9BEF8-5095-460B-A46D-7F2BCBAD6F7B}" type="parTrans" cxnId="{587480EC-3BA2-477C-A1AE-D2D2D9DD9D04}">
      <dgm:prSet/>
      <dgm:spPr/>
      <dgm:t>
        <a:bodyPr/>
        <a:lstStyle/>
        <a:p>
          <a:endParaRPr lang="en-US" sz="2000"/>
        </a:p>
      </dgm:t>
    </dgm:pt>
    <dgm:pt modelId="{168F1675-E7CB-4183-81AD-48A156E47F69}" type="sibTrans" cxnId="{587480EC-3BA2-477C-A1AE-D2D2D9DD9D04}">
      <dgm:prSet/>
      <dgm:spPr/>
      <dgm:t>
        <a:bodyPr/>
        <a:lstStyle/>
        <a:p>
          <a:endParaRPr lang="en-US" sz="2000"/>
        </a:p>
      </dgm:t>
    </dgm:pt>
    <dgm:pt modelId="{C4B6377F-162D-4B66-A715-9834AB907980}">
      <dgm:prSet custT="1"/>
      <dgm:spPr>
        <a:xfrm>
          <a:off x="4431759" y="717290"/>
          <a:ext cx="3880348" cy="3387165"/>
        </a:xfrm>
      </dgm:spPr>
      <dgm:t>
        <a:bodyPr/>
        <a:lstStyle/>
        <a:p>
          <a:pPr>
            <a:buFont typeface="+mj-lt"/>
            <a:buAutoNum type="arabicPeriod"/>
          </a:pPr>
          <a:r>
            <a:rPr lang="en-US" sz="2000" dirty="0">
              <a:latin typeface="Calibri Light" panose="020F0302020204030204" pitchFamily="34" charset="0"/>
              <a:cs typeface="Calibri Light" panose="020F0302020204030204" pitchFamily="34" charset="0"/>
            </a:rPr>
            <a:t>Step 1: Login at </a:t>
          </a:r>
          <a:r>
            <a:rPr lang="en-US" sz="2000" dirty="0">
              <a:latin typeface="Calibri Light" panose="020F0302020204030204" pitchFamily="34" charset="0"/>
              <a:cs typeface="Calibri Light" panose="020F0302020204030204" pitchFamily="34" charset="0"/>
              <a:hlinkClick xmlns:r="http://schemas.openxmlformats.org/officeDocument/2006/relationships" r:id="rId1"/>
            </a:rPr>
            <a:t>www.smpresource.org</a:t>
          </a:r>
          <a:r>
            <a:rPr lang="en-US" sz="2000" dirty="0">
              <a:latin typeface="Calibri Light" panose="020F0302020204030204" pitchFamily="34" charset="0"/>
              <a:cs typeface="Calibri Light" panose="020F0302020204030204" pitchFamily="34" charset="0"/>
            </a:rPr>
            <a:t> </a:t>
          </a:r>
          <a:br>
            <a:rPr lang="en-US" sz="2000" dirty="0">
              <a:latin typeface="Calibri Light" panose="020F0302020204030204" pitchFamily="34" charset="0"/>
              <a:cs typeface="Calibri Light" panose="020F0302020204030204" pitchFamily="34" charset="0"/>
            </a:rPr>
          </a:br>
          <a:r>
            <a:rPr lang="en-US" sz="2000" dirty="0">
              <a:latin typeface="Calibri Light" panose="020F0302020204030204" pitchFamily="34" charset="0"/>
              <a:cs typeface="Calibri Light" panose="020F0302020204030204" pitchFamily="34" charset="0"/>
            </a:rPr>
            <a:t>(click the blue SMP Login padlock). </a:t>
          </a:r>
        </a:p>
      </dgm:t>
    </dgm:pt>
    <dgm:pt modelId="{3EC363BC-6DA9-4180-A203-0787FCCFB925}" type="parTrans" cxnId="{2BA2285A-5416-460B-9D1E-54392BB75710}">
      <dgm:prSet/>
      <dgm:spPr/>
      <dgm:t>
        <a:bodyPr/>
        <a:lstStyle/>
        <a:p>
          <a:endParaRPr lang="en-US" sz="2000"/>
        </a:p>
      </dgm:t>
    </dgm:pt>
    <dgm:pt modelId="{63CDDE28-EB22-4FE5-BD13-29DEF1B86A5C}" type="sibTrans" cxnId="{2BA2285A-5416-460B-9D1E-54392BB75710}">
      <dgm:prSet/>
      <dgm:spPr/>
      <dgm:t>
        <a:bodyPr/>
        <a:lstStyle/>
        <a:p>
          <a:endParaRPr lang="en-US" sz="2000"/>
        </a:p>
      </dgm:t>
    </dgm:pt>
    <dgm:pt modelId="{0C083CB7-36A1-4A39-9004-9B5F5F7B47C1}">
      <dgm:prSet custT="1"/>
      <dgm:spPr/>
      <dgm:t>
        <a:bodyPr/>
        <a:lstStyle/>
        <a:p>
          <a:pPr>
            <a:buFont typeface="+mj-lt"/>
            <a:buAutoNum type="arabicPeriod"/>
          </a:pPr>
          <a:r>
            <a:rPr lang="en-US" sz="2000" dirty="0">
              <a:latin typeface="Calibri Light" panose="020F0302020204030204" pitchFamily="34" charset="0"/>
              <a:cs typeface="Calibri Light" panose="020F0302020204030204" pitchFamily="34" charset="0"/>
            </a:rPr>
            <a:t>Step 2: Search for keyword “OEP.”</a:t>
          </a:r>
        </a:p>
      </dgm:t>
    </dgm:pt>
    <dgm:pt modelId="{DAFA0765-C738-483E-BDC5-609388B642FD}" type="parTrans" cxnId="{9B7145D3-21FE-456A-8840-FA0F43464E20}">
      <dgm:prSet/>
      <dgm:spPr/>
      <dgm:t>
        <a:bodyPr/>
        <a:lstStyle/>
        <a:p>
          <a:endParaRPr lang="en-US" sz="2000"/>
        </a:p>
      </dgm:t>
    </dgm:pt>
    <dgm:pt modelId="{DF66A2B4-3EA1-4EBD-8056-93B96A4F28B0}" type="sibTrans" cxnId="{9B7145D3-21FE-456A-8840-FA0F43464E20}">
      <dgm:prSet/>
      <dgm:spPr/>
      <dgm:t>
        <a:bodyPr/>
        <a:lstStyle/>
        <a:p>
          <a:endParaRPr lang="en-US" sz="2000"/>
        </a:p>
      </dgm:t>
    </dgm:pt>
    <dgm:pt modelId="{9B8A11CA-293C-456D-989D-F052B9509320}">
      <dgm:prSet custT="1"/>
      <dgm:spPr>
        <a:xfrm>
          <a:off x="8161" y="717290"/>
          <a:ext cx="3880348" cy="3387165"/>
        </a:xfrm>
      </dgm:spPr>
      <dgm:t>
        <a:bodyPr/>
        <a:lstStyle/>
        <a:p>
          <a:pPr rtl="0"/>
          <a:r>
            <a:rPr lang="en-US" sz="2800" b="1" kern="1200" dirty="0">
              <a:latin typeface="+mn-lt"/>
              <a:ea typeface="+mn-ea"/>
              <a:cs typeface="Calibri Light" panose="020F0302020204030204" pitchFamily="34" charset="0"/>
            </a:rPr>
            <a:t>MIPPA Grantees</a:t>
          </a:r>
        </a:p>
      </dgm:t>
    </dgm:pt>
    <dgm:pt modelId="{781753F3-9988-44BB-81B7-2297BA4E18B0}" type="parTrans" cxnId="{F8B0DF25-3091-48CF-93EB-21FC60A62FD2}">
      <dgm:prSet/>
      <dgm:spPr/>
      <dgm:t>
        <a:bodyPr/>
        <a:lstStyle/>
        <a:p>
          <a:endParaRPr lang="en-US"/>
        </a:p>
      </dgm:t>
    </dgm:pt>
    <dgm:pt modelId="{7943DF5A-D4F6-4707-8B75-5D5E5D6E0812}" type="sibTrans" cxnId="{F8B0DF25-3091-48CF-93EB-21FC60A62FD2}">
      <dgm:prSet/>
      <dgm:spPr/>
      <dgm:t>
        <a:bodyPr/>
        <a:lstStyle/>
        <a:p>
          <a:endParaRPr lang="en-US"/>
        </a:p>
      </dgm:t>
    </dgm:pt>
    <dgm:pt modelId="{9AA46F0F-61A9-4696-8E87-0CAD00332100}">
      <dgm:prSet custT="1"/>
      <dgm:spPr>
        <a:xfrm>
          <a:off x="8161" y="717290"/>
          <a:ext cx="3880348" cy="3387165"/>
        </a:xfrm>
      </dgm:spPr>
      <dgm:t>
        <a:bodyPr/>
        <a:lstStyle/>
        <a:p>
          <a:r>
            <a:rPr kumimoji="0" lang="en-US" sz="2000" b="0" i="0" u="none" strike="noStrike" kern="1200" cap="none" spc="0" normalizeH="0" baseline="0" noProof="0" dirty="0">
              <a:ln/>
              <a:effectLst/>
              <a:uLnTx/>
              <a:uFillTx/>
              <a:latin typeface="Calibri Light" panose="020F0302020204030204" pitchFamily="34" charset="0"/>
              <a:ea typeface="+mn-ea"/>
              <a:cs typeface="Calibri Light" panose="020F0302020204030204" pitchFamily="34" charset="0"/>
            </a:rPr>
            <a:t>Resources will be emailed to the MIPPA listserv.</a:t>
          </a:r>
          <a:endParaRPr lang="en-US" sz="2000" kern="1200" dirty="0">
            <a:latin typeface="Calibri Light" panose="020F0302020204030204" pitchFamily="34" charset="0"/>
            <a:ea typeface="+mn-ea"/>
            <a:cs typeface="Calibri Light" panose="020F0302020204030204" pitchFamily="34" charset="0"/>
          </a:endParaRPr>
        </a:p>
      </dgm:t>
    </dgm:pt>
    <dgm:pt modelId="{625DA136-218D-4FB6-ABFB-C293F1773BC4}" type="parTrans" cxnId="{2104F22B-77EC-4FF6-814F-83C6E15587AD}">
      <dgm:prSet/>
      <dgm:spPr/>
      <dgm:t>
        <a:bodyPr/>
        <a:lstStyle/>
        <a:p>
          <a:endParaRPr lang="en-US"/>
        </a:p>
      </dgm:t>
    </dgm:pt>
    <dgm:pt modelId="{F903597E-17BE-45EB-9D2E-1A33F2DEC9AC}" type="sibTrans" cxnId="{2104F22B-77EC-4FF6-814F-83C6E15587AD}">
      <dgm:prSet/>
      <dgm:spPr/>
      <dgm:t>
        <a:bodyPr/>
        <a:lstStyle/>
        <a:p>
          <a:endParaRPr lang="en-US"/>
        </a:p>
      </dgm:t>
    </dgm:pt>
    <dgm:pt modelId="{15FFEA7F-AF9C-4725-8E25-8054475CDD88}">
      <dgm:prSet custT="1"/>
      <dgm:spPr>
        <a:xfrm>
          <a:off x="8161" y="0"/>
          <a:ext cx="3880348" cy="717290"/>
        </a:xfrm>
      </dgm:spPr>
      <dgm:t>
        <a:bodyPr/>
        <a:lstStyle/>
        <a:p>
          <a:pPr rtl="0"/>
          <a:r>
            <a:rPr lang="en-US" sz="3200" b="1" dirty="0"/>
            <a:t>SHIPs</a:t>
          </a:r>
        </a:p>
      </dgm:t>
    </dgm:pt>
    <dgm:pt modelId="{CC11A9A5-6E39-4C8A-A4B8-82168A4BC834}" type="parTrans" cxnId="{6F010595-C860-475E-9106-A769000F3A4F}">
      <dgm:prSet/>
      <dgm:spPr/>
      <dgm:t>
        <a:bodyPr/>
        <a:lstStyle/>
        <a:p>
          <a:endParaRPr lang="en-US"/>
        </a:p>
      </dgm:t>
    </dgm:pt>
    <dgm:pt modelId="{2D00D2DA-7707-487F-A820-CD1127262EF9}" type="sibTrans" cxnId="{6F010595-C860-475E-9106-A769000F3A4F}">
      <dgm:prSet/>
      <dgm:spPr/>
      <dgm:t>
        <a:bodyPr/>
        <a:lstStyle/>
        <a:p>
          <a:endParaRPr lang="en-US"/>
        </a:p>
      </dgm:t>
    </dgm:pt>
    <dgm:pt modelId="{7E41FEB2-6C6D-4FB0-8937-C0492904F9F4}">
      <dgm:prSet/>
      <dgm:spPr>
        <a:xfrm>
          <a:off x="8161" y="717290"/>
          <a:ext cx="3880348" cy="3387165"/>
        </a:xfrm>
      </dgm:spPr>
      <dgm:t>
        <a:bodyPr/>
        <a:lstStyle/>
        <a:p>
          <a:pPr rtl="0">
            <a:buFont typeface="+mj-lt"/>
            <a:buAutoNum type="arabicPeriod"/>
          </a:pPr>
          <a:r>
            <a:rPr lang="en-US" dirty="0">
              <a:latin typeface="Calibri Light" panose="020F0302020204030204" pitchFamily="34" charset="0"/>
              <a:cs typeface="Calibri Light" panose="020F0302020204030204" pitchFamily="34" charset="0"/>
            </a:rPr>
            <a:t>Login at </a:t>
          </a:r>
          <a:r>
            <a:rPr lang="en-US" dirty="0">
              <a:latin typeface="Calibri Light" panose="020F0302020204030204" pitchFamily="34" charset="0"/>
              <a:cs typeface="Calibri Light" panose="020F0302020204030204" pitchFamily="34" charset="0"/>
              <a:hlinkClick xmlns:r="http://schemas.openxmlformats.org/officeDocument/2006/relationships" r:id="rId2"/>
            </a:rPr>
            <a:t>www.shiphelp.org</a:t>
          </a:r>
          <a:r>
            <a:rPr lang="en-US" dirty="0">
              <a:latin typeface="Calibri Light" panose="020F0302020204030204" pitchFamily="34" charset="0"/>
              <a:cs typeface="Calibri Light" panose="020F0302020204030204" pitchFamily="34" charset="0"/>
            </a:rPr>
            <a:t> </a:t>
          </a:r>
          <a:br>
            <a:rPr lang="en-US" dirty="0">
              <a:latin typeface="Calibri Light" panose="020F0302020204030204" pitchFamily="34" charset="0"/>
              <a:cs typeface="Calibri Light" panose="020F0302020204030204" pitchFamily="34" charset="0"/>
            </a:rPr>
          </a:br>
          <a:r>
            <a:rPr lang="en-US" dirty="0">
              <a:latin typeface="Calibri Light" panose="020F0302020204030204" pitchFamily="34" charset="0"/>
              <a:cs typeface="Calibri Light" panose="020F0302020204030204" pitchFamily="34" charset="0"/>
            </a:rPr>
            <a:t>(click the orange SHIP Login padlock). </a:t>
          </a:r>
        </a:p>
      </dgm:t>
    </dgm:pt>
    <dgm:pt modelId="{FF2D85FF-0DF0-4C6E-98DC-6516F956687F}" type="parTrans" cxnId="{06A461D6-B190-4CDE-A24C-44652E1F07D9}">
      <dgm:prSet/>
      <dgm:spPr/>
      <dgm:t>
        <a:bodyPr/>
        <a:lstStyle/>
        <a:p>
          <a:endParaRPr lang="en-US"/>
        </a:p>
      </dgm:t>
    </dgm:pt>
    <dgm:pt modelId="{F63D997E-1A04-49EC-B635-23841C5CD6F0}" type="sibTrans" cxnId="{06A461D6-B190-4CDE-A24C-44652E1F07D9}">
      <dgm:prSet/>
      <dgm:spPr/>
      <dgm:t>
        <a:bodyPr/>
        <a:lstStyle/>
        <a:p>
          <a:endParaRPr lang="en-US"/>
        </a:p>
      </dgm:t>
    </dgm:pt>
    <dgm:pt modelId="{BD538CEC-17A4-4240-ABA7-6EDA94278B27}">
      <dgm:prSet/>
      <dgm:spPr>
        <a:xfrm>
          <a:off x="8161" y="717290"/>
          <a:ext cx="3880348" cy="3387165"/>
        </a:xfrm>
      </dgm:spPr>
      <dgm:t>
        <a:bodyPr/>
        <a:lstStyle/>
        <a:p>
          <a:pPr rtl="0">
            <a:buFont typeface="+mj-lt"/>
            <a:buAutoNum type="arabicPeriod"/>
          </a:pPr>
          <a:r>
            <a:rPr lang="en-US" dirty="0">
              <a:latin typeface="Calibri Light" panose="020F0302020204030204" pitchFamily="34" charset="0"/>
              <a:ea typeface="+mn-ea"/>
              <a:cs typeface="Calibri Light" panose="020F0302020204030204" pitchFamily="34" charset="0"/>
            </a:rPr>
            <a:t>Go to the Resource Library.</a:t>
          </a:r>
        </a:p>
      </dgm:t>
    </dgm:pt>
    <dgm:pt modelId="{E06B41C1-FC71-4C7F-A139-A7B521DBD654}" type="parTrans" cxnId="{D4D74815-2E2B-4F57-8B9B-21DBF816D412}">
      <dgm:prSet/>
      <dgm:spPr/>
      <dgm:t>
        <a:bodyPr/>
        <a:lstStyle/>
        <a:p>
          <a:endParaRPr lang="en-US"/>
        </a:p>
      </dgm:t>
    </dgm:pt>
    <dgm:pt modelId="{1ABFC221-6F4F-437F-90CE-244686B6846B}" type="sibTrans" cxnId="{D4D74815-2E2B-4F57-8B9B-21DBF816D412}">
      <dgm:prSet/>
      <dgm:spPr/>
      <dgm:t>
        <a:bodyPr/>
        <a:lstStyle/>
        <a:p>
          <a:endParaRPr lang="en-US"/>
        </a:p>
      </dgm:t>
    </dgm:pt>
    <dgm:pt modelId="{949712AB-DC17-4E3B-B603-DD92BA5305F3}">
      <dgm:prSet/>
      <dgm:spPr>
        <a:xfrm>
          <a:off x="8161" y="717290"/>
          <a:ext cx="3880348" cy="3387165"/>
        </a:xfrm>
      </dgm:spPr>
      <dgm:t>
        <a:bodyPr/>
        <a:lstStyle/>
        <a:p>
          <a:r>
            <a:rPr lang="en-US" dirty="0">
              <a:latin typeface="Calibri Light" panose="020F0302020204030204" pitchFamily="34" charset="0"/>
              <a:ea typeface="+mn-ea"/>
              <a:cs typeface="Calibri Light" panose="020F0302020204030204" pitchFamily="34" charset="0"/>
            </a:rPr>
            <a:t>Search for keyword “OEP.”</a:t>
          </a:r>
          <a:endParaRPr lang="en-US" dirty="0"/>
        </a:p>
      </dgm:t>
    </dgm:pt>
    <dgm:pt modelId="{B4ADD773-994C-4755-9D18-1AD4F5D259DF}" type="parTrans" cxnId="{DE7DBCBF-C8BA-49A6-BC36-B5F67F742609}">
      <dgm:prSet/>
      <dgm:spPr/>
      <dgm:t>
        <a:bodyPr/>
        <a:lstStyle/>
        <a:p>
          <a:endParaRPr lang="en-US"/>
        </a:p>
      </dgm:t>
    </dgm:pt>
    <dgm:pt modelId="{57EE9645-3F1D-4A8D-A7A3-4C66884C2E49}" type="sibTrans" cxnId="{DE7DBCBF-C8BA-49A6-BC36-B5F67F742609}">
      <dgm:prSet/>
      <dgm:spPr/>
      <dgm:t>
        <a:bodyPr/>
        <a:lstStyle/>
        <a:p>
          <a:endParaRPr lang="en-US"/>
        </a:p>
      </dgm:t>
    </dgm:pt>
    <dgm:pt modelId="{AE3D23FF-BE59-4046-9F14-4F52E03A3FDA}" type="pres">
      <dgm:prSet presAssocID="{BDE8A3F4-7D17-4110-A78C-5F7FD7A20C81}" presName="diagram" presStyleCnt="0">
        <dgm:presLayoutVars>
          <dgm:dir/>
          <dgm:animLvl val="lvl"/>
          <dgm:resizeHandles val="exact"/>
        </dgm:presLayoutVars>
      </dgm:prSet>
      <dgm:spPr/>
    </dgm:pt>
    <dgm:pt modelId="{D90ACC74-EC12-49BC-807F-46B35626673A}" type="pres">
      <dgm:prSet presAssocID="{15FFEA7F-AF9C-4725-8E25-8054475CDD88}" presName="compNode" presStyleCnt="0"/>
      <dgm:spPr/>
    </dgm:pt>
    <dgm:pt modelId="{E41317F0-EA1E-440A-BCAA-61AF5B42BEB3}" type="pres">
      <dgm:prSet presAssocID="{15FFEA7F-AF9C-4725-8E25-8054475CDD88}" presName="childRect" presStyleLbl="bgAcc1" presStyleIdx="0" presStyleCnt="3" custScaleX="104221">
        <dgm:presLayoutVars>
          <dgm:bulletEnabled val="1"/>
        </dgm:presLayoutVars>
      </dgm:prSet>
      <dgm:spPr/>
    </dgm:pt>
    <dgm:pt modelId="{1C155956-8351-475A-A5BF-24156D46AD18}" type="pres">
      <dgm:prSet presAssocID="{15FFEA7F-AF9C-4725-8E25-8054475CDD88}" presName="parentText" presStyleLbl="node1" presStyleIdx="0" presStyleCnt="0">
        <dgm:presLayoutVars>
          <dgm:chMax val="0"/>
          <dgm:bulletEnabled val="1"/>
        </dgm:presLayoutVars>
      </dgm:prSet>
      <dgm:spPr/>
    </dgm:pt>
    <dgm:pt modelId="{43131CA2-19BD-4F30-B46C-74D8A467B408}" type="pres">
      <dgm:prSet presAssocID="{15FFEA7F-AF9C-4725-8E25-8054475CDD88}" presName="parentRect" presStyleLbl="alignNode1" presStyleIdx="0" presStyleCnt="3" custScaleX="105326"/>
      <dgm:spPr/>
    </dgm:pt>
    <dgm:pt modelId="{7EC09E4D-7A69-4AEF-8DE7-8E54FB0C1BBD}" type="pres">
      <dgm:prSet presAssocID="{15FFEA7F-AF9C-4725-8E25-8054475CDD88}" presName="adorn" presStyleLbl="fgAccFollowNode1" presStyleIdx="0" presStyleCnt="3"/>
      <dgm:spPr/>
    </dgm:pt>
    <dgm:pt modelId="{62B68C9A-7B26-48F6-BDB4-2F5D1F176B48}" type="pres">
      <dgm:prSet presAssocID="{2D00D2DA-7707-487F-A820-CD1127262EF9}" presName="sibTrans" presStyleLbl="sibTrans2D1" presStyleIdx="0" presStyleCnt="0"/>
      <dgm:spPr/>
    </dgm:pt>
    <dgm:pt modelId="{625ECDD9-3AE4-4E2B-A142-6B35AE72D2D5}" type="pres">
      <dgm:prSet presAssocID="{E70E1DFA-8103-4FB9-887F-25A2A2F26C00}" presName="compNode" presStyleCnt="0"/>
      <dgm:spPr/>
    </dgm:pt>
    <dgm:pt modelId="{8F3B3EF5-C4CD-4E06-A93F-98259BFBF6D6}" type="pres">
      <dgm:prSet presAssocID="{E70E1DFA-8103-4FB9-887F-25A2A2F26C00}" presName="childRect" presStyleLbl="bgAcc1" presStyleIdx="1" presStyleCnt="3">
        <dgm:presLayoutVars>
          <dgm:bulletEnabled val="1"/>
        </dgm:presLayoutVars>
      </dgm:prSet>
      <dgm:spPr/>
    </dgm:pt>
    <dgm:pt modelId="{85C7E2FC-75DC-49FA-9B8A-1C817F33F7B8}" type="pres">
      <dgm:prSet presAssocID="{E70E1DFA-8103-4FB9-887F-25A2A2F26C00}" presName="parentText" presStyleLbl="node1" presStyleIdx="0" presStyleCnt="0">
        <dgm:presLayoutVars>
          <dgm:chMax val="0"/>
          <dgm:bulletEnabled val="1"/>
        </dgm:presLayoutVars>
      </dgm:prSet>
      <dgm:spPr/>
    </dgm:pt>
    <dgm:pt modelId="{7D7D3B51-6FBE-43D7-ACDB-0B8B169E0CDD}" type="pres">
      <dgm:prSet presAssocID="{E70E1DFA-8103-4FB9-887F-25A2A2F26C00}" presName="parentRect" presStyleLbl="alignNode1" presStyleIdx="1" presStyleCnt="3"/>
      <dgm:spPr/>
    </dgm:pt>
    <dgm:pt modelId="{BC2ECFFD-267A-45CD-A0F8-D2F429E0A3B2}" type="pres">
      <dgm:prSet presAssocID="{E70E1DFA-8103-4FB9-887F-25A2A2F26C00}" presName="adorn" presStyleLbl="fgAccFollowNode1" presStyleIdx="1" presStyleCnt="3"/>
      <dgm:spPr/>
    </dgm:pt>
    <dgm:pt modelId="{E1A3F5B9-EB44-4C47-8645-142878CAF6DB}" type="pres">
      <dgm:prSet presAssocID="{168F1675-E7CB-4183-81AD-48A156E47F69}" presName="sibTrans" presStyleLbl="sibTrans2D1" presStyleIdx="0" presStyleCnt="0"/>
      <dgm:spPr/>
    </dgm:pt>
    <dgm:pt modelId="{3C7D57D1-C6E7-4DBD-B753-64F44770317A}" type="pres">
      <dgm:prSet presAssocID="{9B8A11CA-293C-456D-989D-F052B9509320}" presName="compNode" presStyleCnt="0"/>
      <dgm:spPr/>
    </dgm:pt>
    <dgm:pt modelId="{F49CD5EB-9AC2-40B4-8E42-9FBF24AA8A4C}" type="pres">
      <dgm:prSet presAssocID="{9B8A11CA-293C-456D-989D-F052B9509320}" presName="childRect" presStyleLbl="bgAcc1" presStyleIdx="2" presStyleCnt="3">
        <dgm:presLayoutVars>
          <dgm:bulletEnabled val="1"/>
        </dgm:presLayoutVars>
      </dgm:prSet>
      <dgm:spPr/>
    </dgm:pt>
    <dgm:pt modelId="{DF646415-BEDD-4517-86F4-9E19D94E4C93}" type="pres">
      <dgm:prSet presAssocID="{9B8A11CA-293C-456D-989D-F052B9509320}" presName="parentText" presStyleLbl="node1" presStyleIdx="0" presStyleCnt="0">
        <dgm:presLayoutVars>
          <dgm:chMax val="0"/>
          <dgm:bulletEnabled val="1"/>
        </dgm:presLayoutVars>
      </dgm:prSet>
      <dgm:spPr/>
    </dgm:pt>
    <dgm:pt modelId="{69670DEA-7AD5-4249-8D1A-5EEB8F9278C6}" type="pres">
      <dgm:prSet presAssocID="{9B8A11CA-293C-456D-989D-F052B9509320}" presName="parentRect" presStyleLbl="alignNode1" presStyleIdx="2" presStyleCnt="3"/>
      <dgm:spPr/>
    </dgm:pt>
    <dgm:pt modelId="{9BBF6987-EA86-4516-BF3F-EEA6A51FB371}" type="pres">
      <dgm:prSet presAssocID="{9B8A11CA-293C-456D-989D-F052B9509320}" presName="adorn" presStyleLbl="fgAccFollowNode1" presStyleIdx="2" presStyleCnt="3"/>
      <dgm:spPr/>
    </dgm:pt>
  </dgm:ptLst>
  <dgm:cxnLst>
    <dgm:cxn modelId="{D4D74815-2E2B-4F57-8B9B-21DBF816D412}" srcId="{15FFEA7F-AF9C-4725-8E25-8054475CDD88}" destId="{BD538CEC-17A4-4240-ABA7-6EDA94278B27}" srcOrd="1" destOrd="0" parTransId="{E06B41C1-FC71-4C7F-A139-A7B521DBD654}" sibTransId="{1ABFC221-6F4F-437F-90CE-244686B6846B}"/>
    <dgm:cxn modelId="{1C091C1D-10E5-4FF0-92D8-39E68B9C89F5}" type="presOf" srcId="{9AA46F0F-61A9-4696-8E87-0CAD00332100}" destId="{F49CD5EB-9AC2-40B4-8E42-9FBF24AA8A4C}" srcOrd="0" destOrd="0" presId="urn:microsoft.com/office/officeart/2005/8/layout/bList2"/>
    <dgm:cxn modelId="{F8B0DF25-3091-48CF-93EB-21FC60A62FD2}" srcId="{BDE8A3F4-7D17-4110-A78C-5F7FD7A20C81}" destId="{9B8A11CA-293C-456D-989D-F052B9509320}" srcOrd="2" destOrd="0" parTransId="{781753F3-9988-44BB-81B7-2297BA4E18B0}" sibTransId="{7943DF5A-D4F6-4707-8B75-5D5E5D6E0812}"/>
    <dgm:cxn modelId="{1C4AE226-9FC0-4084-82E7-CB87C7E1C4DB}" type="presOf" srcId="{BDE8A3F4-7D17-4110-A78C-5F7FD7A20C81}" destId="{AE3D23FF-BE59-4046-9F14-4F52E03A3FDA}" srcOrd="0" destOrd="0" presId="urn:microsoft.com/office/officeart/2005/8/layout/bList2"/>
    <dgm:cxn modelId="{2104F22B-77EC-4FF6-814F-83C6E15587AD}" srcId="{9B8A11CA-293C-456D-989D-F052B9509320}" destId="{9AA46F0F-61A9-4696-8E87-0CAD00332100}" srcOrd="0" destOrd="0" parTransId="{625DA136-218D-4FB6-ABFB-C293F1773BC4}" sibTransId="{F903597E-17BE-45EB-9D2E-1A33F2DEC9AC}"/>
    <dgm:cxn modelId="{FA68F161-0909-479A-9333-738241A8D705}" type="presOf" srcId="{7E41FEB2-6C6D-4FB0-8937-C0492904F9F4}" destId="{E41317F0-EA1E-440A-BCAA-61AF5B42BEB3}" srcOrd="0" destOrd="0" presId="urn:microsoft.com/office/officeart/2005/8/layout/bList2"/>
    <dgm:cxn modelId="{0B172547-CE5E-4750-ABA7-7F9231866037}" type="presOf" srcId="{15FFEA7F-AF9C-4725-8E25-8054475CDD88}" destId="{1C155956-8351-475A-A5BF-24156D46AD18}" srcOrd="0" destOrd="0" presId="urn:microsoft.com/office/officeart/2005/8/layout/bList2"/>
    <dgm:cxn modelId="{87413C50-B10F-4C7E-AFEC-70E15A10B1AE}" type="presOf" srcId="{0C083CB7-36A1-4A39-9004-9B5F5F7B47C1}" destId="{8F3B3EF5-C4CD-4E06-A93F-98259BFBF6D6}" srcOrd="0" destOrd="1" presId="urn:microsoft.com/office/officeart/2005/8/layout/bList2"/>
    <dgm:cxn modelId="{2BA2285A-5416-460B-9D1E-54392BB75710}" srcId="{E70E1DFA-8103-4FB9-887F-25A2A2F26C00}" destId="{C4B6377F-162D-4B66-A715-9834AB907980}" srcOrd="0" destOrd="0" parTransId="{3EC363BC-6DA9-4180-A203-0787FCCFB925}" sibTransId="{63CDDE28-EB22-4FE5-BD13-29DEF1B86A5C}"/>
    <dgm:cxn modelId="{E9EFB65A-B93D-46B8-96F1-8C99DF6C4592}" type="presOf" srcId="{E70E1DFA-8103-4FB9-887F-25A2A2F26C00}" destId="{7D7D3B51-6FBE-43D7-ACDB-0B8B169E0CDD}" srcOrd="1" destOrd="0" presId="urn:microsoft.com/office/officeart/2005/8/layout/bList2"/>
    <dgm:cxn modelId="{7CB43F86-E8C8-49FC-963C-B3C2421CD11B}" type="presOf" srcId="{9B8A11CA-293C-456D-989D-F052B9509320}" destId="{69670DEA-7AD5-4249-8D1A-5EEB8F9278C6}" srcOrd="1" destOrd="0" presId="urn:microsoft.com/office/officeart/2005/8/layout/bList2"/>
    <dgm:cxn modelId="{6F010595-C860-475E-9106-A769000F3A4F}" srcId="{BDE8A3F4-7D17-4110-A78C-5F7FD7A20C81}" destId="{15FFEA7F-AF9C-4725-8E25-8054475CDD88}" srcOrd="0" destOrd="0" parTransId="{CC11A9A5-6E39-4C8A-A4B8-82168A4BC834}" sibTransId="{2D00D2DA-7707-487F-A820-CD1127262EF9}"/>
    <dgm:cxn modelId="{2DC422A0-AFA6-48C8-BCFF-D52BBF921315}" type="presOf" srcId="{C4B6377F-162D-4B66-A715-9834AB907980}" destId="{8F3B3EF5-C4CD-4E06-A93F-98259BFBF6D6}" srcOrd="0" destOrd="0" presId="urn:microsoft.com/office/officeart/2005/8/layout/bList2"/>
    <dgm:cxn modelId="{AD186DB5-C383-4373-AA4E-AD991B181B84}" type="presOf" srcId="{168F1675-E7CB-4183-81AD-48A156E47F69}" destId="{E1A3F5B9-EB44-4C47-8645-142878CAF6DB}" srcOrd="0" destOrd="0" presId="urn:microsoft.com/office/officeart/2005/8/layout/bList2"/>
    <dgm:cxn modelId="{0CE753BD-38D1-470C-9A8C-ECE9A372568A}" type="presOf" srcId="{2D00D2DA-7707-487F-A820-CD1127262EF9}" destId="{62B68C9A-7B26-48F6-BDB4-2F5D1F176B48}" srcOrd="0" destOrd="0" presId="urn:microsoft.com/office/officeart/2005/8/layout/bList2"/>
    <dgm:cxn modelId="{DE7DBCBF-C8BA-49A6-BC36-B5F67F742609}" srcId="{15FFEA7F-AF9C-4725-8E25-8054475CDD88}" destId="{949712AB-DC17-4E3B-B603-DD92BA5305F3}" srcOrd="2" destOrd="0" parTransId="{B4ADD773-994C-4755-9D18-1AD4F5D259DF}" sibTransId="{57EE9645-3F1D-4A8D-A7A3-4C66884C2E49}"/>
    <dgm:cxn modelId="{2FBEC2CC-9712-43F2-84D7-180DBD406BCA}" type="presOf" srcId="{BD538CEC-17A4-4240-ABA7-6EDA94278B27}" destId="{E41317F0-EA1E-440A-BCAA-61AF5B42BEB3}" srcOrd="0" destOrd="1" presId="urn:microsoft.com/office/officeart/2005/8/layout/bList2"/>
    <dgm:cxn modelId="{8B9939D2-F002-4F2B-B565-6E111C0244FD}" type="presOf" srcId="{9B8A11CA-293C-456D-989D-F052B9509320}" destId="{DF646415-BEDD-4517-86F4-9E19D94E4C93}" srcOrd="0" destOrd="0" presId="urn:microsoft.com/office/officeart/2005/8/layout/bList2"/>
    <dgm:cxn modelId="{9B7145D3-21FE-456A-8840-FA0F43464E20}" srcId="{E70E1DFA-8103-4FB9-887F-25A2A2F26C00}" destId="{0C083CB7-36A1-4A39-9004-9B5F5F7B47C1}" srcOrd="1" destOrd="0" parTransId="{DAFA0765-C738-483E-BDC5-609388B642FD}" sibTransId="{DF66A2B4-3EA1-4EBD-8056-93B96A4F28B0}"/>
    <dgm:cxn modelId="{06A461D6-B190-4CDE-A24C-44652E1F07D9}" srcId="{15FFEA7F-AF9C-4725-8E25-8054475CDD88}" destId="{7E41FEB2-6C6D-4FB0-8937-C0492904F9F4}" srcOrd="0" destOrd="0" parTransId="{FF2D85FF-0DF0-4C6E-98DC-6516F956687F}" sibTransId="{F63D997E-1A04-49EC-B635-23841C5CD6F0}"/>
    <dgm:cxn modelId="{243C8DE2-564D-4C60-8EAB-2EA1A9DD8715}" type="presOf" srcId="{15FFEA7F-AF9C-4725-8E25-8054475CDD88}" destId="{43131CA2-19BD-4F30-B46C-74D8A467B408}" srcOrd="1" destOrd="0" presId="urn:microsoft.com/office/officeart/2005/8/layout/bList2"/>
    <dgm:cxn modelId="{0BB8F2E8-1C30-41E6-A48E-454CA6FA60A5}" type="presOf" srcId="{949712AB-DC17-4E3B-B603-DD92BA5305F3}" destId="{E41317F0-EA1E-440A-BCAA-61AF5B42BEB3}" srcOrd="0" destOrd="2" presId="urn:microsoft.com/office/officeart/2005/8/layout/bList2"/>
    <dgm:cxn modelId="{587480EC-3BA2-477C-A1AE-D2D2D9DD9D04}" srcId="{BDE8A3F4-7D17-4110-A78C-5F7FD7A20C81}" destId="{E70E1DFA-8103-4FB9-887F-25A2A2F26C00}" srcOrd="1" destOrd="0" parTransId="{7BE9BEF8-5095-460B-A46D-7F2BCBAD6F7B}" sibTransId="{168F1675-E7CB-4183-81AD-48A156E47F69}"/>
    <dgm:cxn modelId="{278559F8-6DED-4EAD-BD09-4D8839C57D70}" type="presOf" srcId="{E70E1DFA-8103-4FB9-887F-25A2A2F26C00}" destId="{85C7E2FC-75DC-49FA-9B8A-1C817F33F7B8}" srcOrd="0" destOrd="0" presId="urn:microsoft.com/office/officeart/2005/8/layout/bList2"/>
    <dgm:cxn modelId="{CB7BF03D-F3D0-4991-963A-ADB3A9801748}" type="presParOf" srcId="{AE3D23FF-BE59-4046-9F14-4F52E03A3FDA}" destId="{D90ACC74-EC12-49BC-807F-46B35626673A}" srcOrd="0" destOrd="0" presId="urn:microsoft.com/office/officeart/2005/8/layout/bList2"/>
    <dgm:cxn modelId="{55D27F6E-B90E-4DC1-AC44-D508EA73B9A8}" type="presParOf" srcId="{D90ACC74-EC12-49BC-807F-46B35626673A}" destId="{E41317F0-EA1E-440A-BCAA-61AF5B42BEB3}" srcOrd="0" destOrd="0" presId="urn:microsoft.com/office/officeart/2005/8/layout/bList2"/>
    <dgm:cxn modelId="{6E2D5861-6408-4469-BF90-98F3F339613F}" type="presParOf" srcId="{D90ACC74-EC12-49BC-807F-46B35626673A}" destId="{1C155956-8351-475A-A5BF-24156D46AD18}" srcOrd="1" destOrd="0" presId="urn:microsoft.com/office/officeart/2005/8/layout/bList2"/>
    <dgm:cxn modelId="{04E0A43C-ACFB-402E-9E7C-B4733450A69E}" type="presParOf" srcId="{D90ACC74-EC12-49BC-807F-46B35626673A}" destId="{43131CA2-19BD-4F30-B46C-74D8A467B408}" srcOrd="2" destOrd="0" presId="urn:microsoft.com/office/officeart/2005/8/layout/bList2"/>
    <dgm:cxn modelId="{A893B7A1-D4FA-4DE4-B522-94883A79840A}" type="presParOf" srcId="{D90ACC74-EC12-49BC-807F-46B35626673A}" destId="{7EC09E4D-7A69-4AEF-8DE7-8E54FB0C1BBD}" srcOrd="3" destOrd="0" presId="urn:microsoft.com/office/officeart/2005/8/layout/bList2"/>
    <dgm:cxn modelId="{2C3AC107-4783-4E4B-B44C-8D56CE27E316}" type="presParOf" srcId="{AE3D23FF-BE59-4046-9F14-4F52E03A3FDA}" destId="{62B68C9A-7B26-48F6-BDB4-2F5D1F176B48}" srcOrd="1" destOrd="0" presId="urn:microsoft.com/office/officeart/2005/8/layout/bList2"/>
    <dgm:cxn modelId="{ADE91977-BA89-4E41-9C6E-34FD406BEDAD}" type="presParOf" srcId="{AE3D23FF-BE59-4046-9F14-4F52E03A3FDA}" destId="{625ECDD9-3AE4-4E2B-A142-6B35AE72D2D5}" srcOrd="2" destOrd="0" presId="urn:microsoft.com/office/officeart/2005/8/layout/bList2"/>
    <dgm:cxn modelId="{3CFB11C3-BF80-4DA3-AEBD-BCD618F1E322}" type="presParOf" srcId="{625ECDD9-3AE4-4E2B-A142-6B35AE72D2D5}" destId="{8F3B3EF5-C4CD-4E06-A93F-98259BFBF6D6}" srcOrd="0" destOrd="0" presId="urn:microsoft.com/office/officeart/2005/8/layout/bList2"/>
    <dgm:cxn modelId="{6323CCEB-60C7-4439-A36C-10E69C95C979}" type="presParOf" srcId="{625ECDD9-3AE4-4E2B-A142-6B35AE72D2D5}" destId="{85C7E2FC-75DC-49FA-9B8A-1C817F33F7B8}" srcOrd="1" destOrd="0" presId="urn:microsoft.com/office/officeart/2005/8/layout/bList2"/>
    <dgm:cxn modelId="{77A0AB52-CE87-4AF0-A37A-F826E818FE9B}" type="presParOf" srcId="{625ECDD9-3AE4-4E2B-A142-6B35AE72D2D5}" destId="{7D7D3B51-6FBE-43D7-ACDB-0B8B169E0CDD}" srcOrd="2" destOrd="0" presId="urn:microsoft.com/office/officeart/2005/8/layout/bList2"/>
    <dgm:cxn modelId="{214A146F-6C5E-47F9-B41B-8A4DBC5D6D87}" type="presParOf" srcId="{625ECDD9-3AE4-4E2B-A142-6B35AE72D2D5}" destId="{BC2ECFFD-267A-45CD-A0F8-D2F429E0A3B2}" srcOrd="3" destOrd="0" presId="urn:microsoft.com/office/officeart/2005/8/layout/bList2"/>
    <dgm:cxn modelId="{3929E2E3-F8C7-4AA3-BA75-766B3436C291}" type="presParOf" srcId="{AE3D23FF-BE59-4046-9F14-4F52E03A3FDA}" destId="{E1A3F5B9-EB44-4C47-8645-142878CAF6DB}" srcOrd="3" destOrd="0" presId="urn:microsoft.com/office/officeart/2005/8/layout/bList2"/>
    <dgm:cxn modelId="{21655CDF-F257-4A21-B333-EF78B83A3664}" type="presParOf" srcId="{AE3D23FF-BE59-4046-9F14-4F52E03A3FDA}" destId="{3C7D57D1-C6E7-4DBD-B753-64F44770317A}" srcOrd="4" destOrd="0" presId="urn:microsoft.com/office/officeart/2005/8/layout/bList2"/>
    <dgm:cxn modelId="{CA2D8659-BB2D-4E26-A441-14B873EA9482}" type="presParOf" srcId="{3C7D57D1-C6E7-4DBD-B753-64F44770317A}" destId="{F49CD5EB-9AC2-40B4-8E42-9FBF24AA8A4C}" srcOrd="0" destOrd="0" presId="urn:microsoft.com/office/officeart/2005/8/layout/bList2"/>
    <dgm:cxn modelId="{DE882187-1BC6-4CC1-8421-140423C0FD04}" type="presParOf" srcId="{3C7D57D1-C6E7-4DBD-B753-64F44770317A}" destId="{DF646415-BEDD-4517-86F4-9E19D94E4C93}" srcOrd="1" destOrd="0" presId="urn:microsoft.com/office/officeart/2005/8/layout/bList2"/>
    <dgm:cxn modelId="{90B38644-B1F6-4088-8DF5-DB46AB94171F}" type="presParOf" srcId="{3C7D57D1-C6E7-4DBD-B753-64F44770317A}" destId="{69670DEA-7AD5-4249-8D1A-5EEB8F9278C6}" srcOrd="2" destOrd="0" presId="urn:microsoft.com/office/officeart/2005/8/layout/bList2"/>
    <dgm:cxn modelId="{64FA9A73-C81B-4D86-BA3F-E6A1B0651E4A}" type="presParOf" srcId="{3C7D57D1-C6E7-4DBD-B753-64F44770317A}" destId="{9BBF6987-EA86-4516-BF3F-EEA6A51FB371}" srcOrd="3" destOrd="0" presId="urn:microsoft.com/office/officeart/2005/8/layout/b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1317F0-EA1E-440A-BCAA-61AF5B42BEB3}">
      <dsp:nvSpPr>
        <dsp:cNvPr id="0" name=""/>
        <dsp:cNvSpPr/>
      </dsp:nvSpPr>
      <dsp:spPr>
        <a:xfrm>
          <a:off x="26317" y="1724"/>
          <a:ext cx="3496665" cy="2504473"/>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83820" rIns="27940" bIns="27940" numCol="1" spcCol="1270" anchor="t" anchorCtr="0">
          <a:noAutofit/>
        </a:bodyPr>
        <a:lstStyle/>
        <a:p>
          <a:pPr marL="228600" lvl="1" indent="-228600" algn="l" defTabSz="977900" rtl="0">
            <a:lnSpc>
              <a:spcPct val="90000"/>
            </a:lnSpc>
            <a:spcBef>
              <a:spcPct val="0"/>
            </a:spcBef>
            <a:spcAft>
              <a:spcPct val="15000"/>
            </a:spcAft>
            <a:buFont typeface="+mj-lt"/>
            <a:buAutoNum type="arabicPeriod"/>
          </a:pPr>
          <a:r>
            <a:rPr lang="en-US" sz="2200" kern="1200" dirty="0">
              <a:latin typeface="Calibri Light" panose="020F0302020204030204" pitchFamily="34" charset="0"/>
              <a:cs typeface="Calibri Light" panose="020F0302020204030204" pitchFamily="34" charset="0"/>
            </a:rPr>
            <a:t>Login at </a:t>
          </a:r>
          <a:r>
            <a:rPr lang="en-US" sz="2200" kern="1200" dirty="0">
              <a:latin typeface="Calibri Light" panose="020F0302020204030204" pitchFamily="34" charset="0"/>
              <a:cs typeface="Calibri Light" panose="020F0302020204030204" pitchFamily="34" charset="0"/>
              <a:hlinkClick xmlns:r="http://schemas.openxmlformats.org/officeDocument/2006/relationships" r:id="rId1"/>
            </a:rPr>
            <a:t>www.shiphelp.org</a:t>
          </a:r>
          <a:r>
            <a:rPr lang="en-US" sz="2200" kern="1200" dirty="0">
              <a:latin typeface="Calibri Light" panose="020F0302020204030204" pitchFamily="34" charset="0"/>
              <a:cs typeface="Calibri Light" panose="020F0302020204030204" pitchFamily="34" charset="0"/>
            </a:rPr>
            <a:t> </a:t>
          </a:r>
          <a:br>
            <a:rPr lang="en-US" sz="2200" kern="1200" dirty="0">
              <a:latin typeface="Calibri Light" panose="020F0302020204030204" pitchFamily="34" charset="0"/>
              <a:cs typeface="Calibri Light" panose="020F0302020204030204" pitchFamily="34" charset="0"/>
            </a:rPr>
          </a:br>
          <a:r>
            <a:rPr lang="en-US" sz="2200" kern="1200" dirty="0">
              <a:latin typeface="Calibri Light" panose="020F0302020204030204" pitchFamily="34" charset="0"/>
              <a:cs typeface="Calibri Light" panose="020F0302020204030204" pitchFamily="34" charset="0"/>
            </a:rPr>
            <a:t>(click the orange SHIP Login padlock). </a:t>
          </a:r>
        </a:p>
        <a:p>
          <a:pPr marL="228600" lvl="1" indent="-228600" algn="l" defTabSz="977900" rtl="0">
            <a:lnSpc>
              <a:spcPct val="90000"/>
            </a:lnSpc>
            <a:spcBef>
              <a:spcPct val="0"/>
            </a:spcBef>
            <a:spcAft>
              <a:spcPct val="15000"/>
            </a:spcAft>
            <a:buFont typeface="+mj-lt"/>
            <a:buAutoNum type="arabicPeriod"/>
          </a:pPr>
          <a:r>
            <a:rPr lang="en-US" sz="2200" kern="1200" dirty="0">
              <a:latin typeface="Calibri Light" panose="020F0302020204030204" pitchFamily="34" charset="0"/>
              <a:ea typeface="+mn-ea"/>
              <a:cs typeface="Calibri Light" panose="020F0302020204030204" pitchFamily="34" charset="0"/>
            </a:rPr>
            <a:t>Go to the Resource Library.</a:t>
          </a:r>
        </a:p>
        <a:p>
          <a:pPr marL="228600" lvl="1" indent="-228600" algn="l" defTabSz="977900">
            <a:lnSpc>
              <a:spcPct val="90000"/>
            </a:lnSpc>
            <a:spcBef>
              <a:spcPct val="0"/>
            </a:spcBef>
            <a:spcAft>
              <a:spcPct val="15000"/>
            </a:spcAft>
            <a:buChar char="•"/>
          </a:pPr>
          <a:r>
            <a:rPr lang="en-US" sz="2200" kern="1200" dirty="0">
              <a:latin typeface="Calibri Light" panose="020F0302020204030204" pitchFamily="34" charset="0"/>
              <a:ea typeface="+mn-ea"/>
              <a:cs typeface="Calibri Light" panose="020F0302020204030204" pitchFamily="34" charset="0"/>
            </a:rPr>
            <a:t>Search for keyword “OEP.”</a:t>
          </a:r>
          <a:endParaRPr lang="en-US" sz="2200" kern="1200" dirty="0"/>
        </a:p>
      </dsp:txBody>
      <dsp:txXfrm>
        <a:off x="85000" y="60407"/>
        <a:ext cx="3379299" cy="2445790"/>
      </dsp:txXfrm>
    </dsp:sp>
    <dsp:sp modelId="{43131CA2-19BD-4F30-B46C-74D8A467B408}">
      <dsp:nvSpPr>
        <dsp:cNvPr id="0" name=""/>
        <dsp:cNvSpPr/>
      </dsp:nvSpPr>
      <dsp:spPr>
        <a:xfrm>
          <a:off x="7780" y="2506197"/>
          <a:ext cx="3533738" cy="1076923"/>
        </a:xfrm>
        <a:prstGeom prst="rect">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0" rIns="40640" bIns="0" numCol="1" spcCol="1270" anchor="ctr" anchorCtr="0">
          <a:noAutofit/>
        </a:bodyPr>
        <a:lstStyle/>
        <a:p>
          <a:pPr marL="0" lvl="0" indent="0" algn="l" defTabSz="1422400" rtl="0">
            <a:lnSpc>
              <a:spcPct val="90000"/>
            </a:lnSpc>
            <a:spcBef>
              <a:spcPct val="0"/>
            </a:spcBef>
            <a:spcAft>
              <a:spcPct val="35000"/>
            </a:spcAft>
            <a:buNone/>
          </a:pPr>
          <a:r>
            <a:rPr lang="en-US" sz="3200" b="1" kern="1200" dirty="0"/>
            <a:t>SHIPs</a:t>
          </a:r>
        </a:p>
      </dsp:txBody>
      <dsp:txXfrm>
        <a:off x="7780" y="2506197"/>
        <a:ext cx="2488548" cy="1076923"/>
      </dsp:txXfrm>
    </dsp:sp>
    <dsp:sp modelId="{7EC09E4D-7A69-4AEF-8DE7-8E54FB0C1BBD}">
      <dsp:nvSpPr>
        <dsp:cNvPr id="0" name=""/>
        <dsp:cNvSpPr/>
      </dsp:nvSpPr>
      <dsp:spPr>
        <a:xfrm>
          <a:off x="2554744" y="2677257"/>
          <a:ext cx="1174267" cy="1174267"/>
        </a:xfrm>
        <a:prstGeom prst="ellipse">
          <a:avLst/>
        </a:prstGeom>
        <a:solidFill>
          <a:schemeClr val="accent5">
            <a:tint val="40000"/>
            <a:alpha val="90000"/>
            <a:hueOff val="0"/>
            <a:satOff val="0"/>
            <a:lumOff val="0"/>
            <a:alphaOff val="0"/>
          </a:schemeClr>
        </a:solid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F3B3EF5-C4CD-4E06-A93F-98259BFBF6D6}">
      <dsp:nvSpPr>
        <dsp:cNvPr id="0" name=""/>
        <dsp:cNvSpPr/>
      </dsp:nvSpPr>
      <dsp:spPr>
        <a:xfrm>
          <a:off x="4019929" y="1724"/>
          <a:ext cx="3355048" cy="2504473"/>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5">
              <a:hueOff val="187884"/>
              <a:satOff val="18001"/>
              <a:lumOff val="441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76200" rIns="25400" bIns="25400" numCol="1" spcCol="1270" anchor="t" anchorCtr="0">
          <a:noAutofit/>
        </a:bodyPr>
        <a:lstStyle/>
        <a:p>
          <a:pPr marL="228600" lvl="1" indent="-228600" algn="l" defTabSz="889000">
            <a:lnSpc>
              <a:spcPct val="90000"/>
            </a:lnSpc>
            <a:spcBef>
              <a:spcPct val="0"/>
            </a:spcBef>
            <a:spcAft>
              <a:spcPct val="15000"/>
            </a:spcAft>
            <a:buFont typeface="+mj-lt"/>
            <a:buAutoNum type="arabicPeriod"/>
          </a:pPr>
          <a:r>
            <a:rPr lang="en-US" sz="2000" kern="1200" dirty="0">
              <a:latin typeface="Calibri Light" panose="020F0302020204030204" pitchFamily="34" charset="0"/>
              <a:cs typeface="Calibri Light" panose="020F0302020204030204" pitchFamily="34" charset="0"/>
            </a:rPr>
            <a:t>Step 1: Login at </a:t>
          </a:r>
          <a:r>
            <a:rPr lang="en-US" sz="2000" kern="1200" dirty="0">
              <a:latin typeface="Calibri Light" panose="020F0302020204030204" pitchFamily="34" charset="0"/>
              <a:cs typeface="Calibri Light" panose="020F0302020204030204" pitchFamily="34" charset="0"/>
              <a:hlinkClick xmlns:r="http://schemas.openxmlformats.org/officeDocument/2006/relationships" r:id="rId2"/>
            </a:rPr>
            <a:t>www.smpresource.org</a:t>
          </a:r>
          <a:r>
            <a:rPr lang="en-US" sz="2000" kern="1200" dirty="0">
              <a:latin typeface="Calibri Light" panose="020F0302020204030204" pitchFamily="34" charset="0"/>
              <a:cs typeface="Calibri Light" panose="020F0302020204030204" pitchFamily="34" charset="0"/>
            </a:rPr>
            <a:t> </a:t>
          </a:r>
          <a:br>
            <a:rPr lang="en-US" sz="2000" kern="1200" dirty="0">
              <a:latin typeface="Calibri Light" panose="020F0302020204030204" pitchFamily="34" charset="0"/>
              <a:cs typeface="Calibri Light" panose="020F0302020204030204" pitchFamily="34" charset="0"/>
            </a:rPr>
          </a:br>
          <a:r>
            <a:rPr lang="en-US" sz="2000" kern="1200" dirty="0">
              <a:latin typeface="Calibri Light" panose="020F0302020204030204" pitchFamily="34" charset="0"/>
              <a:cs typeface="Calibri Light" panose="020F0302020204030204" pitchFamily="34" charset="0"/>
            </a:rPr>
            <a:t>(click the blue SMP Login padlock). </a:t>
          </a:r>
        </a:p>
        <a:p>
          <a:pPr marL="228600" lvl="1" indent="-228600" algn="l" defTabSz="889000">
            <a:lnSpc>
              <a:spcPct val="90000"/>
            </a:lnSpc>
            <a:spcBef>
              <a:spcPct val="0"/>
            </a:spcBef>
            <a:spcAft>
              <a:spcPct val="15000"/>
            </a:spcAft>
            <a:buFont typeface="+mj-lt"/>
            <a:buAutoNum type="arabicPeriod"/>
          </a:pPr>
          <a:r>
            <a:rPr lang="en-US" sz="2000" kern="1200" dirty="0">
              <a:latin typeface="Calibri Light" panose="020F0302020204030204" pitchFamily="34" charset="0"/>
              <a:cs typeface="Calibri Light" panose="020F0302020204030204" pitchFamily="34" charset="0"/>
            </a:rPr>
            <a:t>Step 2: Search for keyword “OEP.”</a:t>
          </a:r>
        </a:p>
      </dsp:txBody>
      <dsp:txXfrm>
        <a:off x="4078612" y="60407"/>
        <a:ext cx="3237682" cy="2445790"/>
      </dsp:txXfrm>
    </dsp:sp>
    <dsp:sp modelId="{7D7D3B51-6FBE-43D7-ACDB-0B8B169E0CDD}">
      <dsp:nvSpPr>
        <dsp:cNvPr id="0" name=""/>
        <dsp:cNvSpPr/>
      </dsp:nvSpPr>
      <dsp:spPr>
        <a:xfrm>
          <a:off x="4019929" y="2506197"/>
          <a:ext cx="3355048" cy="1076923"/>
        </a:xfrm>
        <a:prstGeom prst="rect">
          <a:avLst/>
        </a:prstGeom>
        <a:solidFill>
          <a:schemeClr val="accent5">
            <a:hueOff val="187884"/>
            <a:satOff val="18001"/>
            <a:lumOff val="4411"/>
            <a:alphaOff val="0"/>
          </a:schemeClr>
        </a:solidFill>
        <a:ln w="19050" cap="flat" cmpd="sng" algn="ctr">
          <a:solidFill>
            <a:schemeClr val="accent5">
              <a:hueOff val="187884"/>
              <a:satOff val="18001"/>
              <a:lumOff val="441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0" rIns="40640" bIns="0" numCol="1" spcCol="1270" anchor="ctr" anchorCtr="0">
          <a:noAutofit/>
        </a:bodyPr>
        <a:lstStyle/>
        <a:p>
          <a:pPr marL="0" lvl="0" indent="0" algn="l" defTabSz="1422400" rtl="0">
            <a:lnSpc>
              <a:spcPct val="90000"/>
            </a:lnSpc>
            <a:spcBef>
              <a:spcPct val="0"/>
            </a:spcBef>
            <a:spcAft>
              <a:spcPct val="35000"/>
            </a:spcAft>
            <a:buNone/>
          </a:pPr>
          <a:r>
            <a:rPr lang="en-US" sz="3200" b="1" kern="1200" dirty="0"/>
            <a:t>SMPs</a:t>
          </a:r>
        </a:p>
      </dsp:txBody>
      <dsp:txXfrm>
        <a:off x="4019929" y="2506197"/>
        <a:ext cx="2362710" cy="1076923"/>
      </dsp:txXfrm>
    </dsp:sp>
    <dsp:sp modelId="{BC2ECFFD-267A-45CD-A0F8-D2F429E0A3B2}">
      <dsp:nvSpPr>
        <dsp:cNvPr id="0" name=""/>
        <dsp:cNvSpPr/>
      </dsp:nvSpPr>
      <dsp:spPr>
        <a:xfrm>
          <a:off x="6477548" y="2677257"/>
          <a:ext cx="1174267" cy="1174267"/>
        </a:xfrm>
        <a:prstGeom prst="ellipse">
          <a:avLst/>
        </a:prstGeom>
        <a:solidFill>
          <a:schemeClr val="accent5">
            <a:tint val="40000"/>
            <a:alpha val="90000"/>
            <a:hueOff val="243326"/>
            <a:satOff val="22456"/>
            <a:lumOff val="1534"/>
            <a:alphaOff val="0"/>
          </a:schemeClr>
        </a:solid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49CD5EB-9AC2-40B4-8E42-9FBF24AA8A4C}">
      <dsp:nvSpPr>
        <dsp:cNvPr id="0" name=""/>
        <dsp:cNvSpPr/>
      </dsp:nvSpPr>
      <dsp:spPr>
        <a:xfrm>
          <a:off x="7942732" y="1724"/>
          <a:ext cx="3355048" cy="2504473"/>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5">
              <a:hueOff val="375767"/>
              <a:satOff val="36001"/>
              <a:lumOff val="882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76200" rIns="25400" bIns="25400" numCol="1" spcCol="1270" anchor="t" anchorCtr="0">
          <a:noAutofit/>
        </a:bodyPr>
        <a:lstStyle/>
        <a:p>
          <a:pPr marL="228600" lvl="1" indent="-228600" algn="l" defTabSz="889000">
            <a:lnSpc>
              <a:spcPct val="90000"/>
            </a:lnSpc>
            <a:spcBef>
              <a:spcPct val="0"/>
            </a:spcBef>
            <a:spcAft>
              <a:spcPct val="15000"/>
            </a:spcAft>
            <a:buChar char="•"/>
          </a:pPr>
          <a:r>
            <a:rPr kumimoji="0" lang="en-US" sz="2000" b="0" i="0" u="none" strike="noStrike" kern="1200" cap="none" spc="0" normalizeH="0" baseline="0" noProof="0" dirty="0">
              <a:ln/>
              <a:effectLst/>
              <a:uLnTx/>
              <a:uFillTx/>
              <a:latin typeface="Calibri Light" panose="020F0302020204030204" pitchFamily="34" charset="0"/>
              <a:ea typeface="+mn-ea"/>
              <a:cs typeface="Calibri Light" panose="020F0302020204030204" pitchFamily="34" charset="0"/>
            </a:rPr>
            <a:t>Resources will be emailed to the MIPPA listserv.</a:t>
          </a:r>
          <a:endParaRPr lang="en-US" sz="2000" kern="1200" dirty="0">
            <a:latin typeface="Calibri Light" panose="020F0302020204030204" pitchFamily="34" charset="0"/>
            <a:ea typeface="+mn-ea"/>
            <a:cs typeface="Calibri Light" panose="020F0302020204030204" pitchFamily="34" charset="0"/>
          </a:endParaRPr>
        </a:p>
      </dsp:txBody>
      <dsp:txXfrm>
        <a:off x="8001415" y="60407"/>
        <a:ext cx="3237682" cy="2445790"/>
      </dsp:txXfrm>
    </dsp:sp>
    <dsp:sp modelId="{69670DEA-7AD5-4249-8D1A-5EEB8F9278C6}">
      <dsp:nvSpPr>
        <dsp:cNvPr id="0" name=""/>
        <dsp:cNvSpPr/>
      </dsp:nvSpPr>
      <dsp:spPr>
        <a:xfrm>
          <a:off x="7942732" y="2506197"/>
          <a:ext cx="3355048" cy="1076923"/>
        </a:xfrm>
        <a:prstGeom prst="rect">
          <a:avLst/>
        </a:prstGeom>
        <a:solidFill>
          <a:schemeClr val="accent5">
            <a:hueOff val="375767"/>
            <a:satOff val="36001"/>
            <a:lumOff val="8823"/>
            <a:alphaOff val="0"/>
          </a:schemeClr>
        </a:solidFill>
        <a:ln w="19050" cap="flat" cmpd="sng" algn="ctr">
          <a:solidFill>
            <a:schemeClr val="accent5">
              <a:hueOff val="375767"/>
              <a:satOff val="36001"/>
              <a:lumOff val="882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0" rIns="35560" bIns="0" numCol="1" spcCol="1270" anchor="ctr" anchorCtr="0">
          <a:noAutofit/>
        </a:bodyPr>
        <a:lstStyle/>
        <a:p>
          <a:pPr marL="0" lvl="0" indent="0" algn="l" defTabSz="1244600" rtl="0">
            <a:lnSpc>
              <a:spcPct val="90000"/>
            </a:lnSpc>
            <a:spcBef>
              <a:spcPct val="0"/>
            </a:spcBef>
            <a:spcAft>
              <a:spcPct val="35000"/>
            </a:spcAft>
            <a:buNone/>
          </a:pPr>
          <a:r>
            <a:rPr lang="en-US" sz="2800" b="1" kern="1200" dirty="0">
              <a:latin typeface="+mn-lt"/>
              <a:ea typeface="+mn-ea"/>
              <a:cs typeface="Calibri Light" panose="020F0302020204030204" pitchFamily="34" charset="0"/>
            </a:rPr>
            <a:t>MIPPA Grantees</a:t>
          </a:r>
        </a:p>
      </dsp:txBody>
      <dsp:txXfrm>
        <a:off x="7942732" y="2506197"/>
        <a:ext cx="2362710" cy="1076923"/>
      </dsp:txXfrm>
    </dsp:sp>
    <dsp:sp modelId="{9BBF6987-EA86-4516-BF3F-EEA6A51FB371}">
      <dsp:nvSpPr>
        <dsp:cNvPr id="0" name=""/>
        <dsp:cNvSpPr/>
      </dsp:nvSpPr>
      <dsp:spPr>
        <a:xfrm>
          <a:off x="10400352" y="2677257"/>
          <a:ext cx="1174267" cy="1174267"/>
        </a:xfrm>
        <a:prstGeom prst="ellipse">
          <a:avLst/>
        </a:prstGeom>
        <a:solidFill>
          <a:schemeClr val="accent5">
            <a:tint val="40000"/>
            <a:alpha val="90000"/>
            <a:hueOff val="486652"/>
            <a:satOff val="44911"/>
            <a:lumOff val="3068"/>
            <a:alphaOff val="0"/>
          </a:schemeClr>
        </a:solid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5345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23092" y="0"/>
            <a:ext cx="3077739" cy="453451"/>
          </a:xfrm>
          <a:prstGeom prst="rect">
            <a:avLst/>
          </a:prstGeom>
        </p:spPr>
        <p:txBody>
          <a:bodyPr vert="horz" lIns="91440" tIns="45720" rIns="91440" bIns="45720" rtlCol="0"/>
          <a:lstStyle>
            <a:lvl1pPr algn="r">
              <a:defRPr sz="1200"/>
            </a:lvl1pPr>
          </a:lstStyle>
          <a:p>
            <a:fld id="{82B33DED-F379-4139-96D1-63787691AC6C}" type="datetimeFigureOut">
              <a:rPr lang="en-US"/>
              <a:t>10/13/2021</a:t>
            </a:fld>
            <a:endParaRPr lang="en-US"/>
          </a:p>
        </p:txBody>
      </p:sp>
      <p:sp>
        <p:nvSpPr>
          <p:cNvPr id="4" name="Slide Image Placeholder 3"/>
          <p:cNvSpPr>
            <a:spLocks noGrp="1" noRot="1" noChangeAspect="1"/>
          </p:cNvSpPr>
          <p:nvPr>
            <p:ph type="sldImg" idx="2"/>
          </p:nvPr>
        </p:nvSpPr>
        <p:spPr>
          <a:xfrm>
            <a:off x="839788" y="1130300"/>
            <a:ext cx="5422900" cy="30495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10248" y="4349363"/>
            <a:ext cx="5681980" cy="355857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584188"/>
            <a:ext cx="3077739" cy="4534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584188"/>
            <a:ext cx="3077739" cy="453450"/>
          </a:xfrm>
          <a:prstGeom prst="rect">
            <a:avLst/>
          </a:prstGeom>
        </p:spPr>
        <p:txBody>
          <a:bodyPr vert="horz" lIns="91440" tIns="45720" rIns="91440" bIns="45720" rtlCol="0" anchor="b"/>
          <a:lstStyle>
            <a:lvl1pPr algn="r">
              <a:defRPr sz="1200"/>
            </a:lvl1pPr>
          </a:lstStyle>
          <a:p>
            <a:fld id="{1AECE324-2F4E-47EB-94AA-E41DF4A3F781}" type="slidenum">
              <a:rPr lang="en-US"/>
              <a:t>‹#›</a:t>
            </a:fld>
            <a:endParaRPr lang="en-US"/>
          </a:p>
        </p:txBody>
      </p:sp>
    </p:spTree>
    <p:extLst>
      <p:ext uri="{BB962C8B-B14F-4D97-AF65-F5344CB8AC3E}">
        <p14:creationId xmlns:p14="http://schemas.microsoft.com/office/powerpoint/2010/main" val="439342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hhs.gov/guidance/sites/default/files/hhs-guidance-documents/cy2018_crosswalk_exceptions_memo_04272017%20updated_4.pdf"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www.cms.gov/Medicare/Prescription-Drug-Coverage/PrescriptionDrugCovContra/Downloads/Guidance-for-Prescription-Drug-Plan-PDP-Renewals-and-Non-Renewals-.pdf"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cms.gov/Medicare/Health-Plans/ManagedCareMarketing/FinalPartCMarketingGuidelines" TargetMode="External"/><Relationship Id="rId7" Type="http://schemas.openxmlformats.org/officeDocument/2006/relationships/hyperlink" Target="https://www.cms.gov/Medicare/Prescription-Drug-Coverage/PrescriptionDrugCovGenIn/Part-D-Regulations"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www.cms.gov/Medicare/Health-Plans/ManagedCareMarketing/RegulatoryResources" TargetMode="External"/><Relationship Id="rId5" Type="http://schemas.openxmlformats.org/officeDocument/2006/relationships/hyperlink" Target="https://www.cms.gov/Medicare/Health-Plans/ManagedCareMarketing/Downloads/CY2019-Medicare-Communications-and-Marketing-Guidelines_Updated-090518.pdf" TargetMode="External"/><Relationship Id="rId4" Type="http://schemas.openxmlformats.org/officeDocument/2006/relationships/hyperlink" Target="https://www.cms.gov/Medicare/Health-Plans/ManagedCareMarketing/Downloads/Medicare_Communications_and_Marketing_Guidelines_Update_Memo_-_8-6-19.pdf"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ms.gov/Medicare/Prescription-Drug-Coverage/PrescriptionDrugCovGenIn/Downloads/mippa.pdf"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www.cms.gov/Medicare/Prescription-Drug-Coverage/PrescriptionDrugCovContra/PartDManuals"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cms.gov/files/document/cy2021-ma-enrollment-and-disenrollment-guidance.pdf"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www.cms.gov/files/document/cy2021-pdp-enrollment-and-disenrollment-guidance.pdf"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cms.gov/files/document/cy2021-pdp-enrollment-and-disenrollment-guidance.pdf"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Sue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Welcome to today’s training, </a:t>
            </a:r>
            <a:r>
              <a:rPr lang="en-US" dirty="0"/>
              <a:t>Getting Ready for Medicare OEP: Navigating Medicare Policy and Medicare Plan Finder </a:t>
            </a:r>
            <a:r>
              <a:rPr lang="en-US" b="0" i="0" dirty="0">
                <a:solidFill>
                  <a:srgbClr val="000000"/>
                </a:solidFill>
                <a:effectLst/>
                <a:latin typeface="Arial" panose="020B0604020202020204" pitchFamily="34" charset="0"/>
              </a:rPr>
              <a:t>and Medicare Plan Finder guidance.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Rebecca: 10 minutes</a:t>
            </a:r>
          </a:p>
          <a:p>
            <a:r>
              <a:rPr lang="en-US" dirty="0"/>
              <a:t>Mike: 25 minutes</a:t>
            </a:r>
          </a:p>
          <a:p>
            <a:r>
              <a:rPr lang="en-US" dirty="0"/>
              <a:t>Rebecca: 10 minutes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E7129BC-6AB8-4EDB-B76C-DAD7CF1CBC5C}" type="slidenum">
              <a:rPr kumimoji="0" lang="en-US" sz="13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300" b="0" i="0" u="none" strike="noStrike" kern="1200" cap="none" spc="0" normalizeH="0" baseline="0" noProof="0">
              <a:ln>
                <a:noFill/>
              </a:ln>
              <a:solidFill>
                <a:srgbClr val="000000"/>
              </a:solidFill>
              <a:effectLst/>
              <a:uLnTx/>
              <a:uFillTx/>
              <a:latin typeface="Calibri"/>
              <a:ea typeface="+mn-ea"/>
              <a:cs typeface="+mn-cs"/>
            </a:endParaRPr>
          </a:p>
        </p:txBody>
      </p:sp>
      <p:sp>
        <p:nvSpPr>
          <p:cNvPr id="5" name="Footer Placeholder 4"/>
          <p:cNvSpPr>
            <a:spLocks noGrp="1"/>
          </p:cNvSpPr>
          <p:nvPr>
            <p:ph type="ftr"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Calibri"/>
                <a:ea typeface="+mn-ea"/>
                <a:cs typeface="+mn-cs"/>
              </a:rPr>
              <a:t>SMP Group Education PPT, 30-min: March 2015</a:t>
            </a:r>
          </a:p>
        </p:txBody>
      </p:sp>
    </p:spTree>
    <p:extLst>
      <p:ext uri="{BB962C8B-B14F-4D97-AF65-F5344CB8AC3E}">
        <p14:creationId xmlns:p14="http://schemas.microsoft.com/office/powerpoint/2010/main" val="39491987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Plan consolidations: Plan consolidations are neither terminations nor non-renewals. Thus, individuals affected by plan consolidations are not eligible for the SEP for non-renewals or terminations.</a:t>
            </a:r>
          </a:p>
          <a:p>
            <a:pPr marL="171450" indent="-171450">
              <a:buFont typeface="Arial,Sans-Serif"/>
              <a:buChar char="•"/>
            </a:pPr>
            <a:r>
              <a:rPr lang="en-US"/>
              <a:t>Plans can crosswalk beneficiaries into new plans when there is a consolidation involved.  (</a:t>
            </a:r>
            <a:r>
              <a:rPr lang="en-US">
                <a:hlinkClick r:id="rId3"/>
              </a:rPr>
              <a:t>https://www.hhs.gov/guidance/sites/default/files/hhs-guidance-documents/cy2018_crosswalk_exceptions_memo_04272017%20updated_4.pdf</a:t>
            </a:r>
            <a:r>
              <a:rPr lang="en-US"/>
              <a:t>) </a:t>
            </a:r>
          </a:p>
          <a:p>
            <a:pPr marL="171450" indent="-171450">
              <a:buFont typeface="Arial,Sans-Serif"/>
              <a:buChar char="•"/>
            </a:pPr>
            <a:r>
              <a:rPr lang="en-US"/>
              <a:t>Straight plan non-renewals and terminations do not allow for crosswalks or autoenrollments </a:t>
            </a:r>
          </a:p>
          <a:p>
            <a:pPr marL="171450" indent="-171450">
              <a:buFont typeface="Arial,Sans-Serif"/>
              <a:buChar char="•"/>
            </a:pPr>
            <a:endParaRPr lang="en-US"/>
          </a:p>
          <a:p>
            <a:r>
              <a:rPr lang="en-US">
                <a:hlinkClick r:id="rId4"/>
              </a:rPr>
              <a:t>https://www.cms.gov/Medicare/Prescription-Drug-Coverage/PrescriptionDrugCovContra/Downloads/Guidance-for-Prescription-Drug-Plan-PDP-Renewals-and-Non-Renewals-.pdf</a:t>
            </a:r>
            <a:r>
              <a:rPr lang="en-US"/>
              <a:t> 3. Consolidated Renewal Plan PDP sponsors are permitted to merge two or more entire PBPs offered in the current contract year into a single renewal plan in the HPMS Plan Crosswalk. A PDP sponsor may not divide a current PBP among more than one PBP for the following contract year. A PDP sponsor consolidating two or more entire PBPs must make certain that the consolidated renewal PBP ID is the same as one of the original consolidating PBP IDs. This is particularly important with respect to minimizing beneficiary confusion when a plan consolidation affects a large number of enrollees. When consolidating two existing PBPs into a single renewal PBP, it is permissible for the single renewal PBP to result in a change from: • A basic benefit design (meaning either defined standard, actuarially equivalent standard, or basic alternative benefit designs) to another basic benefit design; • An enhanced alternative benefit design to a basic benefit design; or • An enhanced alternative benefit design to another enhanced alternative benefit design</a:t>
            </a:r>
          </a:p>
          <a:p>
            <a:endParaRPr lang="en-US">
              <a:cs typeface="Calibri" panose="020F0502020204030204"/>
            </a:endParaRPr>
          </a:p>
          <a:p>
            <a:r>
              <a:rPr lang="en-US">
                <a:cs typeface="Calibri" panose="020F0502020204030204"/>
              </a:rPr>
              <a:t>Need to see if this is still true:  </a:t>
            </a:r>
            <a:r>
              <a:rPr lang="en-US"/>
              <a:t>CMS will no longer approve bids that include a PBP that would change a basic plan to an EA plan because of the potential for beneficiary confusion and disruption, as noted above, absent a compelling reason in CMS’s determination, such as a sponsor that is under a consolidation plan.</a:t>
            </a:r>
          </a:p>
          <a:p>
            <a:endParaRPr lang="en-US">
              <a:cs typeface="Calibri" panose="020F0502020204030204"/>
            </a:endParaRPr>
          </a:p>
          <a:p>
            <a:r>
              <a:rPr lang="en-US">
                <a:cs typeface="Calibri" panose="020F0502020204030204"/>
              </a:rPr>
              <a:t>Check Appendix 1 in this last resource for the chart for </a:t>
            </a:r>
            <a:r>
              <a:rPr lang="en-US" err="1">
                <a:cs typeface="Calibri" panose="020F0502020204030204"/>
              </a:rPr>
              <a:t>crosswalking</a:t>
            </a:r>
            <a:r>
              <a:rPr lang="en-US">
                <a:cs typeface="Calibri" panose="020F0502020204030204"/>
              </a:rPr>
              <a:t> </a:t>
            </a:r>
          </a:p>
          <a:p>
            <a:endParaRPr lang="en-US">
              <a:cs typeface="Calibri" panose="020F0502020204030204"/>
            </a:endParaRPr>
          </a:p>
          <a:p>
            <a:r>
              <a:rPr lang="en-US">
                <a:cs typeface="Calibri" panose="020F0502020204030204"/>
              </a:rPr>
              <a:t>TPs: </a:t>
            </a:r>
          </a:p>
          <a:p>
            <a:r>
              <a:rPr lang="en-US">
                <a:cs typeface="Calibri" panose="020F0502020204030204"/>
              </a:rPr>
              <a:t>Talk through the fact that even when they stay in the same plan the premium, deductible, and drugs covered could change – this is no different </a:t>
            </a:r>
          </a:p>
          <a:p>
            <a:r>
              <a:rPr lang="en-US">
                <a:cs typeface="Calibri" panose="020F0502020204030204"/>
              </a:rPr>
              <a:t>Its not an "enrollment" change</a:t>
            </a:r>
          </a:p>
          <a:p>
            <a:endParaRPr lang="en-US">
              <a:cs typeface="Calibri" panose="020F0502020204030204"/>
            </a:endParaRPr>
          </a:p>
        </p:txBody>
      </p:sp>
      <p:sp>
        <p:nvSpPr>
          <p:cNvPr id="4" name="Slide Number Placeholder 3"/>
          <p:cNvSpPr>
            <a:spLocks noGrp="1"/>
          </p:cNvSpPr>
          <p:nvPr>
            <p:ph type="sldNum" sz="quarter" idx="5"/>
          </p:nvPr>
        </p:nvSpPr>
        <p:spPr/>
        <p:txBody>
          <a:bodyPr/>
          <a:lstStyle/>
          <a:p>
            <a:fld id="{1AECE324-2F4E-47EB-94AA-E41DF4A3F781}" type="slidenum">
              <a:rPr lang="en-US"/>
              <a:t>13</a:t>
            </a:fld>
            <a:endParaRPr lang="en-US"/>
          </a:p>
        </p:txBody>
      </p:sp>
    </p:spTree>
    <p:extLst>
      <p:ext uri="{BB962C8B-B14F-4D97-AF65-F5344CB8AC3E}">
        <p14:creationId xmlns:p14="http://schemas.microsoft.com/office/powerpoint/2010/main" val="1241014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Consolidated Renewal Plan PDP sponsors are permitted to merge two or more entire PBPs offered in the current contract year into a single renewal plan in the HPMS Plan Crosswalk. A PDP sponsor may not divide a current PBP among more than one PBP for the following contract year</a:t>
            </a:r>
          </a:p>
          <a:p>
            <a:endParaRPr lang="en-US"/>
          </a:p>
          <a:p>
            <a:r>
              <a:rPr lang="en-US"/>
              <a:t>A basic benefit design (meaning either defined standard, actuarially equivalent standard, or basic alternative benefit designs) to another basic benefit design; • An enhanced alternative benefit design to a basic benefit design; or • An enhanced alternative benefit design to another enhanced alternative benefit design</a:t>
            </a:r>
          </a:p>
          <a:p>
            <a:endParaRPr lang="en-US"/>
          </a:p>
          <a:p>
            <a:r>
              <a:rPr lang="en-US"/>
              <a:t>PBPs must make certain that the consolidated renewal PBP ID is the same as one of the original consolidating PBP IDs. </a:t>
            </a:r>
          </a:p>
        </p:txBody>
      </p:sp>
      <p:sp>
        <p:nvSpPr>
          <p:cNvPr id="4" name="Slide Number Placeholder 3"/>
          <p:cNvSpPr>
            <a:spLocks noGrp="1"/>
          </p:cNvSpPr>
          <p:nvPr>
            <p:ph type="sldNum" sz="quarter" idx="5"/>
          </p:nvPr>
        </p:nvSpPr>
        <p:spPr/>
        <p:txBody>
          <a:bodyPr/>
          <a:lstStyle/>
          <a:p>
            <a:fld id="{1AECE324-2F4E-47EB-94AA-E41DF4A3F781}" type="slidenum">
              <a:rPr lang="en-US" smtClean="0"/>
              <a:t>14</a:t>
            </a:fld>
            <a:endParaRPr lang="en-US"/>
          </a:p>
        </p:txBody>
      </p:sp>
    </p:spTree>
    <p:extLst>
      <p:ext uri="{BB962C8B-B14F-4D97-AF65-F5344CB8AC3E}">
        <p14:creationId xmlns:p14="http://schemas.microsoft.com/office/powerpoint/2010/main" val="33063559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 </a:t>
            </a:r>
          </a:p>
          <a:p>
            <a:r>
              <a:rPr lang="en-US" sz="1200" b="1" u="sng" kern="1200">
                <a:solidFill>
                  <a:schemeClr val="tx1"/>
                </a:solidFill>
                <a:effectLst/>
                <a:latin typeface="+mn-lt"/>
                <a:ea typeface="+mn-ea"/>
                <a:cs typeface="+mn-cs"/>
              </a:rPr>
              <a:t>Anthem: </a:t>
            </a:r>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Anthem Inc. has several of its Enhanced Alternative (EA) plans under contract IDs S3375, S5596, S5726 and S8182, that will undergo consolidation, non-renewal or significant premium increases in PY2022.  These changes were in the ANOCs mailed to current members – with Anthem engaging in telephone contacts to members, letters regarding the formulary disruption that includes drug removals, increase in drug tiers, new drug edits or a combination of changes.  Another letter is possible before end of OEP that will alert those impacted by key plan, premium, benefit and formulary changes. A total of </a:t>
            </a:r>
            <a:r>
              <a:rPr lang="en-US" sz="1200" b="1" kern="1200">
                <a:solidFill>
                  <a:schemeClr val="tx1"/>
                </a:solidFill>
                <a:effectLst/>
                <a:latin typeface="+mn-lt"/>
                <a:ea typeface="+mn-ea"/>
                <a:cs typeface="+mn-cs"/>
              </a:rPr>
              <a:t>179,535 beneficiaries</a:t>
            </a:r>
            <a:r>
              <a:rPr lang="en-US" sz="1200" kern="1200">
                <a:solidFill>
                  <a:schemeClr val="tx1"/>
                </a:solidFill>
                <a:effectLst/>
                <a:latin typeface="+mn-lt"/>
                <a:ea typeface="+mn-ea"/>
                <a:cs typeface="+mn-cs"/>
              </a:rPr>
              <a:t> nationwide (AZ, CA, CO, GA, IN, KS, KY, ME, MO, NH, NJ, NV, NY, OH, TX, VA, WI) will be impacted by these new plan year PDP changes with premium increases ranging from $41 to $74.</a:t>
            </a:r>
          </a:p>
          <a:p>
            <a:endParaRPr lang="en-US"/>
          </a:p>
          <a:p>
            <a:r>
              <a:rPr lang="en-US" sz="1200" b="1" u="sng" kern="1200">
                <a:solidFill>
                  <a:schemeClr val="tx1"/>
                </a:solidFill>
                <a:effectLst/>
                <a:latin typeface="+mn-lt"/>
                <a:ea typeface="+mn-ea"/>
                <a:cs typeface="+mn-cs"/>
              </a:rPr>
              <a:t>Centene/</a:t>
            </a:r>
            <a:r>
              <a:rPr lang="en-US" sz="1200" b="1" u="sng" kern="1200" err="1">
                <a:solidFill>
                  <a:schemeClr val="tx1"/>
                </a:solidFill>
                <a:effectLst/>
                <a:latin typeface="+mn-lt"/>
                <a:ea typeface="+mn-ea"/>
                <a:cs typeface="+mn-cs"/>
              </a:rPr>
              <a:t>Wellcare</a:t>
            </a:r>
            <a:r>
              <a:rPr lang="en-US" sz="1200" b="1" u="sng" kern="1200">
                <a:solidFill>
                  <a:schemeClr val="tx1"/>
                </a:solidFill>
                <a:effectLst/>
                <a:latin typeface="+mn-lt"/>
                <a:ea typeface="+mn-ea"/>
                <a:cs typeface="+mn-cs"/>
              </a:rPr>
              <a:t>:</a:t>
            </a:r>
            <a:r>
              <a:rPr lang="en-US" sz="1200" kern="1200">
                <a:solidFill>
                  <a:schemeClr val="tx1"/>
                </a:solidFill>
                <a:effectLst/>
                <a:latin typeface="+mn-lt"/>
                <a:ea typeface="+mn-ea"/>
                <a:cs typeface="+mn-cs"/>
              </a:rPr>
              <a:t> </a:t>
            </a:r>
            <a:endParaRPr lang="en-US" sz="11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In Plan Year 2021, Centene/WellCare offered 6 unique plans across 3 contracts – for Plan Year 2022, they will consolidate to 3 plans under a single contract.</a:t>
            </a:r>
          </a:p>
          <a:p>
            <a:pPr lvl="0"/>
            <a:r>
              <a:rPr lang="en-US" sz="1200" b="1" kern="1200">
                <a:solidFill>
                  <a:schemeClr val="tx1"/>
                </a:solidFill>
                <a:effectLst/>
                <a:latin typeface="+mn-lt"/>
                <a:ea typeface="+mn-ea"/>
                <a:cs typeface="+mn-cs"/>
              </a:rPr>
              <a:t>S4802 will be the remaining contract</a:t>
            </a:r>
            <a:endParaRPr lang="en-US" sz="1200" kern="1200">
              <a:solidFill>
                <a:schemeClr val="tx1"/>
              </a:solidFill>
              <a:effectLst/>
              <a:latin typeface="+mn-lt"/>
              <a:ea typeface="+mn-ea"/>
              <a:cs typeface="+mn-cs"/>
            </a:endParaRPr>
          </a:p>
          <a:p>
            <a:pPr lvl="0"/>
            <a:r>
              <a:rPr lang="en-US" sz="1200" kern="1200">
                <a:solidFill>
                  <a:schemeClr val="tx1"/>
                </a:solidFill>
                <a:effectLst/>
                <a:latin typeface="+mn-lt"/>
                <a:ea typeface="+mn-ea"/>
                <a:cs typeface="+mn-cs"/>
              </a:rPr>
              <a:t>S5810 and S5768 will consolidate under contract S4802</a:t>
            </a:r>
          </a:p>
          <a:p>
            <a:pPr lvl="0"/>
            <a:r>
              <a:rPr lang="en-US" sz="1200" kern="1200">
                <a:solidFill>
                  <a:schemeClr val="tx1"/>
                </a:solidFill>
                <a:effectLst/>
                <a:latin typeface="+mn-lt"/>
                <a:ea typeface="+mn-ea"/>
                <a:cs typeface="+mn-cs"/>
              </a:rPr>
              <a:t>Approximately 2M beneficiaries, across all states, will be impacted by this contract and plan consolidation</a:t>
            </a:r>
          </a:p>
          <a:p>
            <a:pPr lvl="0"/>
            <a:r>
              <a:rPr lang="en-US" sz="1200" kern="1200">
                <a:solidFill>
                  <a:schemeClr val="tx1"/>
                </a:solidFill>
                <a:effectLst/>
                <a:latin typeface="+mn-lt"/>
                <a:ea typeface="+mn-ea"/>
                <a:cs typeface="+mn-cs"/>
              </a:rPr>
              <a:t>Major Highlights: </a:t>
            </a:r>
          </a:p>
          <a:p>
            <a:pPr lvl="1"/>
            <a:r>
              <a:rPr lang="en-US" sz="1200" kern="1200">
                <a:solidFill>
                  <a:schemeClr val="tx1"/>
                </a:solidFill>
                <a:effectLst/>
                <a:latin typeface="+mn-lt"/>
                <a:ea typeface="+mn-ea"/>
                <a:cs typeface="+mn-cs"/>
              </a:rPr>
              <a:t>Walmart is no longer a preferred pharmacy but still available under Standard Pharmacy</a:t>
            </a:r>
          </a:p>
          <a:p>
            <a:pPr lvl="1"/>
            <a:r>
              <a:rPr lang="en-US" sz="1200" kern="1200">
                <a:solidFill>
                  <a:schemeClr val="tx1"/>
                </a:solidFill>
                <a:effectLst/>
                <a:latin typeface="+mn-lt"/>
                <a:ea typeface="+mn-ea"/>
                <a:cs typeface="+mn-cs"/>
              </a:rPr>
              <a:t>CVS, Walgreens and most grocer pharmacies will remain available as preferred pharmacies</a:t>
            </a:r>
          </a:p>
          <a:p>
            <a:pPr lvl="0"/>
            <a:r>
              <a:rPr lang="en-US" sz="1200" kern="1200">
                <a:solidFill>
                  <a:schemeClr val="tx1"/>
                </a:solidFill>
                <a:effectLst/>
                <a:latin typeface="+mn-lt"/>
                <a:ea typeface="+mn-ea"/>
                <a:cs typeface="+mn-cs"/>
              </a:rPr>
              <a:t>Important updates to the </a:t>
            </a:r>
            <a:r>
              <a:rPr lang="en-US" sz="1200" b="1" kern="1200">
                <a:solidFill>
                  <a:schemeClr val="tx1"/>
                </a:solidFill>
                <a:effectLst/>
                <a:latin typeface="+mn-lt"/>
                <a:ea typeface="+mn-ea"/>
                <a:cs typeface="+mn-cs"/>
              </a:rPr>
              <a:t>High Premium plan offered under S4802 ($59 to $69 premium)</a:t>
            </a:r>
            <a:endParaRPr lang="en-US" sz="1200" kern="1200">
              <a:solidFill>
                <a:schemeClr val="tx1"/>
              </a:solidFill>
              <a:effectLst/>
              <a:latin typeface="+mn-lt"/>
              <a:ea typeface="+mn-ea"/>
              <a:cs typeface="+mn-cs"/>
            </a:endParaRPr>
          </a:p>
          <a:p>
            <a:pPr lvl="1"/>
            <a:r>
              <a:rPr lang="en-US" sz="1200" kern="1200">
                <a:solidFill>
                  <a:schemeClr val="tx1"/>
                </a:solidFill>
                <a:effectLst/>
                <a:latin typeface="+mn-lt"/>
                <a:ea typeface="+mn-ea"/>
                <a:cs typeface="+mn-cs"/>
              </a:rPr>
              <a:t>Insulin will now have a zero premium for these members</a:t>
            </a:r>
          </a:p>
          <a:p>
            <a:pPr lvl="1"/>
            <a:r>
              <a:rPr lang="en-US" sz="1200" kern="1200">
                <a:solidFill>
                  <a:schemeClr val="tx1"/>
                </a:solidFill>
                <a:effectLst/>
                <a:latin typeface="+mn-lt"/>
                <a:ea typeface="+mn-ea"/>
                <a:cs typeface="+mn-cs"/>
              </a:rPr>
              <a:t>$0 Deductible</a:t>
            </a:r>
          </a:p>
          <a:p>
            <a:endParaRPr lang="en-US"/>
          </a:p>
        </p:txBody>
      </p:sp>
      <p:sp>
        <p:nvSpPr>
          <p:cNvPr id="4" name="Slide Number Placeholder 3"/>
          <p:cNvSpPr>
            <a:spLocks noGrp="1"/>
          </p:cNvSpPr>
          <p:nvPr>
            <p:ph type="sldNum" sz="quarter" idx="5"/>
          </p:nvPr>
        </p:nvSpPr>
        <p:spPr/>
        <p:txBody>
          <a:bodyPr/>
          <a:lstStyle/>
          <a:p>
            <a:fld id="{1AECE324-2F4E-47EB-94AA-E41DF4A3F781}" type="slidenum">
              <a:rPr lang="en-US" smtClean="0"/>
              <a:t>15</a:t>
            </a:fld>
            <a:endParaRPr lang="en-US"/>
          </a:p>
        </p:txBody>
      </p:sp>
    </p:spTree>
    <p:extLst>
      <p:ext uri="{BB962C8B-B14F-4D97-AF65-F5344CB8AC3E}">
        <p14:creationId xmlns:p14="http://schemas.microsoft.com/office/powerpoint/2010/main" val="33300506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https://www.cms.gov/files/document/cy2021-pdp-enrollment-and-disenrollment-guidance.pdf </a:t>
            </a:r>
          </a:p>
          <a:p>
            <a:endParaRPr lang="en-US"/>
          </a:p>
          <a:p>
            <a:r>
              <a:rPr lang="en-US"/>
              <a:t>30.3.4 – SEPs for Non-renewals or Terminations In general, SEPs are established to allow members affected by PDP non-renewals or terminations ample time to make a choice of another PDP. Effective dates during these SEPs are described below. CMS has the discretion to modify this SEP as necessary for any non-renewal or termination when the circumstances are unique and warrant a need for a modified SEP.</a:t>
            </a:r>
          </a:p>
          <a:p>
            <a:endParaRPr lang="en-US"/>
          </a:p>
          <a:p>
            <a:pPr marL="171450" indent="-171450">
              <a:buFont typeface="Arial" panose="020B0604020202020204" pitchFamily="34" charset="0"/>
              <a:buChar char="•"/>
            </a:pPr>
            <a:r>
              <a:rPr lang="en-US" b="1"/>
              <a:t>Non-renewals</a:t>
            </a:r>
            <a:r>
              <a:rPr lang="en-US"/>
              <a:t> – An SEP exists for members of a PDP that will be affected by a plan or contract non-renewal that is effective January 1 of the contract year. For this type of nonrenewal, PDP sponsors are required to provide advance notice to affected members within timeframes specified by CMS. In order to provide sufficient time for members to evaluate their options, the SEP begins December 8 and ends on the last day in February of the 29 following year. Enrollment requests received from December 8 through December 31 will have an effective date of January 1. Enrollment requests received in January will have an effective date of February 1. Enrollment requests received in February will have an effective date of March 1. </a:t>
            </a:r>
          </a:p>
          <a:p>
            <a:pPr marL="171450" indent="-171450">
              <a:buFont typeface="Arial" panose="020B0604020202020204" pitchFamily="34" charset="0"/>
              <a:buChar char="•"/>
            </a:pPr>
            <a:r>
              <a:rPr lang="en-US" b="1"/>
              <a:t>PDP Sponsor Termination of Contract and Terminations/Contract Modifications by Mutual Consent </a:t>
            </a:r>
            <a:r>
              <a:rPr lang="en-US"/>
              <a:t>– An SEP exists for members of a PDP who will be affected by a termination of contract by the PDP sponsor or a modification or termination of the contract by mutual consent (see 42 CFR 423.508 for contract requirements regarding terminations). The SEP begins two months before the proposed termination effective date, and ends one month after the month in which the termination occurs. Please note that if an individual does not enroll in another PDP before the termination effective date, he/she will be disenrolled on the effective date of the termination. However, the SEP will still be in effect for one month after the effective date of the termination should the individual wish to subsequently enroll in a PDP (for a prospective, not retroactive, effective date). Beneficiaries affected by these types of terminations may request an effective date of the month after notice is given, or up to two months after the effective date of the termination. However, the effective date may not be earlier than the date the new PDP sponsor receives the enrollment request.</a:t>
            </a:r>
          </a:p>
          <a:p>
            <a:pPr marL="171450" indent="-171450">
              <a:buFont typeface="Arial" panose="020B0604020202020204" pitchFamily="34" charset="0"/>
              <a:buChar char="•"/>
            </a:pPr>
            <a:r>
              <a:rPr lang="en-US" b="1"/>
              <a:t>CMS Termination of PDP Sponsor Contract </a:t>
            </a:r>
            <a:r>
              <a:rPr lang="en-US"/>
              <a:t>– An SEP exists for members of a PDP that will be affected by PDP sponsor contract terminations by CMS (see 42 CFR 423.509 for contract requirements on terminations). For this type of termination, PDP sponsors are required to give notice to affected members at least 30 calendar days prior to the effective date of the termination (see 42 CFR 423.509(b)(1)(ii)). To coordinate with the notification time frames, the SEP begins 1 month before the termination effective date and ends 2 months after the effective date of the termination. Please note that if an individual does not enroll in a new PDP before the termination effective date, he/she will be disenrolled on the effective date of the termination. However, the SEP will still be in effect for two months after the effective date of the termination should the individual wish to subsequently enroll in another PDP (for a prospective, not retroactive, effective date). 30 Beneficiaries affected by these types of terminations may choose an effective date of up to three months after the month of termination. However, the effective date may not be earlier than the date the new PDP sponsor receives the enrollment request</a:t>
            </a:r>
          </a:p>
          <a:p>
            <a:pPr marL="171450" indent="-171450">
              <a:buFont typeface="Arial" panose="020B0604020202020204" pitchFamily="34" charset="0"/>
              <a:buChar char="•"/>
            </a:pPr>
            <a:r>
              <a:rPr lang="en-US" b="1"/>
              <a:t>Immediate Terminations By CMS </a:t>
            </a:r>
            <a:r>
              <a:rPr lang="en-US"/>
              <a:t>– CMS will establish the SEP during the termination process for immediate terminations by CMS (see 42 CFR 423.509(b) (2) for immediate termination requirements), where CMS provides notice of termination to the PDP enrollees and the termination may be mid-month.</a:t>
            </a:r>
          </a:p>
        </p:txBody>
      </p:sp>
      <p:sp>
        <p:nvSpPr>
          <p:cNvPr id="4" name="Slide Number Placeholder 3"/>
          <p:cNvSpPr>
            <a:spLocks noGrp="1"/>
          </p:cNvSpPr>
          <p:nvPr>
            <p:ph type="sldNum" sz="quarter" idx="5"/>
          </p:nvPr>
        </p:nvSpPr>
        <p:spPr/>
        <p:txBody>
          <a:bodyPr/>
          <a:lstStyle/>
          <a:p>
            <a:fld id="{1AECE324-2F4E-47EB-94AA-E41DF4A3F781}" type="slidenum">
              <a:rPr lang="en-US" smtClean="0"/>
              <a:t>16</a:t>
            </a:fld>
            <a:endParaRPr lang="en-US"/>
          </a:p>
        </p:txBody>
      </p:sp>
    </p:spTree>
    <p:extLst>
      <p:ext uri="{BB962C8B-B14F-4D97-AF65-F5344CB8AC3E}">
        <p14:creationId xmlns:p14="http://schemas.microsoft.com/office/powerpoint/2010/main" val="2200376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https://www.cms.gov/Medicare/Compliance-and-Audits/Part-C-and-Part-D-Compliance-and-Audits/PartCandPartDEnforcementActions-</a:t>
            </a:r>
          </a:p>
          <a:p>
            <a:endParaRPr lang="en-US"/>
          </a:p>
          <a:p>
            <a:endParaRPr lang="en-US"/>
          </a:p>
        </p:txBody>
      </p:sp>
      <p:sp>
        <p:nvSpPr>
          <p:cNvPr id="4" name="Slide Number Placeholder 3"/>
          <p:cNvSpPr>
            <a:spLocks noGrp="1"/>
          </p:cNvSpPr>
          <p:nvPr>
            <p:ph type="sldNum" sz="quarter" idx="5"/>
          </p:nvPr>
        </p:nvSpPr>
        <p:spPr/>
        <p:txBody>
          <a:bodyPr/>
          <a:lstStyle/>
          <a:p>
            <a:fld id="{1AECE324-2F4E-47EB-94AA-E41DF4A3F781}" type="slidenum">
              <a:rPr lang="en-US" smtClean="0"/>
              <a:t>17</a:t>
            </a:fld>
            <a:endParaRPr lang="en-US"/>
          </a:p>
        </p:txBody>
      </p:sp>
    </p:spTree>
    <p:extLst>
      <p:ext uri="{BB962C8B-B14F-4D97-AF65-F5344CB8AC3E}">
        <p14:creationId xmlns:p14="http://schemas.microsoft.com/office/powerpoint/2010/main" val="4740299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dirty="0"/>
              <a:t>There are </a:t>
            </a:r>
            <a:r>
              <a:rPr lang="en-US" u="sng" dirty="0"/>
              <a:t>12 reasons plan info can be suppressed. Not just pricing data</a:t>
            </a:r>
            <a:r>
              <a:rPr lang="en-US" dirty="0"/>
              <a:t>. For example could be pricing data, could be a sanction, could be a formulary, could be network, or data in their plan benefit package that could lead to a suppression action. </a:t>
            </a:r>
            <a:r>
              <a:rPr lang="en-US" u="sng" dirty="0"/>
              <a:t>Pricing data is complex to resolve because it's submitted on a two week cycle.</a:t>
            </a:r>
            <a:r>
              <a:rPr lang="en-US" dirty="0"/>
              <a:t>  The Monday following the completion of the two week window is when updates are made. CMS can apply submission outside the window too. Once validated, the data shows on following Monday </a:t>
            </a:r>
          </a:p>
          <a:p>
            <a:pPr marL="342900" lvl="2" indent="-342900">
              <a:buChar char="•"/>
            </a:pPr>
            <a:r>
              <a:rPr lang="en-US" u="sng" dirty="0"/>
              <a:t>Some other reasons for suppression don't require a two week window</a:t>
            </a:r>
            <a:r>
              <a:rPr lang="en-US" dirty="0"/>
              <a:t>. They can be even overnight because the flags can be lifted and MPF is updated every evening. Impact on the user display varies based on what's wrong. With drug pricing data, N/A value will appear for pricing. If it's with the plan benefit package - copay incorrect, or inaccurate hearing coverage - then NA would appear in the detailed benefits page. </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1AECE324-2F4E-47EB-94AA-E41DF4A3F781}" type="slidenum">
              <a:rPr lang="en-US"/>
              <a:t>18</a:t>
            </a:fld>
            <a:endParaRPr lang="en-US"/>
          </a:p>
        </p:txBody>
      </p:sp>
    </p:spTree>
    <p:extLst>
      <p:ext uri="{BB962C8B-B14F-4D97-AF65-F5344CB8AC3E}">
        <p14:creationId xmlns:p14="http://schemas.microsoft.com/office/powerpoint/2010/main" val="16781179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AECE324-2F4E-47EB-94AA-E41DF4A3F781}" type="slidenum">
              <a:rPr lang="en-US" smtClean="0"/>
              <a:t>19</a:t>
            </a:fld>
            <a:endParaRPr lang="en-US"/>
          </a:p>
        </p:txBody>
      </p:sp>
    </p:spTree>
    <p:extLst>
      <p:ext uri="{BB962C8B-B14F-4D97-AF65-F5344CB8AC3E}">
        <p14:creationId xmlns:p14="http://schemas.microsoft.com/office/powerpoint/2010/main" val="21917805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SSBCI HPMS Memo: https://www.cms.gov/Medicare/Health-Plans/HealthPlansGenInfo/Downloads/Supplemental_Benefits_Chronically_Ill_HPMS_042419.pdf </a:t>
            </a:r>
          </a:p>
          <a:p>
            <a:endParaRPr lang="en-US">
              <a:cs typeface="Calibri"/>
            </a:endParaRPr>
          </a:p>
        </p:txBody>
      </p:sp>
      <p:sp>
        <p:nvSpPr>
          <p:cNvPr id="4" name="Slide Number Placeholder 3"/>
          <p:cNvSpPr>
            <a:spLocks noGrp="1"/>
          </p:cNvSpPr>
          <p:nvPr>
            <p:ph type="sldNum" sz="quarter" idx="5"/>
          </p:nvPr>
        </p:nvSpPr>
        <p:spPr/>
        <p:txBody>
          <a:bodyPr/>
          <a:lstStyle/>
          <a:p>
            <a:fld id="{1AECE324-2F4E-47EB-94AA-E41DF4A3F781}" type="slidenum">
              <a:rPr lang="en-US"/>
              <a:t>20</a:t>
            </a:fld>
            <a:endParaRPr lang="en-US"/>
          </a:p>
        </p:txBody>
      </p:sp>
    </p:spTree>
    <p:extLst>
      <p:ext uri="{BB962C8B-B14F-4D97-AF65-F5344CB8AC3E}">
        <p14:creationId xmlns:p14="http://schemas.microsoft.com/office/powerpoint/2010/main" val="9724399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Remember to have the reporting forms handy - Beneficiary Contact Form/Beneficiary Additional Session – or the forms your agency uses to collect the data ACL requires in reporting</a:t>
            </a:r>
          </a:p>
          <a:p>
            <a:endParaRPr lang="en-US"/>
          </a:p>
          <a:p>
            <a:r>
              <a:rPr lang="en-US"/>
              <a:t>The Pre-enrollment from in the SHIP Library Preparing for a remote Medicare OEP Managing through COVID-19 Toolkit</a:t>
            </a:r>
          </a:p>
          <a:p>
            <a:endParaRPr lang="en-US"/>
          </a:p>
          <a:p>
            <a:r>
              <a:rPr lang="en-US"/>
              <a:t>Other examples of things you do to prepare for a MPF counseling session: take a deep breath, find your patience pants</a:t>
            </a:r>
          </a:p>
        </p:txBody>
      </p:sp>
      <p:sp>
        <p:nvSpPr>
          <p:cNvPr id="4" name="Slide Number Placeholder 3"/>
          <p:cNvSpPr>
            <a:spLocks noGrp="1"/>
          </p:cNvSpPr>
          <p:nvPr>
            <p:ph type="sldNum" sz="quarter" idx="5"/>
          </p:nvPr>
        </p:nvSpPr>
        <p:spPr/>
        <p:txBody>
          <a:bodyPr/>
          <a:lstStyle/>
          <a:p>
            <a:fld id="{1AECE324-2F4E-47EB-94AA-E41DF4A3F781}" type="slidenum">
              <a:rPr lang="en-US" smtClean="0"/>
              <a:t>24</a:t>
            </a:fld>
            <a:endParaRPr lang="en-US"/>
          </a:p>
        </p:txBody>
      </p:sp>
    </p:spTree>
    <p:extLst>
      <p:ext uri="{BB962C8B-B14F-4D97-AF65-F5344CB8AC3E}">
        <p14:creationId xmlns:p14="http://schemas.microsoft.com/office/powerpoint/2010/main" val="8340555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New account requires: Medicare number, Last name, Date of birth, Address, Part A and B effective dates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Account retrieval requires: Medicare number, Last name, Date of birth</a:t>
            </a:r>
          </a:p>
          <a:p>
            <a:endParaRPr lang="en-US"/>
          </a:p>
        </p:txBody>
      </p:sp>
      <p:sp>
        <p:nvSpPr>
          <p:cNvPr id="4" name="Slide Number Placeholder 3"/>
          <p:cNvSpPr>
            <a:spLocks noGrp="1"/>
          </p:cNvSpPr>
          <p:nvPr>
            <p:ph type="sldNum" sz="quarter" idx="5"/>
          </p:nvPr>
        </p:nvSpPr>
        <p:spPr/>
        <p:txBody>
          <a:bodyPr/>
          <a:lstStyle/>
          <a:p>
            <a:fld id="{1AECE324-2F4E-47EB-94AA-E41DF4A3F781}" type="slidenum">
              <a:rPr lang="en-US" smtClean="0"/>
              <a:t>25</a:t>
            </a:fld>
            <a:endParaRPr lang="en-US"/>
          </a:p>
        </p:txBody>
      </p:sp>
    </p:spTree>
    <p:extLst>
      <p:ext uri="{BB962C8B-B14F-4D97-AF65-F5344CB8AC3E}">
        <p14:creationId xmlns:p14="http://schemas.microsoft.com/office/powerpoint/2010/main" val="3535183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
                <a:srgbClr val="002868"/>
              </a:buClr>
              <a:buSzPct val="100000"/>
              <a:buFont typeface="+mj-lt"/>
              <a:buNone/>
              <a:tabLst/>
              <a:defRPr/>
            </a:pPr>
            <a:r>
              <a:rPr lang="en-US" altLang="en-US" dirty="0">
                <a:latin typeface="+mn-lt"/>
              </a:rPr>
              <a:t>SUE</a:t>
            </a:r>
            <a:br>
              <a:rPr lang="en-US" altLang="en-US" dirty="0">
                <a:latin typeface="+mn-lt"/>
              </a:rPr>
            </a:br>
            <a:r>
              <a:rPr lang="en-US" b="0" i="0" dirty="0">
                <a:solidFill>
                  <a:srgbClr val="000000"/>
                </a:solidFill>
                <a:effectLst/>
                <a:latin typeface="Arial" panose="020B0604020202020204" pitchFamily="34" charset="0"/>
              </a:rPr>
              <a:t>This call will be interactive.</a:t>
            </a:r>
            <a:endParaRPr lang="en-US" b="0" dirty="0">
              <a:cs typeface="Calibri"/>
            </a:endParaRPr>
          </a:p>
          <a:p>
            <a:pPr>
              <a:spcBef>
                <a:spcPct val="20000"/>
              </a:spcBef>
              <a:buClr>
                <a:srgbClr val="002868"/>
              </a:buClr>
              <a:buSzPct val="100000"/>
              <a:buFont typeface="+mj-lt"/>
              <a:buNone/>
              <a:defRPr/>
            </a:pPr>
            <a:endParaRPr lang="en-US" altLang="en-US" dirty="0">
              <a:latin typeface="+mn-lt"/>
            </a:endParaRPr>
          </a:p>
          <a:p>
            <a:pPr>
              <a:spcBef>
                <a:spcPct val="20000"/>
              </a:spcBef>
              <a:buClr>
                <a:srgbClr val="002868"/>
              </a:buClr>
              <a:buSzPct val="100000"/>
              <a:buFont typeface="+mj-lt"/>
              <a:buNone/>
              <a:defRPr/>
            </a:pPr>
            <a:r>
              <a:rPr lang="en-US" altLang="en-US" dirty="0">
                <a:latin typeface="+mn-lt"/>
              </a:rPr>
              <a:t>Please take a moment to review this slide to see how you can participate. Take special note of #3 how you can Chat.</a:t>
            </a:r>
          </a:p>
          <a:p>
            <a:pPr>
              <a:spcBef>
                <a:spcPct val="20000"/>
              </a:spcBef>
              <a:buClr>
                <a:srgbClr val="002868"/>
              </a:buClr>
              <a:buSzPct val="100000"/>
              <a:buFont typeface="+mj-lt"/>
              <a:buNone/>
              <a:defRPr/>
            </a:pPr>
            <a:endParaRPr lang="en-US" altLang="en-US" dirty="0">
              <a:latin typeface="+mn-lt"/>
            </a:endParaRPr>
          </a:p>
          <a:p>
            <a:pPr marL="0" marR="0" lvl="0" indent="0" algn="l" defTabSz="914400" rtl="0" eaLnBrk="1" fontAlgn="auto" latinLnBrk="0" hangingPunct="1">
              <a:lnSpc>
                <a:spcPct val="100000"/>
              </a:lnSpc>
              <a:spcBef>
                <a:spcPct val="20000"/>
              </a:spcBef>
              <a:spcAft>
                <a:spcPts val="0"/>
              </a:spcAft>
              <a:buClr>
                <a:srgbClr val="002868"/>
              </a:buClr>
              <a:buSzPct val="100000"/>
              <a:buFont typeface="+mj-lt"/>
              <a:buNone/>
              <a:tabLst/>
              <a:defRPr/>
            </a:pPr>
            <a:r>
              <a:rPr kumimoji="0" lang="en-US" sz="1200" b="0" i="0" u="none" strike="noStrike" kern="1200" cap="none" spc="0" normalizeH="0" baseline="0" noProof="0" dirty="0">
                <a:ln>
                  <a:noFill/>
                </a:ln>
                <a:solidFill>
                  <a:srgbClr val="00B0F0"/>
                </a:solidFill>
                <a:effectLst/>
                <a:uLnTx/>
                <a:uFillTx/>
                <a:latin typeface="Calibri" panose="020F0502020204030204" pitchFamily="34" charset="0"/>
                <a:ea typeface="+mn-ea"/>
                <a:cs typeface="Arial" panose="020B0604020202020204" pitchFamily="34" charset="0"/>
              </a:rPr>
              <a:t>We will also have Polling. </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Which I will open on the right side of your screen</a:t>
            </a:r>
          </a:p>
          <a:p>
            <a:pPr marL="0" marR="0" lvl="0" indent="0" algn="l" defTabSz="914400" rtl="0" eaLnBrk="1" fontAlgn="auto" latinLnBrk="0" hangingPunct="1">
              <a:lnSpc>
                <a:spcPct val="100000"/>
              </a:lnSpc>
              <a:spcBef>
                <a:spcPct val="20000"/>
              </a:spcBef>
              <a:spcAft>
                <a:spcPts val="0"/>
              </a:spcAft>
              <a:buClr>
                <a:srgbClr val="002868"/>
              </a:buClr>
              <a:buSzPct val="100000"/>
              <a:buFont typeface="+mj-lt"/>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ct val="20000"/>
              </a:spcBef>
              <a:spcAft>
                <a:spcPts val="0"/>
              </a:spcAft>
              <a:buClr>
                <a:srgbClr val="002868"/>
              </a:buClr>
              <a:buSzPct val="100000"/>
              <a:buFont typeface="+mj-lt"/>
              <a:buNone/>
              <a:tabLst/>
              <a:defRPr/>
            </a:pPr>
            <a:r>
              <a:rPr lang="en-US" altLang="en-US" b="1" dirty="0">
                <a:latin typeface="+mn-lt"/>
              </a:rPr>
              <a:t>If you can’t find the right menu options</a:t>
            </a:r>
            <a:r>
              <a:rPr lang="en-US" altLang="en-US" b="1" baseline="0" dirty="0">
                <a:latin typeface="+mn-lt"/>
              </a:rPr>
              <a:t> or they aren’t working for you, don’t let it stress you out! Just follow along and answer on your own. </a:t>
            </a:r>
            <a:endParaRPr lang="en-US" altLang="en-US" b="1" dirty="0">
              <a:latin typeface="+mn-lt"/>
            </a:endParaRPr>
          </a:p>
          <a:p>
            <a:pPr marL="0" marR="0" lvl="0" indent="0" algn="l" defTabSz="914400" rtl="0" eaLnBrk="1" fontAlgn="auto" latinLnBrk="0" hangingPunct="1">
              <a:lnSpc>
                <a:spcPct val="100000"/>
              </a:lnSpc>
              <a:spcBef>
                <a:spcPct val="20000"/>
              </a:spcBef>
              <a:spcAft>
                <a:spcPts val="0"/>
              </a:spcAft>
              <a:buClr>
                <a:srgbClr val="002868"/>
              </a:buClr>
              <a:buSzPct val="100000"/>
              <a:buFont typeface="+mj-lt"/>
              <a:buNone/>
              <a:tabLst/>
              <a:defRPr/>
            </a:pPr>
            <a:endPar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a:p>
            <a:pPr>
              <a:spcBef>
                <a:spcPct val="20000"/>
              </a:spcBef>
              <a:buClr>
                <a:srgbClr val="002868"/>
              </a:buClr>
              <a:buSzPct val="100000"/>
              <a:buFont typeface="+mj-lt"/>
              <a:buNone/>
              <a:defRPr/>
            </a:pPr>
            <a:endParaRPr lang="en-US" altLang="en-US" i="1" dirty="0">
              <a:latin typeface="+mn-lt"/>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DA8066-A275-4D86-BAA1-9D3B5268B5B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556312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31</a:t>
            </a:fld>
            <a:endParaRPr lang="en-US"/>
          </a:p>
        </p:txBody>
      </p:sp>
    </p:spTree>
    <p:extLst>
      <p:ext uri="{BB962C8B-B14F-4D97-AF65-F5344CB8AC3E}">
        <p14:creationId xmlns:p14="http://schemas.microsoft.com/office/powerpoint/2010/main" val="21690841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AECE324-2F4E-47EB-94AA-E41DF4A3F781}" type="slidenum">
              <a:rPr lang="en-US" smtClean="0"/>
              <a:t>32</a:t>
            </a:fld>
            <a:endParaRPr lang="en-US"/>
          </a:p>
        </p:txBody>
      </p:sp>
    </p:spTree>
    <p:extLst>
      <p:ext uri="{BB962C8B-B14F-4D97-AF65-F5344CB8AC3E}">
        <p14:creationId xmlns:p14="http://schemas.microsoft.com/office/powerpoint/2010/main" val="24778811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AECE324-2F4E-47EB-94AA-E41DF4A3F781}" type="slidenum">
              <a:rPr lang="en-US" smtClean="0"/>
              <a:t>33</a:t>
            </a:fld>
            <a:endParaRPr lang="en-US"/>
          </a:p>
        </p:txBody>
      </p:sp>
    </p:spTree>
    <p:extLst>
      <p:ext uri="{BB962C8B-B14F-4D97-AF65-F5344CB8AC3E}">
        <p14:creationId xmlns:p14="http://schemas.microsoft.com/office/powerpoint/2010/main" val="10597053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34</a:t>
            </a:fld>
            <a:endParaRPr lang="en-US"/>
          </a:p>
        </p:txBody>
      </p:sp>
    </p:spTree>
    <p:extLst>
      <p:ext uri="{BB962C8B-B14F-4D97-AF65-F5344CB8AC3E}">
        <p14:creationId xmlns:p14="http://schemas.microsoft.com/office/powerpoint/2010/main" val="3705833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35</a:t>
            </a:fld>
            <a:endParaRPr lang="en-US"/>
          </a:p>
        </p:txBody>
      </p:sp>
    </p:spTree>
    <p:extLst>
      <p:ext uri="{BB962C8B-B14F-4D97-AF65-F5344CB8AC3E}">
        <p14:creationId xmlns:p14="http://schemas.microsoft.com/office/powerpoint/2010/main" val="20530659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52463" y="854075"/>
            <a:ext cx="6659562" cy="3746500"/>
          </a:xfrm>
        </p:spPr>
      </p:sp>
      <p:sp>
        <p:nvSpPr>
          <p:cNvPr id="3" name="Notes Placeholder 2"/>
          <p:cNvSpPr>
            <a:spLocks noGrp="1"/>
          </p:cNvSpPr>
          <p:nvPr>
            <p:ph type="body" idx="1"/>
          </p:nvPr>
        </p:nvSpPr>
        <p:spPr>
          <a:xfrm>
            <a:off x="796513" y="5213009"/>
            <a:ext cx="6372106" cy="3747962"/>
          </a:xfrm>
        </p:spPr>
        <p:txBody>
          <a:bodyPr/>
          <a:lstStyle/>
          <a:p>
            <a:pPr defTabSz="1161961">
              <a:defRPr/>
            </a:pPr>
            <a:r>
              <a:rPr lang="en-US" i="1" dirty="0">
                <a:solidFill>
                  <a:prstClr val="black"/>
                </a:solidFill>
              </a:rPr>
              <a:t>SUE</a:t>
            </a:r>
          </a:p>
          <a:p>
            <a:pPr defTabSz="1161961">
              <a:defRPr/>
            </a:pPr>
            <a:r>
              <a:rPr lang="en-US" dirty="0">
                <a:solidFill>
                  <a:prstClr val="black"/>
                </a:solidFill>
              </a:rPr>
              <a:t>The PowerPoint and other webinar resources for today’s event are already available in both the SMP and SHIP Resource Libraries. The recording of today’s webinar will be available in both libraries by the</a:t>
            </a:r>
            <a:r>
              <a:rPr lang="en-US" baseline="0" dirty="0">
                <a:solidFill>
                  <a:prstClr val="black"/>
                </a:solidFill>
              </a:rPr>
              <a:t> end of the day tomorrow.</a:t>
            </a:r>
            <a:r>
              <a:rPr lang="en-US" dirty="0">
                <a:solidFill>
                  <a:prstClr val="black"/>
                </a:solidFill>
              </a:rPr>
              <a:t> The PowerPoint and recording will also be emailed to the MIPPA listserv. </a:t>
            </a:r>
          </a:p>
          <a:p>
            <a:pPr marL="0" marR="0" lvl="0" indent="0" algn="l" defTabSz="1161961" rtl="0" eaLnBrk="1" fontAlgn="auto" latinLnBrk="0" hangingPunct="1">
              <a:lnSpc>
                <a:spcPct val="100000"/>
              </a:lnSpc>
              <a:spcBef>
                <a:spcPts val="0"/>
              </a:spcBef>
              <a:spcAft>
                <a:spcPts val="0"/>
              </a:spcAft>
              <a:buClrTx/>
              <a:buSzTx/>
              <a:buFontTx/>
              <a:buNone/>
              <a:tabLst/>
              <a:defRPr/>
            </a:pPr>
            <a:r>
              <a:rPr lang="en-US" i="1" dirty="0">
                <a:solidFill>
                  <a:prstClr val="black"/>
                </a:solidFill>
                <a:latin typeface="Calibri"/>
              </a:rPr>
              <a:t>(File transfer of PPT and handouts)</a:t>
            </a:r>
          </a:p>
          <a:p>
            <a:pPr defTabSz="1161961">
              <a:defRPr/>
            </a:pPr>
            <a:endParaRPr lang="en-US" dirty="0">
              <a:solidFill>
                <a:prstClr val="black"/>
              </a:solidFill>
            </a:endParaRPr>
          </a:p>
        </p:txBody>
      </p:sp>
      <p:sp>
        <p:nvSpPr>
          <p:cNvPr id="4" name="Slide Number Placeholder 3"/>
          <p:cNvSpPr>
            <a:spLocks noGrp="1"/>
          </p:cNvSpPr>
          <p:nvPr>
            <p:ph type="sldNum" sz="quarter" idx="10"/>
          </p:nvPr>
        </p:nvSpPr>
        <p:spPr/>
        <p:txBody>
          <a:bodyPr/>
          <a:lstStyle/>
          <a:p>
            <a:pPr marL="0" marR="0" lvl="0" indent="0" algn="r" defTabSz="948507" rtl="0" eaLnBrk="1" fontAlgn="auto" latinLnBrk="0" hangingPunct="1">
              <a:lnSpc>
                <a:spcPct val="100000"/>
              </a:lnSpc>
              <a:spcBef>
                <a:spcPts val="0"/>
              </a:spcBef>
              <a:spcAft>
                <a:spcPts val="0"/>
              </a:spcAft>
              <a:buClrTx/>
              <a:buSzTx/>
              <a:buFontTx/>
              <a:buNone/>
              <a:tabLst/>
              <a:defRPr/>
            </a:pPr>
            <a:fld id="{6ABA5383-2500-4A71-A2BB-3FB079F80FEC}" type="slidenum">
              <a:rPr kumimoji="0" lang="en-US" sz="1200" b="0" i="0" u="none" strike="noStrike" kern="1200" cap="none" spc="0" normalizeH="0" baseline="0" noProof="0">
                <a:ln>
                  <a:noFill/>
                </a:ln>
                <a:solidFill>
                  <a:prstClr val="black"/>
                </a:solidFill>
                <a:effectLst/>
                <a:uLnTx/>
                <a:uFillTx/>
                <a:latin typeface="Calibri"/>
                <a:ea typeface="+mn-ea"/>
                <a:cs typeface="Arial"/>
                <a:sym typeface="Arial"/>
              </a:rPr>
              <a:pPr marL="0" marR="0" lvl="0" indent="0" algn="r" defTabSz="948507"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prstClr val="black"/>
              </a:solidFill>
              <a:effectLst/>
              <a:uLnTx/>
              <a:uFillTx/>
              <a:latin typeface="Calibri"/>
              <a:ea typeface="+mn-ea"/>
              <a:cs typeface="Arial"/>
              <a:sym typeface="Arial"/>
            </a:endParaRPr>
          </a:p>
        </p:txBody>
      </p:sp>
    </p:spTree>
    <p:extLst>
      <p:ext uri="{BB962C8B-B14F-4D97-AF65-F5344CB8AC3E}">
        <p14:creationId xmlns:p14="http://schemas.microsoft.com/office/powerpoint/2010/main" val="7024089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i="1" dirty="0"/>
              <a:t>Sue</a:t>
            </a:r>
          </a:p>
          <a:p>
            <a:endParaRPr lang="en-US" dirty="0"/>
          </a:p>
          <a:p>
            <a:r>
              <a:rPr lang="en-US" dirty="0"/>
              <a:t>Click the CHAT button on the bottom right side of your screen to chat a question.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DA8066-A275-4D86-BAA1-9D3B5268B5B3}" type="slidenum">
              <a:rPr kumimoji="0" lang="en-US" sz="1200" b="0" i="0" u="none" strike="noStrike" kern="1200" cap="none" spc="0" normalizeH="0" baseline="0" noProof="0" smtClean="0">
                <a:ln>
                  <a:noFill/>
                </a:ln>
                <a:solidFill>
                  <a:prstClr val="black"/>
                </a:solidFill>
                <a:effectLst/>
                <a:uLnTx/>
                <a:uFillTx/>
                <a:latin typeface="Calibri"/>
                <a:ea typeface="+mn-ea"/>
                <a:cs typeface="Arial"/>
                <a:sym typeface="Arial"/>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dirty="0">
              <a:ln>
                <a:noFill/>
              </a:ln>
              <a:solidFill>
                <a:prstClr val="black"/>
              </a:solidFill>
              <a:effectLst/>
              <a:uLnTx/>
              <a:uFillTx/>
              <a:latin typeface="Calibri"/>
              <a:ea typeface="+mn-ea"/>
              <a:cs typeface="Arial"/>
              <a:sym typeface="Arial"/>
            </a:endParaRPr>
          </a:p>
        </p:txBody>
      </p:sp>
    </p:spTree>
    <p:extLst>
      <p:ext uri="{BB962C8B-B14F-4D97-AF65-F5344CB8AC3E}">
        <p14:creationId xmlns:p14="http://schemas.microsoft.com/office/powerpoint/2010/main" val="415160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r>
              <a:rPr lang="en-US" dirty="0"/>
              <a:t>Sue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a:rPr>
              <a:t>Thank you for attending today’s call! As you leave the call, please take the post-event survey. We truly appreciate your feedback.  </a:t>
            </a:r>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B69D2E-E0B2-4CDD-9519-9616174ACA1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8923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Sue</a:t>
            </a:r>
          </a:p>
        </p:txBody>
      </p:sp>
      <p:sp>
        <p:nvSpPr>
          <p:cNvPr id="4" name="Slide Number Placeholder 3"/>
          <p:cNvSpPr>
            <a:spLocks noGrp="1"/>
          </p:cNvSpPr>
          <p:nvPr>
            <p:ph type="sldNum" sz="quarter" idx="5"/>
          </p:nvPr>
        </p:nvSpPr>
        <p:spPr/>
        <p:txBody>
          <a:bodyPr/>
          <a:lstStyle/>
          <a:p>
            <a:fld id="{1AECE324-2F4E-47EB-94AA-E41DF4A3F781}" type="slidenum">
              <a:rPr lang="en-US" smtClean="0"/>
              <a:t>3</a:t>
            </a:fld>
            <a:endParaRPr lang="en-US"/>
          </a:p>
        </p:txBody>
      </p:sp>
    </p:spTree>
    <p:extLst>
      <p:ext uri="{BB962C8B-B14F-4D97-AF65-F5344CB8AC3E}">
        <p14:creationId xmlns:p14="http://schemas.microsoft.com/office/powerpoint/2010/main" val="950202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Per HPMS Memo dated 10/8/2021 titled "Third Party Marketing"</a:t>
            </a:r>
          </a:p>
        </p:txBody>
      </p:sp>
      <p:sp>
        <p:nvSpPr>
          <p:cNvPr id="4" name="Slide Number Placeholder 3"/>
          <p:cNvSpPr>
            <a:spLocks noGrp="1"/>
          </p:cNvSpPr>
          <p:nvPr>
            <p:ph type="sldNum" sz="quarter" idx="5"/>
          </p:nvPr>
        </p:nvSpPr>
        <p:spPr/>
        <p:txBody>
          <a:bodyPr/>
          <a:lstStyle/>
          <a:p>
            <a:fld id="{1AECE324-2F4E-47EB-94AA-E41DF4A3F781}" type="slidenum">
              <a:rPr lang="en-US"/>
              <a:t>5</a:t>
            </a:fld>
            <a:endParaRPr lang="en-US"/>
          </a:p>
        </p:txBody>
      </p:sp>
    </p:spTree>
    <p:extLst>
      <p:ext uri="{BB962C8B-B14F-4D97-AF65-F5344CB8AC3E}">
        <p14:creationId xmlns:p14="http://schemas.microsoft.com/office/powerpoint/2010/main" val="380511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Resources: </a:t>
            </a:r>
          </a:p>
          <a:p>
            <a:r>
              <a:rPr lang="en-US">
                <a:hlinkClick r:id="rId3"/>
              </a:rPr>
              <a:t>https://www.cms.gov/Medicare/Health-Plans/ManagedCareMarketing/FinalPartCMarketingGuidelines</a:t>
            </a:r>
            <a:r>
              <a:rPr lang="en-US"/>
              <a:t> </a:t>
            </a:r>
            <a:endParaRPr lang="en-US">
              <a:cs typeface="Calibri"/>
            </a:endParaRPr>
          </a:p>
          <a:p>
            <a:r>
              <a:rPr lang="en-US">
                <a:hlinkClick r:id="rId4"/>
              </a:rPr>
              <a:t>https://www.cms.gov/Medicare/Health-Plans/ManagedCareMarketing/Downloads/Medicare_Communications_and_Marketing_Guidelines_Update_Memo_-_8-6-19.pdf</a:t>
            </a:r>
            <a:r>
              <a:rPr lang="en-US"/>
              <a:t> </a:t>
            </a:r>
          </a:p>
          <a:p>
            <a:r>
              <a:rPr lang="en-US">
                <a:hlinkClick r:id="rId5"/>
              </a:rPr>
              <a:t>https://www.cms.gov/Medicare/Health-Plans/ManagedCareMarketing/Downloads/CY2019-Medicare-Communications-and-Marketing-Guidelines_Updated-090518.pdf</a:t>
            </a:r>
            <a:endParaRPr lang="en-US">
              <a:cs typeface="Calibri" panose="020F0502020204030204"/>
              <a:hlinkClick r:id="rId5"/>
            </a:endParaRPr>
          </a:p>
          <a:p>
            <a:endParaRPr lang="en-US">
              <a:cs typeface="Calibri" panose="020F0502020204030204"/>
            </a:endParaRPr>
          </a:p>
          <a:p>
            <a:endParaRPr lang="en-US">
              <a:cs typeface="Calibri" panose="020F0502020204030204"/>
            </a:endParaRPr>
          </a:p>
          <a:p>
            <a:r>
              <a:rPr lang="en-US">
                <a:hlinkClick r:id="rId6"/>
              </a:rPr>
              <a:t>https://www.cms.gov/Medicare/Health-Plans/ManagedCareMarketing/RegulatoryResources</a:t>
            </a:r>
            <a:r>
              <a:rPr lang="en-US"/>
              <a:t> </a:t>
            </a:r>
            <a:endParaRPr lang="en-US">
              <a:cs typeface="Calibri" panose="020F0502020204030204"/>
            </a:endParaRPr>
          </a:p>
          <a:p>
            <a:endParaRPr lang="en-US">
              <a:cs typeface="Calibri" panose="020F0502020204030204"/>
            </a:endParaRPr>
          </a:p>
          <a:p>
            <a:endParaRPr lang="en-US">
              <a:cs typeface="Calibri" panose="020F0502020204030204"/>
            </a:endParaRPr>
          </a:p>
          <a:p>
            <a:r>
              <a:rPr lang="en-US">
                <a:hlinkClick r:id="rId7"/>
              </a:rPr>
              <a:t>https://www.cms.gov/Medicare/Prescription-Drug-Coverage/PrescriptionDrugCovGenIn/Part-D-Regulations</a:t>
            </a:r>
            <a:r>
              <a:rPr lang="en-US"/>
              <a:t> </a:t>
            </a:r>
            <a:endParaRPr lang="en-US">
              <a:cs typeface="Calibri" panose="020F0502020204030204"/>
            </a:endParaRPr>
          </a:p>
          <a:p>
            <a:endParaRPr lang="en-US">
              <a:cs typeface="Calibri" panose="020F0502020204030204"/>
            </a:endParaRPr>
          </a:p>
        </p:txBody>
      </p:sp>
      <p:sp>
        <p:nvSpPr>
          <p:cNvPr id="4" name="Slide Number Placeholder 3"/>
          <p:cNvSpPr>
            <a:spLocks noGrp="1"/>
          </p:cNvSpPr>
          <p:nvPr>
            <p:ph type="sldNum" sz="quarter" idx="5"/>
          </p:nvPr>
        </p:nvSpPr>
        <p:spPr/>
        <p:txBody>
          <a:bodyPr/>
          <a:lstStyle/>
          <a:p>
            <a:fld id="{1AECE324-2F4E-47EB-94AA-E41DF4A3F781}" type="slidenum">
              <a:rPr lang="en-US"/>
              <a:t>6</a:t>
            </a:fld>
            <a:endParaRPr lang="en-US"/>
          </a:p>
        </p:txBody>
      </p:sp>
    </p:spTree>
    <p:extLst>
      <p:ext uri="{BB962C8B-B14F-4D97-AF65-F5344CB8AC3E}">
        <p14:creationId xmlns:p14="http://schemas.microsoft.com/office/powerpoint/2010/main" val="1001491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AECE324-2F4E-47EB-94AA-E41DF4A3F781}" type="slidenum">
              <a:rPr lang="en-US" smtClean="0"/>
              <a:t>7</a:t>
            </a:fld>
            <a:endParaRPr lang="en-US"/>
          </a:p>
        </p:txBody>
      </p:sp>
    </p:spTree>
    <p:extLst>
      <p:ext uri="{BB962C8B-B14F-4D97-AF65-F5344CB8AC3E}">
        <p14:creationId xmlns:p14="http://schemas.microsoft.com/office/powerpoint/2010/main" val="1337050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Related to MIPPA revisions: (</a:t>
            </a:r>
            <a:r>
              <a:rPr lang="en-US">
                <a:hlinkClick r:id="rId3"/>
              </a:rPr>
              <a:t>https://www.cms.gov/Medicare/Prescription-Drug-Coverage/PrescriptionDrugCovGenIn/Downloads/mippa.pdf</a:t>
            </a:r>
            <a:r>
              <a:rPr lang="en-US">
                <a:cs typeface="Calibri"/>
              </a:rPr>
              <a:t>) "Section 1860-D-12(b)(6) requires that if a Part D sponsor "uses a standard for reimbursement of pharmacieis based on the cost of  a drug" the sponsor must update the standard on January 1 of the year and not less frequently than once every 7 days."  423.505(b)21)  "Thus, pricing used to process Part D claims can be no older than 7 days, when a prescription drug pricing standard is used for reimbursement." "Pharmacies are not precluded from negotiating with Part D sponsors for more frequesnt updating" </a:t>
            </a:r>
          </a:p>
          <a:p>
            <a:endParaRPr lang="en-US">
              <a:cs typeface="Calibri"/>
            </a:endParaRPr>
          </a:p>
          <a:p>
            <a:r>
              <a:rPr lang="en-US">
                <a:cs typeface="Calibri"/>
              </a:rPr>
              <a:t>1860D-11(I)(1) of the Act - CMS is prohibited from interfering in negotiations between sponsors and network pharmacies. </a:t>
            </a:r>
          </a:p>
          <a:p>
            <a:endParaRPr lang="en-US">
              <a:cs typeface="Calibri"/>
            </a:endParaRPr>
          </a:p>
          <a:p>
            <a:endParaRPr lang="en-US">
              <a:cs typeface="Calibri"/>
            </a:endParaRPr>
          </a:p>
          <a:p>
            <a:r>
              <a:rPr lang="en-US">
                <a:hlinkClick r:id="rId4"/>
              </a:rPr>
              <a:t>https://www.cms.gov/Medicare/Prescription-Drug-Coverage/PrescriptionDrugCovContra/PartDManuals</a:t>
            </a:r>
            <a:r>
              <a:rPr lang="en-US"/>
              <a:t> </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1AECE324-2F4E-47EB-94AA-E41DF4A3F781}" type="slidenum">
              <a:rPr lang="en-US"/>
              <a:t>9</a:t>
            </a:fld>
            <a:endParaRPr lang="en-US"/>
          </a:p>
        </p:txBody>
      </p:sp>
    </p:spTree>
    <p:extLst>
      <p:ext uri="{BB962C8B-B14F-4D97-AF65-F5344CB8AC3E}">
        <p14:creationId xmlns:p14="http://schemas.microsoft.com/office/powerpoint/2010/main" val="3746389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a:t>Medicare Managed Care Manual Chapter 2 Medicare Advantage Enrollment and Disenrollment 30.4.4.18 </a:t>
            </a:r>
            <a:r>
              <a:rPr lang="en-US">
                <a:hlinkClick r:id="rId3"/>
              </a:rPr>
              <a:t>https://www.cms.gov/files/document/cy2021-ma-enrollment-and-disenrollment-guidance.pdf</a:t>
            </a:r>
            <a:r>
              <a:rPr lang="en-US"/>
              <a:t> </a:t>
            </a:r>
          </a:p>
          <a:p>
            <a:pPr marL="285750" indent="-285750">
              <a:buFont typeface="Arial"/>
              <a:buChar char="•"/>
            </a:pPr>
            <a:r>
              <a:rPr lang="en-US"/>
              <a:t>Medicare Prescription Drug Benefit Manual 30.3.8.16 </a:t>
            </a:r>
            <a:r>
              <a:rPr lang="en-US">
                <a:hlinkClick r:id="rId4"/>
              </a:rPr>
              <a:t>https://www.cms.gov/files/document/cy2021-pdp-enrollment-and-disenrollment-guidance.pdf</a:t>
            </a:r>
            <a:r>
              <a:rPr lang="en-US"/>
              <a:t> </a:t>
            </a:r>
            <a:endParaRPr lang="en-US">
              <a:cs typeface="Calibri"/>
            </a:endParaRPr>
          </a:p>
          <a:p>
            <a:pPr marL="742950" lvl="1" indent="-285750">
              <a:buFont typeface="Arial"/>
              <a:buChar char="•"/>
            </a:pPr>
            <a:r>
              <a:rPr lang="en-US"/>
              <a:t>16. SEP for Government Entity-Declared Disaster or Other Emergency 42 CFR 423.38(c)(23) (Rev. 2, Issued: August 12, 2020; Effective/Implementation: 01-01-2021) A SEP exists for individuals affected by a government entity-declared emergency or other major disaster declared by a federal, state or local government entity who were unable to, and did not make an election during another valid election period. This includes both enrollment and disenrollment elections. Individuals will be considered “affected” and eligible for this SEP if they: • Reside, or resided at the start of the incident period, in an area for which a government entity has declared an emergency or a major disaster and has designated affected counties as being eligible to apply for individual or public level assistance; • Had another valid election period at the time of incident period; and • Did not make an election during that other valid election period due to the disaster. In addition, the SEP is available to those individuals who don’t live in the affected areas but rely on help making healthcare decisions from one or more individuals who reside in the affected areas. The SEP starts as of the date the declaration is made, the incident start date or, if different, the start date identified in the declaration, whichever is earlier. The SEP ends 2 full calendar months following the end date identified in the declaration or, if different, the date the end of the incident is announced, whichever is later</a:t>
            </a:r>
            <a:endParaRPr lang="en-US">
              <a:cs typeface="Calibri"/>
            </a:endParaRPr>
          </a:p>
          <a:p>
            <a:endParaRPr lang="en-US">
              <a:cs typeface="Calibri"/>
            </a:endParaRPr>
          </a:p>
          <a:p>
            <a:r>
              <a:rPr lang="en-US">
                <a:cs typeface="Calibri"/>
              </a:rPr>
              <a:t>Additional point - Not intended to be a SEP because of the disaster; the intent is to allow for changes when the beneficiary wanted/needed to make a change anyway. </a:t>
            </a:r>
          </a:p>
        </p:txBody>
      </p:sp>
      <p:sp>
        <p:nvSpPr>
          <p:cNvPr id="4" name="Slide Number Placeholder 3"/>
          <p:cNvSpPr>
            <a:spLocks noGrp="1"/>
          </p:cNvSpPr>
          <p:nvPr>
            <p:ph type="sldNum" sz="quarter" idx="5"/>
          </p:nvPr>
        </p:nvSpPr>
        <p:spPr/>
        <p:txBody>
          <a:bodyPr/>
          <a:lstStyle/>
          <a:p>
            <a:fld id="{1AECE324-2F4E-47EB-94AA-E41DF4A3F781}" type="slidenum">
              <a:rPr lang="en-US"/>
              <a:t>10</a:t>
            </a:fld>
            <a:endParaRPr lang="en-US"/>
          </a:p>
        </p:txBody>
      </p:sp>
    </p:spTree>
    <p:extLst>
      <p:ext uri="{BB962C8B-B14F-4D97-AF65-F5344CB8AC3E}">
        <p14:creationId xmlns:p14="http://schemas.microsoft.com/office/powerpoint/2010/main" val="1478699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PDP qualifies to receive auto/facilitated enrollments in a given region if it meets all the following criteria: • offers basic prescription drug coverage • has a premium at or below the low-income premium subsidy amount in the PDP region • meets the “Requirements Critical for Ensuring Effective Enrollment of Dual Eligible individuals” issued August 31, 2006. PDPs that qualify to receive auto/facilitated enrollments may not decline to accept such enrollments. Qualifying PDPs must accept all individuals assigned by CMS who had been previously involuntarily disenrolled by the plan for non-payment of premiums. Only PDPs with defined standard, actuarially equivalent standard, or basic alternative benefit packages will be included. CMS will not auto/facilitate enroll beneficiaries into PDPs with enhanced alternative benefit packages, even if their premium is at or below the low-income premium subsidy amount for the region. In addition, CMS will not auto/facilitate enroll beneficiaries into an employer-sponsored PDP. Finally, CMS will not auto/facilitate enroll beneficiaries into PDPs that volunteer to waive the “de minimis” amount over the regional LIS benchmark.</a:t>
            </a:r>
            <a:endParaRPr lang="en-US">
              <a:cs typeface="Calibri"/>
            </a:endParaRPr>
          </a:p>
          <a:p>
            <a:endParaRPr lang="en-US">
              <a:cs typeface="Calibri"/>
            </a:endParaRPr>
          </a:p>
          <a:p>
            <a:r>
              <a:rPr lang="en-US">
                <a:cs typeface="Calibri"/>
              </a:rPr>
              <a:t>For those eligible for LIS: </a:t>
            </a:r>
          </a:p>
          <a:p>
            <a:r>
              <a:rPr lang="en-US"/>
              <a:t>C. Re-assignment Process CMS will attempt to reassign beneficiaries within the same organization wherever possible. First, CMS will identify other qualified plans in the same region offered under the same contract number, or if that is not available, under a different contract number sponsored by the same parent organization. If the organization has more than one such plan in that region, CMS will randomly reassign beneficiaries among those plans. CMS will first attempt to identify a benchmark PDP within the same organization; only if none are available will it assign to a PDP within the same organization that volunteers to waive the de minimis amount above the benchmark. If the organization does NOT offer another qualifying PDP, CMS will randomly reassign affected beneficiaries to other PDP sponsors that have at least one qualifying PDP in that region. CMS will follow the two-step process used under auto/facilitated enrollment, i.e. random distribution first at the sponsor level, then randomly among qualifying plans within the sponsor (see section 40.1.4.C). CMS will not randomly reassign to de minimis plans.</a:t>
            </a:r>
          </a:p>
          <a:p>
            <a:endParaRPr lang="en-US">
              <a:cs typeface="Calibri"/>
            </a:endParaRPr>
          </a:p>
          <a:p>
            <a:endParaRPr lang="en-US"/>
          </a:p>
          <a:p>
            <a:r>
              <a:rPr lang="en-US">
                <a:hlinkClick r:id="rId3"/>
              </a:rPr>
              <a:t>https://www.cms.gov/files/document/cy2021-pdp-enrollment-and-disenrollment-guidance.pdf</a:t>
            </a:r>
            <a:r>
              <a:rPr lang="en-US"/>
              <a:t> </a:t>
            </a:r>
            <a:endParaRPr lang="en-US">
              <a:cs typeface="Calibri"/>
            </a:endParaRPr>
          </a:p>
          <a:p>
            <a:endParaRPr lang="en-US">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1AECE324-2F4E-47EB-94AA-E41DF4A3F781}" type="slidenum">
              <a:rPr lang="en-US"/>
              <a:t>11</a:t>
            </a:fld>
            <a:endParaRPr lang="en-US"/>
          </a:p>
        </p:txBody>
      </p:sp>
    </p:spTree>
    <p:extLst>
      <p:ext uri="{BB962C8B-B14F-4D97-AF65-F5344CB8AC3E}">
        <p14:creationId xmlns:p14="http://schemas.microsoft.com/office/powerpoint/2010/main" val="18118977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Option A">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b="25588"/>
          <a:stretch/>
        </p:blipFill>
        <p:spPr>
          <a:xfrm>
            <a:off x="0" y="1"/>
            <a:ext cx="12192000" cy="5257800"/>
          </a:xfrm>
          <a:prstGeom prst="rect">
            <a:avLst/>
          </a:prstGeom>
        </p:spPr>
      </p:pic>
      <p:sp>
        <p:nvSpPr>
          <p:cNvPr id="22" name="Text Placeholder 21"/>
          <p:cNvSpPr>
            <a:spLocks noGrp="1"/>
          </p:cNvSpPr>
          <p:nvPr>
            <p:ph type="body" sz="quarter" idx="17" hasCustomPrompt="1"/>
          </p:nvPr>
        </p:nvSpPr>
        <p:spPr>
          <a:xfrm>
            <a:off x="101600" y="152400"/>
            <a:ext cx="10261600" cy="685800"/>
          </a:xfrm>
        </p:spPr>
        <p:txBody>
          <a:bodyPr>
            <a:normAutofit/>
          </a:bodyPr>
          <a:lstStyle>
            <a:lvl1pPr>
              <a:buNone/>
              <a:defRPr sz="4000">
                <a:solidFill>
                  <a:schemeClr val="bg1"/>
                </a:solidFill>
              </a:defRPr>
            </a:lvl1pPr>
          </a:lstStyle>
          <a:p>
            <a:pPr lvl="0"/>
            <a:r>
              <a:rPr lang="en-US"/>
              <a:t>Presentation/Conference Title</a:t>
            </a:r>
          </a:p>
        </p:txBody>
      </p:sp>
      <p:sp>
        <p:nvSpPr>
          <p:cNvPr id="3" name="Subtitle 2"/>
          <p:cNvSpPr>
            <a:spLocks noGrp="1"/>
          </p:cNvSpPr>
          <p:nvPr>
            <p:ph type="subTitle" idx="1" hasCustomPrompt="1"/>
          </p:nvPr>
        </p:nvSpPr>
        <p:spPr>
          <a:xfrm>
            <a:off x="101600" y="762000"/>
            <a:ext cx="7823200" cy="533400"/>
          </a:xfrm>
        </p:spPr>
        <p:txBody>
          <a:bodyPr>
            <a:normAutofit/>
          </a:bodyPr>
          <a:lstStyle>
            <a:lvl1pPr marL="0" indent="0" algn="l">
              <a:buNone/>
              <a:defRPr sz="2800" i="1" baseline="0">
                <a:solidFill>
                  <a:schemeClr val="bg1">
                    <a:lumMod val="9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Optional subtitle</a:t>
            </a:r>
          </a:p>
        </p:txBody>
      </p:sp>
      <p:sp>
        <p:nvSpPr>
          <p:cNvPr id="17" name="Text Placeholder 16"/>
          <p:cNvSpPr>
            <a:spLocks noGrp="1"/>
          </p:cNvSpPr>
          <p:nvPr>
            <p:ph type="body" sz="quarter" idx="14" hasCustomPrompt="1"/>
          </p:nvPr>
        </p:nvSpPr>
        <p:spPr>
          <a:xfrm>
            <a:off x="4165600" y="2743200"/>
            <a:ext cx="8026400" cy="533400"/>
          </a:xfrm>
        </p:spPr>
        <p:txBody>
          <a:bodyPr/>
          <a:lstStyle>
            <a:lvl1pPr>
              <a:buNone/>
              <a:defRPr b="1">
                <a:solidFill>
                  <a:srgbClr val="0A4F90"/>
                </a:solidFill>
              </a:defRPr>
            </a:lvl1pPr>
            <a:lvl2pPr>
              <a:buNone/>
              <a:defRPr/>
            </a:lvl2pPr>
            <a:lvl3pPr>
              <a:buNone/>
              <a:defRPr/>
            </a:lvl3pPr>
            <a:lvl4pPr>
              <a:buNone/>
              <a:defRPr/>
            </a:lvl4pPr>
            <a:lvl5pPr>
              <a:buNone/>
              <a:defRPr/>
            </a:lvl5pPr>
          </a:lstStyle>
          <a:p>
            <a:pPr lvl="0"/>
            <a:r>
              <a:rPr lang="en-US"/>
              <a:t>Specific Title/Session Name</a:t>
            </a:r>
          </a:p>
        </p:txBody>
      </p:sp>
      <p:sp>
        <p:nvSpPr>
          <p:cNvPr id="19" name="Text Placeholder 18"/>
          <p:cNvSpPr>
            <a:spLocks noGrp="1"/>
          </p:cNvSpPr>
          <p:nvPr>
            <p:ph type="body" sz="quarter" idx="15" hasCustomPrompt="1"/>
          </p:nvPr>
        </p:nvSpPr>
        <p:spPr>
          <a:xfrm>
            <a:off x="4165600" y="3352800"/>
            <a:ext cx="8026400" cy="533400"/>
          </a:xfrm>
        </p:spPr>
        <p:txBody>
          <a:bodyPr>
            <a:normAutofit/>
          </a:bodyPr>
          <a:lstStyle>
            <a:lvl1pPr>
              <a:buNone/>
              <a:defRPr sz="2800">
                <a:solidFill>
                  <a:schemeClr val="tx1"/>
                </a:solidFill>
              </a:defRPr>
            </a:lvl1pPr>
          </a:lstStyle>
          <a:p>
            <a:pPr lvl="0"/>
            <a:r>
              <a:rPr lang="en-US"/>
              <a:t>Speaker name, credentials</a:t>
            </a:r>
          </a:p>
        </p:txBody>
      </p:sp>
      <p:sp>
        <p:nvSpPr>
          <p:cNvPr id="20" name="Text Placeholder 18"/>
          <p:cNvSpPr>
            <a:spLocks noGrp="1"/>
          </p:cNvSpPr>
          <p:nvPr>
            <p:ph type="body" sz="quarter" idx="16" hasCustomPrompt="1"/>
          </p:nvPr>
        </p:nvSpPr>
        <p:spPr>
          <a:xfrm>
            <a:off x="4165600" y="3886200"/>
            <a:ext cx="8026400" cy="533400"/>
          </a:xfrm>
        </p:spPr>
        <p:txBody>
          <a:bodyPr>
            <a:normAutofit/>
          </a:bodyPr>
          <a:lstStyle>
            <a:lvl1pPr>
              <a:buNone/>
              <a:defRPr sz="2800" baseline="0">
                <a:solidFill>
                  <a:schemeClr val="tx1"/>
                </a:solidFill>
              </a:defRPr>
            </a:lvl1pPr>
          </a:lstStyle>
          <a:p>
            <a:pPr lvl="0"/>
            <a:r>
              <a:rPr lang="en-US"/>
              <a:t>Location or speaker organization</a:t>
            </a:r>
          </a:p>
        </p:txBody>
      </p:sp>
      <p:sp>
        <p:nvSpPr>
          <p:cNvPr id="13" name="Text Placeholder 12"/>
          <p:cNvSpPr>
            <a:spLocks noGrp="1"/>
          </p:cNvSpPr>
          <p:nvPr>
            <p:ph type="body" sz="quarter" idx="12" hasCustomPrompt="1"/>
          </p:nvPr>
        </p:nvSpPr>
        <p:spPr>
          <a:xfrm>
            <a:off x="4165600" y="4648200"/>
            <a:ext cx="5283200" cy="457200"/>
          </a:xfrm>
        </p:spPr>
        <p:txBody>
          <a:bodyPr>
            <a:noAutofit/>
          </a:bodyPr>
          <a:lstStyle>
            <a:lvl1pPr>
              <a:buNone/>
              <a:defRPr sz="2000" i="0"/>
            </a:lvl1pPr>
          </a:lstStyle>
          <a:p>
            <a:pPr lvl="0"/>
            <a:r>
              <a:rPr lang="en-US"/>
              <a:t>Date</a:t>
            </a:r>
          </a:p>
        </p:txBody>
      </p:sp>
      <p:sp>
        <p:nvSpPr>
          <p:cNvPr id="11" name="Text Placeholder 10"/>
          <p:cNvSpPr>
            <a:spLocks noGrp="1"/>
          </p:cNvSpPr>
          <p:nvPr>
            <p:ph type="body" sz="quarter" idx="18" hasCustomPrompt="1"/>
          </p:nvPr>
        </p:nvSpPr>
        <p:spPr>
          <a:xfrm>
            <a:off x="101600" y="6172200"/>
            <a:ext cx="7924800" cy="304800"/>
          </a:xfrm>
        </p:spPr>
        <p:txBody>
          <a:bodyPr>
            <a:noAutofit/>
          </a:bodyPr>
          <a:lstStyle>
            <a:lvl1pPr>
              <a:buNone/>
              <a:defRPr sz="2000" i="0" baseline="0">
                <a:solidFill>
                  <a:schemeClr val="tx1"/>
                </a:solidFill>
              </a:defRPr>
            </a:lvl1pPr>
          </a:lstStyle>
          <a:p>
            <a:pPr lvl="0"/>
            <a:r>
              <a:rPr lang="en-US" sz="1600"/>
              <a:t>Optional tagline, disclaimer, contributors, etc.</a:t>
            </a:r>
            <a:endParaRPr lang="en-US"/>
          </a:p>
        </p:txBody>
      </p:sp>
    </p:spTree>
    <p:extLst>
      <p:ext uri="{BB962C8B-B14F-4D97-AF65-F5344CB8AC3E}">
        <p14:creationId xmlns:p14="http://schemas.microsoft.com/office/powerpoint/2010/main" val="3128617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15901-0A71-469F-A9CD-944FF9947E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0C2139F-909D-4FA0-AAC2-8163A7589C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2799176-C76B-47D5-99DC-85C3922A514C}"/>
              </a:ext>
            </a:extLst>
          </p:cNvPr>
          <p:cNvSpPr>
            <a:spLocks noGrp="1"/>
          </p:cNvSpPr>
          <p:nvPr>
            <p:ph type="dt" sz="half" idx="10"/>
          </p:nvPr>
        </p:nvSpPr>
        <p:spPr/>
        <p:txBody>
          <a:bodyPr/>
          <a:lstStyle/>
          <a:p>
            <a:fld id="{444FF6C8-6FBC-4202-AB36-5A6B7CA46FE5}" type="datetimeFigureOut">
              <a:rPr lang="en-US" smtClean="0"/>
              <a:t>10/13/2021</a:t>
            </a:fld>
            <a:endParaRPr lang="en-US"/>
          </a:p>
        </p:txBody>
      </p:sp>
      <p:sp>
        <p:nvSpPr>
          <p:cNvPr id="5" name="Footer Placeholder 4">
            <a:extLst>
              <a:ext uri="{FF2B5EF4-FFF2-40B4-BE49-F238E27FC236}">
                <a16:creationId xmlns:a16="http://schemas.microsoft.com/office/drawing/2014/main" id="{8A38A7A5-DAE3-46DA-B4E2-DB98AADD21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9DB76D-0165-4402-A91E-2A6FC26842E1}"/>
              </a:ext>
            </a:extLst>
          </p:cNvPr>
          <p:cNvSpPr>
            <a:spLocks noGrp="1"/>
          </p:cNvSpPr>
          <p:nvPr>
            <p:ph type="sldNum" sz="quarter" idx="12"/>
          </p:nvPr>
        </p:nvSpPr>
        <p:spPr/>
        <p:txBody>
          <a:bodyPr/>
          <a:lstStyle/>
          <a:p>
            <a:fld id="{F08E9B64-CB49-4334-AEA2-ACB4067AEE25}" type="slidenum">
              <a:rPr lang="en-US" smtClean="0"/>
              <a:t>‹#›</a:t>
            </a:fld>
            <a:endParaRPr lang="en-US"/>
          </a:p>
        </p:txBody>
      </p:sp>
    </p:spTree>
    <p:extLst>
      <p:ext uri="{BB962C8B-B14F-4D97-AF65-F5344CB8AC3E}">
        <p14:creationId xmlns:p14="http://schemas.microsoft.com/office/powerpoint/2010/main" val="2384069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205BD68E-FD5D-45A7-B8EE-05E515AA808B}" type="datetime1">
              <a:rPr lang="en-US" smtClean="0"/>
              <a:t>10/13/2021</a:t>
            </a:fld>
            <a:endParaRPr lang="en-US"/>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A162D542-39A4-4598-BEB9-D1267FDA8501}" type="slidenum">
              <a:rPr lang="en-US" smtClean="0"/>
              <a:t>‹#›</a:t>
            </a:fld>
            <a:endParaRPr lang="en-US"/>
          </a:p>
        </p:txBody>
      </p:sp>
    </p:spTree>
    <p:extLst>
      <p:ext uri="{BB962C8B-B14F-4D97-AF65-F5344CB8AC3E}">
        <p14:creationId xmlns:p14="http://schemas.microsoft.com/office/powerpoint/2010/main" val="25645712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F2BE3176-4ED3-4AFD-9EE5-454D54D32844}" type="datetime1">
              <a:rPr lang="en-US" smtClean="0"/>
              <a:t>10/13/2021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923190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9424200E-3337-40B6-A712-9409969FBD6E}" type="datetime1">
              <a:rPr lang="en-US" smtClean="0"/>
              <a:t>10/13/2021</a:t>
            </a:fld>
            <a:endParaRPr lang="en-US"/>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A162D542-39A4-4598-BEB9-D1267FDA8501}"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4075721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D6CF0225-CBFB-4A7B-A7B0-598AFC73441E}" type="datetime1">
              <a:rPr lang="en-US" smtClean="0"/>
              <a:t>10/13/2021</a:t>
            </a:fld>
            <a:endParaRPr lang="en-US"/>
          </a:p>
        </p:txBody>
      </p:sp>
      <p:sp>
        <p:nvSpPr>
          <p:cNvPr id="10" name="Slide Number Placeholder 9"/>
          <p:cNvSpPr>
            <a:spLocks noGrp="1"/>
          </p:cNvSpPr>
          <p:nvPr>
            <p:ph type="sldNum" sz="quarter" idx="16"/>
          </p:nvPr>
        </p:nvSpPr>
        <p:spPr/>
        <p:txBody>
          <a:bodyPr rtlCol="0"/>
          <a:lstStyle/>
          <a:p>
            <a:fld id="{A162D542-39A4-4598-BEB9-D1267FDA8501}"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890329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E6D34D8C-6A9F-46CE-935E-6304B9E10FA1}" type="datetime1">
              <a:rPr lang="en-US" smtClean="0"/>
              <a:t>10/13/2021</a:t>
            </a:fld>
            <a:endParaRPr lang="en-US"/>
          </a:p>
        </p:txBody>
      </p:sp>
      <p:sp>
        <p:nvSpPr>
          <p:cNvPr id="12" name="Slide Number Placeholder 11"/>
          <p:cNvSpPr>
            <a:spLocks noGrp="1"/>
          </p:cNvSpPr>
          <p:nvPr>
            <p:ph type="sldNum" sz="quarter" idx="16"/>
          </p:nvPr>
        </p:nvSpPr>
        <p:spPr/>
        <p:txBody>
          <a:bodyPr rtlCol="0"/>
          <a:lstStyle/>
          <a:p>
            <a:fld id="{A162D542-39A4-4598-BEB9-D1267FDA8501}"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29268009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E3AD2D49-CDF8-407C-9538-4E0BDB334D1B}" type="datetime1">
              <a:rPr lang="en-US" smtClean="0"/>
              <a:t>10/13/2021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a:p>
        </p:txBody>
      </p:sp>
    </p:spTree>
    <p:extLst>
      <p:ext uri="{BB962C8B-B14F-4D97-AF65-F5344CB8AC3E}">
        <p14:creationId xmlns:p14="http://schemas.microsoft.com/office/powerpoint/2010/main" val="10349939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470F2-31D4-4768-BDB2-96C980FDDFAF}" type="datetime1">
              <a:rPr lang="en-US" smtClean="0"/>
              <a:t>10/13/2021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A162D542-39A4-4598-BEB9-D1267FDA8501}" type="slidenum">
              <a:rPr lang="en-US" smtClean="0"/>
              <a:t>‹#›</a:t>
            </a:fld>
            <a:endParaRPr lang="en-US"/>
          </a:p>
        </p:txBody>
      </p:sp>
    </p:spTree>
    <p:extLst>
      <p:ext uri="{BB962C8B-B14F-4D97-AF65-F5344CB8AC3E}">
        <p14:creationId xmlns:p14="http://schemas.microsoft.com/office/powerpoint/2010/main" val="10861135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6CFF7168-1E3D-4C6D-B235-3DB7EF6F402F}" type="datetime1">
              <a:rPr lang="en-US" smtClean="0"/>
              <a:t>10/13/2021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9474425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2" name="Date Placeholder 11"/>
          <p:cNvSpPr>
            <a:spLocks noGrp="1"/>
          </p:cNvSpPr>
          <p:nvPr>
            <p:ph type="dt" sz="half" idx="10"/>
          </p:nvPr>
        </p:nvSpPr>
        <p:spPr>
          <a:xfrm>
            <a:off x="8331200" y="6248401"/>
            <a:ext cx="3556000" cy="365125"/>
          </a:xfrm>
        </p:spPr>
        <p:txBody>
          <a:bodyPr rtlCol="0"/>
          <a:lstStyle/>
          <a:p>
            <a:fld id="{A526812F-2A95-4040-8C3C-772C825A7A5D}" type="datetime1">
              <a:rPr lang="en-US" smtClean="0"/>
              <a:t>10/13/2021</a:t>
            </a:fld>
            <a:endParaRPr lang="en-US"/>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A162D542-39A4-4598-BEB9-D1267FDA8501}" type="slidenum">
              <a:rPr lang="en-US" smtClean="0"/>
              <a:t>‹#›</a:t>
            </a:fld>
            <a:endParaRPr lang="en-US"/>
          </a:p>
        </p:txBody>
      </p:sp>
      <p:sp>
        <p:nvSpPr>
          <p:cNvPr id="14" name="Footer Placeholder 13"/>
          <p:cNvSpPr>
            <a:spLocks noGrp="1"/>
          </p:cNvSpPr>
          <p:nvPr>
            <p:ph type="ftr" sz="quarter" idx="12"/>
          </p:nvPr>
        </p:nvSpPr>
        <p:spPr>
          <a:xfrm>
            <a:off x="2133600" y="6248207"/>
            <a:ext cx="6096000" cy="365125"/>
          </a:xfrm>
        </p:spPr>
        <p:txBody>
          <a:bodyPr rtlCol="0"/>
          <a:lstStyle/>
          <a:p>
            <a:endParaRPr lang="en-US"/>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en-US"/>
              <a:t>Click icon to add picture</a:t>
            </a:r>
          </a:p>
        </p:txBody>
      </p:sp>
    </p:spTree>
    <p:extLst>
      <p:ext uri="{BB962C8B-B14F-4D97-AF65-F5344CB8AC3E}">
        <p14:creationId xmlns:p14="http://schemas.microsoft.com/office/powerpoint/2010/main" val="238773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Option B">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71C245E-AFFF-406F-9573-2C5C7E1471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7065818"/>
          </a:xfrm>
          <a:prstGeom prst="rect">
            <a:avLst/>
          </a:prstGeom>
        </p:spPr>
      </p:pic>
      <p:sp>
        <p:nvSpPr>
          <p:cNvPr id="15" name="Title 14"/>
          <p:cNvSpPr>
            <a:spLocks noGrp="1"/>
          </p:cNvSpPr>
          <p:nvPr>
            <p:ph type="title" hasCustomPrompt="1"/>
          </p:nvPr>
        </p:nvSpPr>
        <p:spPr>
          <a:xfrm>
            <a:off x="711200" y="1981200"/>
            <a:ext cx="10972800" cy="762000"/>
          </a:xfrm>
        </p:spPr>
        <p:txBody>
          <a:bodyPr/>
          <a:lstStyle>
            <a:lvl1pPr>
              <a:defRPr/>
            </a:lvl1pPr>
          </a:lstStyle>
          <a:p>
            <a:r>
              <a:rPr lang="en-US"/>
              <a:t>Presentation/Conference Title</a:t>
            </a:r>
          </a:p>
        </p:txBody>
      </p:sp>
      <p:sp>
        <p:nvSpPr>
          <p:cNvPr id="19" name="Text Placeholder 18"/>
          <p:cNvSpPr>
            <a:spLocks noGrp="1"/>
          </p:cNvSpPr>
          <p:nvPr>
            <p:ph type="body" sz="quarter" idx="16" hasCustomPrompt="1"/>
          </p:nvPr>
        </p:nvSpPr>
        <p:spPr>
          <a:xfrm>
            <a:off x="711200" y="2743200"/>
            <a:ext cx="10972800" cy="609600"/>
          </a:xfrm>
        </p:spPr>
        <p:txBody>
          <a:bodyPr/>
          <a:lstStyle>
            <a:lvl1pPr algn="ctr">
              <a:buNone/>
              <a:defRPr>
                <a:solidFill>
                  <a:schemeClr val="tx1"/>
                </a:solidFill>
              </a:defRPr>
            </a:lvl1pPr>
          </a:lstStyle>
          <a:p>
            <a:pPr lvl="0"/>
            <a:r>
              <a:rPr lang="en-US"/>
              <a:t>Subtitle or session name</a:t>
            </a:r>
          </a:p>
        </p:txBody>
      </p:sp>
      <p:sp>
        <p:nvSpPr>
          <p:cNvPr id="21" name="Text Placeholder 18"/>
          <p:cNvSpPr>
            <a:spLocks noGrp="1"/>
          </p:cNvSpPr>
          <p:nvPr>
            <p:ph type="body" sz="quarter" idx="18" hasCustomPrompt="1"/>
          </p:nvPr>
        </p:nvSpPr>
        <p:spPr>
          <a:xfrm>
            <a:off x="711200" y="3352800"/>
            <a:ext cx="10972800" cy="609600"/>
          </a:xfrm>
        </p:spPr>
        <p:txBody>
          <a:bodyPr/>
          <a:lstStyle>
            <a:lvl1pPr algn="ctr">
              <a:buNone/>
              <a:defRPr baseline="0">
                <a:solidFill>
                  <a:schemeClr val="tx1"/>
                </a:solidFill>
              </a:defRPr>
            </a:lvl1pPr>
          </a:lstStyle>
          <a:p>
            <a:pPr lvl="0"/>
            <a:r>
              <a:rPr lang="en-US"/>
              <a:t>Speaker name, credentials</a:t>
            </a:r>
          </a:p>
        </p:txBody>
      </p:sp>
      <p:sp>
        <p:nvSpPr>
          <p:cNvPr id="20" name="Text Placeholder 18"/>
          <p:cNvSpPr>
            <a:spLocks noGrp="1"/>
          </p:cNvSpPr>
          <p:nvPr>
            <p:ph type="body" sz="quarter" idx="17" hasCustomPrompt="1"/>
          </p:nvPr>
        </p:nvSpPr>
        <p:spPr>
          <a:xfrm>
            <a:off x="711200" y="3962400"/>
            <a:ext cx="10972800" cy="609600"/>
          </a:xfrm>
        </p:spPr>
        <p:txBody>
          <a:bodyPr/>
          <a:lstStyle>
            <a:lvl1pPr algn="ctr">
              <a:buNone/>
              <a:defRPr>
                <a:solidFill>
                  <a:schemeClr val="tx1"/>
                </a:solidFill>
              </a:defRPr>
            </a:lvl1pPr>
          </a:lstStyle>
          <a:p>
            <a:pPr lvl="0"/>
            <a:r>
              <a:rPr lang="en-US"/>
              <a:t>Location or speaker organization</a:t>
            </a:r>
          </a:p>
        </p:txBody>
      </p:sp>
      <p:sp>
        <p:nvSpPr>
          <p:cNvPr id="10" name="Text Placeholder 12"/>
          <p:cNvSpPr>
            <a:spLocks noGrp="1"/>
          </p:cNvSpPr>
          <p:nvPr>
            <p:ph type="body" sz="quarter" idx="12" hasCustomPrompt="1"/>
          </p:nvPr>
        </p:nvSpPr>
        <p:spPr>
          <a:xfrm>
            <a:off x="1930400" y="4800600"/>
            <a:ext cx="8534400" cy="457200"/>
          </a:xfrm>
        </p:spPr>
        <p:txBody>
          <a:bodyPr>
            <a:noAutofit/>
          </a:bodyPr>
          <a:lstStyle>
            <a:lvl1pPr algn="ctr">
              <a:buNone/>
              <a:defRPr sz="2000" i="0"/>
            </a:lvl1pPr>
          </a:lstStyle>
          <a:p>
            <a:pPr lvl="0"/>
            <a:r>
              <a:rPr lang="en-US"/>
              <a:t>Date</a:t>
            </a:r>
          </a:p>
        </p:txBody>
      </p:sp>
    </p:spTree>
    <p:extLst>
      <p:ext uri="{BB962C8B-B14F-4D97-AF65-F5344CB8AC3E}">
        <p14:creationId xmlns:p14="http://schemas.microsoft.com/office/powerpoint/2010/main" val="41669726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A4F9C52-C703-463A-8B68-A327520BF91C}" type="datetime1">
              <a:rPr lang="en-US" smtClean="0"/>
              <a:t>10/13/2021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62D542-39A4-4598-BEB9-D1267FDA8501}" type="slidenum">
              <a:rPr lang="en-US" smtClean="0"/>
              <a:t>‹#›</a:t>
            </a:fld>
            <a:endParaRPr lang="en-US"/>
          </a:p>
        </p:txBody>
      </p:sp>
    </p:spTree>
    <p:extLst>
      <p:ext uri="{BB962C8B-B14F-4D97-AF65-F5344CB8AC3E}">
        <p14:creationId xmlns:p14="http://schemas.microsoft.com/office/powerpoint/2010/main" val="18240749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609600"/>
            <a:ext cx="74168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8737600" y="6248403"/>
            <a:ext cx="2946400" cy="365125"/>
          </a:xfrm>
        </p:spPr>
        <p:txBody>
          <a:bodyPr/>
          <a:lstStyle/>
          <a:p>
            <a:fld id="{D9581371-FA8A-4BC5-8119-D274AE8629BE}" type="datetime1">
              <a:rPr lang="en-US" smtClean="0"/>
              <a:t>10/13/2021</a:t>
            </a:fld>
            <a:endParaRPr lang="en-US"/>
          </a:p>
        </p:txBody>
      </p:sp>
      <p:sp>
        <p:nvSpPr>
          <p:cNvPr id="5" name="Footer Placeholder 4"/>
          <p:cNvSpPr>
            <a:spLocks noGrp="1"/>
          </p:cNvSpPr>
          <p:nvPr>
            <p:ph type="ftr" sz="quarter" idx="11"/>
          </p:nvPr>
        </p:nvSpPr>
        <p:spPr>
          <a:xfrm>
            <a:off x="609602" y="6248208"/>
            <a:ext cx="7431311" cy="365125"/>
          </a:xfrm>
        </p:spPr>
        <p:txBody>
          <a:bodyPr/>
          <a:lstStyle/>
          <a:p>
            <a:endParaRPr lang="en-US"/>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6" name="Slide Number Placeholder 5"/>
          <p:cNvSpPr>
            <a:spLocks noGrp="1"/>
          </p:cNvSpPr>
          <p:nvPr>
            <p:ph type="sldNum" sz="quarter" idx="12"/>
          </p:nvPr>
        </p:nvSpPr>
        <p:spPr>
          <a:xfrm rot="5400000">
            <a:off x="8075084" y="103716"/>
            <a:ext cx="533400" cy="325968"/>
          </a:xfrm>
        </p:spPr>
        <p:txBody>
          <a:bodyPr/>
          <a:lstStyle/>
          <a:p>
            <a:fld id="{A162D542-39A4-4598-BEB9-D1267FDA8501}" type="slidenum">
              <a:rPr lang="en-US" smtClean="0"/>
              <a:t>‹#›</a:t>
            </a:fld>
            <a:endParaRPr lang="en-US"/>
          </a:p>
        </p:txBody>
      </p:sp>
    </p:spTree>
    <p:extLst>
      <p:ext uri="{BB962C8B-B14F-4D97-AF65-F5344CB8AC3E}">
        <p14:creationId xmlns:p14="http://schemas.microsoft.com/office/powerpoint/2010/main" val="29894310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8257720C-7752-41C2-AE98-806DE4003008}" type="datetime1">
              <a:rPr lang="en-US" smtClean="0"/>
              <a:t>10/13/2021</a:t>
            </a:fld>
            <a:endParaRPr lang="en-US" dirty="0"/>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07C46885-3B61-4FA5-865B-6F824E528C1C}" type="slidenum">
              <a:rPr lang="en-US" smtClean="0"/>
              <a:t>‹#›</a:t>
            </a:fld>
            <a:endParaRPr lang="en-US" dirty="0"/>
          </a:p>
        </p:txBody>
      </p:sp>
    </p:spTree>
    <p:extLst>
      <p:ext uri="{BB962C8B-B14F-4D97-AF65-F5344CB8AC3E}">
        <p14:creationId xmlns:p14="http://schemas.microsoft.com/office/powerpoint/2010/main" val="398943525"/>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dirty="0"/>
              <a:t>Click to edit Master title style</a:t>
            </a:r>
          </a:p>
        </p:txBody>
      </p:sp>
      <p:sp>
        <p:nvSpPr>
          <p:cNvPr id="4" name="Date Placeholder 3"/>
          <p:cNvSpPr>
            <a:spLocks noGrp="1"/>
          </p:cNvSpPr>
          <p:nvPr>
            <p:ph type="dt" sz="half" idx="10"/>
          </p:nvPr>
        </p:nvSpPr>
        <p:spPr/>
        <p:txBody>
          <a:bodyPr/>
          <a:lstStyle/>
          <a:p>
            <a:fld id="{219EBD13-D9A8-42A1-93E5-E0C2F18BE19B}" type="datetime1">
              <a:rPr lang="en-US" smtClean="0"/>
              <a:t>10/13/2021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7C46885-3B61-4FA5-865B-6F824E528C1C}" type="slidenum">
              <a:rPr lang="en-US" smtClean="0"/>
              <a:t>‹#›</a:t>
            </a:fld>
            <a:endParaRPr lang="en-US" dirty="0"/>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529128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18B8BD0C-DE10-4376-8EB7-72383EC42714}" type="datetime1">
              <a:rPr lang="en-US" smtClean="0"/>
              <a:t>10/13/2021</a:t>
            </a:fld>
            <a:endParaRPr lang="en-US" dirty="0"/>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07C46885-3B61-4FA5-865B-6F824E528C1C}" type="slidenum">
              <a:rPr lang="en-US" smtClean="0"/>
              <a:t>‹#›</a:t>
            </a:fld>
            <a:endParaRPr lang="en-US" dirty="0"/>
          </a:p>
        </p:txBody>
      </p:sp>
      <p:sp>
        <p:nvSpPr>
          <p:cNvPr id="14" name="Footer Placeholder 13"/>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18309015"/>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96439855-2CEC-4021-A119-DAD70D4D7181}" type="datetime1">
              <a:rPr lang="en-US" smtClean="0"/>
              <a:t>10/13/2021</a:t>
            </a:fld>
            <a:endParaRPr lang="en-US" dirty="0"/>
          </a:p>
        </p:txBody>
      </p:sp>
      <p:sp>
        <p:nvSpPr>
          <p:cNvPr id="10" name="Slide Number Placeholder 9"/>
          <p:cNvSpPr>
            <a:spLocks noGrp="1"/>
          </p:cNvSpPr>
          <p:nvPr>
            <p:ph type="sldNum" sz="quarter" idx="16"/>
          </p:nvPr>
        </p:nvSpPr>
        <p:spPr/>
        <p:txBody>
          <a:bodyPr rtlCol="0"/>
          <a:lstStyle/>
          <a:p>
            <a:fld id="{07C46885-3B61-4FA5-865B-6F824E528C1C}" type="slidenum">
              <a:rPr lang="en-US" smtClean="0"/>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extLst>
      <p:ext uri="{BB962C8B-B14F-4D97-AF65-F5344CB8AC3E}">
        <p14:creationId xmlns:p14="http://schemas.microsoft.com/office/powerpoint/2010/main" val="17818283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447FDD70-31D8-407F-AE08-A2BD6FC0DCA8}" type="datetime1">
              <a:rPr lang="en-US" smtClean="0"/>
              <a:t>10/13/2021</a:t>
            </a:fld>
            <a:endParaRPr lang="en-US" dirty="0"/>
          </a:p>
        </p:txBody>
      </p:sp>
      <p:sp>
        <p:nvSpPr>
          <p:cNvPr id="12" name="Slide Number Placeholder 11"/>
          <p:cNvSpPr>
            <a:spLocks noGrp="1"/>
          </p:cNvSpPr>
          <p:nvPr>
            <p:ph type="sldNum" sz="quarter" idx="16"/>
          </p:nvPr>
        </p:nvSpPr>
        <p:spPr/>
        <p:txBody>
          <a:bodyPr rtlCol="0"/>
          <a:lstStyle/>
          <a:p>
            <a:fld id="{07C46885-3B61-4FA5-865B-6F824E528C1C}" type="slidenum">
              <a:rPr lang="en-US" smtClean="0"/>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3562306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DF62410A-812E-48CF-8E94-40A738ED90A1}" type="datetime1">
              <a:rPr lang="en-US" smtClean="0"/>
              <a:t>10/13/2021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07C46885-3B61-4FA5-865B-6F824E528C1C}" type="slidenum">
              <a:rPr lang="en-US" smtClean="0"/>
              <a:t>‹#›</a:t>
            </a:fld>
            <a:endParaRPr lang="en-US" dirty="0"/>
          </a:p>
        </p:txBody>
      </p:sp>
    </p:spTree>
    <p:extLst>
      <p:ext uri="{BB962C8B-B14F-4D97-AF65-F5344CB8AC3E}">
        <p14:creationId xmlns:p14="http://schemas.microsoft.com/office/powerpoint/2010/main" val="33779528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57F18F-6B51-4A39-832A-58B45477335D}" type="datetime1">
              <a:rPr lang="en-US" smtClean="0"/>
              <a:t>10/13/2021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07C46885-3B61-4FA5-865B-6F824E528C1C}" type="slidenum">
              <a:rPr lang="en-US" smtClean="0"/>
              <a:t>‹#›</a:t>
            </a:fld>
            <a:endParaRPr lang="en-US" dirty="0"/>
          </a:p>
        </p:txBody>
      </p:sp>
    </p:spTree>
    <p:extLst>
      <p:ext uri="{BB962C8B-B14F-4D97-AF65-F5344CB8AC3E}">
        <p14:creationId xmlns:p14="http://schemas.microsoft.com/office/powerpoint/2010/main" val="17703383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829C105D-8B56-450B-BF87-BEA75833B1FA}" type="datetime1">
              <a:rPr lang="en-US" smtClean="0"/>
              <a:t>10/13/2021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07C46885-3B61-4FA5-865B-6F824E528C1C}" type="slidenum">
              <a:rPr lang="en-US" smtClean="0"/>
              <a:t>‹#›</a:t>
            </a:fld>
            <a:endParaRPr lang="en-US" dirty="0"/>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629187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General Content ">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9967395-972D-4D45-A72D-BCAB9768EB5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9510"/>
          <a:stretch/>
        </p:blipFill>
        <p:spPr>
          <a:xfrm>
            <a:off x="0" y="5410200"/>
            <a:ext cx="12192000" cy="1447800"/>
          </a:xfrm>
          <a:prstGeom prst="rect">
            <a:avLst/>
          </a:prstGeom>
        </p:spPr>
      </p:pic>
      <p:sp>
        <p:nvSpPr>
          <p:cNvPr id="2" name="Title 1"/>
          <p:cNvSpPr>
            <a:spLocks noGrp="1"/>
          </p:cNvSpPr>
          <p:nvPr>
            <p:ph type="title" hasCustomPrompt="1"/>
          </p:nvPr>
        </p:nvSpPr>
        <p:spPr/>
        <p:txBody>
          <a:bodyPr/>
          <a:lstStyle>
            <a:lvl1pPr>
              <a:defRPr/>
            </a:lvl1pPr>
          </a:lstStyle>
          <a:p>
            <a:r>
              <a:rPr lang="en-US"/>
              <a:t>Add slide title</a:t>
            </a:r>
          </a:p>
        </p:txBody>
      </p:sp>
      <p:sp>
        <p:nvSpPr>
          <p:cNvPr id="3" name="Content Placeholder 2"/>
          <p:cNvSpPr>
            <a:spLocks noGrp="1"/>
          </p:cNvSpPr>
          <p:nvPr>
            <p:ph idx="1" hasCustomPrompt="1"/>
          </p:nvPr>
        </p:nvSpPr>
        <p:spPr>
          <a:xfrm>
            <a:off x="609600" y="1600201"/>
            <a:ext cx="10972800" cy="3886200"/>
          </a:xfrm>
        </p:spPr>
        <p:txBody>
          <a:bodyPr/>
          <a:lstStyle>
            <a:lvl1pPr>
              <a:defRPr/>
            </a:lvl1pPr>
            <a:lvl2pPr>
              <a:defRPr/>
            </a:lvl2pPr>
            <a:lvl3pPr>
              <a:defRPr/>
            </a:lvl3pPr>
            <a:lvl5pPr marL="2057400" indent="-228600">
              <a:buFont typeface="Wingdings" panose="05000000000000000000" pitchFamily="2" charset="2"/>
              <a:buChar char="Ø"/>
              <a:defRPr/>
            </a:lvl5pPr>
          </a:lstStyle>
          <a:p>
            <a:pPr lvl="0"/>
            <a:r>
              <a:rPr lang="en-US"/>
              <a:t>Add slide content</a:t>
            </a:r>
          </a:p>
          <a:p>
            <a:pPr lvl="1"/>
            <a:r>
              <a:rPr lang="en-US"/>
              <a:t>Add second level</a:t>
            </a:r>
          </a:p>
          <a:p>
            <a:pPr lvl="2"/>
            <a:r>
              <a:rPr lang="en-US"/>
              <a:t>Add third level</a:t>
            </a:r>
          </a:p>
          <a:p>
            <a:pPr lvl="3"/>
            <a:r>
              <a:rPr lang="en-US"/>
              <a:t>Add fourth level</a:t>
            </a:r>
          </a:p>
          <a:p>
            <a:pPr lvl="4"/>
            <a:r>
              <a:rPr lang="en-US"/>
              <a:t>Add fifth level</a:t>
            </a:r>
          </a:p>
        </p:txBody>
      </p:sp>
      <p:sp>
        <p:nvSpPr>
          <p:cNvPr id="6" name="Slide Number Placeholder 5"/>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29758648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2" name="Date Placeholder 11"/>
          <p:cNvSpPr>
            <a:spLocks noGrp="1"/>
          </p:cNvSpPr>
          <p:nvPr>
            <p:ph type="dt" sz="half" idx="10"/>
          </p:nvPr>
        </p:nvSpPr>
        <p:spPr>
          <a:xfrm>
            <a:off x="8331200" y="6248401"/>
            <a:ext cx="3556000" cy="365125"/>
          </a:xfrm>
        </p:spPr>
        <p:txBody>
          <a:bodyPr rtlCol="0"/>
          <a:lstStyle/>
          <a:p>
            <a:fld id="{17A46F86-FF72-4410-AF41-187D9070BBE1}" type="datetime1">
              <a:rPr lang="en-US" smtClean="0"/>
              <a:t>10/13/2021</a:t>
            </a:fld>
            <a:endParaRPr lang="en-US" dirty="0"/>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07C46885-3B61-4FA5-865B-6F824E528C1C}" type="slidenum">
              <a:rPr lang="en-US" smtClean="0"/>
              <a:t>‹#›</a:t>
            </a:fld>
            <a:endParaRPr lang="en-US" dirty="0"/>
          </a:p>
        </p:txBody>
      </p:sp>
      <p:sp>
        <p:nvSpPr>
          <p:cNvPr id="14" name="Footer Placeholder 13"/>
          <p:cNvSpPr>
            <a:spLocks noGrp="1"/>
          </p:cNvSpPr>
          <p:nvPr>
            <p:ph type="ftr" sz="quarter" idx="12"/>
          </p:nvPr>
        </p:nvSpPr>
        <p:spPr>
          <a:xfrm>
            <a:off x="2133600" y="6248207"/>
            <a:ext cx="6096000" cy="365125"/>
          </a:xfrm>
        </p:spPr>
        <p:txBody>
          <a:bodyPr rtlCol="0"/>
          <a:lstStyle/>
          <a:p>
            <a:endParaRPr lang="en-US" dirty="0"/>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en-US" dirty="0"/>
              <a:t>Click icon to add picture</a:t>
            </a:r>
          </a:p>
        </p:txBody>
      </p:sp>
    </p:spTree>
    <p:extLst>
      <p:ext uri="{BB962C8B-B14F-4D97-AF65-F5344CB8AC3E}">
        <p14:creationId xmlns:p14="http://schemas.microsoft.com/office/powerpoint/2010/main" val="754315293"/>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2F3501E-2B91-4453-91FC-ACFF4CECD211}" type="datetime1">
              <a:rPr lang="en-US" smtClean="0"/>
              <a:t>10/13/2021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C46885-3B61-4FA5-865B-6F824E528C1C}" type="slidenum">
              <a:rPr lang="en-US" smtClean="0"/>
              <a:t>‹#›</a:t>
            </a:fld>
            <a:endParaRPr lang="en-US" dirty="0"/>
          </a:p>
        </p:txBody>
      </p:sp>
    </p:spTree>
    <p:extLst>
      <p:ext uri="{BB962C8B-B14F-4D97-AF65-F5344CB8AC3E}">
        <p14:creationId xmlns:p14="http://schemas.microsoft.com/office/powerpoint/2010/main" val="17359119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609600"/>
            <a:ext cx="74168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8737600" y="6248403"/>
            <a:ext cx="2946400" cy="365125"/>
          </a:xfrm>
        </p:spPr>
        <p:txBody>
          <a:bodyPr/>
          <a:lstStyle/>
          <a:p>
            <a:fld id="{894C7240-BEA9-4D7A-83F6-398858AAB481}" type="datetime1">
              <a:rPr lang="en-US" smtClean="0"/>
              <a:t>10/13/2021</a:t>
            </a:fld>
            <a:endParaRPr lang="en-US" dirty="0"/>
          </a:p>
        </p:txBody>
      </p:sp>
      <p:sp>
        <p:nvSpPr>
          <p:cNvPr id="5" name="Footer Placeholder 4"/>
          <p:cNvSpPr>
            <a:spLocks noGrp="1"/>
          </p:cNvSpPr>
          <p:nvPr>
            <p:ph type="ftr" sz="quarter" idx="11"/>
          </p:nvPr>
        </p:nvSpPr>
        <p:spPr>
          <a:xfrm>
            <a:off x="609602" y="6248208"/>
            <a:ext cx="7431311" cy="365125"/>
          </a:xfrm>
        </p:spPr>
        <p:txBody>
          <a:bodyPr/>
          <a:lstStyle/>
          <a:p>
            <a:endParaRPr lang="en-US" dirty="0"/>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dirty="0"/>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dirty="0"/>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dirty="0"/>
          </a:p>
        </p:txBody>
      </p:sp>
      <p:sp>
        <p:nvSpPr>
          <p:cNvPr id="6" name="Slide Number Placeholder 5"/>
          <p:cNvSpPr>
            <a:spLocks noGrp="1"/>
          </p:cNvSpPr>
          <p:nvPr>
            <p:ph type="sldNum" sz="quarter" idx="12"/>
          </p:nvPr>
        </p:nvSpPr>
        <p:spPr>
          <a:xfrm rot="5400000">
            <a:off x="8075084" y="103716"/>
            <a:ext cx="533400" cy="325968"/>
          </a:xfrm>
        </p:spPr>
        <p:txBody>
          <a:bodyPr/>
          <a:lstStyle/>
          <a:p>
            <a:fld id="{07C46885-3B61-4FA5-865B-6F824E528C1C}" type="slidenum">
              <a:rPr lang="en-US" smtClean="0"/>
              <a:t>‹#›</a:t>
            </a:fld>
            <a:endParaRPr lang="en-US" dirty="0"/>
          </a:p>
        </p:txBody>
      </p:sp>
    </p:spTree>
    <p:extLst>
      <p:ext uri="{BB962C8B-B14F-4D97-AF65-F5344CB8AC3E}">
        <p14:creationId xmlns:p14="http://schemas.microsoft.com/office/powerpoint/2010/main" val="909576996"/>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endParaRPr lang="en-US" dirty="0"/>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A162D542-39A4-4598-BEB9-D1267FDA8501}" type="slidenum">
              <a:rPr lang="en-US" smtClean="0"/>
              <a:t>‹#›</a:t>
            </a:fld>
            <a:endParaRPr lang="en-US" dirty="0"/>
          </a:p>
        </p:txBody>
      </p:sp>
    </p:spTree>
    <p:extLst>
      <p:ext uri="{BB962C8B-B14F-4D97-AF65-F5344CB8AC3E}">
        <p14:creationId xmlns:p14="http://schemas.microsoft.com/office/powerpoint/2010/main" val="16255805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lgn="ctr"/>
            <a:fld id="{B6F15528-21DE-4FAA-801E-634DDDAF4B2B}" type="slidenum">
              <a:rPr lang="en-US" smtClean="0"/>
              <a:pPr algn="ctr"/>
              <a:t>‹#›</a:t>
            </a:fld>
            <a:endParaRPr lang="en-US" dirty="0"/>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2239378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endParaRPr lang="en-US" dirty="0"/>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A162D542-39A4-4598-BEB9-D1267FDA8501}" type="slidenum">
              <a:rPr lang="en-US" smtClean="0"/>
              <a:t>‹#›</a:t>
            </a:fld>
            <a:endParaRPr lang="en-US" dirty="0"/>
          </a:p>
        </p:txBody>
      </p:sp>
      <p:sp>
        <p:nvSpPr>
          <p:cNvPr id="14" name="Footer Placeholder 13"/>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0474958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endParaRPr lang="en-US" dirty="0"/>
          </a:p>
        </p:txBody>
      </p:sp>
      <p:sp>
        <p:nvSpPr>
          <p:cNvPr id="10" name="Slide Number Placeholder 9"/>
          <p:cNvSpPr>
            <a:spLocks noGrp="1"/>
          </p:cNvSpPr>
          <p:nvPr>
            <p:ph type="sldNum" sz="quarter" idx="16"/>
          </p:nvPr>
        </p:nvSpPr>
        <p:spPr/>
        <p:txBody>
          <a:bodyPr rtlCol="0"/>
          <a:lstStyle/>
          <a:p>
            <a:fld id="{A162D542-39A4-4598-BEB9-D1267FDA8501}" type="slidenum">
              <a:rPr lang="en-US" smtClean="0"/>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extLst>
      <p:ext uri="{BB962C8B-B14F-4D97-AF65-F5344CB8AC3E}">
        <p14:creationId xmlns:p14="http://schemas.microsoft.com/office/powerpoint/2010/main" val="252711005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endParaRPr lang="en-US" dirty="0"/>
          </a:p>
        </p:txBody>
      </p:sp>
      <p:sp>
        <p:nvSpPr>
          <p:cNvPr id="12" name="Slide Number Placeholder 11"/>
          <p:cNvSpPr>
            <a:spLocks noGrp="1"/>
          </p:cNvSpPr>
          <p:nvPr>
            <p:ph type="sldNum" sz="quarter" idx="16"/>
          </p:nvPr>
        </p:nvSpPr>
        <p:spPr/>
        <p:txBody>
          <a:bodyPr rtlCol="0"/>
          <a:lstStyle/>
          <a:p>
            <a:fld id="{A162D542-39A4-4598-BEB9-D1267FDA8501}" type="slidenum">
              <a:rPr lang="en-US" smtClean="0"/>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28864332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dirty="0"/>
          </a:p>
        </p:txBody>
      </p:sp>
    </p:spTree>
    <p:extLst>
      <p:ext uri="{BB962C8B-B14F-4D97-AF65-F5344CB8AC3E}">
        <p14:creationId xmlns:p14="http://schemas.microsoft.com/office/powerpoint/2010/main" val="31454053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A162D542-39A4-4598-BEB9-D1267FDA8501}" type="slidenum">
              <a:rPr lang="en-US" smtClean="0"/>
              <a:t>‹#›</a:t>
            </a:fld>
            <a:endParaRPr lang="en-US" dirty="0"/>
          </a:p>
        </p:txBody>
      </p:sp>
    </p:spTree>
    <p:extLst>
      <p:ext uri="{BB962C8B-B14F-4D97-AF65-F5344CB8AC3E}">
        <p14:creationId xmlns:p14="http://schemas.microsoft.com/office/powerpoint/2010/main" val="3638679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9023670-3EF3-4700-B3B4-23872450B8A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5334000"/>
            <a:ext cx="12192000" cy="1524000"/>
          </a:xfrm>
          <a:prstGeom prst="rect">
            <a:avLst/>
          </a:prstGeom>
        </p:spPr>
      </p:pic>
      <p:sp>
        <p:nvSpPr>
          <p:cNvPr id="3" name="Text Placeholder 2"/>
          <p:cNvSpPr>
            <a:spLocks noGrp="1"/>
          </p:cNvSpPr>
          <p:nvPr>
            <p:ph type="body" idx="1" hasCustomPrompt="1"/>
          </p:nvPr>
        </p:nvSpPr>
        <p:spPr>
          <a:xfrm>
            <a:off x="963084" y="2928939"/>
            <a:ext cx="103632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Add subtext</a:t>
            </a:r>
          </a:p>
        </p:txBody>
      </p:sp>
      <p:sp>
        <p:nvSpPr>
          <p:cNvPr id="2" name="Title 1"/>
          <p:cNvSpPr>
            <a:spLocks noGrp="1"/>
          </p:cNvSpPr>
          <p:nvPr>
            <p:ph type="title" hasCustomPrompt="1"/>
          </p:nvPr>
        </p:nvSpPr>
        <p:spPr>
          <a:xfrm>
            <a:off x="963084" y="4429126"/>
            <a:ext cx="10363200" cy="1057275"/>
          </a:xfrm>
        </p:spPr>
        <p:txBody>
          <a:bodyPr anchor="t">
            <a:noAutofit/>
          </a:bodyPr>
          <a:lstStyle>
            <a:lvl1pPr algn="l">
              <a:defRPr sz="3200" b="0" cap="all"/>
            </a:lvl1pPr>
          </a:lstStyle>
          <a:p>
            <a:r>
              <a:rPr lang="en-US"/>
              <a:t>Add title</a:t>
            </a:r>
          </a:p>
        </p:txBody>
      </p:sp>
      <p:sp>
        <p:nvSpPr>
          <p:cNvPr id="6" name="Slide Number Placeholder 5"/>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12202153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dirty="0"/>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1572926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2" name="Date Placeholder 11"/>
          <p:cNvSpPr>
            <a:spLocks noGrp="1"/>
          </p:cNvSpPr>
          <p:nvPr>
            <p:ph type="dt" sz="half" idx="10"/>
          </p:nvPr>
        </p:nvSpPr>
        <p:spPr>
          <a:xfrm>
            <a:off x="8331200" y="6248401"/>
            <a:ext cx="3556000" cy="365125"/>
          </a:xfrm>
        </p:spPr>
        <p:txBody>
          <a:bodyPr rtlCol="0"/>
          <a:lstStyle/>
          <a:p>
            <a:endParaRPr lang="en-US" dirty="0"/>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A162D542-39A4-4598-BEB9-D1267FDA8501}" type="slidenum">
              <a:rPr lang="en-US" smtClean="0"/>
              <a:t>‹#›</a:t>
            </a:fld>
            <a:endParaRPr lang="en-US" dirty="0"/>
          </a:p>
        </p:txBody>
      </p:sp>
      <p:sp>
        <p:nvSpPr>
          <p:cNvPr id="14" name="Footer Placeholder 13"/>
          <p:cNvSpPr>
            <a:spLocks noGrp="1"/>
          </p:cNvSpPr>
          <p:nvPr>
            <p:ph type="ftr" sz="quarter" idx="12"/>
          </p:nvPr>
        </p:nvSpPr>
        <p:spPr>
          <a:xfrm>
            <a:off x="2133600" y="6248207"/>
            <a:ext cx="6096000" cy="365125"/>
          </a:xfrm>
        </p:spPr>
        <p:txBody>
          <a:bodyPr rtlCol="0"/>
          <a:lstStyle/>
          <a:p>
            <a:endParaRPr lang="en-US" dirty="0"/>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extLst>
      <p:ext uri="{BB962C8B-B14F-4D97-AF65-F5344CB8AC3E}">
        <p14:creationId xmlns:p14="http://schemas.microsoft.com/office/powerpoint/2010/main" val="170447114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62D542-39A4-4598-BEB9-D1267FDA8501}" type="slidenum">
              <a:rPr lang="en-US" smtClean="0"/>
              <a:t>‹#›</a:t>
            </a:fld>
            <a:endParaRPr lang="en-US" dirty="0"/>
          </a:p>
        </p:txBody>
      </p:sp>
    </p:spTree>
    <p:extLst>
      <p:ext uri="{BB962C8B-B14F-4D97-AF65-F5344CB8AC3E}">
        <p14:creationId xmlns:p14="http://schemas.microsoft.com/office/powerpoint/2010/main" val="126778259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609600"/>
            <a:ext cx="74168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8737600" y="6248403"/>
            <a:ext cx="2946400" cy="365125"/>
          </a:xfrm>
        </p:spPr>
        <p:txBody>
          <a:bodyPr/>
          <a:lstStyle/>
          <a:p>
            <a:endParaRPr lang="en-US" dirty="0"/>
          </a:p>
        </p:txBody>
      </p:sp>
      <p:sp>
        <p:nvSpPr>
          <p:cNvPr id="5" name="Footer Placeholder 4"/>
          <p:cNvSpPr>
            <a:spLocks noGrp="1"/>
          </p:cNvSpPr>
          <p:nvPr>
            <p:ph type="ftr" sz="quarter" idx="11"/>
          </p:nvPr>
        </p:nvSpPr>
        <p:spPr>
          <a:xfrm>
            <a:off x="609602" y="6248208"/>
            <a:ext cx="7431311" cy="365125"/>
          </a:xfrm>
        </p:spPr>
        <p:txBody>
          <a:bodyPr/>
          <a:lstStyle/>
          <a:p>
            <a:endParaRPr lang="en-US" dirty="0"/>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dirty="0"/>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dirty="0"/>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dirty="0"/>
          </a:p>
        </p:txBody>
      </p:sp>
      <p:sp>
        <p:nvSpPr>
          <p:cNvPr id="6" name="Slide Number Placeholder 5"/>
          <p:cNvSpPr>
            <a:spLocks noGrp="1"/>
          </p:cNvSpPr>
          <p:nvPr>
            <p:ph type="sldNum" sz="quarter" idx="12"/>
          </p:nvPr>
        </p:nvSpPr>
        <p:spPr>
          <a:xfrm rot="5400000">
            <a:off x="8075084" y="103716"/>
            <a:ext cx="533400" cy="325968"/>
          </a:xfrm>
        </p:spPr>
        <p:txBody>
          <a:bodyPr/>
          <a:lstStyle/>
          <a:p>
            <a:fld id="{A162D542-39A4-4598-BEB9-D1267FDA8501}" type="slidenum">
              <a:rPr lang="en-US" smtClean="0"/>
              <a:t>‹#›</a:t>
            </a:fld>
            <a:endParaRPr lang="en-US" dirty="0"/>
          </a:p>
        </p:txBody>
      </p:sp>
    </p:spTree>
    <p:extLst>
      <p:ext uri="{BB962C8B-B14F-4D97-AF65-F5344CB8AC3E}">
        <p14:creationId xmlns:p14="http://schemas.microsoft.com/office/powerpoint/2010/main" val="1123996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Columns (no subheads)">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CCD8635-0F26-43B0-9588-EBE6E3DED57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5334000"/>
            <a:ext cx="12192000" cy="1524000"/>
          </a:xfrm>
          <a:prstGeom prst="rect">
            <a:avLst/>
          </a:prstGeom>
        </p:spPr>
      </p:pic>
      <p:sp>
        <p:nvSpPr>
          <p:cNvPr id="2" name="Title 1"/>
          <p:cNvSpPr>
            <a:spLocks noGrp="1"/>
          </p:cNvSpPr>
          <p:nvPr>
            <p:ph type="title" hasCustomPrompt="1"/>
          </p:nvPr>
        </p:nvSpPr>
        <p:spPr/>
        <p:txBody>
          <a:bodyPr/>
          <a:lstStyle>
            <a:lvl1pPr>
              <a:defRPr/>
            </a:lvl1pPr>
          </a:lstStyle>
          <a:p>
            <a:r>
              <a:rPr lang="en-US"/>
              <a:t>Add slide title</a:t>
            </a:r>
          </a:p>
        </p:txBody>
      </p:sp>
      <p:sp>
        <p:nvSpPr>
          <p:cNvPr id="3" name="Content Placeholder 2"/>
          <p:cNvSpPr>
            <a:spLocks noGrp="1"/>
          </p:cNvSpPr>
          <p:nvPr>
            <p:ph sz="half" idx="1" hasCustomPrompt="1"/>
          </p:nvPr>
        </p:nvSpPr>
        <p:spPr>
          <a:xfrm>
            <a:off x="609600" y="1600201"/>
            <a:ext cx="5384800" cy="4038600"/>
          </a:xfrm>
        </p:spPr>
        <p:txBody>
          <a:bodyPr/>
          <a:lstStyle>
            <a:lvl1pPr marL="228600" indent="-228600">
              <a:defRPr sz="2800"/>
            </a:lvl1pPr>
            <a:lvl2pPr>
              <a:defRPr sz="2400"/>
            </a:lvl2pPr>
            <a:lvl3pPr>
              <a:defRPr sz="2000"/>
            </a:lvl3pPr>
            <a:lvl4pPr>
              <a:defRPr sz="1800"/>
            </a:lvl4pPr>
            <a:lvl5pPr marL="2057400" indent="-228600">
              <a:buFont typeface="Wingdings" panose="05000000000000000000" pitchFamily="2" charset="2"/>
              <a:buChar char="Ø"/>
              <a:defRPr sz="1800"/>
            </a:lvl5pPr>
            <a:lvl6pPr>
              <a:defRPr sz="1800"/>
            </a:lvl6pPr>
            <a:lvl7pPr>
              <a:defRPr sz="1800"/>
            </a:lvl7pPr>
            <a:lvl8pPr>
              <a:defRPr sz="1800"/>
            </a:lvl8pPr>
            <a:lvl9pPr>
              <a:defRPr sz="1800"/>
            </a:lvl9pPr>
          </a:lstStyle>
          <a:p>
            <a:pPr lvl="0"/>
            <a:r>
              <a:rPr lang="en-US"/>
              <a:t>Add column 1 content</a:t>
            </a:r>
          </a:p>
          <a:p>
            <a:pPr lvl="1"/>
            <a:r>
              <a:rPr lang="en-US"/>
              <a:t>Add second level</a:t>
            </a:r>
          </a:p>
          <a:p>
            <a:pPr lvl="2"/>
            <a:r>
              <a:rPr lang="en-US"/>
              <a:t>Add third level</a:t>
            </a:r>
          </a:p>
          <a:p>
            <a:pPr lvl="3"/>
            <a:r>
              <a:rPr lang="en-US"/>
              <a:t>Add fourth level</a:t>
            </a:r>
          </a:p>
          <a:p>
            <a:pPr lvl="4"/>
            <a:r>
              <a:rPr lang="en-US"/>
              <a:t>Add fifth level</a:t>
            </a:r>
          </a:p>
        </p:txBody>
      </p:sp>
      <p:sp>
        <p:nvSpPr>
          <p:cNvPr id="4" name="Content Placeholder 3"/>
          <p:cNvSpPr>
            <a:spLocks noGrp="1"/>
          </p:cNvSpPr>
          <p:nvPr>
            <p:ph sz="half" idx="2" hasCustomPrompt="1"/>
          </p:nvPr>
        </p:nvSpPr>
        <p:spPr>
          <a:xfrm>
            <a:off x="6197600" y="1600201"/>
            <a:ext cx="5384800" cy="4038600"/>
          </a:xfrm>
        </p:spPr>
        <p:txBody>
          <a:bodyPr/>
          <a:lstStyle>
            <a:lvl1pPr marL="228600" indent="-228600">
              <a:defRPr sz="2800"/>
            </a:lvl1pPr>
            <a:lvl2pPr>
              <a:defRPr sz="2400"/>
            </a:lvl2pPr>
            <a:lvl3pPr>
              <a:defRPr sz="2000"/>
            </a:lvl3pPr>
            <a:lvl4pPr>
              <a:defRPr sz="1800"/>
            </a:lvl4pPr>
            <a:lvl5pPr marL="2057400" indent="-228600">
              <a:buFont typeface="Wingdings" panose="05000000000000000000" pitchFamily="2" charset="2"/>
              <a:buChar char="Ø"/>
              <a:defRPr sz="1800"/>
            </a:lvl5pPr>
            <a:lvl6pPr>
              <a:defRPr sz="1800"/>
            </a:lvl6pPr>
            <a:lvl7pPr>
              <a:defRPr sz="1800"/>
            </a:lvl7pPr>
            <a:lvl8pPr>
              <a:defRPr sz="1800"/>
            </a:lvl8pPr>
            <a:lvl9pPr>
              <a:defRPr sz="1800"/>
            </a:lvl9pPr>
          </a:lstStyle>
          <a:p>
            <a:pPr lvl="0"/>
            <a:r>
              <a:rPr lang="en-US"/>
              <a:t>Add column 2 content</a:t>
            </a:r>
          </a:p>
          <a:p>
            <a:pPr lvl="1"/>
            <a:r>
              <a:rPr lang="en-US"/>
              <a:t>Add second level</a:t>
            </a:r>
          </a:p>
          <a:p>
            <a:pPr lvl="2"/>
            <a:r>
              <a:rPr lang="en-US"/>
              <a:t>Add third level</a:t>
            </a:r>
          </a:p>
          <a:p>
            <a:pPr lvl="3"/>
            <a:r>
              <a:rPr lang="en-US"/>
              <a:t>Add fourth level</a:t>
            </a:r>
          </a:p>
          <a:p>
            <a:pPr lvl="4"/>
            <a:r>
              <a:rPr lang="en-US"/>
              <a:t>Add fifth level</a:t>
            </a:r>
          </a:p>
        </p:txBody>
      </p:sp>
      <p:sp>
        <p:nvSpPr>
          <p:cNvPr id="7" name="Slide Number Placeholder 6"/>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1298815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lumns (w/ subheads)">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2E9C1B7-8390-4282-8E18-4439B1DCEB1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5334000"/>
            <a:ext cx="12192000" cy="1524000"/>
          </a:xfrm>
          <a:prstGeom prst="rect">
            <a:avLst/>
          </a:prstGeom>
        </p:spPr>
      </p:pic>
      <p:sp>
        <p:nvSpPr>
          <p:cNvPr id="2" name="Title 1"/>
          <p:cNvSpPr>
            <a:spLocks noGrp="1"/>
          </p:cNvSpPr>
          <p:nvPr>
            <p:ph type="title" hasCustomPrompt="1"/>
          </p:nvPr>
        </p:nvSpPr>
        <p:spPr/>
        <p:txBody>
          <a:bodyPr/>
          <a:lstStyle>
            <a:lvl1pPr>
              <a:defRPr/>
            </a:lvl1pPr>
          </a:lstStyle>
          <a:p>
            <a:r>
              <a:rPr lang="en-US"/>
              <a:t>Add slide title</a:t>
            </a:r>
          </a:p>
        </p:txBody>
      </p:sp>
      <p:sp>
        <p:nvSpPr>
          <p:cNvPr id="3" name="Text Placeholder 2"/>
          <p:cNvSpPr>
            <a:spLocks noGrp="1"/>
          </p:cNvSpPr>
          <p:nvPr>
            <p:ph type="body" idx="1" hasCustomPrompt="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Add Column 1 title</a:t>
            </a:r>
          </a:p>
        </p:txBody>
      </p:sp>
      <p:sp>
        <p:nvSpPr>
          <p:cNvPr id="4" name="Content Placeholder 3"/>
          <p:cNvSpPr>
            <a:spLocks noGrp="1"/>
          </p:cNvSpPr>
          <p:nvPr>
            <p:ph sz="half" idx="2" hasCustomPrompt="1"/>
          </p:nvPr>
        </p:nvSpPr>
        <p:spPr>
          <a:xfrm>
            <a:off x="609600" y="2174876"/>
            <a:ext cx="5386917" cy="3540125"/>
          </a:xfrm>
        </p:spPr>
        <p:txBody>
          <a:bodyPr/>
          <a:lstStyle>
            <a:lvl1pPr marL="228600" indent="-228600">
              <a:defRPr sz="2400"/>
            </a:lvl1pPr>
            <a:lvl2pPr>
              <a:defRPr sz="2000"/>
            </a:lvl2pPr>
            <a:lvl3pPr>
              <a:defRPr sz="1800"/>
            </a:lvl3pPr>
            <a:lvl4pPr>
              <a:defRPr sz="1600"/>
            </a:lvl4pPr>
            <a:lvl5pPr marL="2057400" indent="-228600">
              <a:buFont typeface="Wingdings" panose="05000000000000000000" pitchFamily="2" charset="2"/>
              <a:buChar char="Ø"/>
              <a:defRPr sz="1600"/>
            </a:lvl5pPr>
            <a:lvl6pPr>
              <a:defRPr sz="1600"/>
            </a:lvl6pPr>
            <a:lvl7pPr>
              <a:defRPr sz="1600"/>
            </a:lvl7pPr>
            <a:lvl8pPr>
              <a:defRPr sz="1600"/>
            </a:lvl8pPr>
            <a:lvl9pPr>
              <a:defRPr sz="1600"/>
            </a:lvl9pPr>
          </a:lstStyle>
          <a:p>
            <a:pPr lvl="0"/>
            <a:r>
              <a:rPr lang="en-US"/>
              <a:t>Add column 1 content</a:t>
            </a:r>
          </a:p>
          <a:p>
            <a:pPr lvl="1"/>
            <a:r>
              <a:rPr lang="en-US"/>
              <a:t>Add second level</a:t>
            </a:r>
          </a:p>
          <a:p>
            <a:pPr lvl="2"/>
            <a:r>
              <a:rPr lang="en-US"/>
              <a:t>Add third level</a:t>
            </a:r>
          </a:p>
          <a:p>
            <a:pPr lvl="3"/>
            <a:r>
              <a:rPr lang="en-US"/>
              <a:t>Add fourth level</a:t>
            </a:r>
          </a:p>
          <a:p>
            <a:pPr lvl="4"/>
            <a:r>
              <a:rPr lang="en-US"/>
              <a:t>Add fifth level</a:t>
            </a:r>
          </a:p>
        </p:txBody>
      </p:sp>
      <p:sp>
        <p:nvSpPr>
          <p:cNvPr id="5" name="Text Placeholder 4"/>
          <p:cNvSpPr>
            <a:spLocks noGrp="1"/>
          </p:cNvSpPr>
          <p:nvPr>
            <p:ph type="body" sz="quarter" idx="3" hasCustomPrompt="1"/>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Add Column 2 title</a:t>
            </a:r>
          </a:p>
        </p:txBody>
      </p:sp>
      <p:sp>
        <p:nvSpPr>
          <p:cNvPr id="6" name="Content Placeholder 5"/>
          <p:cNvSpPr>
            <a:spLocks noGrp="1"/>
          </p:cNvSpPr>
          <p:nvPr>
            <p:ph sz="quarter" idx="4" hasCustomPrompt="1"/>
          </p:nvPr>
        </p:nvSpPr>
        <p:spPr>
          <a:xfrm>
            <a:off x="6193368" y="2174876"/>
            <a:ext cx="5389033" cy="3540125"/>
          </a:xfrm>
        </p:spPr>
        <p:txBody>
          <a:bodyPr/>
          <a:lstStyle>
            <a:lvl1pPr marL="228600" indent="-228600">
              <a:defRPr sz="2400"/>
            </a:lvl1pPr>
            <a:lvl2pPr>
              <a:defRPr sz="2000"/>
            </a:lvl2pPr>
            <a:lvl3pPr>
              <a:defRPr sz="1800"/>
            </a:lvl3pPr>
            <a:lvl4pPr>
              <a:defRPr sz="1600"/>
            </a:lvl4pPr>
            <a:lvl5pPr marL="2057400" indent="-228600">
              <a:buFont typeface="Wingdings" panose="05000000000000000000" pitchFamily="2" charset="2"/>
              <a:buChar char="Ø"/>
              <a:defRPr sz="1600"/>
            </a:lvl5pPr>
            <a:lvl6pPr>
              <a:defRPr sz="1600"/>
            </a:lvl6pPr>
            <a:lvl7pPr>
              <a:defRPr sz="1600"/>
            </a:lvl7pPr>
            <a:lvl8pPr>
              <a:defRPr sz="1600"/>
            </a:lvl8pPr>
            <a:lvl9pPr>
              <a:defRPr sz="1600"/>
            </a:lvl9pPr>
          </a:lstStyle>
          <a:p>
            <a:pPr lvl="0"/>
            <a:r>
              <a:rPr lang="en-US"/>
              <a:t>Add column 2 content</a:t>
            </a:r>
          </a:p>
          <a:p>
            <a:pPr lvl="1"/>
            <a:r>
              <a:rPr lang="en-US"/>
              <a:t>Add second level</a:t>
            </a:r>
          </a:p>
          <a:p>
            <a:pPr lvl="2"/>
            <a:r>
              <a:rPr lang="en-US"/>
              <a:t>Add third level</a:t>
            </a:r>
          </a:p>
          <a:p>
            <a:pPr lvl="3"/>
            <a:r>
              <a:rPr lang="en-US"/>
              <a:t>Add fourth level</a:t>
            </a:r>
          </a:p>
          <a:p>
            <a:pPr lvl="4"/>
            <a:r>
              <a:rPr lang="en-US"/>
              <a:t>Add fifth level</a:t>
            </a:r>
          </a:p>
        </p:txBody>
      </p:sp>
      <p:sp>
        <p:nvSpPr>
          <p:cNvPr id="9" name="Slide Number Placeholder 8"/>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2872856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98CE108-2AF3-48C1-B3EC-2163A9C3242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5334000"/>
            <a:ext cx="12192000" cy="1524000"/>
          </a:xfrm>
          <a:prstGeom prst="rect">
            <a:avLst/>
          </a:prstGeom>
        </p:spPr>
      </p:pic>
      <p:sp>
        <p:nvSpPr>
          <p:cNvPr id="2" name="Title 1"/>
          <p:cNvSpPr>
            <a:spLocks noGrp="1"/>
          </p:cNvSpPr>
          <p:nvPr>
            <p:ph type="title" hasCustomPrompt="1"/>
          </p:nvPr>
        </p:nvSpPr>
        <p:spPr/>
        <p:txBody>
          <a:bodyPr/>
          <a:lstStyle>
            <a:lvl1pPr>
              <a:defRPr/>
            </a:lvl1pPr>
          </a:lstStyle>
          <a:p>
            <a:r>
              <a:rPr lang="en-US"/>
              <a:t>Add slide title</a:t>
            </a:r>
          </a:p>
        </p:txBody>
      </p:sp>
      <p:sp>
        <p:nvSpPr>
          <p:cNvPr id="5" name="Slide Number Placeholder 4"/>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3883242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3E8618A-F67A-4ADA-9D37-61F64456973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5334000"/>
            <a:ext cx="12192000" cy="1524000"/>
          </a:xfrm>
          <a:prstGeom prst="rect">
            <a:avLst/>
          </a:prstGeom>
        </p:spPr>
      </p:pic>
      <p:sp>
        <p:nvSpPr>
          <p:cNvPr id="3" name="Picture Placeholder 2"/>
          <p:cNvSpPr>
            <a:spLocks noGrp="1"/>
          </p:cNvSpPr>
          <p:nvPr>
            <p:ph type="pic" idx="1" hasCustomPrompt="1"/>
          </p:nvPr>
        </p:nvSpPr>
        <p:spPr>
          <a:xfrm>
            <a:off x="2389717" y="612775"/>
            <a:ext cx="7315200" cy="3657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Insert a picture</a:t>
            </a:r>
          </a:p>
        </p:txBody>
      </p:sp>
      <p:sp>
        <p:nvSpPr>
          <p:cNvPr id="2" name="Title 1"/>
          <p:cNvSpPr>
            <a:spLocks noGrp="1"/>
          </p:cNvSpPr>
          <p:nvPr>
            <p:ph type="title" hasCustomPrompt="1"/>
          </p:nvPr>
        </p:nvSpPr>
        <p:spPr>
          <a:xfrm>
            <a:off x="2389717" y="4343400"/>
            <a:ext cx="7315200" cy="566738"/>
          </a:xfrm>
        </p:spPr>
        <p:txBody>
          <a:bodyPr anchor="b"/>
          <a:lstStyle>
            <a:lvl1pPr algn="l">
              <a:defRPr sz="2000" b="1"/>
            </a:lvl1pPr>
          </a:lstStyle>
          <a:p>
            <a:r>
              <a:rPr lang="en-US"/>
              <a:t>Add title</a:t>
            </a:r>
          </a:p>
        </p:txBody>
      </p:sp>
      <p:sp>
        <p:nvSpPr>
          <p:cNvPr id="4" name="Text Placeholder 3"/>
          <p:cNvSpPr>
            <a:spLocks noGrp="1"/>
          </p:cNvSpPr>
          <p:nvPr>
            <p:ph type="body" sz="half" idx="2" hasCustomPrompt="1"/>
          </p:nvPr>
        </p:nvSpPr>
        <p:spPr>
          <a:xfrm>
            <a:off x="2389717" y="4953000"/>
            <a:ext cx="7315200" cy="533400"/>
          </a:xfrm>
        </p:spPr>
        <p:txBody>
          <a:bodyPr>
            <a:normAutofit/>
          </a:bodyPr>
          <a:lstStyle>
            <a:lvl1pPr marL="0" indent="0">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Add subtext</a:t>
            </a:r>
          </a:p>
        </p:txBody>
      </p:sp>
      <p:sp>
        <p:nvSpPr>
          <p:cNvPr id="7" name="Slide Number Placeholder 6"/>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1597450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31618"/>
            <a:ext cx="12191999" cy="7065818"/>
          </a:xfrm>
          <a:prstGeom prst="rect">
            <a:avLst/>
          </a:prstGeom>
        </p:spPr>
      </p:pic>
      <p:sp>
        <p:nvSpPr>
          <p:cNvPr id="8" name="Title 1"/>
          <p:cNvSpPr>
            <a:spLocks noGrp="1"/>
          </p:cNvSpPr>
          <p:nvPr>
            <p:ph type="title" hasCustomPrompt="1"/>
          </p:nvPr>
        </p:nvSpPr>
        <p:spPr>
          <a:xfrm>
            <a:off x="609600" y="1981200"/>
            <a:ext cx="10972800" cy="1143000"/>
          </a:xfrm>
        </p:spPr>
        <p:txBody>
          <a:bodyPr/>
          <a:lstStyle>
            <a:lvl1pPr>
              <a:defRPr>
                <a:solidFill>
                  <a:schemeClr val="bg1"/>
                </a:solidFill>
              </a:defRPr>
            </a:lvl1pPr>
          </a:lstStyle>
          <a:p>
            <a:r>
              <a:rPr lang="en-US"/>
              <a:t>Add closing slide title</a:t>
            </a:r>
          </a:p>
        </p:txBody>
      </p:sp>
      <p:sp>
        <p:nvSpPr>
          <p:cNvPr id="9" name="Title 1"/>
          <p:cNvSpPr txBox="1">
            <a:spLocks/>
          </p:cNvSpPr>
          <p:nvPr userDrawn="1"/>
        </p:nvSpPr>
        <p:spPr>
          <a:xfrm>
            <a:off x="2389717" y="3429000"/>
            <a:ext cx="7315200" cy="566738"/>
          </a:xfrm>
          <a:prstGeom prst="rect">
            <a:avLst/>
          </a:prstGeom>
        </p:spPr>
        <p:txBody>
          <a:bodyPr vert="horz" lIns="91440" tIns="45720" rIns="91440" bIns="45720" rtlCol="0" anchor="b">
            <a:normAutofit/>
          </a:bodyPr>
          <a:lstStyle>
            <a:lvl1pPr algn="l">
              <a:defRPr sz="2000" b="1"/>
            </a:lvl1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2400" b="1" i="0" u="none" strike="noStrike" kern="1200" cap="none" spc="0" normalizeH="0" baseline="0" noProof="0">
              <a:ln>
                <a:noFill/>
              </a:ln>
              <a:solidFill>
                <a:schemeClr val="bg1"/>
              </a:solidFill>
              <a:effectLst/>
              <a:uLnTx/>
              <a:uFillTx/>
              <a:latin typeface="+mj-lt"/>
              <a:ea typeface="+mj-ea"/>
              <a:cs typeface="+mj-cs"/>
            </a:endParaRPr>
          </a:p>
        </p:txBody>
      </p:sp>
      <p:pic>
        <p:nvPicPr>
          <p:cNvPr id="3" name="Picture 2" descr="Administration for Community Living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737600" y="5760433"/>
            <a:ext cx="3098285" cy="961042"/>
          </a:xfrm>
          <a:prstGeom prst="rect">
            <a:avLst/>
          </a:prstGeom>
        </p:spPr>
      </p:pic>
      <p:sp>
        <p:nvSpPr>
          <p:cNvPr id="6" name="Slide Number Placeholder 3"/>
          <p:cNvSpPr>
            <a:spLocks noGrp="1"/>
          </p:cNvSpPr>
          <p:nvPr>
            <p:ph type="sldNum" sz="quarter" idx="12"/>
          </p:nvPr>
        </p:nvSpPr>
        <p:spPr>
          <a:xfrm>
            <a:off x="4673600" y="6356351"/>
            <a:ext cx="2844800" cy="365125"/>
          </a:xfrm>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2949092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4673600" y="6356351"/>
            <a:ext cx="2844800" cy="365125"/>
          </a:xfrm>
          <a:prstGeom prst="rect">
            <a:avLst/>
          </a:prstGeom>
        </p:spPr>
        <p:txBody>
          <a:bodyPr vert="horz" lIns="91440" tIns="45720" rIns="91440" bIns="45720" rtlCol="0" anchor="ctr"/>
          <a:lstStyle>
            <a:lvl1pPr algn="ctr">
              <a:defRPr sz="1400">
                <a:solidFill>
                  <a:schemeClr val="bg1">
                    <a:lumMod val="85000"/>
                  </a:schemeClr>
                </a:solidFill>
              </a:defRPr>
            </a:lvl1pPr>
          </a:lstStyle>
          <a:p>
            <a:fld id="{7AA28999-D008-419E-9628-EE1C64F81F4C}" type="slidenum">
              <a:rPr lang="en-US" smtClean="0"/>
              <a:pPr/>
              <a:t>‹#›</a:t>
            </a:fld>
            <a:endParaRPr lang="en-US"/>
          </a:p>
        </p:txBody>
      </p:sp>
    </p:spTree>
    <p:extLst>
      <p:ext uri="{BB962C8B-B14F-4D97-AF65-F5344CB8AC3E}">
        <p14:creationId xmlns:p14="http://schemas.microsoft.com/office/powerpoint/2010/main" val="4070863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ft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spcBef>
          <a:spcPct val="20000"/>
        </a:spcBef>
        <a:buClr>
          <a:schemeClr val="tx2"/>
        </a:buClr>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Tx/>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0A4F90"/>
        </a:buClr>
        <a:buSzPct val="100000"/>
        <a:buFont typeface="Wingdings" panose="05000000000000000000" pitchFamily="2" charset="2"/>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Courier New" panose="02070309020205020404" pitchFamily="49" charset="0"/>
        <a:buChar char="o"/>
        <a:defRPr sz="2000" kern="1200">
          <a:solidFill>
            <a:schemeClr val="tx1"/>
          </a:solidFill>
          <a:latin typeface="+mn-lt"/>
          <a:ea typeface="+mn-ea"/>
          <a:cs typeface="+mn-cs"/>
        </a:defRPr>
      </a:lvl4pPr>
      <a:lvl5pPr marL="2057400" indent="-228600" algn="l" defTabSz="914400" rtl="0" eaLnBrk="1" latinLnBrk="0" hangingPunct="1">
        <a:spcBef>
          <a:spcPct val="20000"/>
        </a:spcBef>
        <a:buClrTx/>
        <a:buFont typeface="Wingdings" panose="05000000000000000000" pitchFamily="2" charset="2"/>
        <a:buChar char="Ø"/>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C4FA9130-B4CA-4089-A840-5A1432FA6E15}" type="datetime1">
              <a:rPr lang="en-US" smtClean="0"/>
              <a:t>10/13/2021</a:t>
            </a:fld>
            <a:endParaRPr lang="en-US"/>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162D542-39A4-4598-BEB9-D1267FDA8501}" type="slidenum">
              <a:rPr lang="en-US" smtClean="0"/>
              <a:t>‹#›</a:t>
            </a:fld>
            <a:endParaRPr lang="en-US"/>
          </a:p>
        </p:txBody>
      </p:sp>
    </p:spTree>
    <p:extLst>
      <p:ext uri="{BB962C8B-B14F-4D97-AF65-F5344CB8AC3E}">
        <p14:creationId xmlns:p14="http://schemas.microsoft.com/office/powerpoint/2010/main" val="27830927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l" rtl="0" eaLnBrk="1" latinLnBrk="0" hangingPunct="1">
        <a:spcBef>
          <a:spcPct val="0"/>
        </a:spcBef>
        <a:buNone/>
        <a:defRPr kumimoji="0" sz="4400" b="0" i="0" u="none"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b="0" i="0" u="none"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9F5561DF-B7AD-49AB-8FF3-E6B6D9CF6B95}" type="datetime1">
              <a:rPr lang="en-US" smtClean="0"/>
              <a:t>10/13/2021</a:t>
            </a:fld>
            <a:endParaRPr lang="en-US" dirty="0"/>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7C46885-3B61-4FA5-865B-6F824E528C1C}" type="slidenum">
              <a:rPr lang="en-US" smtClean="0"/>
              <a:t>‹#›</a:t>
            </a:fld>
            <a:endParaRPr lang="en-US" dirty="0"/>
          </a:p>
        </p:txBody>
      </p:sp>
    </p:spTree>
    <p:extLst>
      <p:ext uri="{BB962C8B-B14F-4D97-AF65-F5344CB8AC3E}">
        <p14:creationId xmlns:p14="http://schemas.microsoft.com/office/powerpoint/2010/main" val="751981973"/>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dirty="0"/>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A4A7517-E5FF-4083-9A96-F51222F84DCF}" type="slidenum">
              <a:rPr lang="en-US" smtClean="0"/>
              <a:t>‹#›</a:t>
            </a:fld>
            <a:endParaRPr lang="en-US" dirty="0"/>
          </a:p>
        </p:txBody>
      </p:sp>
    </p:spTree>
    <p:extLst>
      <p:ext uri="{BB962C8B-B14F-4D97-AF65-F5344CB8AC3E}">
        <p14:creationId xmlns:p14="http://schemas.microsoft.com/office/powerpoint/2010/main" val="3410889529"/>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2.xml"/><Relationship Id="rId7" Type="http://schemas.openxmlformats.org/officeDocument/2006/relationships/image" Target="../media/image14.jpg"/><Relationship Id="rId2" Type="http://schemas.openxmlformats.org/officeDocument/2006/relationships/slideLayout" Target="../slideLayouts/slideLayout12.xml"/><Relationship Id="rId1" Type="http://schemas.openxmlformats.org/officeDocument/2006/relationships/tags" Target="../tags/tag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www.shiphelp.org/covid-19/toolkit"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irp-cdn.multiscreensite.com/a8a8e955/files/uploaded/Create%20Your%20Medicare%20Personal%20Account.pdf"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hyperlink" Target="mailto:ship@acl.hhs.gov" TargetMode="Externa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hyperlink" Target="mailto:ship@acl.hhs.gov" TargetMode="Externa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hyperlink" Target="https://cmsnationaltrainingprogram.cms.gov/" TargetMode="External"/><Relationship Id="rId7" Type="http://schemas.openxmlformats.org/officeDocument/2006/relationships/hyperlink" Target="https://www.ncoa.org/article/medicare-part-d-transition-policy"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hyperlink" Target="https://www.ncoa.org/article/medicare-part-d-cost-sharing-chart" TargetMode="External"/><Relationship Id="rId5" Type="http://schemas.openxmlformats.org/officeDocument/2006/relationships/hyperlink" Target="https://www.ncoa.org/article/donut-hole-part-d" TargetMode="External"/><Relationship Id="rId4" Type="http://schemas.openxmlformats.org/officeDocument/2006/relationships/hyperlink" Target="http://www.shiphelp.org/covid-19/toolkit"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23.png"/><Relationship Id="rId3" Type="http://schemas.openxmlformats.org/officeDocument/2006/relationships/notesSlide" Target="../notesSlides/notesSlide25.xml"/><Relationship Id="rId7" Type="http://schemas.openxmlformats.org/officeDocument/2006/relationships/diagramColors" Target="../diagrams/colors1.xml"/><Relationship Id="rId12" Type="http://schemas.openxmlformats.org/officeDocument/2006/relationships/image" Target="../media/image22.jpg"/><Relationship Id="rId2" Type="http://schemas.openxmlformats.org/officeDocument/2006/relationships/slideLayout" Target="../slideLayouts/slideLayout34.xml"/><Relationship Id="rId1" Type="http://schemas.openxmlformats.org/officeDocument/2006/relationships/tags" Target="../tags/tag2.xml"/><Relationship Id="rId6" Type="http://schemas.openxmlformats.org/officeDocument/2006/relationships/diagramQuickStyle" Target="../diagrams/quickStyle1.xml"/><Relationship Id="rId11" Type="http://schemas.openxmlformats.org/officeDocument/2006/relationships/image" Target="../media/image21.png"/><Relationship Id="rId5" Type="http://schemas.openxmlformats.org/officeDocument/2006/relationships/diagramLayout" Target="../diagrams/layout1.xml"/><Relationship Id="rId10" Type="http://schemas.openxmlformats.org/officeDocument/2006/relationships/image" Target="../media/image20.png"/><Relationship Id="rId4" Type="http://schemas.openxmlformats.org/officeDocument/2006/relationships/diagramData" Target="../diagrams/data1.xml"/><Relationship Id="rId9" Type="http://schemas.openxmlformats.org/officeDocument/2006/relationships/image" Target="../media/image19.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4.xml"/><Relationship Id="rId1" Type="http://schemas.openxmlformats.org/officeDocument/2006/relationships/tags" Target="../tags/tag3.xml"/><Relationship Id="rId5" Type="http://schemas.openxmlformats.org/officeDocument/2006/relationships/image" Target="../media/image12.png"/><Relationship Id="rId4" Type="http://schemas.openxmlformats.org/officeDocument/2006/relationships/image" Target="../media/image24.jp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8.xml"/><Relationship Id="rId1" Type="http://schemas.openxmlformats.org/officeDocument/2006/relationships/tags" Target="../tags/tag4.xml"/><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hyperlink" Target="mailto:SHIP@acl.hhs.gov"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mailto:SHIP@acl.hhs.gov"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8F680A30-D6E9-4451-93D6-C9D945990C3B}"/>
              </a:ext>
            </a:extLst>
          </p:cNvPr>
          <p:cNvSpPr txBox="1">
            <a:spLocks noChangeArrowheads="1"/>
          </p:cNvSpPr>
          <p:nvPr/>
        </p:nvSpPr>
        <p:spPr>
          <a:xfrm>
            <a:off x="2438401" y="457201"/>
            <a:ext cx="7494963" cy="1168089"/>
          </a:xfrm>
          <a:prstGeom prst="rect">
            <a:avLst/>
          </a:prstGeom>
        </p:spPr>
        <p:txBody>
          <a:bodyPr vert="horz" lIns="68580" tIns="34290" rIns="68580" bIns="3429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85000"/>
              </a:lnSpc>
              <a:spcBef>
                <a:spcPct val="0"/>
              </a:spcBef>
              <a:spcAft>
                <a:spcPts val="0"/>
              </a:spcAft>
              <a:buClrTx/>
              <a:buSzTx/>
              <a:buFontTx/>
              <a:buNone/>
              <a:tabLst/>
              <a:defRPr/>
            </a:pPr>
            <a:endParaRPr kumimoji="0" lang="en-US" altLang="en-US" sz="3600" b="0" i="0" u="none" strike="noStrike" kern="1200" cap="none" spc="-50" normalizeH="0" baseline="0" noProof="0">
              <a:ln>
                <a:noFill/>
              </a:ln>
              <a:solidFill>
                <a:srgbClr val="339966"/>
              </a:solidFill>
              <a:effectLst/>
              <a:uLnTx/>
              <a:uFillTx/>
              <a:latin typeface="Arial" charset="0"/>
              <a:ea typeface="+mj-ea"/>
              <a:cs typeface="Arial" charset="0"/>
            </a:endParaRPr>
          </a:p>
        </p:txBody>
      </p:sp>
      <p:pic>
        <p:nvPicPr>
          <p:cNvPr id="8" name="Picture 7" descr="Logo, company name&#10;&#10;Description automatically generated">
            <a:extLst>
              <a:ext uri="{FF2B5EF4-FFF2-40B4-BE49-F238E27FC236}">
                <a16:creationId xmlns:a16="http://schemas.microsoft.com/office/drawing/2014/main" id="{6A1601A3-501E-486A-BAB8-68E7A5FF5C9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5729436"/>
            <a:ext cx="1690608" cy="995837"/>
          </a:xfrm>
          <a:prstGeom prst="rect">
            <a:avLst/>
          </a:prstGeom>
        </p:spPr>
      </p:pic>
      <p:sp>
        <p:nvSpPr>
          <p:cNvPr id="6" name="Text Placeholder 5">
            <a:extLst>
              <a:ext uri="{FF2B5EF4-FFF2-40B4-BE49-F238E27FC236}">
                <a16:creationId xmlns:a16="http://schemas.microsoft.com/office/drawing/2014/main" id="{DD6D99E1-A744-4C73-A454-255EADDC5E5D}"/>
              </a:ext>
            </a:extLst>
          </p:cNvPr>
          <p:cNvSpPr>
            <a:spLocks noGrp="1"/>
          </p:cNvSpPr>
          <p:nvPr>
            <p:ph type="body" sz="quarter" idx="14"/>
          </p:nvPr>
        </p:nvSpPr>
        <p:spPr>
          <a:xfrm>
            <a:off x="4165600" y="2743199"/>
            <a:ext cx="8026400" cy="1214476"/>
          </a:xfrm>
        </p:spPr>
        <p:txBody>
          <a:bodyPr vert="horz" lIns="91440" tIns="45720" rIns="91440" bIns="45720" rtlCol="0" anchor="t">
            <a:normAutofit fontScale="92500" lnSpcReduction="20000"/>
          </a:bodyPr>
          <a:lstStyle/>
          <a:p>
            <a:r>
              <a:rPr lang="en-US" dirty="0"/>
              <a:t>Getting Ready for Medicare OEP: Navigating Medicare Policy and Medicare Plan Finder</a:t>
            </a:r>
          </a:p>
        </p:txBody>
      </p:sp>
      <p:sp>
        <p:nvSpPr>
          <p:cNvPr id="7" name="Text Placeholder 6">
            <a:extLst>
              <a:ext uri="{FF2B5EF4-FFF2-40B4-BE49-F238E27FC236}">
                <a16:creationId xmlns:a16="http://schemas.microsoft.com/office/drawing/2014/main" id="{B75243D0-D69A-487A-BFA8-8FCBBBB1F1F5}"/>
              </a:ext>
            </a:extLst>
          </p:cNvPr>
          <p:cNvSpPr>
            <a:spLocks noGrp="1"/>
          </p:cNvSpPr>
          <p:nvPr>
            <p:ph type="body" sz="quarter" idx="15"/>
          </p:nvPr>
        </p:nvSpPr>
        <p:spPr>
          <a:xfrm>
            <a:off x="4165600" y="4109016"/>
            <a:ext cx="8026400" cy="895514"/>
          </a:xfrm>
        </p:spPr>
        <p:txBody>
          <a:bodyPr vert="horz" lIns="91440" tIns="45720" rIns="91440" bIns="45720" rtlCol="0" anchor="t">
            <a:normAutofit fontScale="92500" lnSpcReduction="10000"/>
          </a:bodyPr>
          <a:lstStyle/>
          <a:p>
            <a:r>
              <a:rPr lang="en-US">
                <a:cs typeface="Arial"/>
              </a:rPr>
              <a:t>Rebecca Kinney, Director, ACL/OHIC</a:t>
            </a:r>
          </a:p>
          <a:p>
            <a:r>
              <a:rPr lang="en-US">
                <a:cs typeface="Arial"/>
              </a:rPr>
              <a:t>Melissa Simpson, Assistant Director, ACL/OHIC</a:t>
            </a:r>
          </a:p>
        </p:txBody>
      </p:sp>
      <p:sp>
        <p:nvSpPr>
          <p:cNvPr id="4" name="Text Placeholder 3">
            <a:extLst>
              <a:ext uri="{FF2B5EF4-FFF2-40B4-BE49-F238E27FC236}">
                <a16:creationId xmlns:a16="http://schemas.microsoft.com/office/drawing/2014/main" id="{D5438EB7-25FB-49F8-8200-C4EB6C43BCA1}"/>
              </a:ext>
            </a:extLst>
          </p:cNvPr>
          <p:cNvSpPr>
            <a:spLocks noGrp="1"/>
          </p:cNvSpPr>
          <p:nvPr>
            <p:ph type="body" sz="quarter" idx="12"/>
          </p:nvPr>
        </p:nvSpPr>
        <p:spPr>
          <a:xfrm>
            <a:off x="4165600" y="5155870"/>
            <a:ext cx="5283200" cy="457200"/>
          </a:xfrm>
        </p:spPr>
        <p:txBody>
          <a:bodyPr/>
          <a:lstStyle/>
          <a:p>
            <a:r>
              <a:rPr lang="en-US"/>
              <a:t>October 13, 2021</a:t>
            </a:r>
          </a:p>
        </p:txBody>
      </p:sp>
      <p:pic>
        <p:nvPicPr>
          <p:cNvPr id="13" name="Content Placeholder 11" descr="New State Health Insurance Assistance Program (SHIP) Logo">
            <a:extLst>
              <a:ext uri="{FF2B5EF4-FFF2-40B4-BE49-F238E27FC236}">
                <a16:creationId xmlns:a16="http://schemas.microsoft.com/office/drawing/2014/main" id="{D984EA79-4D8F-43F1-A990-6A50F5B32FBC}"/>
              </a:ext>
            </a:extLst>
          </p:cNvPr>
          <p:cNvPicPr>
            <a:picLocks noGrp="1" noChangeAspect="1"/>
          </p:cNvPicPr>
          <p:nvPr/>
        </p:nvPicPr>
        <p:blipFill>
          <a:blip r:embed="rId4"/>
          <a:stretch>
            <a:fillRect/>
          </a:stretch>
        </p:blipFill>
        <p:spPr>
          <a:xfrm>
            <a:off x="9640154" y="5867400"/>
            <a:ext cx="2279001" cy="717126"/>
          </a:xfrm>
          <a:prstGeom prst="rect">
            <a:avLst/>
          </a:prstGeom>
        </p:spPr>
      </p:pic>
      <p:pic>
        <p:nvPicPr>
          <p:cNvPr id="3" name="Picture 2" descr="Logo&#10;&#10;Description automatically generated">
            <a:extLst>
              <a:ext uri="{FF2B5EF4-FFF2-40B4-BE49-F238E27FC236}">
                <a16:creationId xmlns:a16="http://schemas.microsoft.com/office/drawing/2014/main" id="{B50173F2-8B69-4591-8707-ACDF27767B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56499" y="5761391"/>
            <a:ext cx="2279001" cy="941522"/>
          </a:xfrm>
          <a:prstGeom prst="rect">
            <a:avLst/>
          </a:prstGeom>
        </p:spPr>
      </p:pic>
    </p:spTree>
    <p:extLst>
      <p:ext uri="{BB962C8B-B14F-4D97-AF65-F5344CB8AC3E}">
        <p14:creationId xmlns:p14="http://schemas.microsoft.com/office/powerpoint/2010/main" val="16383706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22838-D121-4EE6-BCE2-51DF08D7FA47}"/>
              </a:ext>
            </a:extLst>
          </p:cNvPr>
          <p:cNvSpPr>
            <a:spLocks noGrp="1"/>
          </p:cNvSpPr>
          <p:nvPr>
            <p:ph type="title"/>
          </p:nvPr>
        </p:nvSpPr>
        <p:spPr/>
        <p:txBody>
          <a:bodyPr>
            <a:normAutofit/>
          </a:bodyPr>
          <a:lstStyle/>
          <a:p>
            <a:r>
              <a:rPr lang="en-US" sz="4000">
                <a:cs typeface="Calibri Light"/>
              </a:rPr>
              <a:t>Disaster Declaration Flexibilities</a:t>
            </a:r>
            <a:endParaRPr lang="en-US" sz="4000"/>
          </a:p>
        </p:txBody>
      </p:sp>
      <p:sp>
        <p:nvSpPr>
          <p:cNvPr id="3" name="Content Placeholder 2">
            <a:extLst>
              <a:ext uri="{FF2B5EF4-FFF2-40B4-BE49-F238E27FC236}">
                <a16:creationId xmlns:a16="http://schemas.microsoft.com/office/drawing/2014/main" id="{AB6541C5-3462-45D5-9E88-2E83040A75FB}"/>
              </a:ext>
            </a:extLst>
          </p:cNvPr>
          <p:cNvSpPr>
            <a:spLocks noGrp="1"/>
          </p:cNvSpPr>
          <p:nvPr>
            <p:ph idx="1"/>
          </p:nvPr>
        </p:nvSpPr>
        <p:spPr>
          <a:xfrm>
            <a:off x="609600" y="1600200"/>
            <a:ext cx="6305550" cy="4126230"/>
          </a:xfrm>
        </p:spPr>
        <p:txBody>
          <a:bodyPr vert="horz" lIns="91440" tIns="45720" rIns="91440" bIns="45720" rtlCol="0" anchor="t">
            <a:normAutofit/>
          </a:bodyPr>
          <a:lstStyle/>
          <a:p>
            <a:r>
              <a:rPr lang="en-US" sz="2400">
                <a:cs typeface="Calibri"/>
              </a:rPr>
              <a:t>Special Enrollment Period (SEP): </a:t>
            </a:r>
            <a:endParaRPr lang="en-US"/>
          </a:p>
          <a:p>
            <a:pPr lvl="1"/>
            <a:r>
              <a:rPr lang="en-US" sz="2000">
                <a:cs typeface="Calibri"/>
              </a:rPr>
              <a:t>Available for individuals affected by a </a:t>
            </a:r>
            <a:r>
              <a:rPr lang="en-US" sz="2000" b="1">
                <a:cs typeface="Calibri"/>
              </a:rPr>
              <a:t>government entity-declared</a:t>
            </a:r>
            <a:r>
              <a:rPr lang="en-US" sz="2000">
                <a:cs typeface="Calibri"/>
              </a:rPr>
              <a:t> emergency or other major disaster declared by a federal, state or local government entity </a:t>
            </a:r>
            <a:r>
              <a:rPr lang="en-US" sz="2000" u="sng">
                <a:cs typeface="Calibri"/>
              </a:rPr>
              <a:t>who was unable to, or did not make an election during another valid election period.</a:t>
            </a:r>
            <a:r>
              <a:rPr lang="en-US" sz="2000">
                <a:cs typeface="Calibri"/>
              </a:rPr>
              <a:t> </a:t>
            </a:r>
            <a:endParaRPr lang="en-US" sz="2000">
              <a:cs typeface="Arial"/>
            </a:endParaRPr>
          </a:p>
          <a:p>
            <a:r>
              <a:rPr lang="en-US" sz="2400">
                <a:cs typeface="Calibri"/>
              </a:rPr>
              <a:t>SEP ends 2 full calendar months following the end date identified in the declaration or, if different, the date the end of the incident is announced, whichever is later. </a:t>
            </a:r>
          </a:p>
        </p:txBody>
      </p:sp>
      <p:sp>
        <p:nvSpPr>
          <p:cNvPr id="4" name="TextBox 3">
            <a:extLst>
              <a:ext uri="{FF2B5EF4-FFF2-40B4-BE49-F238E27FC236}">
                <a16:creationId xmlns:a16="http://schemas.microsoft.com/office/drawing/2014/main" id="{9FD82CF4-BF9E-47B9-84E1-D8E8B7F12282}"/>
              </a:ext>
            </a:extLst>
          </p:cNvPr>
          <p:cNvSpPr txBox="1"/>
          <p:nvPr/>
        </p:nvSpPr>
        <p:spPr>
          <a:xfrm>
            <a:off x="7418070" y="1793082"/>
            <a:ext cx="4343400" cy="3477875"/>
          </a:xfrm>
          <a:prstGeom prst="rect">
            <a:avLst/>
          </a:prstGeom>
          <a:effectLst>
            <a:outerShdw blurRad="63500" sx="102000" sy="102000" algn="ctr"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sz="2000">
                <a:cs typeface="Calibri"/>
              </a:rPr>
              <a:t>To qualify for this SEP the Medicare Beneficiary must: </a:t>
            </a:r>
            <a:endParaRPr lang="en-US">
              <a:cs typeface="Arial" panose="020B0604020202020204"/>
            </a:endParaRPr>
          </a:p>
          <a:p>
            <a:pPr marL="971550" lvl="1" indent="-514350">
              <a:buFont typeface="+mj-lt"/>
              <a:buAutoNum type="arabicPeriod"/>
            </a:pPr>
            <a:r>
              <a:rPr lang="en-US" sz="2000">
                <a:cs typeface="Calibri"/>
              </a:rPr>
              <a:t>Reside in (or resided at the start of the emergency) in the area impacted, </a:t>
            </a:r>
          </a:p>
          <a:p>
            <a:pPr marL="971550" lvl="1" indent="-514350">
              <a:buFont typeface="+mj-lt"/>
              <a:buAutoNum type="arabicPeriod"/>
            </a:pPr>
            <a:r>
              <a:rPr lang="en-US" sz="2000">
                <a:cs typeface="Calibri"/>
              </a:rPr>
              <a:t>Had another valid election period at the time of the incident, and</a:t>
            </a:r>
          </a:p>
          <a:p>
            <a:pPr marL="971550" lvl="1" indent="-514350">
              <a:buFont typeface="+mj-lt"/>
              <a:buAutoNum type="arabicPeriod"/>
            </a:pPr>
            <a:r>
              <a:rPr lang="en-US" sz="2000">
                <a:cs typeface="Calibri"/>
              </a:rPr>
              <a:t>Did not make an election during the valid election period </a:t>
            </a:r>
            <a:r>
              <a:rPr lang="en-US" sz="2000" u="sng">
                <a:cs typeface="Calibri"/>
              </a:rPr>
              <a:t>due to the disaster</a:t>
            </a:r>
            <a:r>
              <a:rPr lang="en-US" sz="2000">
                <a:cs typeface="Calibri"/>
              </a:rPr>
              <a:t>. </a:t>
            </a:r>
          </a:p>
        </p:txBody>
      </p:sp>
      <p:sp>
        <p:nvSpPr>
          <p:cNvPr id="5" name="Slide Number Placeholder 3">
            <a:extLst>
              <a:ext uri="{FF2B5EF4-FFF2-40B4-BE49-F238E27FC236}">
                <a16:creationId xmlns:a16="http://schemas.microsoft.com/office/drawing/2014/main" id="{B8EC197A-6685-425E-A0FF-8B9EE19FEB30}"/>
              </a:ext>
            </a:extLst>
          </p:cNvPr>
          <p:cNvSpPr>
            <a:spLocks noGrp="1"/>
          </p:cNvSpPr>
          <p:nvPr>
            <p:ph type="sldNum" sz="quarter" idx="12"/>
          </p:nvPr>
        </p:nvSpPr>
        <p:spPr>
          <a:xfrm>
            <a:off x="4673600" y="6356351"/>
            <a:ext cx="2844800" cy="365125"/>
          </a:xfrm>
        </p:spPr>
        <p:txBody>
          <a:bodyPr/>
          <a:lstStyle/>
          <a:p>
            <a:fld id="{7AA28999-D008-419E-9628-EE1C64F81F4C}" type="slidenum">
              <a:rPr lang="en-US" smtClean="0"/>
              <a:pPr/>
              <a:t>10</a:t>
            </a:fld>
            <a:endParaRPr lang="en-US"/>
          </a:p>
        </p:txBody>
      </p:sp>
    </p:spTree>
    <p:extLst>
      <p:ext uri="{BB962C8B-B14F-4D97-AF65-F5344CB8AC3E}">
        <p14:creationId xmlns:p14="http://schemas.microsoft.com/office/powerpoint/2010/main" val="33830487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7EB34-851F-4BF2-BBDC-D388FEE8D066}"/>
              </a:ext>
            </a:extLst>
          </p:cNvPr>
          <p:cNvSpPr>
            <a:spLocks noGrp="1"/>
          </p:cNvSpPr>
          <p:nvPr>
            <p:ph type="title"/>
          </p:nvPr>
        </p:nvSpPr>
        <p:spPr/>
        <p:txBody>
          <a:bodyPr>
            <a:normAutofit/>
          </a:bodyPr>
          <a:lstStyle/>
          <a:p>
            <a:r>
              <a:rPr lang="en-US" sz="4000">
                <a:cs typeface="Calibri Light"/>
              </a:rPr>
              <a:t>Auto &amp; Facilitated Enrollment</a:t>
            </a:r>
            <a:endParaRPr lang="en-US" sz="4000"/>
          </a:p>
        </p:txBody>
      </p:sp>
      <p:sp>
        <p:nvSpPr>
          <p:cNvPr id="4" name="Content Placeholder 3">
            <a:extLst>
              <a:ext uri="{FF2B5EF4-FFF2-40B4-BE49-F238E27FC236}">
                <a16:creationId xmlns:a16="http://schemas.microsoft.com/office/drawing/2014/main" id="{C3A80162-DF4F-43B5-BA39-FD79E27928C6}"/>
              </a:ext>
            </a:extLst>
          </p:cNvPr>
          <p:cNvSpPr>
            <a:spLocks noGrp="1"/>
          </p:cNvSpPr>
          <p:nvPr>
            <p:ph idx="1"/>
          </p:nvPr>
        </p:nvSpPr>
        <p:spPr>
          <a:xfrm>
            <a:off x="393782" y="1565122"/>
            <a:ext cx="6627433" cy="4641786"/>
          </a:xfrm>
        </p:spPr>
        <p:txBody>
          <a:bodyPr vert="horz" lIns="91440" tIns="45720" rIns="91440" bIns="45720" rtlCol="0" anchor="t">
            <a:noAutofit/>
          </a:bodyPr>
          <a:lstStyle/>
          <a:p>
            <a:r>
              <a:rPr lang="en-US" sz="2000"/>
              <a:t>PDPs qualify for auto/facilitated enrollments if they: </a:t>
            </a:r>
            <a:endParaRPr lang="en-US" sz="2000">
              <a:cs typeface="Arial"/>
            </a:endParaRPr>
          </a:p>
          <a:p>
            <a:pPr lvl="1"/>
            <a:r>
              <a:rPr lang="en-US" sz="1800"/>
              <a:t>Offer basic prescription drug coverage, and</a:t>
            </a:r>
            <a:endParaRPr lang="en-US" sz="1800">
              <a:cs typeface="Arial"/>
            </a:endParaRPr>
          </a:p>
          <a:p>
            <a:pPr lvl="1"/>
            <a:r>
              <a:rPr lang="en-US" sz="1800"/>
              <a:t>Have a premium at or below the low-income premium subsidy amount (benchmark) for the region</a:t>
            </a:r>
            <a:endParaRPr lang="en-US" sz="1800">
              <a:cs typeface="Arial"/>
            </a:endParaRPr>
          </a:p>
          <a:p>
            <a:r>
              <a:rPr lang="en-US" sz="2000"/>
              <a:t>Qualifying PDPs must accept all individual assigned by CMS who had been previously involuntarily disenrolled due to non-payment. </a:t>
            </a:r>
            <a:endParaRPr lang="en-US" sz="2000">
              <a:cs typeface="Arial"/>
            </a:endParaRPr>
          </a:p>
          <a:p>
            <a:r>
              <a:rPr lang="en-US" sz="2000"/>
              <a:t>Only plans with standard or basic alternative benefit packages will be included. </a:t>
            </a:r>
            <a:endParaRPr lang="en-US" sz="2000">
              <a:cs typeface="Arial" panose="020B0604020202020204"/>
            </a:endParaRPr>
          </a:p>
          <a:p>
            <a:pPr lvl="1"/>
            <a:r>
              <a:rPr lang="en-US" sz="1800"/>
              <a:t>CMS will not auto/facilitate enrollment into enhanced packages even if they are below the benchmark.</a:t>
            </a:r>
            <a:endParaRPr lang="en-US" sz="1800">
              <a:cs typeface="Arial"/>
            </a:endParaRPr>
          </a:p>
          <a:p>
            <a:pPr lvl="1"/>
            <a:r>
              <a:rPr lang="en-US" sz="1800"/>
              <a:t>CMS will not auto/facilitate enrollment into PDPs that waive the “de </a:t>
            </a:r>
            <a:r>
              <a:rPr lang="en-US" sz="1800" err="1"/>
              <a:t>minimus</a:t>
            </a:r>
            <a:r>
              <a:rPr lang="en-US" sz="1800"/>
              <a:t>” amount.</a:t>
            </a:r>
            <a:endParaRPr lang="en-US" sz="1800">
              <a:cs typeface="Arial"/>
            </a:endParaRPr>
          </a:p>
        </p:txBody>
      </p:sp>
      <p:sp>
        <p:nvSpPr>
          <p:cNvPr id="5" name="TextBox 4">
            <a:extLst>
              <a:ext uri="{FF2B5EF4-FFF2-40B4-BE49-F238E27FC236}">
                <a16:creationId xmlns:a16="http://schemas.microsoft.com/office/drawing/2014/main" id="{A1868E03-C811-438B-8915-3FF63A1BE350}"/>
              </a:ext>
            </a:extLst>
          </p:cNvPr>
          <p:cNvSpPr txBox="1"/>
          <p:nvPr/>
        </p:nvSpPr>
        <p:spPr>
          <a:xfrm>
            <a:off x="7338060" y="1997839"/>
            <a:ext cx="4560570" cy="2862322"/>
          </a:xfrm>
          <a:prstGeom prst="rect">
            <a:avLst/>
          </a:prstGeom>
          <a:effectLst>
            <a:outerShdw blurRad="63500" sx="102000" sy="102000" algn="ct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n-US" sz="2000" b="1"/>
              <a:t>Auto Enrollment </a:t>
            </a:r>
            <a:r>
              <a:rPr lang="en-US" sz="2000"/>
              <a:t>= </a:t>
            </a:r>
            <a:r>
              <a:rPr lang="en-US" sz="2000" u="sng"/>
              <a:t>Full-benefit dual eligible individuals </a:t>
            </a:r>
            <a:r>
              <a:rPr lang="en-US" sz="2000"/>
              <a:t>who have not elected a Part D plan will be auto-enrolled into one by CMS.</a:t>
            </a:r>
          </a:p>
          <a:p>
            <a:endParaRPr lang="en-US" sz="2000"/>
          </a:p>
          <a:p>
            <a:r>
              <a:rPr lang="en-US" sz="2000" b="1"/>
              <a:t>Facilitated Enrollment </a:t>
            </a:r>
            <a:r>
              <a:rPr lang="en-US" sz="2000"/>
              <a:t>= </a:t>
            </a:r>
            <a:r>
              <a:rPr lang="en-US" sz="2000" u="sng"/>
              <a:t>Non-Dual beneficiaries eligible for LIS </a:t>
            </a:r>
            <a:r>
              <a:rPr lang="en-US" sz="2000"/>
              <a:t>but not enrolled in a Part D plan will be enrolled into a plan by CMS. </a:t>
            </a:r>
          </a:p>
        </p:txBody>
      </p:sp>
      <p:sp>
        <p:nvSpPr>
          <p:cNvPr id="6" name="Slide Number Placeholder 3">
            <a:extLst>
              <a:ext uri="{FF2B5EF4-FFF2-40B4-BE49-F238E27FC236}">
                <a16:creationId xmlns:a16="http://schemas.microsoft.com/office/drawing/2014/main" id="{F4D3D33A-785D-4D9F-BB14-52C8B87ACFD8}"/>
              </a:ext>
            </a:extLst>
          </p:cNvPr>
          <p:cNvSpPr>
            <a:spLocks noGrp="1"/>
          </p:cNvSpPr>
          <p:nvPr>
            <p:ph type="sldNum" sz="quarter" idx="12"/>
          </p:nvPr>
        </p:nvSpPr>
        <p:spPr>
          <a:xfrm>
            <a:off x="4673600" y="6356351"/>
            <a:ext cx="2844800" cy="365125"/>
          </a:xfrm>
        </p:spPr>
        <p:txBody>
          <a:bodyPr/>
          <a:lstStyle/>
          <a:p>
            <a:fld id="{7AA28999-D008-419E-9628-EE1C64F81F4C}" type="slidenum">
              <a:rPr lang="en-US" smtClean="0"/>
              <a:pPr/>
              <a:t>11</a:t>
            </a:fld>
            <a:endParaRPr lang="en-US"/>
          </a:p>
        </p:txBody>
      </p:sp>
    </p:spTree>
    <p:extLst>
      <p:ext uri="{BB962C8B-B14F-4D97-AF65-F5344CB8AC3E}">
        <p14:creationId xmlns:p14="http://schemas.microsoft.com/office/powerpoint/2010/main" val="15927270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31CB7-4542-4063-BCDD-0DF9507F3B0A}"/>
              </a:ext>
            </a:extLst>
          </p:cNvPr>
          <p:cNvSpPr>
            <a:spLocks noGrp="1"/>
          </p:cNvSpPr>
          <p:nvPr>
            <p:ph type="title"/>
          </p:nvPr>
        </p:nvSpPr>
        <p:spPr/>
        <p:txBody>
          <a:bodyPr>
            <a:normAutofit/>
          </a:bodyPr>
          <a:lstStyle/>
          <a:p>
            <a:r>
              <a:rPr lang="en-US" sz="4000"/>
              <a:t>Duals/LIS Reassignment &amp; SEP</a:t>
            </a:r>
          </a:p>
        </p:txBody>
      </p:sp>
      <p:sp>
        <p:nvSpPr>
          <p:cNvPr id="3" name="Content Placeholder 2">
            <a:extLst>
              <a:ext uri="{FF2B5EF4-FFF2-40B4-BE49-F238E27FC236}">
                <a16:creationId xmlns:a16="http://schemas.microsoft.com/office/drawing/2014/main" id="{F4B9E0B6-7E10-4C48-97C9-DE596E775CD1}"/>
              </a:ext>
            </a:extLst>
          </p:cNvPr>
          <p:cNvSpPr>
            <a:spLocks noGrp="1"/>
          </p:cNvSpPr>
          <p:nvPr>
            <p:ph idx="1"/>
          </p:nvPr>
        </p:nvSpPr>
        <p:spPr/>
        <p:txBody>
          <a:bodyPr>
            <a:normAutofit fontScale="92500" lnSpcReduction="20000"/>
          </a:bodyPr>
          <a:lstStyle/>
          <a:p>
            <a:r>
              <a:rPr lang="en-US"/>
              <a:t>CMS will reassign Duals &amp; LIS beneficiaries if: </a:t>
            </a:r>
          </a:p>
          <a:p>
            <a:pPr lvl="1"/>
            <a:r>
              <a:rPr lang="en-US"/>
              <a:t>They were auto/facilitated enrolled in their current plan and that plan will be above the benchmark amount in the next contract year, or</a:t>
            </a:r>
          </a:p>
          <a:p>
            <a:pPr lvl="1"/>
            <a:r>
              <a:rPr lang="en-US"/>
              <a:t>If the current plan is non-renewing (terminating). </a:t>
            </a:r>
          </a:p>
          <a:p>
            <a:r>
              <a:rPr lang="en-US"/>
              <a:t>SEP: Duals and LIS beneficiaries are allowed to enroll or disenroll from a Part D plan once per calendar quarter during the first 9 months of the year (Jan- March; April – June; July – Sept). </a:t>
            </a:r>
          </a:p>
          <a:p>
            <a:pPr lvl="1"/>
            <a:r>
              <a:rPr lang="en-US"/>
              <a:t>Enrollment change is effective the first of the next month. </a:t>
            </a:r>
          </a:p>
        </p:txBody>
      </p:sp>
      <p:sp>
        <p:nvSpPr>
          <p:cNvPr id="4" name="Slide Number Placeholder 3">
            <a:extLst>
              <a:ext uri="{FF2B5EF4-FFF2-40B4-BE49-F238E27FC236}">
                <a16:creationId xmlns:a16="http://schemas.microsoft.com/office/drawing/2014/main" id="{890E6E99-8C47-4C64-9387-0771984A616A}"/>
              </a:ext>
            </a:extLst>
          </p:cNvPr>
          <p:cNvSpPr>
            <a:spLocks noGrp="1"/>
          </p:cNvSpPr>
          <p:nvPr>
            <p:ph type="sldNum" sz="quarter" idx="12"/>
          </p:nvPr>
        </p:nvSpPr>
        <p:spPr/>
        <p:txBody>
          <a:bodyPr/>
          <a:lstStyle/>
          <a:p>
            <a:fld id="{7AA28999-D008-419E-9628-EE1C64F81F4C}" type="slidenum">
              <a:rPr lang="en-US" smtClean="0"/>
              <a:pPr/>
              <a:t>12</a:t>
            </a:fld>
            <a:endParaRPr lang="en-US"/>
          </a:p>
        </p:txBody>
      </p:sp>
    </p:spTree>
    <p:extLst>
      <p:ext uri="{BB962C8B-B14F-4D97-AF65-F5344CB8AC3E}">
        <p14:creationId xmlns:p14="http://schemas.microsoft.com/office/powerpoint/2010/main" val="21276851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B5567-6108-43DC-9E60-FFC232A93A9B}"/>
              </a:ext>
            </a:extLst>
          </p:cNvPr>
          <p:cNvSpPr>
            <a:spLocks noGrp="1"/>
          </p:cNvSpPr>
          <p:nvPr>
            <p:ph type="title"/>
          </p:nvPr>
        </p:nvSpPr>
        <p:spPr/>
        <p:txBody>
          <a:bodyPr/>
          <a:lstStyle/>
          <a:p>
            <a:r>
              <a:rPr lang="en-US">
                <a:cs typeface="Calibri Light"/>
              </a:rPr>
              <a:t>Plan Consolidations</a:t>
            </a:r>
            <a:endParaRPr lang="en-US"/>
          </a:p>
        </p:txBody>
      </p:sp>
      <p:sp>
        <p:nvSpPr>
          <p:cNvPr id="3" name="Content Placeholder 2">
            <a:extLst>
              <a:ext uri="{FF2B5EF4-FFF2-40B4-BE49-F238E27FC236}">
                <a16:creationId xmlns:a16="http://schemas.microsoft.com/office/drawing/2014/main" id="{0A056E6B-DBB0-4AF8-8C66-5A27EFE448A2}"/>
              </a:ext>
            </a:extLst>
          </p:cNvPr>
          <p:cNvSpPr>
            <a:spLocks noGrp="1"/>
          </p:cNvSpPr>
          <p:nvPr>
            <p:ph idx="1"/>
          </p:nvPr>
        </p:nvSpPr>
        <p:spPr/>
        <p:txBody>
          <a:bodyPr vert="horz" lIns="91440" tIns="45720" rIns="91440" bIns="45720" rtlCol="0" anchor="t">
            <a:normAutofit lnSpcReduction="10000"/>
          </a:bodyPr>
          <a:lstStyle/>
          <a:p>
            <a:r>
              <a:rPr lang="en-US">
                <a:cs typeface="Calibri"/>
              </a:rPr>
              <a:t>Plan Consolidations occur when Plan Sponsors merge two or more benefit packages (i.e., plans) offered in the current contract year into a single renewal plan for the following contract year. </a:t>
            </a:r>
          </a:p>
          <a:p>
            <a:r>
              <a:rPr lang="en-US">
                <a:cs typeface="Calibri"/>
              </a:rPr>
              <a:t>These are not enrollment changes: </a:t>
            </a:r>
          </a:p>
          <a:p>
            <a:pPr lvl="1"/>
            <a:r>
              <a:rPr lang="en-US">
                <a:cs typeface="Calibri"/>
              </a:rPr>
              <a:t>Plan consolidations are neither terminations nor non-renewals. Thus, individuals impacted by consolidations are not eligible for a SEP. </a:t>
            </a:r>
          </a:p>
          <a:p>
            <a:endParaRPr lang="en-US">
              <a:cs typeface="Calibri"/>
            </a:endParaRPr>
          </a:p>
        </p:txBody>
      </p:sp>
      <p:sp>
        <p:nvSpPr>
          <p:cNvPr id="4" name="Slide Number Placeholder 3">
            <a:extLst>
              <a:ext uri="{FF2B5EF4-FFF2-40B4-BE49-F238E27FC236}">
                <a16:creationId xmlns:a16="http://schemas.microsoft.com/office/drawing/2014/main" id="{9BA16F13-37B2-4520-9CE4-8FDB5B4F8406}"/>
              </a:ext>
            </a:extLst>
          </p:cNvPr>
          <p:cNvSpPr>
            <a:spLocks noGrp="1"/>
          </p:cNvSpPr>
          <p:nvPr>
            <p:ph type="sldNum" sz="quarter" idx="12"/>
          </p:nvPr>
        </p:nvSpPr>
        <p:spPr>
          <a:xfrm>
            <a:off x="4673600" y="6356351"/>
            <a:ext cx="2844800" cy="365125"/>
          </a:xfrm>
        </p:spPr>
        <p:txBody>
          <a:bodyPr/>
          <a:lstStyle/>
          <a:p>
            <a:fld id="{7AA28999-D008-419E-9628-EE1C64F81F4C}" type="slidenum">
              <a:rPr lang="en-US" smtClean="0"/>
              <a:pPr/>
              <a:t>13</a:t>
            </a:fld>
            <a:endParaRPr lang="en-US"/>
          </a:p>
        </p:txBody>
      </p:sp>
    </p:spTree>
    <p:extLst>
      <p:ext uri="{BB962C8B-B14F-4D97-AF65-F5344CB8AC3E}">
        <p14:creationId xmlns:p14="http://schemas.microsoft.com/office/powerpoint/2010/main" val="31877578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21E14-005D-484C-B317-CE7F5A945822}"/>
              </a:ext>
            </a:extLst>
          </p:cNvPr>
          <p:cNvSpPr>
            <a:spLocks noGrp="1"/>
          </p:cNvSpPr>
          <p:nvPr>
            <p:ph type="title"/>
          </p:nvPr>
        </p:nvSpPr>
        <p:spPr/>
        <p:txBody>
          <a:bodyPr>
            <a:normAutofit/>
          </a:bodyPr>
          <a:lstStyle/>
          <a:p>
            <a:r>
              <a:rPr lang="en-US" sz="4000"/>
              <a:t>Plan Consolidations - Details</a:t>
            </a:r>
          </a:p>
        </p:txBody>
      </p:sp>
      <p:sp>
        <p:nvSpPr>
          <p:cNvPr id="3" name="Content Placeholder 2">
            <a:extLst>
              <a:ext uri="{FF2B5EF4-FFF2-40B4-BE49-F238E27FC236}">
                <a16:creationId xmlns:a16="http://schemas.microsoft.com/office/drawing/2014/main" id="{CD460E02-CD68-41E3-AF12-62F9A0729224}"/>
              </a:ext>
            </a:extLst>
          </p:cNvPr>
          <p:cNvSpPr>
            <a:spLocks noGrp="1"/>
          </p:cNvSpPr>
          <p:nvPr>
            <p:ph idx="1"/>
          </p:nvPr>
        </p:nvSpPr>
        <p:spPr>
          <a:xfrm>
            <a:off x="609600" y="1600200"/>
            <a:ext cx="11230895" cy="4171949"/>
          </a:xfrm>
        </p:spPr>
        <p:txBody>
          <a:bodyPr vert="horz" lIns="91440" tIns="45720" rIns="91440" bIns="45720" rtlCol="0" anchor="t">
            <a:normAutofit/>
          </a:bodyPr>
          <a:lstStyle/>
          <a:p>
            <a:r>
              <a:rPr lang="en-US" sz="2400"/>
              <a:t>Sponsors may not divide the plan enrollees among more than one consolidated plan in the new contract year. </a:t>
            </a:r>
            <a:endParaRPr lang="en-US" sz="2400">
              <a:cs typeface="Arial"/>
            </a:endParaRPr>
          </a:p>
          <a:p>
            <a:r>
              <a:rPr lang="en-US" sz="2400"/>
              <a:t>Sponsors may consolidate: </a:t>
            </a:r>
            <a:endParaRPr lang="en-US" sz="2400">
              <a:cs typeface="Arial"/>
            </a:endParaRPr>
          </a:p>
          <a:p>
            <a:pPr lvl="1"/>
            <a:r>
              <a:rPr lang="en-US" sz="2000"/>
              <a:t>Basic benefit design plans into another basic benefit design</a:t>
            </a:r>
            <a:endParaRPr lang="en-US" sz="2000">
              <a:cs typeface="Arial"/>
            </a:endParaRPr>
          </a:p>
          <a:p>
            <a:pPr lvl="1"/>
            <a:r>
              <a:rPr lang="en-US" sz="2000"/>
              <a:t>An enhanced alternative benefit design to a basic benefit design</a:t>
            </a:r>
            <a:endParaRPr lang="en-US" sz="2000">
              <a:cs typeface="Arial"/>
            </a:endParaRPr>
          </a:p>
          <a:p>
            <a:pPr lvl="1"/>
            <a:r>
              <a:rPr lang="en-US" sz="2000"/>
              <a:t>An enhanced alternative benefit design to another enhanced alternative design</a:t>
            </a:r>
            <a:endParaRPr lang="en-US" sz="2000">
              <a:cs typeface="Arial"/>
            </a:endParaRPr>
          </a:p>
          <a:p>
            <a:r>
              <a:rPr lang="en-US" sz="2400"/>
              <a:t>Sponsors must make certain that the consolidated renewal plan ID is the same as one of the original consolidating plan IDs to reduce beneficiary confusion. </a:t>
            </a:r>
            <a:endParaRPr lang="en-US" sz="2400">
              <a:cs typeface="Arial"/>
            </a:endParaRPr>
          </a:p>
          <a:p>
            <a:r>
              <a:rPr lang="en-US" sz="2400"/>
              <a:t>Changes are communicated via the ANOC. </a:t>
            </a:r>
            <a:endParaRPr lang="en-US" sz="2400">
              <a:cs typeface="Arial"/>
            </a:endParaRPr>
          </a:p>
        </p:txBody>
      </p:sp>
      <p:sp>
        <p:nvSpPr>
          <p:cNvPr id="4" name="Slide Number Placeholder 3">
            <a:extLst>
              <a:ext uri="{FF2B5EF4-FFF2-40B4-BE49-F238E27FC236}">
                <a16:creationId xmlns:a16="http://schemas.microsoft.com/office/drawing/2014/main" id="{37E7CCAE-688C-4CE5-A910-4516E9A02294}"/>
              </a:ext>
            </a:extLst>
          </p:cNvPr>
          <p:cNvSpPr>
            <a:spLocks noGrp="1"/>
          </p:cNvSpPr>
          <p:nvPr>
            <p:ph type="sldNum" sz="quarter" idx="12"/>
          </p:nvPr>
        </p:nvSpPr>
        <p:spPr/>
        <p:txBody>
          <a:bodyPr/>
          <a:lstStyle/>
          <a:p>
            <a:fld id="{7AA28999-D008-419E-9628-EE1C64F81F4C}" type="slidenum">
              <a:rPr lang="en-US" smtClean="0"/>
              <a:pPr/>
              <a:t>14</a:t>
            </a:fld>
            <a:endParaRPr lang="en-US"/>
          </a:p>
        </p:txBody>
      </p:sp>
    </p:spTree>
    <p:extLst>
      <p:ext uri="{BB962C8B-B14F-4D97-AF65-F5344CB8AC3E}">
        <p14:creationId xmlns:p14="http://schemas.microsoft.com/office/powerpoint/2010/main" val="1713302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6B603-4E42-4A37-B860-B82D09937D41}"/>
              </a:ext>
            </a:extLst>
          </p:cNvPr>
          <p:cNvSpPr>
            <a:spLocks noGrp="1"/>
          </p:cNvSpPr>
          <p:nvPr>
            <p:ph type="title"/>
          </p:nvPr>
        </p:nvSpPr>
        <p:spPr/>
        <p:txBody>
          <a:bodyPr>
            <a:normAutofit/>
          </a:bodyPr>
          <a:lstStyle/>
          <a:p>
            <a:r>
              <a:rPr lang="en-US" sz="4000"/>
              <a:t>Plan Consolidations – 2022 Example</a:t>
            </a:r>
          </a:p>
        </p:txBody>
      </p:sp>
      <p:sp>
        <p:nvSpPr>
          <p:cNvPr id="3" name="Content Placeholder 2">
            <a:extLst>
              <a:ext uri="{FF2B5EF4-FFF2-40B4-BE49-F238E27FC236}">
                <a16:creationId xmlns:a16="http://schemas.microsoft.com/office/drawing/2014/main" id="{6A1E3E02-250B-4CED-8D0D-54E7E4F63DA5}"/>
              </a:ext>
            </a:extLst>
          </p:cNvPr>
          <p:cNvSpPr>
            <a:spLocks noGrp="1"/>
          </p:cNvSpPr>
          <p:nvPr>
            <p:ph idx="1"/>
          </p:nvPr>
        </p:nvSpPr>
        <p:spPr>
          <a:xfrm>
            <a:off x="609600" y="1600200"/>
            <a:ext cx="10972800" cy="3954779"/>
          </a:xfrm>
        </p:spPr>
        <p:txBody>
          <a:bodyPr>
            <a:normAutofit lnSpcReduction="10000"/>
          </a:bodyPr>
          <a:lstStyle/>
          <a:p>
            <a:r>
              <a:rPr lang="en-US"/>
              <a:t>Anthem Inc. consolidated several of its Enhanced Alternative plans for 2022.  Premium increases range from $41 to $74. </a:t>
            </a:r>
          </a:p>
          <a:p>
            <a:r>
              <a:rPr lang="en-US"/>
              <a:t>Centene/</a:t>
            </a:r>
            <a:r>
              <a:rPr lang="en-US" err="1"/>
              <a:t>Wellcare</a:t>
            </a:r>
            <a:r>
              <a:rPr lang="en-US"/>
              <a:t> consolidated three plans (S4802, S5810, and S5768) into a single contract for 2022. </a:t>
            </a:r>
          </a:p>
          <a:p>
            <a:pPr lvl="1"/>
            <a:r>
              <a:rPr lang="en-US"/>
              <a:t>S4802 will be the remaining contract</a:t>
            </a:r>
          </a:p>
          <a:p>
            <a:pPr lvl="1"/>
            <a:r>
              <a:rPr lang="en-US"/>
              <a:t>Approximately 2M beneficiaries across all states will be impacted by this consolidation</a:t>
            </a:r>
          </a:p>
        </p:txBody>
      </p:sp>
      <p:sp>
        <p:nvSpPr>
          <p:cNvPr id="4" name="Slide Number Placeholder 3">
            <a:extLst>
              <a:ext uri="{FF2B5EF4-FFF2-40B4-BE49-F238E27FC236}">
                <a16:creationId xmlns:a16="http://schemas.microsoft.com/office/drawing/2014/main" id="{056C7568-1C4A-40F3-BA29-1002DC33C86B}"/>
              </a:ext>
            </a:extLst>
          </p:cNvPr>
          <p:cNvSpPr>
            <a:spLocks noGrp="1"/>
          </p:cNvSpPr>
          <p:nvPr>
            <p:ph type="sldNum" sz="quarter" idx="12"/>
          </p:nvPr>
        </p:nvSpPr>
        <p:spPr/>
        <p:txBody>
          <a:bodyPr/>
          <a:lstStyle/>
          <a:p>
            <a:fld id="{7AA28999-D008-419E-9628-EE1C64F81F4C}" type="slidenum">
              <a:rPr lang="en-US" smtClean="0"/>
              <a:pPr/>
              <a:t>15</a:t>
            </a:fld>
            <a:endParaRPr lang="en-US"/>
          </a:p>
        </p:txBody>
      </p:sp>
    </p:spTree>
    <p:extLst>
      <p:ext uri="{BB962C8B-B14F-4D97-AF65-F5344CB8AC3E}">
        <p14:creationId xmlns:p14="http://schemas.microsoft.com/office/powerpoint/2010/main" val="15090289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1632C-2C66-48C6-A502-4B8383D3B6BA}"/>
              </a:ext>
            </a:extLst>
          </p:cNvPr>
          <p:cNvSpPr>
            <a:spLocks noGrp="1"/>
          </p:cNvSpPr>
          <p:nvPr>
            <p:ph type="title"/>
          </p:nvPr>
        </p:nvSpPr>
        <p:spPr/>
        <p:txBody>
          <a:bodyPr/>
          <a:lstStyle/>
          <a:p>
            <a:r>
              <a:rPr lang="en-US"/>
              <a:t>SEP for Non-Renewals or Terminations</a:t>
            </a:r>
          </a:p>
        </p:txBody>
      </p:sp>
      <p:sp>
        <p:nvSpPr>
          <p:cNvPr id="3" name="Content Placeholder 2">
            <a:extLst>
              <a:ext uri="{FF2B5EF4-FFF2-40B4-BE49-F238E27FC236}">
                <a16:creationId xmlns:a16="http://schemas.microsoft.com/office/drawing/2014/main" id="{44B7E30B-2F5E-42CA-9009-CF5CB617AB9E}"/>
              </a:ext>
            </a:extLst>
          </p:cNvPr>
          <p:cNvSpPr>
            <a:spLocks noGrp="1"/>
          </p:cNvSpPr>
          <p:nvPr>
            <p:ph idx="1"/>
          </p:nvPr>
        </p:nvSpPr>
        <p:spPr>
          <a:xfrm>
            <a:off x="609600" y="1600200"/>
            <a:ext cx="10972800" cy="4178807"/>
          </a:xfrm>
        </p:spPr>
        <p:txBody>
          <a:bodyPr>
            <a:normAutofit fontScale="85000" lnSpcReduction="10000"/>
          </a:bodyPr>
          <a:lstStyle/>
          <a:p>
            <a:r>
              <a:rPr lang="en-US" b="1"/>
              <a:t>Non-Renewals</a:t>
            </a:r>
            <a:r>
              <a:rPr lang="en-US"/>
              <a:t>: SEP begins December 8 and ends on the last day of February of the following year</a:t>
            </a:r>
          </a:p>
          <a:p>
            <a:pPr lvl="1"/>
            <a:r>
              <a:rPr lang="en-US"/>
              <a:t>New plan begins 1</a:t>
            </a:r>
            <a:r>
              <a:rPr lang="en-US" baseline="30000"/>
              <a:t>st</a:t>
            </a:r>
            <a:r>
              <a:rPr lang="en-US"/>
              <a:t> of the month following enrollment</a:t>
            </a:r>
          </a:p>
          <a:p>
            <a:r>
              <a:rPr lang="en-US" b="1"/>
              <a:t>PDP Sponsor Termination</a:t>
            </a:r>
            <a:r>
              <a:rPr lang="en-US"/>
              <a:t>: SEP begins two months before the proposed termination effective date and ends one month after the month of termination. </a:t>
            </a:r>
          </a:p>
          <a:p>
            <a:r>
              <a:rPr lang="en-US" b="1"/>
              <a:t>CMS Termination</a:t>
            </a:r>
            <a:r>
              <a:rPr lang="en-US"/>
              <a:t>: SEP begins 1 month before the termination effective date and ends 2 months after the termination. </a:t>
            </a:r>
          </a:p>
          <a:p>
            <a:r>
              <a:rPr lang="en-US" b="1"/>
              <a:t>Immediate Terminations by CMS</a:t>
            </a:r>
            <a:r>
              <a:rPr lang="en-US"/>
              <a:t>: CMS will establish the SEP during the termination process for immediate terminations by CMS. </a:t>
            </a:r>
          </a:p>
        </p:txBody>
      </p:sp>
      <p:sp>
        <p:nvSpPr>
          <p:cNvPr id="4" name="Slide Number Placeholder 3">
            <a:extLst>
              <a:ext uri="{FF2B5EF4-FFF2-40B4-BE49-F238E27FC236}">
                <a16:creationId xmlns:a16="http://schemas.microsoft.com/office/drawing/2014/main" id="{9F4DB1ED-7303-43BC-9DF4-08A46430D9BF}"/>
              </a:ext>
            </a:extLst>
          </p:cNvPr>
          <p:cNvSpPr>
            <a:spLocks noGrp="1"/>
          </p:cNvSpPr>
          <p:nvPr>
            <p:ph type="sldNum" sz="quarter" idx="12"/>
          </p:nvPr>
        </p:nvSpPr>
        <p:spPr/>
        <p:txBody>
          <a:bodyPr/>
          <a:lstStyle/>
          <a:p>
            <a:fld id="{7AA28999-D008-419E-9628-EE1C64F81F4C}" type="slidenum">
              <a:rPr lang="en-US" smtClean="0"/>
              <a:pPr/>
              <a:t>16</a:t>
            </a:fld>
            <a:endParaRPr lang="en-US"/>
          </a:p>
        </p:txBody>
      </p:sp>
    </p:spTree>
    <p:extLst>
      <p:ext uri="{BB962C8B-B14F-4D97-AF65-F5344CB8AC3E}">
        <p14:creationId xmlns:p14="http://schemas.microsoft.com/office/powerpoint/2010/main" val="10632858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FD703-0725-4657-B545-D42FCEE4C981}"/>
              </a:ext>
            </a:extLst>
          </p:cNvPr>
          <p:cNvSpPr>
            <a:spLocks noGrp="1"/>
          </p:cNvSpPr>
          <p:nvPr>
            <p:ph type="title"/>
          </p:nvPr>
        </p:nvSpPr>
        <p:spPr/>
        <p:txBody>
          <a:bodyPr/>
          <a:lstStyle/>
          <a:p>
            <a:r>
              <a:rPr lang="en-US">
                <a:cs typeface="Calibri Light"/>
              </a:rPr>
              <a:t>Plan Sanctions</a:t>
            </a:r>
            <a:endParaRPr lang="en-US"/>
          </a:p>
        </p:txBody>
      </p:sp>
      <p:sp>
        <p:nvSpPr>
          <p:cNvPr id="4" name="Content Placeholder 3">
            <a:extLst>
              <a:ext uri="{FF2B5EF4-FFF2-40B4-BE49-F238E27FC236}">
                <a16:creationId xmlns:a16="http://schemas.microsoft.com/office/drawing/2014/main" id="{20DB6B24-6A34-4834-B156-ED252CC35037}"/>
              </a:ext>
            </a:extLst>
          </p:cNvPr>
          <p:cNvSpPr>
            <a:spLocks noGrp="1"/>
          </p:cNvSpPr>
          <p:nvPr>
            <p:ph idx="1"/>
          </p:nvPr>
        </p:nvSpPr>
        <p:spPr/>
        <p:txBody>
          <a:bodyPr vert="horz" lIns="91440" tIns="45720" rIns="91440" bIns="45720" rtlCol="0" anchor="t">
            <a:normAutofit fontScale="85000" lnSpcReduction="20000"/>
          </a:bodyPr>
          <a:lstStyle/>
          <a:p>
            <a:pPr>
              <a:spcBef>
                <a:spcPts val="0"/>
              </a:spcBef>
              <a:spcAft>
                <a:spcPts val="100"/>
              </a:spcAft>
            </a:pPr>
            <a:r>
              <a:rPr lang="en-US"/>
              <a:t>CMS has the authority to take enforcement action or contract actions when it determines that a Medicare Plan Sponsor: </a:t>
            </a:r>
            <a:endParaRPr lang="en-US">
              <a:cs typeface="Arial" panose="020B0604020202020204"/>
            </a:endParaRPr>
          </a:p>
          <a:p>
            <a:pPr lvl="1">
              <a:spcBef>
                <a:spcPts val="0"/>
              </a:spcBef>
              <a:spcAft>
                <a:spcPts val="100"/>
              </a:spcAft>
            </a:pPr>
            <a:r>
              <a:rPr lang="en-US"/>
              <a:t>Substantially fails to comply with program and/or contract requirements, </a:t>
            </a:r>
            <a:endParaRPr lang="en-US">
              <a:cs typeface="Arial" panose="020B0604020202020204"/>
            </a:endParaRPr>
          </a:p>
          <a:p>
            <a:pPr lvl="1">
              <a:spcBef>
                <a:spcPts val="0"/>
              </a:spcBef>
              <a:spcAft>
                <a:spcPts val="100"/>
              </a:spcAft>
            </a:pPr>
            <a:r>
              <a:rPr lang="en-US"/>
              <a:t>Is carrying out its contract with CMS in a manner inconsistent with program requirements, or</a:t>
            </a:r>
            <a:endParaRPr lang="en-US">
              <a:cs typeface="Arial" panose="020B0604020202020204"/>
            </a:endParaRPr>
          </a:p>
          <a:p>
            <a:pPr lvl="1">
              <a:spcBef>
                <a:spcPts val="0"/>
              </a:spcBef>
              <a:spcAft>
                <a:spcPts val="100"/>
              </a:spcAft>
            </a:pPr>
            <a:r>
              <a:rPr lang="en-US"/>
              <a:t>No longer substantially meets the applicable conditions of the Medicare C or D program. </a:t>
            </a:r>
            <a:endParaRPr lang="en-US">
              <a:cs typeface="Arial" panose="020B0604020202020204"/>
            </a:endParaRPr>
          </a:p>
          <a:p>
            <a:pPr>
              <a:spcBef>
                <a:spcPts val="0"/>
              </a:spcBef>
              <a:spcAft>
                <a:spcPts val="100"/>
              </a:spcAft>
            </a:pPr>
            <a:r>
              <a:rPr lang="en-US"/>
              <a:t>Enforcement actions include: </a:t>
            </a:r>
            <a:endParaRPr lang="en-US">
              <a:cs typeface="Arial" panose="020B0604020202020204"/>
            </a:endParaRPr>
          </a:p>
          <a:p>
            <a:pPr lvl="1">
              <a:spcBef>
                <a:spcPts val="0"/>
              </a:spcBef>
              <a:spcAft>
                <a:spcPts val="100"/>
              </a:spcAft>
            </a:pPr>
            <a:r>
              <a:rPr lang="en-US"/>
              <a:t>Civil monetary penalties</a:t>
            </a:r>
            <a:endParaRPr lang="en-US">
              <a:cs typeface="Arial" panose="020B0604020202020204"/>
            </a:endParaRPr>
          </a:p>
          <a:p>
            <a:pPr lvl="1">
              <a:spcBef>
                <a:spcPts val="0"/>
              </a:spcBef>
              <a:spcAft>
                <a:spcPts val="100"/>
              </a:spcAft>
            </a:pPr>
            <a:r>
              <a:rPr lang="en-US"/>
              <a:t>Immediate sanctions (i.e., suspension of marketing, enrollment, payment), and</a:t>
            </a:r>
            <a:endParaRPr lang="en-US">
              <a:cs typeface="Arial" panose="020B0604020202020204"/>
            </a:endParaRPr>
          </a:p>
          <a:p>
            <a:pPr lvl="1">
              <a:spcBef>
                <a:spcPts val="0"/>
              </a:spcBef>
              <a:spcAft>
                <a:spcPts val="100"/>
              </a:spcAft>
            </a:pPr>
            <a:r>
              <a:rPr lang="en-US"/>
              <a:t>Terminations. </a:t>
            </a:r>
            <a:endParaRPr lang="en-US">
              <a:cs typeface="Arial" panose="020B0604020202020204"/>
            </a:endParaRPr>
          </a:p>
        </p:txBody>
      </p:sp>
      <p:sp>
        <p:nvSpPr>
          <p:cNvPr id="6" name="Slide Number Placeholder 3">
            <a:extLst>
              <a:ext uri="{FF2B5EF4-FFF2-40B4-BE49-F238E27FC236}">
                <a16:creationId xmlns:a16="http://schemas.microsoft.com/office/drawing/2014/main" id="{E5496562-6532-4DFD-84C9-749AAB1C8DCD}"/>
              </a:ext>
            </a:extLst>
          </p:cNvPr>
          <p:cNvSpPr>
            <a:spLocks noGrp="1"/>
          </p:cNvSpPr>
          <p:nvPr>
            <p:ph type="sldNum" sz="quarter" idx="12"/>
          </p:nvPr>
        </p:nvSpPr>
        <p:spPr>
          <a:xfrm>
            <a:off x="4673600" y="6356351"/>
            <a:ext cx="2844800" cy="365125"/>
          </a:xfrm>
        </p:spPr>
        <p:txBody>
          <a:bodyPr/>
          <a:lstStyle/>
          <a:p>
            <a:fld id="{7AA28999-D008-419E-9628-EE1C64F81F4C}" type="slidenum">
              <a:rPr lang="en-US" smtClean="0"/>
              <a:pPr/>
              <a:t>17</a:t>
            </a:fld>
            <a:endParaRPr lang="en-US"/>
          </a:p>
        </p:txBody>
      </p:sp>
    </p:spTree>
    <p:extLst>
      <p:ext uri="{BB962C8B-B14F-4D97-AF65-F5344CB8AC3E}">
        <p14:creationId xmlns:p14="http://schemas.microsoft.com/office/powerpoint/2010/main" val="5022139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4FDB8-AE79-43B7-8745-51992F3DE37E}"/>
              </a:ext>
            </a:extLst>
          </p:cNvPr>
          <p:cNvSpPr>
            <a:spLocks noGrp="1"/>
          </p:cNvSpPr>
          <p:nvPr>
            <p:ph type="title"/>
          </p:nvPr>
        </p:nvSpPr>
        <p:spPr/>
        <p:txBody>
          <a:bodyPr/>
          <a:lstStyle/>
          <a:p>
            <a:r>
              <a:rPr lang="en-US" dirty="0">
                <a:cs typeface="Arial"/>
              </a:rPr>
              <a:t>Sanctions, Suppressions, and MPF</a:t>
            </a:r>
            <a:endParaRPr lang="en-US" dirty="0"/>
          </a:p>
        </p:txBody>
      </p:sp>
      <p:sp>
        <p:nvSpPr>
          <p:cNvPr id="3" name="Content Placeholder 2">
            <a:extLst>
              <a:ext uri="{FF2B5EF4-FFF2-40B4-BE49-F238E27FC236}">
                <a16:creationId xmlns:a16="http://schemas.microsoft.com/office/drawing/2014/main" id="{6800D4B1-9594-4906-A349-117C02FC5288}"/>
              </a:ext>
            </a:extLst>
          </p:cNvPr>
          <p:cNvSpPr>
            <a:spLocks noGrp="1"/>
          </p:cNvSpPr>
          <p:nvPr>
            <p:ph idx="1"/>
          </p:nvPr>
        </p:nvSpPr>
        <p:spPr>
          <a:xfrm>
            <a:off x="609600" y="1600201"/>
            <a:ext cx="10972800" cy="4759036"/>
          </a:xfrm>
        </p:spPr>
        <p:txBody>
          <a:bodyPr vert="horz" lIns="91440" tIns="45720" rIns="91440" bIns="45720" rtlCol="0" anchor="t">
            <a:normAutofit/>
          </a:bodyPr>
          <a:lstStyle/>
          <a:p>
            <a:r>
              <a:rPr lang="en-US" sz="2800" dirty="0">
                <a:cs typeface="Arial"/>
              </a:rPr>
              <a:t>Occasionally CMS will pull plan information from the MPF: </a:t>
            </a:r>
          </a:p>
          <a:p>
            <a:pPr lvl="1"/>
            <a:r>
              <a:rPr lang="en-US" sz="2400" b="1" dirty="0">
                <a:cs typeface="Arial"/>
              </a:rPr>
              <a:t>Sanctions</a:t>
            </a:r>
            <a:r>
              <a:rPr lang="en-US" sz="2400" dirty="0">
                <a:cs typeface="Arial"/>
              </a:rPr>
              <a:t>: If CMS sanctions a plan and halts enrollment plan the details for the impacted plans will be </a:t>
            </a:r>
            <a:r>
              <a:rPr lang="en-US" sz="2400">
                <a:cs typeface="Arial"/>
              </a:rPr>
              <a:t>moved to</a:t>
            </a:r>
            <a:r>
              <a:rPr lang="en-US" sz="2400" dirty="0">
                <a:cs typeface="Arial"/>
              </a:rPr>
              <a:t> the </a:t>
            </a:r>
            <a:r>
              <a:rPr lang="en-US" sz="2400">
                <a:cs typeface="Arial"/>
              </a:rPr>
              <a:t>sanctioned plan section of MPF</a:t>
            </a:r>
            <a:r>
              <a:rPr lang="en-US" sz="2400" dirty="0">
                <a:cs typeface="Arial"/>
              </a:rPr>
              <a:t> until the sanction is lifted. </a:t>
            </a:r>
          </a:p>
          <a:p>
            <a:pPr lvl="1"/>
            <a:r>
              <a:rPr lang="en-US" sz="2400" b="1" dirty="0">
                <a:cs typeface="Arial"/>
              </a:rPr>
              <a:t>Errors</a:t>
            </a:r>
            <a:r>
              <a:rPr lang="en-US" sz="2400" dirty="0">
                <a:cs typeface="Arial"/>
              </a:rPr>
              <a:t>: Suppressions also occur when there are errors in the data shared with CMS for the MPF.  In these cases CMS will pull the incorrect information from the MPF until the plan makes the necessary corrections. </a:t>
            </a:r>
          </a:p>
          <a:p>
            <a:pPr lvl="2">
              <a:buFont typeface="Wingdings" pitchFamily="34" charset="0"/>
              <a:buChar char="§"/>
            </a:pPr>
            <a:r>
              <a:rPr lang="en-US" sz="2000" dirty="0">
                <a:cs typeface="Arial"/>
              </a:rPr>
              <a:t>Data pulled could be pieces of the plan's information (such as drug pricing) or the whole plan depending on the issue. </a:t>
            </a:r>
          </a:p>
        </p:txBody>
      </p:sp>
      <p:sp>
        <p:nvSpPr>
          <p:cNvPr id="4" name="Slide Number Placeholder 3">
            <a:extLst>
              <a:ext uri="{FF2B5EF4-FFF2-40B4-BE49-F238E27FC236}">
                <a16:creationId xmlns:a16="http://schemas.microsoft.com/office/drawing/2014/main" id="{97C3BDA0-2F75-400F-A235-095CF7656AD5}"/>
              </a:ext>
            </a:extLst>
          </p:cNvPr>
          <p:cNvSpPr>
            <a:spLocks noGrp="1"/>
          </p:cNvSpPr>
          <p:nvPr>
            <p:ph type="sldNum" sz="quarter" idx="12"/>
          </p:nvPr>
        </p:nvSpPr>
        <p:spPr/>
        <p:txBody>
          <a:bodyPr/>
          <a:lstStyle/>
          <a:p>
            <a:fld id="{7AA28999-D008-419E-9628-EE1C64F81F4C}" type="slidenum">
              <a:rPr lang="en-US" smtClean="0"/>
              <a:pPr/>
              <a:t>18</a:t>
            </a:fld>
            <a:endParaRPr lang="en-US"/>
          </a:p>
        </p:txBody>
      </p:sp>
    </p:spTree>
    <p:extLst>
      <p:ext uri="{BB962C8B-B14F-4D97-AF65-F5344CB8AC3E}">
        <p14:creationId xmlns:p14="http://schemas.microsoft.com/office/powerpoint/2010/main" val="20709041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C1D6C-DCBC-42BB-9B09-DF340B282E38}"/>
              </a:ext>
            </a:extLst>
          </p:cNvPr>
          <p:cNvSpPr>
            <a:spLocks noGrp="1"/>
          </p:cNvSpPr>
          <p:nvPr>
            <p:ph type="title"/>
          </p:nvPr>
        </p:nvSpPr>
        <p:spPr/>
        <p:txBody>
          <a:bodyPr/>
          <a:lstStyle/>
          <a:p>
            <a:r>
              <a:rPr lang="en-US"/>
              <a:t>MA Supplemental Benefits</a:t>
            </a:r>
          </a:p>
        </p:txBody>
      </p:sp>
      <p:sp>
        <p:nvSpPr>
          <p:cNvPr id="3" name="Content Placeholder 2">
            <a:extLst>
              <a:ext uri="{FF2B5EF4-FFF2-40B4-BE49-F238E27FC236}">
                <a16:creationId xmlns:a16="http://schemas.microsoft.com/office/drawing/2014/main" id="{AAE58A1C-1F81-45FE-93A0-264A4285147A}"/>
              </a:ext>
            </a:extLst>
          </p:cNvPr>
          <p:cNvSpPr>
            <a:spLocks noGrp="1"/>
          </p:cNvSpPr>
          <p:nvPr>
            <p:ph idx="1"/>
          </p:nvPr>
        </p:nvSpPr>
        <p:spPr/>
        <p:txBody>
          <a:bodyPr>
            <a:normAutofit fontScale="92500"/>
          </a:bodyPr>
          <a:lstStyle/>
          <a:p>
            <a:r>
              <a:rPr lang="en-US"/>
              <a:t>MA plans may choose to offer benefits not covered by Original Medicare.  </a:t>
            </a:r>
          </a:p>
          <a:p>
            <a:r>
              <a:rPr lang="en-US"/>
              <a:t>Most supplemental benefits must be primarily health-related and can either be: </a:t>
            </a:r>
          </a:p>
          <a:p>
            <a:pPr lvl="1"/>
            <a:r>
              <a:rPr lang="en-US"/>
              <a:t>Optional: Offered to everyone who is enrolled in a plan and enrollees can choose to purchase the additional benefits, or</a:t>
            </a:r>
          </a:p>
          <a:p>
            <a:pPr lvl="1"/>
            <a:r>
              <a:rPr lang="en-US"/>
              <a:t>Mandatory: All enrollees have access to the covered supplemental benefits and there is no option to decline the coverage. </a:t>
            </a:r>
          </a:p>
        </p:txBody>
      </p:sp>
      <p:sp>
        <p:nvSpPr>
          <p:cNvPr id="4" name="Slide Number Placeholder 3">
            <a:extLst>
              <a:ext uri="{FF2B5EF4-FFF2-40B4-BE49-F238E27FC236}">
                <a16:creationId xmlns:a16="http://schemas.microsoft.com/office/drawing/2014/main" id="{B4B7C8B0-5EC0-4B2E-9389-1472DA0221FB}"/>
              </a:ext>
            </a:extLst>
          </p:cNvPr>
          <p:cNvSpPr>
            <a:spLocks noGrp="1"/>
          </p:cNvSpPr>
          <p:nvPr>
            <p:ph type="sldNum" sz="quarter" idx="12"/>
          </p:nvPr>
        </p:nvSpPr>
        <p:spPr/>
        <p:txBody>
          <a:bodyPr/>
          <a:lstStyle/>
          <a:p>
            <a:fld id="{7AA28999-D008-419E-9628-EE1C64F81F4C}" type="slidenum">
              <a:rPr lang="en-US" smtClean="0"/>
              <a:pPr/>
              <a:t>19</a:t>
            </a:fld>
            <a:endParaRPr lang="en-US"/>
          </a:p>
        </p:txBody>
      </p:sp>
      <p:sp>
        <p:nvSpPr>
          <p:cNvPr id="5" name="TextBox 4">
            <a:extLst>
              <a:ext uri="{FF2B5EF4-FFF2-40B4-BE49-F238E27FC236}">
                <a16:creationId xmlns:a16="http://schemas.microsoft.com/office/drawing/2014/main" id="{FC22AEDE-D968-46B0-AEB4-C07108E8A5F9}"/>
              </a:ext>
            </a:extLst>
          </p:cNvPr>
          <p:cNvSpPr txBox="1"/>
          <p:nvPr/>
        </p:nvSpPr>
        <p:spPr>
          <a:xfrm>
            <a:off x="7193280" y="5508419"/>
            <a:ext cx="4632960" cy="1123712"/>
          </a:xfrm>
          <a:prstGeom prst="roundRect">
            <a:avLst/>
          </a:prstGeom>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2000"/>
              <a:t>NOTE: These supplemental benefits are included in the MA benefit packages shared via the MPF. </a:t>
            </a:r>
          </a:p>
        </p:txBody>
      </p:sp>
    </p:spTree>
    <p:extLst>
      <p:ext uri="{BB962C8B-B14F-4D97-AF65-F5344CB8AC3E}">
        <p14:creationId xmlns:p14="http://schemas.microsoft.com/office/powerpoint/2010/main" val="654556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Content Placeholder 2"/>
          <p:cNvSpPr txBox="1">
            <a:spLocks/>
          </p:cNvSpPr>
          <p:nvPr/>
        </p:nvSpPr>
        <p:spPr>
          <a:xfrm>
            <a:off x="3332604" y="1749461"/>
            <a:ext cx="8705426" cy="4285579"/>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b="1" kern="1200">
                <a:solidFill>
                  <a:srgbClr val="002868"/>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SzPct val="75000"/>
              <a:buFont typeface="Courier New" panose="02070309020205020404" pitchFamily="49" charset="0"/>
              <a:buChar char="o"/>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2400"/>
              </a:spcBef>
              <a:spcAft>
                <a:spcPts val="600"/>
              </a:spcAft>
              <a:buClr>
                <a:srgbClr val="0070C0"/>
              </a:buClr>
              <a:buSzPct val="80000"/>
              <a:buFont typeface="Arial" pitchFamily="34" charset="0"/>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The </a:t>
            </a:r>
            <a:r>
              <a:rPr kumimoji="0" lang="en-US" sz="2400" b="1" i="0" u="none" strike="noStrike" kern="1200" cap="none" spc="0" normalizeH="0" baseline="0" noProof="0" dirty="0">
                <a:ln>
                  <a:noFill/>
                </a:ln>
                <a:solidFill>
                  <a:srgbClr val="00B0F0"/>
                </a:solidFill>
                <a:effectLst/>
                <a:uLnTx/>
                <a:uFillTx/>
                <a:latin typeface="Calibri" panose="020F0502020204030204" pitchFamily="34" charset="0"/>
                <a:ea typeface="+mn-ea"/>
                <a:cs typeface="Arial" panose="020B0604020202020204" pitchFamily="34" charset="0"/>
              </a:rPr>
              <a:t>view icon </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in the upper right corner changes your WebEx view.</a:t>
            </a:r>
          </a:p>
          <a:p>
            <a:pPr marL="0" marR="0" lvl="0" indent="0" algn="l" defTabSz="914400" rtl="0" eaLnBrk="1" fontAlgn="auto" latinLnBrk="0" hangingPunct="1">
              <a:lnSpc>
                <a:spcPct val="90000"/>
              </a:lnSpc>
              <a:spcBef>
                <a:spcPts val="2400"/>
              </a:spcBef>
              <a:spcAft>
                <a:spcPts val="600"/>
              </a:spcAft>
              <a:buClr>
                <a:srgbClr val="0070C0"/>
              </a:buClr>
              <a:buSzPct val="80000"/>
              <a:buFont typeface="Arial" pitchFamily="34" charset="0"/>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The</a:t>
            </a:r>
            <a:r>
              <a:rPr kumimoji="0" lang="en-US" sz="2400" b="0" i="0" u="none" strike="noStrike" kern="1200" cap="none" spc="0" normalizeH="0" baseline="0" noProof="0" dirty="0">
                <a:ln>
                  <a:noFill/>
                </a:ln>
                <a:solidFill>
                  <a:srgbClr val="00B0F0"/>
                </a:solidFill>
                <a:effectLst/>
                <a:uLnTx/>
                <a:uFillTx/>
                <a:latin typeface="Calibri" panose="020F0502020204030204" pitchFamily="34" charset="0"/>
                <a:ea typeface="+mn-ea"/>
                <a:cs typeface="Arial" panose="020B0604020202020204" pitchFamily="34" charset="0"/>
              </a:rPr>
              <a:t> </a:t>
            </a:r>
            <a:r>
              <a:rPr kumimoji="0" lang="en-US" sz="2400" b="1" i="0" u="none" strike="noStrike" kern="1200" cap="none" spc="0" normalizeH="0" baseline="0" noProof="0" dirty="0">
                <a:ln>
                  <a:noFill/>
                </a:ln>
                <a:solidFill>
                  <a:srgbClr val="00B0F0"/>
                </a:solidFill>
                <a:effectLst/>
                <a:uLnTx/>
                <a:uFillTx/>
                <a:latin typeface="Calibri" panose="020F0502020204030204" pitchFamily="34" charset="0"/>
                <a:ea typeface="+mn-ea"/>
                <a:cs typeface="Arial" panose="020B0604020202020204" pitchFamily="34" charset="0"/>
              </a:rPr>
              <a:t>toolbar </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on the left allows you to zoom in and out.</a:t>
            </a:r>
          </a:p>
          <a:p>
            <a:pPr marL="0" marR="0" lvl="0" indent="0" algn="l" defTabSz="914400" rtl="0" eaLnBrk="1" fontAlgn="auto" latinLnBrk="0" hangingPunct="1">
              <a:lnSpc>
                <a:spcPct val="90000"/>
              </a:lnSpc>
              <a:spcBef>
                <a:spcPts val="2400"/>
              </a:spcBef>
              <a:spcAft>
                <a:spcPts val="600"/>
              </a:spcAft>
              <a:buClr>
                <a:srgbClr val="0070C0"/>
              </a:buClr>
              <a:buSzPct val="80000"/>
              <a:buFont typeface="Arial" pitchFamily="34" charset="0"/>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The </a:t>
            </a:r>
            <a:r>
              <a:rPr kumimoji="0" lang="en-US" sz="2400" b="1" i="0" u="none" strike="noStrike" kern="1200" cap="none" spc="0" normalizeH="0" baseline="0" noProof="0" dirty="0">
                <a:ln>
                  <a:noFill/>
                </a:ln>
                <a:solidFill>
                  <a:srgbClr val="00B0F0"/>
                </a:solidFill>
                <a:effectLst/>
                <a:uLnTx/>
                <a:uFillTx/>
                <a:latin typeface="Calibri" panose="020F0502020204030204" pitchFamily="34" charset="0"/>
                <a:ea typeface="+mn-ea"/>
                <a:cs typeface="Arial" panose="020B0604020202020204" pitchFamily="34" charset="0"/>
              </a:rPr>
              <a:t>panels</a:t>
            </a:r>
            <a:r>
              <a:rPr kumimoji="0" lang="en-US"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on the right show participants, chat, and polling. </a:t>
            </a:r>
            <a:b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b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Click the </a:t>
            </a:r>
            <a:r>
              <a:rPr kumimoji="0" lang="en-US" sz="2400" b="1" i="0" u="none" strike="noStrike" kern="1200" cap="none" spc="0" normalizeH="0" baseline="0" noProof="0" dirty="0">
                <a:ln>
                  <a:noFill/>
                </a:ln>
                <a:solidFill>
                  <a:srgbClr val="00B0F0"/>
                </a:solidFill>
                <a:effectLst/>
                <a:uLnTx/>
                <a:uFillTx/>
                <a:latin typeface="Calibri" panose="020F0502020204030204" pitchFamily="34" charset="0"/>
                <a:ea typeface="+mn-ea"/>
                <a:cs typeface="Arial" panose="020B0604020202020204" pitchFamily="34" charset="0"/>
              </a:rPr>
              <a:t>&gt;</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or </a:t>
            </a:r>
            <a:r>
              <a:rPr kumimoji="0" lang="en-US" sz="2400" b="1" i="0" u="none" strike="noStrike" kern="1200" cap="none" spc="0" normalizeH="0" baseline="0" noProof="0" dirty="0">
                <a:ln>
                  <a:noFill/>
                </a:ln>
                <a:solidFill>
                  <a:srgbClr val="00B0F0"/>
                </a:solidFill>
                <a:effectLst/>
                <a:uLnTx/>
                <a:uFillTx/>
                <a:latin typeface="Calibri" panose="020F0502020204030204" pitchFamily="34" charset="0"/>
                <a:ea typeface="+mn-ea"/>
                <a:cs typeface="Arial" panose="020B0604020202020204" pitchFamily="34" charset="0"/>
              </a:rPr>
              <a:t>x</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to open and close panels.</a:t>
            </a:r>
          </a:p>
          <a:p>
            <a:pPr marL="0" marR="0" lvl="0" indent="0" algn="l" defTabSz="914400" rtl="0" eaLnBrk="1" fontAlgn="auto" latinLnBrk="0" hangingPunct="1">
              <a:lnSpc>
                <a:spcPct val="90000"/>
              </a:lnSpc>
              <a:spcBef>
                <a:spcPts val="2400"/>
              </a:spcBef>
              <a:spcAft>
                <a:spcPts val="600"/>
              </a:spcAft>
              <a:buClr>
                <a:srgbClr val="0070C0"/>
              </a:buClr>
              <a:buSzPct val="80000"/>
              <a:buFont typeface="Arial" pitchFamily="34" charset="0"/>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The </a:t>
            </a:r>
            <a:r>
              <a:rPr kumimoji="0" lang="en-US" sz="2400" b="1" i="0" u="none" strike="noStrike" kern="1200" cap="none" spc="0" normalizeH="0" baseline="0" noProof="0" dirty="0">
                <a:ln>
                  <a:noFill/>
                </a:ln>
                <a:solidFill>
                  <a:srgbClr val="00B0F0"/>
                </a:solidFill>
                <a:effectLst/>
                <a:uLnTx/>
                <a:uFillTx/>
                <a:latin typeface="Calibri" panose="020F0502020204030204" pitchFamily="34" charset="0"/>
                <a:ea typeface="+mn-ea"/>
                <a:cs typeface="Arial" panose="020B0604020202020204" pitchFamily="34" charset="0"/>
              </a:rPr>
              <a:t>menu</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at the bottom allows you to mute, open participant and chat panels, and leave the event. </a:t>
            </a:r>
          </a:p>
          <a:p>
            <a:pPr marL="800100" marR="0" lvl="2" indent="0" algn="l" defTabSz="914400" rtl="0" eaLnBrk="1" fontAlgn="auto" latinLnBrk="0" hangingPunct="1">
              <a:lnSpc>
                <a:spcPct val="90000"/>
              </a:lnSpc>
              <a:spcBef>
                <a:spcPts val="600"/>
              </a:spcBef>
              <a:spcAft>
                <a:spcPts val="600"/>
              </a:spcAft>
              <a:buClr>
                <a:srgbClr val="0070C0"/>
              </a:buClr>
              <a:buSzPct val="80000"/>
              <a:buFont typeface="Wingdings" panose="05000000000000000000" pitchFamily="2" charset="2"/>
              <a:buNone/>
              <a:tabLst/>
              <a:defRPr/>
            </a:pPr>
            <a:r>
              <a:rPr kumimoji="0" lang="en-US" sz="2400" b="1" i="0" u="none" strike="noStrike" kern="1200" cap="none" spc="0" normalizeH="0" baseline="0" noProof="0" dirty="0">
                <a:ln>
                  <a:noFill/>
                </a:ln>
                <a:solidFill>
                  <a:srgbClr val="00B0F0"/>
                </a:solidFill>
                <a:effectLst/>
                <a:uLnTx/>
                <a:uFillTx/>
                <a:latin typeface="Calibri" panose="020F0502020204030204" pitchFamily="34" charset="0"/>
                <a:ea typeface="+mn-ea"/>
                <a:cs typeface="Arial" panose="020B0604020202020204" pitchFamily="34" charset="0"/>
              </a:rPr>
              <a:t>Tip:</a:t>
            </a:r>
            <a:r>
              <a:rPr kumimoji="0" lang="en-US" sz="2400" b="0" i="0" u="none" strike="noStrike" kern="1200" cap="none" spc="0" normalizeH="0" baseline="0" noProof="0" dirty="0">
                <a:ln>
                  <a:noFill/>
                </a:ln>
                <a:solidFill>
                  <a:srgbClr val="00B0F0"/>
                </a:solidFill>
                <a:effectLst/>
                <a:uLnTx/>
                <a:uFillTx/>
                <a:latin typeface="Calibri" panose="020F0502020204030204" pitchFamily="34" charset="0"/>
                <a:ea typeface="+mn-ea"/>
                <a:cs typeface="Arial" panose="020B0604020202020204" pitchFamily="34" charset="0"/>
              </a:rPr>
              <a:t> </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To raise your hand, open the participant panel, then click the hand icon in the lower right corner.</a:t>
            </a:r>
          </a:p>
          <a:p>
            <a:pPr marL="457200" marR="0" lvl="0" indent="-457200" algn="l" defTabSz="914400" rtl="0" eaLnBrk="1" fontAlgn="auto" latinLnBrk="0" hangingPunct="1">
              <a:lnSpc>
                <a:spcPct val="90000"/>
              </a:lnSpc>
              <a:spcBef>
                <a:spcPts val="600"/>
              </a:spcBef>
              <a:spcAft>
                <a:spcPts val="600"/>
              </a:spcAft>
              <a:buClr>
                <a:srgbClr val="0070C0"/>
              </a:buClr>
              <a:buSzPct val="80000"/>
              <a:buFont typeface="+mj-lt"/>
              <a:buAutoNum type="arabicPeriod"/>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pic>
        <p:nvPicPr>
          <p:cNvPr id="19" name="Picture 18"/>
          <p:cNvPicPr>
            <a:picLocks noChangeAspect="1"/>
          </p:cNvPicPr>
          <p:nvPr/>
        </p:nvPicPr>
        <p:blipFill rotWithShape="1">
          <a:blip r:embed="rId4">
            <a:extLst>
              <a:ext uri="{28A0092B-C50C-407E-A947-70E740481C1C}">
                <a14:useLocalDpi xmlns:a14="http://schemas.microsoft.com/office/drawing/2010/main" val="0"/>
              </a:ext>
            </a:extLst>
          </a:blip>
          <a:srcRect l="13677" t="26645" r="52032" b="12324"/>
          <a:stretch/>
        </p:blipFill>
        <p:spPr>
          <a:xfrm>
            <a:off x="3647238" y="5066224"/>
            <a:ext cx="407303" cy="347133"/>
          </a:xfrm>
          <a:prstGeom prst="roundRect">
            <a:avLst/>
          </a:prstGeom>
          <a:ln w="12700">
            <a:solidFill>
              <a:srgbClr val="00B0F0"/>
            </a:solidFill>
          </a:ln>
          <a:effectLst/>
        </p:spPr>
      </p:pic>
      <p:sp>
        <p:nvSpPr>
          <p:cNvPr id="5" name="Oval 4"/>
          <p:cNvSpPr/>
          <p:nvPr/>
        </p:nvSpPr>
        <p:spPr>
          <a:xfrm>
            <a:off x="2755252" y="1701973"/>
            <a:ext cx="506177" cy="457200"/>
          </a:xfrm>
          <a:prstGeom prst="ellipse">
            <a:avLst/>
          </a:prstGeom>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B0F0"/>
                </a:solidFill>
                <a:effectLst/>
                <a:uLnTx/>
                <a:uFillTx/>
                <a:latin typeface="Tw Cen MT"/>
                <a:ea typeface="+mn-ea"/>
                <a:cs typeface="+mn-cs"/>
              </a:rPr>
              <a:t>1</a:t>
            </a:r>
          </a:p>
        </p:txBody>
      </p:sp>
      <p:sp>
        <p:nvSpPr>
          <p:cNvPr id="20" name="Oval 19"/>
          <p:cNvSpPr/>
          <p:nvPr/>
        </p:nvSpPr>
        <p:spPr>
          <a:xfrm>
            <a:off x="2749481" y="2422610"/>
            <a:ext cx="506177" cy="457200"/>
          </a:xfrm>
          <a:prstGeom prst="ellipse">
            <a:avLst/>
          </a:prstGeom>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B0F0"/>
                </a:solidFill>
                <a:effectLst/>
                <a:uLnTx/>
                <a:uFillTx/>
                <a:latin typeface="Tw Cen MT"/>
                <a:ea typeface="+mn-ea"/>
                <a:cs typeface="+mn-cs"/>
              </a:rPr>
              <a:t>2</a:t>
            </a:r>
          </a:p>
        </p:txBody>
      </p:sp>
      <p:pic>
        <p:nvPicPr>
          <p:cNvPr id="11" name="Picture 10">
            <a:extLst>
              <a:ext uri="{FF2B5EF4-FFF2-40B4-BE49-F238E27FC236}">
                <a16:creationId xmlns:a16="http://schemas.microsoft.com/office/drawing/2014/main" id="{A9B18B34-2F9A-4A34-9820-7B4B43797A69}"/>
              </a:ext>
            </a:extLst>
          </p:cNvPr>
          <p:cNvPicPr>
            <a:picLocks noChangeAspect="1"/>
          </p:cNvPicPr>
          <p:nvPr/>
        </p:nvPicPr>
        <p:blipFill rotWithShape="1">
          <a:blip r:embed="rId5">
            <a:alphaModFix/>
          </a:blip>
          <a:srcRect t="1805" b="3473"/>
          <a:stretch/>
        </p:blipFill>
        <p:spPr>
          <a:xfrm>
            <a:off x="3535018" y="6093480"/>
            <a:ext cx="8186895" cy="585258"/>
          </a:xfrm>
          <a:prstGeom prst="roundRect">
            <a:avLst>
              <a:gd name="adj" fmla="val 50000"/>
            </a:avLst>
          </a:prstGeom>
          <a:ln w="3175">
            <a:solidFill>
              <a:srgbClr val="00B0F0"/>
            </a:solidFill>
          </a:ln>
          <a:effectLst/>
        </p:spPr>
      </p:pic>
      <p:sp>
        <p:nvSpPr>
          <p:cNvPr id="22" name="Oval 21"/>
          <p:cNvSpPr/>
          <p:nvPr/>
        </p:nvSpPr>
        <p:spPr>
          <a:xfrm>
            <a:off x="2764477" y="4280345"/>
            <a:ext cx="487725" cy="440533"/>
          </a:xfrm>
          <a:prstGeom prst="ellipse">
            <a:avLst/>
          </a:prstGeom>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B0F0"/>
                </a:solidFill>
                <a:effectLst/>
                <a:uLnTx/>
                <a:uFillTx/>
                <a:latin typeface="Tw Cen MT"/>
                <a:ea typeface="+mn-ea"/>
                <a:cs typeface="+mn-cs"/>
              </a:rPr>
              <a:t>4</a:t>
            </a:r>
          </a:p>
        </p:txBody>
      </p:sp>
      <p:sp>
        <p:nvSpPr>
          <p:cNvPr id="29" name="Oval 28"/>
          <p:cNvSpPr/>
          <p:nvPr/>
        </p:nvSpPr>
        <p:spPr>
          <a:xfrm>
            <a:off x="2743703" y="3222702"/>
            <a:ext cx="506177" cy="457200"/>
          </a:xfrm>
          <a:prstGeom prst="ellipse">
            <a:avLst/>
          </a:prstGeom>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B0F0"/>
                </a:solidFill>
                <a:effectLst/>
                <a:uLnTx/>
                <a:uFillTx/>
                <a:latin typeface="Tw Cen MT"/>
                <a:ea typeface="+mn-ea"/>
                <a:cs typeface="+mn-cs"/>
              </a:rPr>
              <a:t>3</a:t>
            </a:r>
          </a:p>
        </p:txBody>
      </p:sp>
      <p:sp>
        <p:nvSpPr>
          <p:cNvPr id="23" name="Title 3">
            <a:extLst>
              <a:ext uri="{FF2B5EF4-FFF2-40B4-BE49-F238E27FC236}">
                <a16:creationId xmlns:a16="http://schemas.microsoft.com/office/drawing/2014/main" id="{3A5339D8-1F51-41E0-90A7-51ABFD09AE67}"/>
              </a:ext>
            </a:extLst>
          </p:cNvPr>
          <p:cNvSpPr txBox="1">
            <a:spLocks/>
          </p:cNvSpPr>
          <p:nvPr/>
        </p:nvSpPr>
        <p:spPr>
          <a:xfrm>
            <a:off x="3299223" y="402101"/>
            <a:ext cx="6829910" cy="1181372"/>
          </a:xfrm>
          <a:prstGeom prst="rect">
            <a:avLst/>
          </a:prstGeom>
        </p:spPr>
        <p:txBody>
          <a:bodyPr vert="horz" anchor="ctr">
            <a:noAutofit/>
          </a:bodyPr>
          <a:lstStyle>
            <a:lvl1pPr algn="l" rtl="0" eaLnBrk="1" latinLnBrk="0" hangingPunct="1">
              <a:spcBef>
                <a:spcPct val="0"/>
              </a:spcBef>
              <a:buNone/>
              <a:defRPr kumimoji="0" sz="4400" b="0" i="0" u="none" kern="1200">
                <a:solidFill>
                  <a:schemeClr val="tx2"/>
                </a:solidFill>
                <a:latin typeface="+mj-lt"/>
                <a:ea typeface="+mj-ea"/>
                <a:cs typeface="+mj-cs"/>
              </a:defRPr>
            </a:lvl1pPr>
          </a:lstStyle>
          <a:p>
            <a:pPr marL="0" marR="0" lvl="0" indent="0" algn="l" defTabSz="914400" rtl="0" eaLnBrk="1" fontAlgn="auto" latinLnBrk="0" hangingPunct="1">
              <a:lnSpc>
                <a:spcPts val="4000"/>
              </a:lnSpc>
              <a:spcBef>
                <a:spcPct val="0"/>
              </a:spcBef>
              <a:spcAft>
                <a:spcPts val="0"/>
              </a:spcAft>
              <a:buClrTx/>
              <a:buSzTx/>
              <a:buFontTx/>
              <a:buNone/>
              <a:tabLst/>
              <a:defRPr/>
            </a:pPr>
            <a:r>
              <a:rPr kumimoji="0" lang="en-US" sz="3900" b="1" i="0" u="none" strike="noStrike" kern="1200" cap="none" spc="600" normalizeH="0" baseline="0" noProof="0" dirty="0">
                <a:ln>
                  <a:noFill/>
                </a:ln>
                <a:solidFill>
                  <a:srgbClr val="595959"/>
                </a:solidFill>
                <a:effectLst/>
                <a:uLnTx/>
                <a:uFillTx/>
                <a:latin typeface="Tw Cen MT"/>
                <a:ea typeface="+mj-ea"/>
                <a:cs typeface="+mj-cs"/>
              </a:rPr>
              <a:t>WEBEX TOOLBARS,</a:t>
            </a:r>
            <a:br>
              <a:rPr kumimoji="0" lang="en-US" sz="3900" b="1" i="0" u="none" strike="noStrike" kern="1200" cap="none" spc="600" normalizeH="0" baseline="0" noProof="0" dirty="0">
                <a:ln>
                  <a:noFill/>
                </a:ln>
                <a:solidFill>
                  <a:srgbClr val="595959"/>
                </a:solidFill>
                <a:effectLst/>
                <a:uLnTx/>
                <a:uFillTx/>
                <a:latin typeface="Tw Cen MT"/>
                <a:ea typeface="+mj-ea"/>
                <a:cs typeface="+mj-cs"/>
              </a:rPr>
            </a:br>
            <a:r>
              <a:rPr kumimoji="0" lang="en-US" sz="3900" b="1" i="0" u="none" strike="noStrike" kern="1200" cap="none" spc="600" normalizeH="0" baseline="0" noProof="0" dirty="0">
                <a:ln>
                  <a:noFill/>
                </a:ln>
                <a:solidFill>
                  <a:srgbClr val="595959"/>
                </a:solidFill>
                <a:effectLst/>
                <a:uLnTx/>
                <a:uFillTx/>
                <a:latin typeface="Tw Cen MT"/>
                <a:ea typeface="+mj-ea"/>
                <a:cs typeface="+mj-cs"/>
              </a:rPr>
              <a:t>MENUS, AND PANELS</a:t>
            </a:r>
          </a:p>
        </p:txBody>
      </p:sp>
      <p:grpSp>
        <p:nvGrpSpPr>
          <p:cNvPr id="43" name="Group 42">
            <a:extLst>
              <a:ext uri="{FF2B5EF4-FFF2-40B4-BE49-F238E27FC236}">
                <a16:creationId xmlns:a16="http://schemas.microsoft.com/office/drawing/2014/main" id="{802EBBA0-5E00-4F92-8C59-708C39CC60C7}"/>
              </a:ext>
            </a:extLst>
          </p:cNvPr>
          <p:cNvGrpSpPr/>
          <p:nvPr/>
        </p:nvGrpSpPr>
        <p:grpSpPr>
          <a:xfrm>
            <a:off x="447869" y="1596906"/>
            <a:ext cx="832373" cy="3483263"/>
            <a:chOff x="513155" y="1031780"/>
            <a:chExt cx="832373" cy="3483263"/>
          </a:xfrm>
        </p:grpSpPr>
        <p:grpSp>
          <p:nvGrpSpPr>
            <p:cNvPr id="16" name="Group 15">
              <a:extLst>
                <a:ext uri="{FF2B5EF4-FFF2-40B4-BE49-F238E27FC236}">
                  <a16:creationId xmlns:a16="http://schemas.microsoft.com/office/drawing/2014/main" id="{9D76D19B-4E57-4730-B039-28AF4EDB0B91}"/>
                </a:ext>
              </a:extLst>
            </p:cNvPr>
            <p:cNvGrpSpPr/>
            <p:nvPr/>
          </p:nvGrpSpPr>
          <p:grpSpPr>
            <a:xfrm>
              <a:off x="513155" y="1031780"/>
              <a:ext cx="506177" cy="3483263"/>
              <a:chOff x="210562" y="402101"/>
              <a:chExt cx="464050" cy="3193366"/>
            </a:xfrm>
          </p:grpSpPr>
          <p:pic>
            <p:nvPicPr>
              <p:cNvPr id="3" name="Picture 2"/>
              <p:cNvPicPr>
                <a:picLocks noChangeAspect="1"/>
              </p:cNvPicPr>
              <p:nvPr/>
            </p:nvPicPr>
            <p:blipFill rotWithShape="1">
              <a:blip r:embed="rId6">
                <a:alphaModFix amt="50000"/>
              </a:blip>
              <a:srcRect l="2617" t="1577" r="61" b="2895"/>
              <a:stretch/>
            </p:blipFill>
            <p:spPr>
              <a:xfrm>
                <a:off x="210562" y="402101"/>
                <a:ext cx="426628" cy="3193366"/>
              </a:xfrm>
              <a:prstGeom prst="roundRect">
                <a:avLst>
                  <a:gd name="adj" fmla="val 50000"/>
                </a:avLst>
              </a:prstGeom>
              <a:ln>
                <a:noFill/>
              </a:ln>
              <a:effectLst/>
            </p:spPr>
          </p:pic>
          <p:pic>
            <p:nvPicPr>
              <p:cNvPr id="24" name="Picture 23">
                <a:extLst>
                  <a:ext uri="{FF2B5EF4-FFF2-40B4-BE49-F238E27FC236}">
                    <a16:creationId xmlns:a16="http://schemas.microsoft.com/office/drawing/2014/main" id="{251F4B05-1B7D-4919-8D1E-7C77BB3FDD04}"/>
                  </a:ext>
                </a:extLst>
              </p:cNvPr>
              <p:cNvPicPr>
                <a:picLocks noChangeAspect="1"/>
              </p:cNvPicPr>
              <p:nvPr/>
            </p:nvPicPr>
            <p:blipFill rotWithShape="1">
              <a:blip r:embed="rId6"/>
              <a:srcRect l="4376" t="49341" r="62" b="16915"/>
              <a:stretch/>
            </p:blipFill>
            <p:spPr>
              <a:xfrm>
                <a:off x="218267" y="1919621"/>
                <a:ext cx="418923" cy="1128022"/>
              </a:xfrm>
              <a:prstGeom prst="rect">
                <a:avLst/>
              </a:prstGeom>
              <a:ln>
                <a:noFill/>
              </a:ln>
              <a:effectLst/>
            </p:spPr>
          </p:pic>
          <p:sp>
            <p:nvSpPr>
              <p:cNvPr id="7" name="Rectangle: Rounded Corners 6"/>
              <p:cNvSpPr/>
              <p:nvPr/>
            </p:nvSpPr>
            <p:spPr>
              <a:xfrm>
                <a:off x="210562" y="2026432"/>
                <a:ext cx="464050" cy="914400"/>
              </a:xfrm>
              <a:prstGeom prst="roundRect">
                <a:avLst>
                  <a:gd name="adj" fmla="val 29558"/>
                </a:avLst>
              </a:prstGeom>
              <a:noFill/>
              <a:ln w="3175">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38" name="Oval 37">
              <a:extLst>
                <a:ext uri="{FF2B5EF4-FFF2-40B4-BE49-F238E27FC236}">
                  <a16:creationId xmlns:a16="http://schemas.microsoft.com/office/drawing/2014/main" id="{2604D056-D08E-4560-B3B1-31EA71C19FB8}"/>
                </a:ext>
              </a:extLst>
            </p:cNvPr>
            <p:cNvSpPr/>
            <p:nvPr/>
          </p:nvSpPr>
          <p:spPr>
            <a:xfrm>
              <a:off x="839351" y="1847770"/>
              <a:ext cx="506177" cy="457200"/>
            </a:xfrm>
            <a:prstGeom prst="ellipse">
              <a:avLst/>
            </a:prstGeom>
            <a:solidFill>
              <a:srgbClr val="00B0F0"/>
            </a:solidFill>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Tw Cen MT"/>
                  <a:ea typeface="+mn-ea"/>
                  <a:cs typeface="+mn-cs"/>
                </a:rPr>
                <a:t>2</a:t>
              </a:r>
            </a:p>
          </p:txBody>
        </p:sp>
      </p:grpSp>
      <p:grpSp>
        <p:nvGrpSpPr>
          <p:cNvPr id="42" name="Group 41">
            <a:extLst>
              <a:ext uri="{FF2B5EF4-FFF2-40B4-BE49-F238E27FC236}">
                <a16:creationId xmlns:a16="http://schemas.microsoft.com/office/drawing/2014/main" id="{CB94A740-BA61-440A-8893-A52589A932C7}"/>
              </a:ext>
            </a:extLst>
          </p:cNvPr>
          <p:cNvGrpSpPr/>
          <p:nvPr/>
        </p:nvGrpSpPr>
        <p:grpSpPr>
          <a:xfrm>
            <a:off x="447869" y="5159063"/>
            <a:ext cx="2158310" cy="1335315"/>
            <a:chOff x="446497" y="4418595"/>
            <a:chExt cx="2158310" cy="1335315"/>
          </a:xfrm>
        </p:grpSpPr>
        <p:grpSp>
          <p:nvGrpSpPr>
            <p:cNvPr id="26" name="Group 25">
              <a:extLst>
                <a:ext uri="{FF2B5EF4-FFF2-40B4-BE49-F238E27FC236}">
                  <a16:creationId xmlns:a16="http://schemas.microsoft.com/office/drawing/2014/main" id="{E15C6B02-34E3-47BA-95E4-D9FA779DB5E0}"/>
                </a:ext>
              </a:extLst>
            </p:cNvPr>
            <p:cNvGrpSpPr/>
            <p:nvPr/>
          </p:nvGrpSpPr>
          <p:grpSpPr>
            <a:xfrm>
              <a:off x="446497" y="4710889"/>
              <a:ext cx="2158310" cy="1043021"/>
              <a:chOff x="396997" y="3940795"/>
              <a:chExt cx="2158310" cy="1043021"/>
            </a:xfrm>
          </p:grpSpPr>
          <p:pic>
            <p:nvPicPr>
              <p:cNvPr id="27" name="Picture 26"/>
              <p:cNvPicPr>
                <a:picLocks noChangeAspect="1"/>
              </p:cNvPicPr>
              <p:nvPr/>
            </p:nvPicPr>
            <p:blipFill rotWithShape="1">
              <a:blip r:embed="rId7">
                <a:extLst>
                  <a:ext uri="{28A0092B-C50C-407E-A947-70E740481C1C}">
                    <a14:useLocalDpi xmlns:a14="http://schemas.microsoft.com/office/drawing/2010/main" val="0"/>
                  </a:ext>
                </a:extLst>
              </a:blip>
              <a:srcRect l="1953" r="65193"/>
              <a:stretch/>
            </p:blipFill>
            <p:spPr>
              <a:xfrm>
                <a:off x="461473" y="3940795"/>
                <a:ext cx="1207960" cy="1028237"/>
              </a:xfrm>
              <a:prstGeom prst="rect">
                <a:avLst/>
              </a:prstGeom>
              <a:ln>
                <a:noFill/>
              </a:ln>
            </p:spPr>
          </p:pic>
          <p:pic>
            <p:nvPicPr>
              <p:cNvPr id="4" name="Picture 3"/>
              <p:cNvPicPr>
                <a:picLocks noChangeAspect="1"/>
              </p:cNvPicPr>
              <p:nvPr/>
            </p:nvPicPr>
            <p:blipFill rotWithShape="1">
              <a:blip r:embed="rId7">
                <a:extLst>
                  <a:ext uri="{28A0092B-C50C-407E-A947-70E740481C1C}">
                    <a14:useLocalDpi xmlns:a14="http://schemas.microsoft.com/office/drawing/2010/main" val="0"/>
                  </a:ext>
                </a:extLst>
              </a:blip>
              <a:srcRect l="75668"/>
              <a:stretch/>
            </p:blipFill>
            <p:spPr>
              <a:xfrm>
                <a:off x="1660688" y="3940795"/>
                <a:ext cx="894619" cy="1028237"/>
              </a:xfrm>
              <a:prstGeom prst="rect">
                <a:avLst/>
              </a:prstGeom>
              <a:ln>
                <a:noFill/>
              </a:ln>
            </p:spPr>
          </p:pic>
          <p:sp>
            <p:nvSpPr>
              <p:cNvPr id="12" name="Rectangle: Rounded Corners 11"/>
              <p:cNvSpPr/>
              <p:nvPr/>
            </p:nvSpPr>
            <p:spPr>
              <a:xfrm>
                <a:off x="396997" y="3940795"/>
                <a:ext cx="248793" cy="1028237"/>
              </a:xfrm>
              <a:prstGeom prst="roundRect">
                <a:avLst/>
              </a:prstGeom>
              <a:noFill/>
              <a:ln w="12700">
                <a:solidFill>
                  <a:srgbClr val="00B0F0"/>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ectangle: Rounded Corners 12"/>
              <p:cNvSpPr/>
              <p:nvPr/>
            </p:nvSpPr>
            <p:spPr>
              <a:xfrm>
                <a:off x="2280359" y="3955579"/>
                <a:ext cx="265472" cy="1028237"/>
              </a:xfrm>
              <a:prstGeom prst="roundRect">
                <a:avLst/>
              </a:prstGeom>
              <a:noFill/>
              <a:ln w="12700">
                <a:solidFill>
                  <a:srgbClr val="00B0F0"/>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B0F0"/>
                  </a:solidFill>
                  <a:effectLst/>
                  <a:uLnTx/>
                  <a:uFillTx/>
                  <a:latin typeface="Calibri"/>
                  <a:ea typeface="+mn-ea"/>
                  <a:cs typeface="+mn-cs"/>
                </a:endParaRPr>
              </a:p>
            </p:txBody>
          </p:sp>
        </p:grpSp>
        <p:sp>
          <p:nvSpPr>
            <p:cNvPr id="39" name="Oval 38">
              <a:extLst>
                <a:ext uri="{FF2B5EF4-FFF2-40B4-BE49-F238E27FC236}">
                  <a16:creationId xmlns:a16="http://schemas.microsoft.com/office/drawing/2014/main" id="{491144A8-E690-4867-8712-52666AA98F8D}"/>
                </a:ext>
              </a:extLst>
            </p:cNvPr>
            <p:cNvSpPr/>
            <p:nvPr/>
          </p:nvSpPr>
          <p:spPr>
            <a:xfrm>
              <a:off x="1782320" y="4418595"/>
              <a:ext cx="506177" cy="457200"/>
            </a:xfrm>
            <a:prstGeom prst="ellipse">
              <a:avLst/>
            </a:prstGeom>
            <a:solidFill>
              <a:srgbClr val="00B0F0"/>
            </a:solidFill>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Tw Cen MT"/>
                  <a:ea typeface="+mn-ea"/>
                  <a:cs typeface="+mn-cs"/>
                </a:rPr>
                <a:t>3</a:t>
              </a:r>
            </a:p>
          </p:txBody>
        </p:sp>
      </p:grpSp>
      <p:sp>
        <p:nvSpPr>
          <p:cNvPr id="40" name="Oval 39">
            <a:extLst>
              <a:ext uri="{FF2B5EF4-FFF2-40B4-BE49-F238E27FC236}">
                <a16:creationId xmlns:a16="http://schemas.microsoft.com/office/drawing/2014/main" id="{F6F8C3ED-711B-43B1-8E93-8D12863ED30A}"/>
              </a:ext>
            </a:extLst>
          </p:cNvPr>
          <p:cNvSpPr/>
          <p:nvPr/>
        </p:nvSpPr>
        <p:spPr>
          <a:xfrm>
            <a:off x="7122288" y="5806440"/>
            <a:ext cx="506177" cy="457200"/>
          </a:xfrm>
          <a:prstGeom prst="ellipse">
            <a:avLst/>
          </a:prstGeom>
          <a:solidFill>
            <a:srgbClr val="00B0F0"/>
          </a:solidFill>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Tw Cen MT"/>
                <a:ea typeface="+mn-ea"/>
                <a:cs typeface="+mn-cs"/>
              </a:rPr>
              <a:t>4</a:t>
            </a:r>
          </a:p>
        </p:txBody>
      </p:sp>
      <p:grpSp>
        <p:nvGrpSpPr>
          <p:cNvPr id="44" name="Group 43">
            <a:extLst>
              <a:ext uri="{FF2B5EF4-FFF2-40B4-BE49-F238E27FC236}">
                <a16:creationId xmlns:a16="http://schemas.microsoft.com/office/drawing/2014/main" id="{2DE36F15-5DF3-482A-84C2-54668B6303DA}"/>
              </a:ext>
            </a:extLst>
          </p:cNvPr>
          <p:cNvGrpSpPr/>
          <p:nvPr/>
        </p:nvGrpSpPr>
        <p:grpSpPr>
          <a:xfrm>
            <a:off x="1045439" y="1372030"/>
            <a:ext cx="1352573" cy="748945"/>
            <a:chOff x="1462581" y="332829"/>
            <a:chExt cx="1352573" cy="748945"/>
          </a:xfrm>
        </p:grpSpPr>
        <p:pic>
          <p:nvPicPr>
            <p:cNvPr id="17" name="Picture 16"/>
            <p:cNvPicPr>
              <a:picLocks noChangeAspect="1"/>
            </p:cNvPicPr>
            <p:nvPr/>
          </p:nvPicPr>
          <p:blipFill rotWithShape="1">
            <a:blip r:embed="rId8"/>
            <a:srcRect l="9022" t="11208" r="9671" b="15231"/>
            <a:stretch/>
          </p:blipFill>
          <p:spPr>
            <a:xfrm>
              <a:off x="1462581" y="659736"/>
              <a:ext cx="1352573" cy="422038"/>
            </a:xfrm>
            <a:prstGeom prst="roundRect">
              <a:avLst>
                <a:gd name="adj" fmla="val 50000"/>
              </a:avLst>
            </a:prstGeom>
            <a:solidFill>
              <a:srgbClr val="FFFFFF"/>
            </a:solidFill>
            <a:ln w="6350" cap="sq">
              <a:solidFill>
                <a:srgbClr val="00B0F0"/>
              </a:solidFill>
              <a:miter lim="800000"/>
            </a:ln>
            <a:effectLst/>
            <a:scene3d>
              <a:camera prst="orthographicFront"/>
              <a:lightRig rig="threePt" dir="t">
                <a:rot lat="0" lon="0" rev="2700000"/>
              </a:lightRig>
            </a:scene3d>
            <a:sp3d>
              <a:contourClr>
                <a:srgbClr val="C0C0C0"/>
              </a:contourClr>
            </a:sp3d>
          </p:spPr>
        </p:pic>
        <p:sp>
          <p:nvSpPr>
            <p:cNvPr id="41" name="Oval 40">
              <a:extLst>
                <a:ext uri="{FF2B5EF4-FFF2-40B4-BE49-F238E27FC236}">
                  <a16:creationId xmlns:a16="http://schemas.microsoft.com/office/drawing/2014/main" id="{15B8B293-0EED-45A4-8C98-7A34438CA18F}"/>
                </a:ext>
              </a:extLst>
            </p:cNvPr>
            <p:cNvSpPr/>
            <p:nvPr/>
          </p:nvSpPr>
          <p:spPr>
            <a:xfrm>
              <a:off x="2157497" y="332829"/>
              <a:ext cx="506177" cy="457200"/>
            </a:xfrm>
            <a:prstGeom prst="ellipse">
              <a:avLst/>
            </a:prstGeom>
            <a:solidFill>
              <a:srgbClr val="00B0F0"/>
            </a:solidFill>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Tw Cen MT"/>
                  <a:ea typeface="+mn-ea"/>
                  <a:cs typeface="+mn-cs"/>
                </a:rPr>
                <a:t>1</a:t>
              </a:r>
            </a:p>
          </p:txBody>
        </p:sp>
      </p:grpSp>
      <p:sp>
        <p:nvSpPr>
          <p:cNvPr id="28" name="Oval 27">
            <a:extLst>
              <a:ext uri="{FF2B5EF4-FFF2-40B4-BE49-F238E27FC236}">
                <a16:creationId xmlns:a16="http://schemas.microsoft.com/office/drawing/2014/main" id="{60FF2770-E3C8-4FE1-B7B1-0DE7C96B3C9B}"/>
              </a:ext>
            </a:extLst>
          </p:cNvPr>
          <p:cNvSpPr/>
          <p:nvPr/>
        </p:nvSpPr>
        <p:spPr>
          <a:xfrm>
            <a:off x="11426566" y="5736875"/>
            <a:ext cx="506177" cy="457200"/>
          </a:xfrm>
          <a:prstGeom prst="ellipse">
            <a:avLst/>
          </a:prstGeom>
          <a:solidFill>
            <a:srgbClr val="00B0F0"/>
          </a:solidFill>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Tw Cen MT"/>
                <a:ea typeface="+mn-ea"/>
                <a:cs typeface="+mn-cs"/>
              </a:rPr>
              <a:t>3</a:t>
            </a:r>
          </a:p>
        </p:txBody>
      </p:sp>
    </p:spTree>
    <p:custDataLst>
      <p:tags r:id="rId1"/>
    </p:custDataLst>
    <p:extLst>
      <p:ext uri="{BB962C8B-B14F-4D97-AF65-F5344CB8AC3E}">
        <p14:creationId xmlns:p14="http://schemas.microsoft.com/office/powerpoint/2010/main" val="8481684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B8D44-8595-4424-A5B4-23E495F627D5}"/>
              </a:ext>
            </a:extLst>
          </p:cNvPr>
          <p:cNvSpPr>
            <a:spLocks noGrp="1"/>
          </p:cNvSpPr>
          <p:nvPr>
            <p:ph type="title"/>
          </p:nvPr>
        </p:nvSpPr>
        <p:spPr>
          <a:xfrm>
            <a:off x="609600" y="274638"/>
            <a:ext cx="8644128" cy="1143000"/>
          </a:xfrm>
        </p:spPr>
        <p:txBody>
          <a:bodyPr>
            <a:normAutofit fontScale="90000"/>
          </a:bodyPr>
          <a:lstStyle/>
          <a:p>
            <a:r>
              <a:rPr lang="en-US">
                <a:cs typeface="Calibri Light"/>
              </a:rPr>
              <a:t>Special Supplemental Benefits for the Chronically Ill (SSBCI) </a:t>
            </a:r>
            <a:endParaRPr lang="en-US"/>
          </a:p>
        </p:txBody>
      </p:sp>
      <p:sp>
        <p:nvSpPr>
          <p:cNvPr id="4" name="Content Placeholder 3">
            <a:extLst>
              <a:ext uri="{FF2B5EF4-FFF2-40B4-BE49-F238E27FC236}">
                <a16:creationId xmlns:a16="http://schemas.microsoft.com/office/drawing/2014/main" id="{5B2A6D3B-D666-4C21-AE26-926566E4659F}"/>
              </a:ext>
            </a:extLst>
          </p:cNvPr>
          <p:cNvSpPr>
            <a:spLocks noGrp="1"/>
          </p:cNvSpPr>
          <p:nvPr>
            <p:ph idx="1"/>
          </p:nvPr>
        </p:nvSpPr>
        <p:spPr>
          <a:xfrm>
            <a:off x="609600" y="1600200"/>
            <a:ext cx="10972800" cy="4227575"/>
          </a:xfrm>
        </p:spPr>
        <p:txBody>
          <a:bodyPr vert="horz" lIns="91440" tIns="45720" rIns="91440" bIns="45720" rtlCol="0" anchor="t">
            <a:normAutofit fontScale="77500" lnSpcReduction="20000"/>
          </a:bodyPr>
          <a:lstStyle/>
          <a:p>
            <a:r>
              <a:rPr lang="en-US" sz="2900"/>
              <a:t>SSBCI = Expands the types of supplemental benefits that MA plans can offer to chronically ill enrollees. </a:t>
            </a:r>
            <a:endParaRPr lang="en-US" sz="2900">
              <a:cs typeface="Arial"/>
            </a:endParaRPr>
          </a:p>
          <a:p>
            <a:r>
              <a:rPr lang="en-US" sz="2900"/>
              <a:t>Chronically ill is defined as someone that: </a:t>
            </a:r>
            <a:endParaRPr lang="en-US" sz="2900">
              <a:cs typeface="Arial"/>
            </a:endParaRPr>
          </a:p>
          <a:p>
            <a:pPr lvl="1"/>
            <a:r>
              <a:rPr lang="en-US" sz="2600"/>
              <a:t>Has one or more comorbid and medically complex chronic condition that is life threatening or significantly limits the overall health or function of the enrollee; </a:t>
            </a:r>
          </a:p>
          <a:p>
            <a:pPr lvl="1"/>
            <a:r>
              <a:rPr lang="en-US" sz="2600"/>
              <a:t>Has a high risk of hospitalization or other adverse health outcomes; and </a:t>
            </a:r>
            <a:endParaRPr lang="en-US" sz="2600">
              <a:cs typeface="Arial"/>
            </a:endParaRPr>
          </a:p>
          <a:p>
            <a:pPr lvl="1"/>
            <a:r>
              <a:rPr lang="en-US" sz="2600"/>
              <a:t>Requires intensive care coordination. </a:t>
            </a:r>
            <a:endParaRPr lang="en-US" sz="2600">
              <a:cs typeface="Arial"/>
            </a:endParaRPr>
          </a:p>
          <a:p>
            <a:r>
              <a:rPr lang="en-US" sz="2900"/>
              <a:t>Expands coverage to include benefits that are not primarily health related (meals, transportation, pest control, etc.) provided that the item or service </a:t>
            </a:r>
            <a:r>
              <a:rPr lang="en-US" sz="2900" u="sng"/>
              <a:t>has a </a:t>
            </a:r>
            <a:r>
              <a:rPr lang="en-US" sz="2900" i="1" u="sng"/>
              <a:t>reasonable</a:t>
            </a:r>
            <a:r>
              <a:rPr lang="en-US" sz="2900" u="sng"/>
              <a:t> expectation of improving or maintaining the health or overall function of the enrollee</a:t>
            </a:r>
            <a:r>
              <a:rPr lang="en-US" sz="2900"/>
              <a:t>. </a:t>
            </a:r>
            <a:endParaRPr lang="en-US" sz="2900">
              <a:cs typeface="Arial"/>
            </a:endParaRPr>
          </a:p>
          <a:p>
            <a:r>
              <a:rPr lang="en-US" sz="2900"/>
              <a:t>May be offered non-uniformly (i.e., managed/offered on a case-by-case basis)</a:t>
            </a:r>
            <a:endParaRPr lang="en-US" sz="2900">
              <a:cs typeface="Arial"/>
            </a:endParaRPr>
          </a:p>
          <a:p>
            <a:pPr lvl="1"/>
            <a:r>
              <a:rPr lang="en-US" sz="2600"/>
              <a:t>Allows MA plans to vary, or target, SSBCI as they relate to the individual enrollee’s specific medical condition and needs</a:t>
            </a:r>
            <a:endParaRPr lang="en-US" sz="2600">
              <a:cs typeface="Arial"/>
            </a:endParaRPr>
          </a:p>
          <a:p>
            <a:endParaRPr lang="en-US"/>
          </a:p>
        </p:txBody>
      </p:sp>
      <p:sp>
        <p:nvSpPr>
          <p:cNvPr id="6" name="TextBox 5">
            <a:extLst>
              <a:ext uri="{FF2B5EF4-FFF2-40B4-BE49-F238E27FC236}">
                <a16:creationId xmlns:a16="http://schemas.microsoft.com/office/drawing/2014/main" id="{A6CC2168-FC97-497F-BAB3-E294A1C28718}"/>
              </a:ext>
            </a:extLst>
          </p:cNvPr>
          <p:cNvSpPr txBox="1"/>
          <p:nvPr/>
        </p:nvSpPr>
        <p:spPr>
          <a:xfrm>
            <a:off x="6238240" y="5611846"/>
            <a:ext cx="5779008" cy="1123712"/>
          </a:xfrm>
          <a:prstGeom prst="roundRect">
            <a:avLst/>
          </a:prstGeom>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2000"/>
              <a:t>NOTE: SSBCI are not easily communicated via MPF or Plan sites because of the non-uniform nature of the benefits. </a:t>
            </a:r>
            <a:r>
              <a:rPr lang="en-US"/>
              <a:t> </a:t>
            </a:r>
          </a:p>
        </p:txBody>
      </p:sp>
      <p:sp>
        <p:nvSpPr>
          <p:cNvPr id="7" name="TextBox 6">
            <a:extLst>
              <a:ext uri="{FF2B5EF4-FFF2-40B4-BE49-F238E27FC236}">
                <a16:creationId xmlns:a16="http://schemas.microsoft.com/office/drawing/2014/main" id="{1AB61960-CBFB-42BC-8723-BCD98E461CDC}"/>
              </a:ext>
            </a:extLst>
          </p:cNvPr>
          <p:cNvSpPr txBox="1"/>
          <p:nvPr/>
        </p:nvSpPr>
        <p:spPr>
          <a:xfrm>
            <a:off x="9595104" y="274638"/>
            <a:ext cx="2365248" cy="1298377"/>
          </a:xfrm>
          <a:prstGeom prst="ellipse">
            <a:avLst/>
          </a:prstGeom>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a:t>13% MA plans in 2022 include SSBCI</a:t>
            </a:r>
          </a:p>
        </p:txBody>
      </p:sp>
      <p:sp>
        <p:nvSpPr>
          <p:cNvPr id="8" name="Slide Number Placeholder 3">
            <a:extLst>
              <a:ext uri="{FF2B5EF4-FFF2-40B4-BE49-F238E27FC236}">
                <a16:creationId xmlns:a16="http://schemas.microsoft.com/office/drawing/2014/main" id="{DF0902C0-8134-4D49-BE69-A91C8586F94F}"/>
              </a:ext>
            </a:extLst>
          </p:cNvPr>
          <p:cNvSpPr>
            <a:spLocks noGrp="1"/>
          </p:cNvSpPr>
          <p:nvPr>
            <p:ph type="sldNum" sz="quarter" idx="12"/>
          </p:nvPr>
        </p:nvSpPr>
        <p:spPr>
          <a:xfrm>
            <a:off x="4673600" y="6356351"/>
            <a:ext cx="2844800" cy="365125"/>
          </a:xfrm>
        </p:spPr>
        <p:txBody>
          <a:bodyPr/>
          <a:lstStyle/>
          <a:p>
            <a:fld id="{7AA28999-D008-419E-9628-EE1C64F81F4C}" type="slidenum">
              <a:rPr lang="en-US" smtClean="0"/>
              <a:pPr/>
              <a:t>20</a:t>
            </a:fld>
            <a:endParaRPr lang="en-US"/>
          </a:p>
        </p:txBody>
      </p:sp>
    </p:spTree>
    <p:extLst>
      <p:ext uri="{BB962C8B-B14F-4D97-AF65-F5344CB8AC3E}">
        <p14:creationId xmlns:p14="http://schemas.microsoft.com/office/powerpoint/2010/main" val="16067440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6481ED5-DDC9-4B3F-8C5B-AED8C9EB5932}"/>
              </a:ext>
            </a:extLst>
          </p:cNvPr>
          <p:cNvSpPr>
            <a:spLocks noGrp="1"/>
          </p:cNvSpPr>
          <p:nvPr>
            <p:ph type="body" idx="1"/>
          </p:nvPr>
        </p:nvSpPr>
        <p:spPr/>
        <p:txBody>
          <a:bodyPr/>
          <a:lstStyle/>
          <a:p>
            <a:endParaRPr lang="en-US"/>
          </a:p>
        </p:txBody>
      </p:sp>
      <p:sp>
        <p:nvSpPr>
          <p:cNvPr id="2" name="Title 1">
            <a:extLst>
              <a:ext uri="{FF2B5EF4-FFF2-40B4-BE49-F238E27FC236}">
                <a16:creationId xmlns:a16="http://schemas.microsoft.com/office/drawing/2014/main" id="{6C349C6F-459D-460E-8294-9344DF618197}"/>
              </a:ext>
            </a:extLst>
          </p:cNvPr>
          <p:cNvSpPr>
            <a:spLocks noGrp="1"/>
          </p:cNvSpPr>
          <p:nvPr>
            <p:ph type="title"/>
          </p:nvPr>
        </p:nvSpPr>
        <p:spPr/>
        <p:txBody>
          <a:bodyPr/>
          <a:lstStyle/>
          <a:p>
            <a:r>
              <a:rPr lang="en-US"/>
              <a:t>Medicare Plan Finder (MPF)</a:t>
            </a:r>
          </a:p>
        </p:txBody>
      </p:sp>
    </p:spTree>
    <p:extLst>
      <p:ext uri="{BB962C8B-B14F-4D97-AF65-F5344CB8AC3E}">
        <p14:creationId xmlns:p14="http://schemas.microsoft.com/office/powerpoint/2010/main" val="18013929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69289-E30A-4A03-BCCB-FBF88C49B346}"/>
              </a:ext>
            </a:extLst>
          </p:cNvPr>
          <p:cNvSpPr>
            <a:spLocks noGrp="1"/>
          </p:cNvSpPr>
          <p:nvPr>
            <p:ph type="title"/>
          </p:nvPr>
        </p:nvSpPr>
        <p:spPr/>
        <p:txBody>
          <a:bodyPr/>
          <a:lstStyle/>
          <a:p>
            <a:r>
              <a:rPr lang="en-US">
                <a:cs typeface="Arial"/>
              </a:rPr>
              <a:t>Polling </a:t>
            </a:r>
            <a:r>
              <a:rPr lang="en-US" dirty="0">
                <a:cs typeface="Arial"/>
              </a:rPr>
              <a:t>Questions</a:t>
            </a:r>
            <a:endParaRPr lang="en-US"/>
          </a:p>
        </p:txBody>
      </p:sp>
      <p:sp>
        <p:nvSpPr>
          <p:cNvPr id="3" name="Content Placeholder 2">
            <a:extLst>
              <a:ext uri="{FF2B5EF4-FFF2-40B4-BE49-F238E27FC236}">
                <a16:creationId xmlns:a16="http://schemas.microsoft.com/office/drawing/2014/main" id="{1B3A4052-3B26-4A8C-A855-7CAD14A7F4F0}"/>
              </a:ext>
            </a:extLst>
          </p:cNvPr>
          <p:cNvSpPr>
            <a:spLocks noGrp="1"/>
          </p:cNvSpPr>
          <p:nvPr>
            <p:ph idx="1"/>
          </p:nvPr>
        </p:nvSpPr>
        <p:spPr/>
        <p:txBody>
          <a:bodyPr vert="horz" lIns="91440" tIns="45720" rIns="91440" bIns="45720" rtlCol="0" anchor="t">
            <a:normAutofit fontScale="70000" lnSpcReduction="20000"/>
          </a:bodyPr>
          <a:lstStyle/>
          <a:p>
            <a:r>
              <a:rPr lang="en-US">
                <a:cs typeface="Arial"/>
              </a:rPr>
              <a:t>How many years have you used the </a:t>
            </a:r>
            <a:r>
              <a:rPr lang="en-US" dirty="0">
                <a:cs typeface="Arial"/>
              </a:rPr>
              <a:t>MPF</a:t>
            </a:r>
            <a:r>
              <a:rPr lang="en-US">
                <a:cs typeface="Arial"/>
              </a:rPr>
              <a:t>?</a:t>
            </a:r>
          </a:p>
          <a:p>
            <a:pPr lvl="1"/>
            <a:r>
              <a:rPr lang="en-US" dirty="0">
                <a:cs typeface="Arial"/>
              </a:rPr>
              <a:t>Less than a </a:t>
            </a:r>
            <a:r>
              <a:rPr lang="en-US">
                <a:cs typeface="Arial"/>
              </a:rPr>
              <a:t>year</a:t>
            </a:r>
            <a:endParaRPr lang="en-US" dirty="0">
              <a:cs typeface="Arial"/>
            </a:endParaRPr>
          </a:p>
          <a:p>
            <a:pPr lvl="1"/>
            <a:r>
              <a:rPr lang="en-US">
                <a:cs typeface="Arial"/>
              </a:rPr>
              <a:t>1-5 years</a:t>
            </a:r>
            <a:endParaRPr lang="en-US" dirty="0">
              <a:cs typeface="Arial"/>
            </a:endParaRPr>
          </a:p>
          <a:p>
            <a:pPr lvl="1"/>
            <a:r>
              <a:rPr lang="en-US">
                <a:cs typeface="Arial"/>
              </a:rPr>
              <a:t>5-10 years</a:t>
            </a:r>
            <a:endParaRPr lang="en-US" dirty="0">
              <a:cs typeface="Arial"/>
            </a:endParaRPr>
          </a:p>
          <a:p>
            <a:pPr lvl="1"/>
            <a:r>
              <a:rPr lang="en-US">
                <a:cs typeface="Arial"/>
              </a:rPr>
              <a:t>10+ years</a:t>
            </a:r>
            <a:endParaRPr lang="en-US" dirty="0">
              <a:cs typeface="Arial"/>
            </a:endParaRPr>
          </a:p>
          <a:p>
            <a:pPr>
              <a:buClr>
                <a:srgbClr val="0A4F90"/>
              </a:buClr>
            </a:pPr>
            <a:r>
              <a:rPr lang="en-US" sz="2800" dirty="0">
                <a:ea typeface="+mn-lt"/>
                <a:cs typeface="+mn-lt"/>
              </a:rPr>
              <a:t>Which of the following best describes most of your Medicare OEP sessions? </a:t>
            </a:r>
          </a:p>
          <a:p>
            <a:pPr lvl="1"/>
            <a:r>
              <a:rPr lang="en-US" dirty="0">
                <a:ea typeface="+mn-lt"/>
                <a:cs typeface="+mn-lt"/>
              </a:rPr>
              <a:t>Scheduled</a:t>
            </a:r>
          </a:p>
          <a:p>
            <a:pPr lvl="1"/>
            <a:r>
              <a:rPr lang="en-US" dirty="0">
                <a:ea typeface="+mn-lt"/>
                <a:cs typeface="+mn-lt"/>
              </a:rPr>
              <a:t>Unscheduled</a:t>
            </a:r>
          </a:p>
          <a:p>
            <a:pPr lvl="1"/>
            <a:r>
              <a:rPr lang="en-US" dirty="0">
                <a:ea typeface="+mn-lt"/>
                <a:cs typeface="+mn-lt"/>
              </a:rPr>
              <a:t>Equal mix</a:t>
            </a:r>
          </a:p>
          <a:p>
            <a:pPr>
              <a:buClr>
                <a:srgbClr val="0A4F90"/>
              </a:buClr>
            </a:pPr>
            <a:r>
              <a:rPr lang="en-US" dirty="0">
                <a:ea typeface="+mn-lt"/>
                <a:cs typeface="+mn-lt"/>
              </a:rPr>
              <a:t>What do you hope to learn today about MPF?</a:t>
            </a:r>
          </a:p>
          <a:p>
            <a:pPr lvl="1"/>
            <a:r>
              <a:rPr lang="en-US" dirty="0">
                <a:ea typeface="+mn-lt"/>
                <a:cs typeface="+mn-lt"/>
              </a:rPr>
              <a:t>NOTE: Request chat responses. Responses may help inform future trainings or videos.</a:t>
            </a:r>
            <a:endParaRPr lang="en-US" dirty="0"/>
          </a:p>
        </p:txBody>
      </p:sp>
      <p:sp>
        <p:nvSpPr>
          <p:cNvPr id="4" name="Slide Number Placeholder 3">
            <a:extLst>
              <a:ext uri="{FF2B5EF4-FFF2-40B4-BE49-F238E27FC236}">
                <a16:creationId xmlns:a16="http://schemas.microsoft.com/office/drawing/2014/main" id="{4C7F3987-C0BD-4D8E-BFE7-B384E1428D81}"/>
              </a:ext>
            </a:extLst>
          </p:cNvPr>
          <p:cNvSpPr>
            <a:spLocks noGrp="1"/>
          </p:cNvSpPr>
          <p:nvPr>
            <p:ph type="sldNum" sz="quarter" idx="12"/>
          </p:nvPr>
        </p:nvSpPr>
        <p:spPr/>
        <p:txBody>
          <a:bodyPr/>
          <a:lstStyle/>
          <a:p>
            <a:fld id="{7AA28999-D008-419E-9628-EE1C64F81F4C}" type="slidenum">
              <a:rPr lang="en-US" smtClean="0"/>
              <a:pPr/>
              <a:t>22</a:t>
            </a:fld>
            <a:endParaRPr lang="en-US"/>
          </a:p>
        </p:txBody>
      </p:sp>
    </p:spTree>
    <p:extLst>
      <p:ext uri="{BB962C8B-B14F-4D97-AF65-F5344CB8AC3E}">
        <p14:creationId xmlns:p14="http://schemas.microsoft.com/office/powerpoint/2010/main" val="1095633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0B826-A37B-456C-AD60-D0BE65FE4B66}"/>
              </a:ext>
            </a:extLst>
          </p:cNvPr>
          <p:cNvSpPr>
            <a:spLocks noGrp="1"/>
          </p:cNvSpPr>
          <p:nvPr>
            <p:ph type="title"/>
          </p:nvPr>
        </p:nvSpPr>
        <p:spPr/>
        <p:txBody>
          <a:bodyPr/>
          <a:lstStyle/>
          <a:p>
            <a:r>
              <a:rPr lang="en-US" sz="4000"/>
              <a:t>MPF</a:t>
            </a:r>
            <a:r>
              <a:rPr lang="en-US"/>
              <a:t> Topics</a:t>
            </a:r>
          </a:p>
        </p:txBody>
      </p:sp>
      <p:sp>
        <p:nvSpPr>
          <p:cNvPr id="3" name="Content Placeholder 2">
            <a:extLst>
              <a:ext uri="{FF2B5EF4-FFF2-40B4-BE49-F238E27FC236}">
                <a16:creationId xmlns:a16="http://schemas.microsoft.com/office/drawing/2014/main" id="{9DF0FFA7-1E04-4585-AC60-8491031B42A2}"/>
              </a:ext>
            </a:extLst>
          </p:cNvPr>
          <p:cNvSpPr>
            <a:spLocks noGrp="1"/>
          </p:cNvSpPr>
          <p:nvPr>
            <p:ph idx="1"/>
          </p:nvPr>
        </p:nvSpPr>
        <p:spPr/>
        <p:txBody>
          <a:bodyPr>
            <a:normAutofit/>
          </a:bodyPr>
          <a:lstStyle/>
          <a:p>
            <a:r>
              <a:rPr lang="en-US" dirty="0"/>
              <a:t>Preparing for MPF Comparison Sessions</a:t>
            </a:r>
          </a:p>
          <a:p>
            <a:r>
              <a:rPr lang="en-US" dirty="0"/>
              <a:t>Medicare.gov Accounts</a:t>
            </a:r>
          </a:p>
          <a:p>
            <a:r>
              <a:rPr lang="en-US" dirty="0"/>
              <a:t>Medicare.gov Log In and Out</a:t>
            </a:r>
          </a:p>
          <a:p>
            <a:r>
              <a:rPr lang="en-US" dirty="0"/>
              <a:t>MPF SHIP Inquiry Process</a:t>
            </a:r>
          </a:p>
          <a:p>
            <a:r>
              <a:rPr lang="en-US" dirty="0"/>
              <a:t>1-800-Medicare CSR Inquiry Process</a:t>
            </a:r>
          </a:p>
          <a:p>
            <a:r>
              <a:rPr lang="en-US" dirty="0"/>
              <a:t>MPF Demonstration</a:t>
            </a:r>
          </a:p>
          <a:p>
            <a:endParaRPr lang="en-US" dirty="0"/>
          </a:p>
          <a:p>
            <a:endParaRPr lang="en-US" dirty="0"/>
          </a:p>
        </p:txBody>
      </p:sp>
    </p:spTree>
    <p:extLst>
      <p:ext uri="{BB962C8B-B14F-4D97-AF65-F5344CB8AC3E}">
        <p14:creationId xmlns:p14="http://schemas.microsoft.com/office/powerpoint/2010/main" val="26254512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355CC-DF41-46B0-8F0A-AE3895BFC759}"/>
              </a:ext>
            </a:extLst>
          </p:cNvPr>
          <p:cNvSpPr>
            <a:spLocks noGrp="1"/>
          </p:cNvSpPr>
          <p:nvPr>
            <p:ph type="title"/>
          </p:nvPr>
        </p:nvSpPr>
        <p:spPr>
          <a:xfrm>
            <a:off x="635285" y="94840"/>
            <a:ext cx="10972800" cy="1143000"/>
          </a:xfrm>
        </p:spPr>
        <p:txBody>
          <a:bodyPr>
            <a:normAutofit/>
          </a:bodyPr>
          <a:lstStyle/>
          <a:p>
            <a:r>
              <a:rPr lang="en-US" sz="4000" dirty="0"/>
              <a:t>Preparing for MPF Comparison Session</a:t>
            </a:r>
          </a:p>
        </p:txBody>
      </p:sp>
      <p:sp>
        <p:nvSpPr>
          <p:cNvPr id="3" name="Content Placeholder 2">
            <a:extLst>
              <a:ext uri="{FF2B5EF4-FFF2-40B4-BE49-F238E27FC236}">
                <a16:creationId xmlns:a16="http://schemas.microsoft.com/office/drawing/2014/main" id="{1FD2F51A-3B44-41DB-8C49-4D9645F04FA4}"/>
              </a:ext>
            </a:extLst>
          </p:cNvPr>
          <p:cNvSpPr>
            <a:spLocks noGrp="1"/>
          </p:cNvSpPr>
          <p:nvPr>
            <p:ph idx="1"/>
          </p:nvPr>
        </p:nvSpPr>
        <p:spPr>
          <a:xfrm>
            <a:off x="838200" y="1237840"/>
            <a:ext cx="10515600" cy="4596704"/>
          </a:xfrm>
        </p:spPr>
        <p:txBody>
          <a:bodyPr>
            <a:normAutofit fontScale="70000" lnSpcReduction="20000"/>
          </a:bodyPr>
          <a:lstStyle/>
          <a:p>
            <a:r>
              <a:rPr lang="en-US" dirty="0"/>
              <a:t>Set an appointment date and time, if applicable. Acknowledge appointment may be 60 minutes or longer.</a:t>
            </a:r>
          </a:p>
          <a:p>
            <a:r>
              <a:rPr lang="en-US" dirty="0"/>
              <a:t>Reporting forms</a:t>
            </a:r>
          </a:p>
          <a:p>
            <a:pPr lvl="1"/>
            <a:r>
              <a:rPr lang="en-US" dirty="0"/>
              <a:t>Beneficiary Contact Form/Beneficiary Additional Session Form</a:t>
            </a:r>
          </a:p>
          <a:p>
            <a:pPr lvl="1"/>
            <a:r>
              <a:rPr lang="en-US" dirty="0"/>
              <a:t>Pre-enrollment Form </a:t>
            </a:r>
            <a:r>
              <a:rPr lang="en-US" dirty="0">
                <a:hlinkClick r:id="rId3"/>
              </a:rPr>
              <a:t>www.shiphelp.org/covid-19/toolkit</a:t>
            </a:r>
            <a:r>
              <a:rPr lang="en-US" dirty="0"/>
              <a:t> </a:t>
            </a:r>
          </a:p>
          <a:p>
            <a:r>
              <a:rPr lang="en-US" dirty="0"/>
              <a:t>Beneficiary information</a:t>
            </a:r>
          </a:p>
          <a:p>
            <a:pPr lvl="1"/>
            <a:r>
              <a:rPr lang="en-US" dirty="0"/>
              <a:t>Comfort level meeting in-person or virtually via preferred/available platforms</a:t>
            </a:r>
          </a:p>
          <a:p>
            <a:pPr lvl="1"/>
            <a:r>
              <a:rPr lang="en-US" dirty="0"/>
              <a:t>Medicare.gov Username and password</a:t>
            </a:r>
          </a:p>
          <a:p>
            <a:pPr lvl="1"/>
            <a:r>
              <a:rPr lang="en-US" dirty="0"/>
              <a:t>Medicare number and effective dates</a:t>
            </a:r>
          </a:p>
          <a:p>
            <a:pPr lvl="1"/>
            <a:r>
              <a:rPr lang="en-US" dirty="0"/>
              <a:t>Last name</a:t>
            </a:r>
          </a:p>
          <a:p>
            <a:pPr lvl="1"/>
            <a:r>
              <a:rPr lang="en-US" dirty="0"/>
              <a:t>Date of Birth</a:t>
            </a:r>
          </a:p>
          <a:p>
            <a:pPr lvl="1"/>
            <a:r>
              <a:rPr lang="en-US" dirty="0"/>
              <a:t>Drug list: drug name, dosage (strength), daily dosage, drug fill frequency</a:t>
            </a:r>
          </a:p>
          <a:p>
            <a:pPr lvl="1"/>
            <a:r>
              <a:rPr lang="en-US" dirty="0"/>
              <a:t>Email address (if applicable) to share plan comparisons</a:t>
            </a:r>
          </a:p>
          <a:p>
            <a:pPr lvl="1"/>
            <a:r>
              <a:rPr lang="en-US" dirty="0"/>
              <a:t>Address (zip code at minimum)</a:t>
            </a:r>
          </a:p>
          <a:p>
            <a:pPr lvl="2"/>
            <a:endParaRPr lang="en-US" dirty="0"/>
          </a:p>
        </p:txBody>
      </p:sp>
    </p:spTree>
    <p:extLst>
      <p:ext uri="{BB962C8B-B14F-4D97-AF65-F5344CB8AC3E}">
        <p14:creationId xmlns:p14="http://schemas.microsoft.com/office/powerpoint/2010/main" val="4964916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355CC-DF41-46B0-8F0A-AE3895BFC759}"/>
              </a:ext>
            </a:extLst>
          </p:cNvPr>
          <p:cNvSpPr>
            <a:spLocks noGrp="1"/>
          </p:cNvSpPr>
          <p:nvPr>
            <p:ph type="title"/>
          </p:nvPr>
        </p:nvSpPr>
        <p:spPr>
          <a:xfrm>
            <a:off x="609600" y="214705"/>
            <a:ext cx="10972800" cy="1143000"/>
          </a:xfrm>
        </p:spPr>
        <p:txBody>
          <a:bodyPr>
            <a:normAutofit/>
          </a:bodyPr>
          <a:lstStyle/>
          <a:p>
            <a:r>
              <a:rPr lang="en-US" sz="4000"/>
              <a:t>Medicare.gov Accounts</a:t>
            </a:r>
          </a:p>
        </p:txBody>
      </p:sp>
      <p:sp>
        <p:nvSpPr>
          <p:cNvPr id="3" name="Content Placeholder 2">
            <a:extLst>
              <a:ext uri="{FF2B5EF4-FFF2-40B4-BE49-F238E27FC236}">
                <a16:creationId xmlns:a16="http://schemas.microsoft.com/office/drawing/2014/main" id="{1FD2F51A-3B44-41DB-8C49-4D9645F04FA4}"/>
              </a:ext>
            </a:extLst>
          </p:cNvPr>
          <p:cNvSpPr>
            <a:spLocks noGrp="1"/>
          </p:cNvSpPr>
          <p:nvPr>
            <p:ph idx="1"/>
          </p:nvPr>
        </p:nvSpPr>
        <p:spPr>
          <a:xfrm>
            <a:off x="838200" y="1221624"/>
            <a:ext cx="10515600" cy="4486275"/>
          </a:xfrm>
        </p:spPr>
        <p:txBody>
          <a:bodyPr vert="horz" lIns="91440" tIns="45720" rIns="91440" bIns="45720" rtlCol="0" anchor="t">
            <a:normAutofit fontScale="85000" lnSpcReduction="10000"/>
          </a:bodyPr>
          <a:lstStyle/>
          <a:p>
            <a:r>
              <a:rPr lang="en-US" dirty="0"/>
              <a:t>Obtain Medicare beneficiary consent, and access only when necessary</a:t>
            </a:r>
          </a:p>
          <a:p>
            <a:pPr lvl="1"/>
            <a:r>
              <a:rPr lang="en-US" dirty="0"/>
              <a:t>Comply with your SHIP’s written or verbal consent policy requirements</a:t>
            </a:r>
          </a:p>
          <a:p>
            <a:pPr lvl="1"/>
            <a:r>
              <a:rPr lang="en-US" dirty="0"/>
              <a:t>Do not store Medicare.gov account credentials in STARS or SIRS</a:t>
            </a:r>
          </a:p>
          <a:p>
            <a:r>
              <a:rPr lang="en-US" dirty="0"/>
              <a:t>Create a Medicare.gov account</a:t>
            </a:r>
          </a:p>
          <a:p>
            <a:pPr lvl="1"/>
            <a:r>
              <a:rPr lang="en-US" dirty="0"/>
              <a:t>CMS </a:t>
            </a:r>
            <a:r>
              <a:rPr lang="en-US" dirty="0" err="1"/>
              <a:t>Tipsheet</a:t>
            </a:r>
            <a:r>
              <a:rPr lang="en-US" dirty="0"/>
              <a:t> </a:t>
            </a:r>
            <a:r>
              <a:rPr lang="en-US" sz="1600" dirty="0">
                <a:hlinkClick r:id="rId3"/>
              </a:rPr>
              <a:t>https://irp-cdn.multiscreensite.com/a8a8e955/files/uploaded/Create%20Your%20Medicare%20Personal%20Account.pdf</a:t>
            </a:r>
            <a:r>
              <a:rPr lang="en-US" sz="1600" dirty="0"/>
              <a:t> </a:t>
            </a:r>
          </a:p>
          <a:p>
            <a:r>
              <a:rPr lang="en-US" dirty="0"/>
              <a:t>Medicare.gov Username and Password Troubleshooting</a:t>
            </a:r>
          </a:p>
          <a:p>
            <a:pPr lvl="1"/>
            <a:r>
              <a:rPr lang="en-US" dirty="0"/>
              <a:t>Use Forgot username? And Forgot password? Links </a:t>
            </a:r>
          </a:p>
          <a:p>
            <a:pPr lvl="1"/>
            <a:r>
              <a:rPr lang="en-US" dirty="0"/>
              <a:t>Use Forgot username and password? </a:t>
            </a:r>
          </a:p>
          <a:p>
            <a:pPr lvl="1"/>
            <a:r>
              <a:rPr lang="en-US" dirty="0"/>
              <a:t>Contact 1-800-Medicare or CMS Unique ID Hotline</a:t>
            </a:r>
            <a:endParaRPr lang="en-US" dirty="0">
              <a:cs typeface="Arial"/>
            </a:endParaRPr>
          </a:p>
          <a:p>
            <a:pPr lvl="2"/>
            <a:endParaRPr lang="en-US" dirty="0"/>
          </a:p>
        </p:txBody>
      </p:sp>
    </p:spTree>
    <p:extLst>
      <p:ext uri="{BB962C8B-B14F-4D97-AF65-F5344CB8AC3E}">
        <p14:creationId xmlns:p14="http://schemas.microsoft.com/office/powerpoint/2010/main" val="39401580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5B947-0720-4312-8642-9757E3647760}"/>
              </a:ext>
            </a:extLst>
          </p:cNvPr>
          <p:cNvSpPr>
            <a:spLocks noGrp="1"/>
          </p:cNvSpPr>
          <p:nvPr>
            <p:ph type="title"/>
          </p:nvPr>
        </p:nvSpPr>
        <p:spPr/>
        <p:txBody>
          <a:bodyPr>
            <a:normAutofit/>
          </a:bodyPr>
          <a:lstStyle/>
          <a:p>
            <a:r>
              <a:rPr lang="en-US" sz="4000">
                <a:cs typeface="Calibri Light"/>
              </a:rPr>
              <a:t>Medicare.gov Log In and Out Reminders</a:t>
            </a:r>
            <a:endParaRPr lang="en-US" sz="4000"/>
          </a:p>
        </p:txBody>
      </p:sp>
      <p:sp>
        <p:nvSpPr>
          <p:cNvPr id="3" name="Content Placeholder 2">
            <a:extLst>
              <a:ext uri="{FF2B5EF4-FFF2-40B4-BE49-F238E27FC236}">
                <a16:creationId xmlns:a16="http://schemas.microsoft.com/office/drawing/2014/main" id="{936C2156-5EEE-46D8-BEB0-BB199673809C}"/>
              </a:ext>
            </a:extLst>
          </p:cNvPr>
          <p:cNvSpPr>
            <a:spLocks noGrp="1"/>
          </p:cNvSpPr>
          <p:nvPr>
            <p:ph idx="1"/>
          </p:nvPr>
        </p:nvSpPr>
        <p:spPr/>
        <p:txBody>
          <a:bodyPr vert="horz" lIns="91440" tIns="45720" rIns="91440" bIns="45720" rtlCol="0" anchor="t">
            <a:normAutofit fontScale="85000" lnSpcReduction="20000"/>
          </a:bodyPr>
          <a:lstStyle/>
          <a:p>
            <a:r>
              <a:rPr lang="en-US">
                <a:cs typeface="Calibri"/>
              </a:rPr>
              <a:t>Log in</a:t>
            </a:r>
          </a:p>
          <a:p>
            <a:pPr lvl="1"/>
            <a:r>
              <a:rPr lang="en-US">
                <a:cs typeface="Calibri"/>
              </a:rPr>
              <a:t>Log in "twice"</a:t>
            </a:r>
          </a:p>
          <a:p>
            <a:pPr lvl="2"/>
            <a:r>
              <a:rPr lang="en-US">
                <a:cs typeface="Calibri"/>
              </a:rPr>
              <a:t>From main Medicare.gov page, click blue box Log in/Create Account</a:t>
            </a:r>
            <a:endParaRPr lang="en-US">
              <a:cs typeface="Arial" panose="020B0604020202020204"/>
            </a:endParaRPr>
          </a:p>
          <a:p>
            <a:pPr lvl="2"/>
            <a:r>
              <a:rPr lang="en-US">
                <a:cs typeface="Calibri"/>
              </a:rPr>
              <a:t>First log in path leads to My information page</a:t>
            </a:r>
          </a:p>
          <a:p>
            <a:pPr lvl="2"/>
            <a:r>
              <a:rPr lang="en-US">
                <a:cs typeface="Calibri"/>
              </a:rPr>
              <a:t>Select Health &amp; Drug Plans drop down, then select </a:t>
            </a:r>
            <a:r>
              <a:rPr lang="en-US" u="sng">
                <a:cs typeface="Calibri"/>
              </a:rPr>
              <a:t>Find Health &amp; Drug Plans</a:t>
            </a:r>
          </a:p>
          <a:p>
            <a:pPr lvl="2"/>
            <a:r>
              <a:rPr lang="en-US">
                <a:cs typeface="Calibri"/>
              </a:rPr>
              <a:t>Log in or Create Account leads to </a:t>
            </a:r>
            <a:r>
              <a:rPr lang="en-US" i="1">
                <a:cs typeface="Calibri"/>
              </a:rPr>
              <a:t>Answer a few quick questions </a:t>
            </a:r>
            <a:r>
              <a:rPr lang="en-US">
                <a:cs typeface="Calibri"/>
              </a:rPr>
              <a:t>page, site </a:t>
            </a:r>
            <a:r>
              <a:rPr lang="en-US" u="sng">
                <a:cs typeface="Calibri"/>
              </a:rPr>
              <a:t>does not </a:t>
            </a:r>
            <a:r>
              <a:rPr lang="en-US">
                <a:cs typeface="Calibri"/>
              </a:rPr>
              <a:t>require a second log in</a:t>
            </a:r>
          </a:p>
          <a:p>
            <a:pPr lvl="1"/>
            <a:endParaRPr lang="en-US">
              <a:cs typeface="Calibri"/>
            </a:endParaRPr>
          </a:p>
          <a:p>
            <a:r>
              <a:rPr lang="en-US">
                <a:cs typeface="Calibri"/>
              </a:rPr>
              <a:t>Log out </a:t>
            </a:r>
          </a:p>
          <a:p>
            <a:pPr lvl="1"/>
            <a:r>
              <a:rPr lang="en-US">
                <a:cs typeface="Calibri"/>
              </a:rPr>
              <a:t>Click the log out button top right corner at the close of counseling session to protect personal information.</a:t>
            </a:r>
          </a:p>
        </p:txBody>
      </p:sp>
    </p:spTree>
    <p:extLst>
      <p:ext uri="{BB962C8B-B14F-4D97-AF65-F5344CB8AC3E}">
        <p14:creationId xmlns:p14="http://schemas.microsoft.com/office/powerpoint/2010/main" val="15145714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CB12E-C284-4E03-91A7-53F425F32F71}"/>
              </a:ext>
            </a:extLst>
          </p:cNvPr>
          <p:cNvSpPr>
            <a:spLocks noGrp="1"/>
          </p:cNvSpPr>
          <p:nvPr>
            <p:ph type="title"/>
          </p:nvPr>
        </p:nvSpPr>
        <p:spPr/>
        <p:txBody>
          <a:bodyPr>
            <a:normAutofit/>
          </a:bodyPr>
          <a:lstStyle/>
          <a:p>
            <a:r>
              <a:rPr lang="en-US" sz="4000"/>
              <a:t>MPF SHIP Inquiry Process</a:t>
            </a:r>
          </a:p>
        </p:txBody>
      </p:sp>
      <p:sp>
        <p:nvSpPr>
          <p:cNvPr id="3" name="Content Placeholder 2">
            <a:extLst>
              <a:ext uri="{FF2B5EF4-FFF2-40B4-BE49-F238E27FC236}">
                <a16:creationId xmlns:a16="http://schemas.microsoft.com/office/drawing/2014/main" id="{84A8FD95-66BF-4923-9682-BB8B5FAE081F}"/>
              </a:ext>
            </a:extLst>
          </p:cNvPr>
          <p:cNvSpPr>
            <a:spLocks noGrp="1"/>
          </p:cNvSpPr>
          <p:nvPr>
            <p:ph idx="1"/>
          </p:nvPr>
        </p:nvSpPr>
        <p:spPr>
          <a:xfrm>
            <a:off x="838200" y="1125826"/>
            <a:ext cx="10515600" cy="4606347"/>
          </a:xfrm>
        </p:spPr>
        <p:txBody>
          <a:bodyPr vert="horz" lIns="91440" tIns="45720" rIns="91440" bIns="45720" rtlCol="0" anchor="t">
            <a:normAutofit fontScale="85000" lnSpcReduction="10000"/>
          </a:bodyPr>
          <a:lstStyle/>
          <a:p>
            <a:r>
              <a:rPr lang="en-US" dirty="0"/>
              <a:t>Email concerns, complaints, inquiries to local, regional or state SHIP leaders. State SHIP directors submit to </a:t>
            </a:r>
            <a:r>
              <a:rPr lang="en-US" dirty="0">
                <a:hlinkClick r:id="rId2"/>
              </a:rPr>
              <a:t>ship@acl.hhs.gov</a:t>
            </a:r>
            <a:r>
              <a:rPr lang="en-US" dirty="0"/>
              <a:t> </a:t>
            </a:r>
          </a:p>
          <a:p>
            <a:r>
              <a:rPr lang="en-US" dirty="0"/>
              <a:t>Two inquiry categories</a:t>
            </a:r>
          </a:p>
          <a:p>
            <a:pPr marL="914400" lvl="1" indent="-457200">
              <a:buFont typeface="+mj-lt"/>
              <a:buAutoNum type="arabicPeriod"/>
            </a:pPr>
            <a:r>
              <a:rPr lang="en-US" dirty="0"/>
              <a:t>General feedback: logged and shared to CMS regularly</a:t>
            </a:r>
          </a:p>
          <a:p>
            <a:pPr marL="914400" lvl="1" indent="-457200">
              <a:buFont typeface="+mj-lt"/>
              <a:buAutoNum type="arabicPeriod"/>
            </a:pPr>
            <a:r>
              <a:rPr lang="en-US" dirty="0"/>
              <a:t>Functionality issues: logged and escalated if trending or stoppage</a:t>
            </a:r>
          </a:p>
          <a:p>
            <a:pPr lvl="2"/>
            <a:r>
              <a:rPr lang="en-US" dirty="0"/>
              <a:t>Reach to 1-800-Medicare/Unique ID line to resolve beneficiary immediate need and report MPF concern</a:t>
            </a:r>
          </a:p>
          <a:p>
            <a:pPr lvl="3"/>
            <a:r>
              <a:rPr lang="en-US" dirty="0"/>
              <a:t>If issue is not unique to beneficiary, email to local, regional or state SHIP leaders. State SHIP directors submit to </a:t>
            </a:r>
            <a:r>
              <a:rPr lang="en-US" dirty="0">
                <a:hlinkClick r:id="rId2"/>
              </a:rPr>
              <a:t>ship@acl.hhs.gov</a:t>
            </a:r>
            <a:r>
              <a:rPr lang="en-US" dirty="0"/>
              <a:t> </a:t>
            </a:r>
          </a:p>
          <a:p>
            <a:pPr lvl="3"/>
            <a:r>
              <a:rPr lang="en-US" dirty="0"/>
              <a:t>Date and time that you spoke with the CSR, the CSR’s name, and the phone number used to call 1-800- Medicare line. </a:t>
            </a:r>
          </a:p>
          <a:p>
            <a:pPr lvl="3"/>
            <a:r>
              <a:rPr lang="en-US" dirty="0"/>
              <a:t>Your unique ID (UID) number, if used and applicable. </a:t>
            </a:r>
            <a:r>
              <a:rPr lang="en-US" i="1" dirty="0"/>
              <a:t>UID allows CMS to locate call recordings easily.</a:t>
            </a:r>
            <a:endParaRPr lang="en-US" i="1" dirty="0">
              <a:cs typeface="Arial" panose="020B0604020202020204"/>
            </a:endParaRPr>
          </a:p>
          <a:p>
            <a:pPr lvl="3"/>
            <a:r>
              <a:rPr lang="en-US" dirty="0"/>
              <a:t>ACL will forward these issues to the CMS team for resolution.</a:t>
            </a:r>
          </a:p>
          <a:p>
            <a:pPr marL="1371600" lvl="3" indent="0">
              <a:buNone/>
            </a:pPr>
            <a:endParaRPr lang="en-US" dirty="0"/>
          </a:p>
          <a:p>
            <a:pPr lvl="3"/>
            <a:endParaRPr lang="en-US" dirty="0"/>
          </a:p>
        </p:txBody>
      </p:sp>
    </p:spTree>
    <p:extLst>
      <p:ext uri="{BB962C8B-B14F-4D97-AF65-F5344CB8AC3E}">
        <p14:creationId xmlns:p14="http://schemas.microsoft.com/office/powerpoint/2010/main" val="35990866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A2D583-F76D-4563-B184-1245B10393DF}"/>
              </a:ext>
            </a:extLst>
          </p:cNvPr>
          <p:cNvSpPr>
            <a:spLocks noGrp="1"/>
          </p:cNvSpPr>
          <p:nvPr>
            <p:ph type="title"/>
          </p:nvPr>
        </p:nvSpPr>
        <p:spPr/>
        <p:txBody>
          <a:bodyPr>
            <a:normAutofit fontScale="90000"/>
          </a:bodyPr>
          <a:lstStyle/>
          <a:p>
            <a:r>
              <a:rPr lang="en-US"/>
              <a:t>1-800-Medicare Customer Service Representative (CSR) Concern</a:t>
            </a:r>
          </a:p>
        </p:txBody>
      </p:sp>
      <p:sp>
        <p:nvSpPr>
          <p:cNvPr id="3" name="Content Placeholder 2">
            <a:extLst>
              <a:ext uri="{FF2B5EF4-FFF2-40B4-BE49-F238E27FC236}">
                <a16:creationId xmlns:a16="http://schemas.microsoft.com/office/drawing/2014/main" id="{294F492C-D764-4117-BDDE-3631ABADE403}"/>
              </a:ext>
            </a:extLst>
          </p:cNvPr>
          <p:cNvSpPr>
            <a:spLocks noGrp="1"/>
          </p:cNvSpPr>
          <p:nvPr>
            <p:ph idx="1"/>
          </p:nvPr>
        </p:nvSpPr>
        <p:spPr>
          <a:xfrm>
            <a:off x="838200" y="1695406"/>
            <a:ext cx="10515600" cy="4251344"/>
          </a:xfrm>
        </p:spPr>
        <p:txBody>
          <a:bodyPr vert="horz" lIns="91440" tIns="45720" rIns="91440" bIns="45720" rtlCol="0" anchor="t">
            <a:normAutofit lnSpcReduction="10000"/>
          </a:bodyPr>
          <a:lstStyle/>
          <a:p>
            <a:r>
              <a:rPr lang="en-US" dirty="0"/>
              <a:t>Report a 1-800-Medicare CSR concern </a:t>
            </a:r>
          </a:p>
          <a:p>
            <a:pPr lvl="1"/>
            <a:r>
              <a:rPr lang="en-US" dirty="0"/>
              <a:t>Email local, regional or state SHIP leaders form or details of the interaction with the Medicare Customer Service Representative (CSR). State SHIP directors submit to </a:t>
            </a:r>
            <a:r>
              <a:rPr lang="en-US" dirty="0">
                <a:hlinkClick r:id="rId2"/>
              </a:rPr>
              <a:t>ship@acl.hhs.gov</a:t>
            </a:r>
            <a:r>
              <a:rPr lang="en-US" dirty="0"/>
              <a:t> </a:t>
            </a:r>
            <a:endParaRPr lang="en-US" dirty="0">
              <a:cs typeface="Arial"/>
            </a:endParaRPr>
          </a:p>
          <a:p>
            <a:pPr lvl="2"/>
            <a:r>
              <a:rPr lang="en-US" dirty="0"/>
              <a:t>Date and time that you spoke with the CSR, the CSR’s name, and the phone number used to call 1-800- Medicare line. </a:t>
            </a:r>
          </a:p>
          <a:p>
            <a:pPr lvl="2"/>
            <a:r>
              <a:rPr lang="en-US" dirty="0"/>
              <a:t>Your unique ID (UID) number, if used and applicable. </a:t>
            </a:r>
            <a:r>
              <a:rPr lang="en-US" i="1" dirty="0"/>
              <a:t>UID allows CMS to locate call recordings easily.</a:t>
            </a:r>
          </a:p>
          <a:p>
            <a:pPr lvl="2"/>
            <a:r>
              <a:rPr lang="en-US" dirty="0"/>
              <a:t>ACL will forward these issues to the CMS team for resolution.</a:t>
            </a:r>
          </a:p>
          <a:p>
            <a:pPr marL="0" indent="0">
              <a:buNone/>
            </a:pPr>
            <a:endParaRPr lang="en-US" dirty="0"/>
          </a:p>
        </p:txBody>
      </p:sp>
    </p:spTree>
    <p:extLst>
      <p:ext uri="{BB962C8B-B14F-4D97-AF65-F5344CB8AC3E}">
        <p14:creationId xmlns:p14="http://schemas.microsoft.com/office/powerpoint/2010/main" val="37625429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D3B70-7E3C-44DB-B43A-96A6EC48D96F}"/>
              </a:ext>
            </a:extLst>
          </p:cNvPr>
          <p:cNvSpPr>
            <a:spLocks noGrp="1"/>
          </p:cNvSpPr>
          <p:nvPr>
            <p:ph type="title"/>
          </p:nvPr>
        </p:nvSpPr>
        <p:spPr/>
        <p:txBody>
          <a:bodyPr>
            <a:normAutofit/>
          </a:bodyPr>
          <a:lstStyle/>
          <a:p>
            <a:r>
              <a:rPr lang="en-US" sz="4000" dirty="0"/>
              <a:t>MPF Demonstration Scenarios</a:t>
            </a:r>
          </a:p>
        </p:txBody>
      </p:sp>
      <p:sp>
        <p:nvSpPr>
          <p:cNvPr id="3" name="Content Placeholder 2">
            <a:extLst>
              <a:ext uri="{FF2B5EF4-FFF2-40B4-BE49-F238E27FC236}">
                <a16:creationId xmlns:a16="http://schemas.microsoft.com/office/drawing/2014/main" id="{BF4844E1-9DFA-43E0-9F4E-6887F5CF9A43}"/>
              </a:ext>
            </a:extLst>
          </p:cNvPr>
          <p:cNvSpPr>
            <a:spLocks noGrp="1"/>
          </p:cNvSpPr>
          <p:nvPr>
            <p:ph idx="1"/>
          </p:nvPr>
        </p:nvSpPr>
        <p:spPr>
          <a:xfrm>
            <a:off x="838200" y="1753121"/>
            <a:ext cx="10515600" cy="3457493"/>
          </a:xfrm>
        </p:spPr>
        <p:txBody>
          <a:bodyPr vert="horz" lIns="91440" tIns="45720" rIns="91440" bIns="45720" rtlCol="0" anchor="t">
            <a:normAutofit/>
          </a:bodyPr>
          <a:lstStyle/>
          <a:p>
            <a:r>
              <a:rPr lang="en-US">
                <a:ea typeface="+mn-lt"/>
                <a:cs typeface="+mn-lt"/>
              </a:rPr>
              <a:t>Part D Plan</a:t>
            </a:r>
            <a:endParaRPr lang="en-US"/>
          </a:p>
          <a:p>
            <a:pPr lvl="1"/>
            <a:r>
              <a:rPr lang="en-US">
                <a:ea typeface="+mn-lt"/>
                <a:cs typeface="+mn-lt"/>
              </a:rPr>
              <a:t>John has Medigap and wants to compare Part </a:t>
            </a:r>
            <a:r>
              <a:rPr lang="en-US" dirty="0">
                <a:ea typeface="+mn-lt"/>
                <a:cs typeface="+mn-lt"/>
              </a:rPr>
              <a:t>D</a:t>
            </a:r>
            <a:endParaRPr lang="en-US">
              <a:cs typeface="Arial" panose="020B0604020202020204"/>
            </a:endParaRPr>
          </a:p>
          <a:p>
            <a:r>
              <a:rPr lang="en-US"/>
              <a:t>Medicare Advantage Plan</a:t>
            </a:r>
          </a:p>
          <a:p>
            <a:pPr lvl="1"/>
            <a:r>
              <a:rPr lang="en-US" dirty="0"/>
              <a:t>Anonymous path interested in</a:t>
            </a:r>
            <a:endParaRPr lang="en-US">
              <a:cs typeface="Arial"/>
            </a:endParaRPr>
          </a:p>
          <a:p>
            <a:pPr lvl="2"/>
            <a:r>
              <a:rPr lang="en-US" dirty="0"/>
              <a:t>HMO from AARP Medicare Advantage Patriot or Humana </a:t>
            </a:r>
            <a:endParaRPr lang="en-US" dirty="0">
              <a:cs typeface="Arial"/>
            </a:endParaRPr>
          </a:p>
          <a:p>
            <a:pPr lvl="2"/>
            <a:r>
              <a:rPr lang="en-US" dirty="0"/>
              <a:t>Dental and vision coverage</a:t>
            </a:r>
            <a:endParaRPr lang="en-US" dirty="0">
              <a:cs typeface="Arial"/>
            </a:endParaRPr>
          </a:p>
          <a:p>
            <a:endParaRPr lang="en-US" dirty="0"/>
          </a:p>
          <a:p>
            <a:pPr marL="457200" lvl="1" indent="0">
              <a:buNone/>
            </a:pPr>
            <a:endParaRPr lang="en-US" dirty="0">
              <a:cs typeface="Arial" panose="020B0604020202020204"/>
            </a:endParaRPr>
          </a:p>
          <a:p>
            <a:pPr marL="457200" lvl="1" indent="0">
              <a:buNone/>
            </a:pPr>
            <a:endParaRPr lang="en-US" dirty="0"/>
          </a:p>
          <a:p>
            <a:pPr lvl="1"/>
            <a:endParaRPr lang="en-US" dirty="0"/>
          </a:p>
        </p:txBody>
      </p:sp>
    </p:spTree>
    <p:extLst>
      <p:ext uri="{BB962C8B-B14F-4D97-AF65-F5344CB8AC3E}">
        <p14:creationId xmlns:p14="http://schemas.microsoft.com/office/powerpoint/2010/main" val="915287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ECFCF-EBEE-4583-9CEC-4FE0F70F92B0}"/>
              </a:ext>
            </a:extLst>
          </p:cNvPr>
          <p:cNvSpPr>
            <a:spLocks noGrp="1"/>
          </p:cNvSpPr>
          <p:nvPr>
            <p:ph type="title"/>
          </p:nvPr>
        </p:nvSpPr>
        <p:spPr/>
        <p:txBody>
          <a:bodyPr/>
          <a:lstStyle/>
          <a:p>
            <a:r>
              <a:rPr lang="en-US"/>
              <a:t>Agenda</a:t>
            </a:r>
          </a:p>
        </p:txBody>
      </p:sp>
      <p:sp>
        <p:nvSpPr>
          <p:cNvPr id="3" name="Content Placeholder 2">
            <a:extLst>
              <a:ext uri="{FF2B5EF4-FFF2-40B4-BE49-F238E27FC236}">
                <a16:creationId xmlns:a16="http://schemas.microsoft.com/office/drawing/2014/main" id="{1DA94CE6-DF4E-426E-AE46-1D8CDF03EBA7}"/>
              </a:ext>
            </a:extLst>
          </p:cNvPr>
          <p:cNvSpPr>
            <a:spLocks noGrp="1"/>
          </p:cNvSpPr>
          <p:nvPr>
            <p:ph idx="1"/>
          </p:nvPr>
        </p:nvSpPr>
        <p:spPr/>
        <p:txBody>
          <a:bodyPr/>
          <a:lstStyle/>
          <a:p>
            <a:r>
              <a:rPr lang="en-US"/>
              <a:t>Medicare and Related Policy Overview</a:t>
            </a:r>
          </a:p>
          <a:p>
            <a:r>
              <a:rPr lang="en-US"/>
              <a:t>Navigating the Medicare Plan Finder </a:t>
            </a:r>
          </a:p>
          <a:p>
            <a:r>
              <a:rPr lang="en-US"/>
              <a:t>Questions </a:t>
            </a:r>
          </a:p>
        </p:txBody>
      </p:sp>
      <p:sp>
        <p:nvSpPr>
          <p:cNvPr id="4" name="Slide Number Placeholder 3">
            <a:extLst>
              <a:ext uri="{FF2B5EF4-FFF2-40B4-BE49-F238E27FC236}">
                <a16:creationId xmlns:a16="http://schemas.microsoft.com/office/drawing/2014/main" id="{F4DC7082-F58F-4468-8D75-7968F2B9B5EE}"/>
              </a:ext>
            </a:extLst>
          </p:cNvPr>
          <p:cNvSpPr>
            <a:spLocks noGrp="1"/>
          </p:cNvSpPr>
          <p:nvPr>
            <p:ph type="sldNum" sz="quarter" idx="12"/>
          </p:nvPr>
        </p:nvSpPr>
        <p:spPr/>
        <p:txBody>
          <a:bodyPr/>
          <a:lstStyle/>
          <a:p>
            <a:fld id="{7AA28999-D008-419E-9628-EE1C64F81F4C}" type="slidenum">
              <a:rPr lang="en-US" smtClean="0"/>
              <a:pPr/>
              <a:t>3</a:t>
            </a:fld>
            <a:endParaRPr lang="en-US"/>
          </a:p>
        </p:txBody>
      </p:sp>
    </p:spTree>
    <p:extLst>
      <p:ext uri="{BB962C8B-B14F-4D97-AF65-F5344CB8AC3E}">
        <p14:creationId xmlns:p14="http://schemas.microsoft.com/office/powerpoint/2010/main" val="22644481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6481ED5-DDC9-4B3F-8C5B-AED8C9EB5932}"/>
              </a:ext>
            </a:extLst>
          </p:cNvPr>
          <p:cNvSpPr>
            <a:spLocks noGrp="1"/>
          </p:cNvSpPr>
          <p:nvPr>
            <p:ph type="body" idx="1"/>
          </p:nvPr>
        </p:nvSpPr>
        <p:spPr/>
        <p:txBody>
          <a:bodyPr/>
          <a:lstStyle/>
          <a:p>
            <a:endParaRPr lang="en-US"/>
          </a:p>
        </p:txBody>
      </p:sp>
      <p:sp>
        <p:nvSpPr>
          <p:cNvPr id="2" name="Title 1">
            <a:extLst>
              <a:ext uri="{FF2B5EF4-FFF2-40B4-BE49-F238E27FC236}">
                <a16:creationId xmlns:a16="http://schemas.microsoft.com/office/drawing/2014/main" id="{6C349C6F-459D-460E-8294-9344DF618197}"/>
              </a:ext>
            </a:extLst>
          </p:cNvPr>
          <p:cNvSpPr>
            <a:spLocks noGrp="1"/>
          </p:cNvSpPr>
          <p:nvPr>
            <p:ph type="title"/>
          </p:nvPr>
        </p:nvSpPr>
        <p:spPr/>
        <p:txBody>
          <a:bodyPr/>
          <a:lstStyle/>
          <a:p>
            <a:r>
              <a:rPr lang="en-US"/>
              <a:t>Resources</a:t>
            </a:r>
          </a:p>
        </p:txBody>
      </p:sp>
    </p:spTree>
    <p:extLst>
      <p:ext uri="{BB962C8B-B14F-4D97-AF65-F5344CB8AC3E}">
        <p14:creationId xmlns:p14="http://schemas.microsoft.com/office/powerpoint/2010/main" val="12491202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FAA3F-8131-4C77-B58E-91CDC7066730}"/>
              </a:ext>
            </a:extLst>
          </p:cNvPr>
          <p:cNvSpPr>
            <a:spLocks noGrp="1"/>
          </p:cNvSpPr>
          <p:nvPr>
            <p:ph type="title"/>
          </p:nvPr>
        </p:nvSpPr>
        <p:spPr/>
        <p:txBody>
          <a:bodyPr/>
          <a:lstStyle/>
          <a:p>
            <a:r>
              <a:rPr lang="en-US"/>
              <a:t>Resources</a:t>
            </a:r>
          </a:p>
        </p:txBody>
      </p:sp>
      <p:sp>
        <p:nvSpPr>
          <p:cNvPr id="3" name="Content Placeholder 2">
            <a:extLst>
              <a:ext uri="{FF2B5EF4-FFF2-40B4-BE49-F238E27FC236}">
                <a16:creationId xmlns:a16="http://schemas.microsoft.com/office/drawing/2014/main" id="{C276B5AC-94F5-41D6-BA4E-F467305BA74A}"/>
              </a:ext>
            </a:extLst>
          </p:cNvPr>
          <p:cNvSpPr>
            <a:spLocks noGrp="1"/>
          </p:cNvSpPr>
          <p:nvPr>
            <p:ph idx="1"/>
          </p:nvPr>
        </p:nvSpPr>
        <p:spPr>
          <a:xfrm>
            <a:off x="609600" y="1417638"/>
            <a:ext cx="10972800" cy="4068763"/>
          </a:xfrm>
        </p:spPr>
        <p:txBody>
          <a:bodyPr vert="horz" lIns="91440" tIns="45720" rIns="91440" bIns="45720" rtlCol="0" anchor="t">
            <a:normAutofit fontScale="77500" lnSpcReduction="20000"/>
          </a:bodyPr>
          <a:lstStyle/>
          <a:p>
            <a:r>
              <a:rPr lang="en-US" dirty="0"/>
              <a:t>Centers for Medicare and Medicaid Services</a:t>
            </a:r>
          </a:p>
          <a:p>
            <a:pPr lvl="1"/>
            <a:r>
              <a:rPr lang="en-US" dirty="0"/>
              <a:t>National Training Program </a:t>
            </a:r>
            <a:r>
              <a:rPr lang="en-US" dirty="0">
                <a:hlinkClick r:id="rId3"/>
              </a:rPr>
              <a:t>https://cmsnationaltrainingprogram.cms.gov/</a:t>
            </a:r>
            <a:r>
              <a:rPr lang="en-US" dirty="0"/>
              <a:t> </a:t>
            </a:r>
          </a:p>
          <a:p>
            <a:pPr lvl="2"/>
            <a:r>
              <a:rPr lang="en-US" dirty="0"/>
              <a:t>Recorded Train-the-trainer sessions and many Medicare topic PowerPoints and trainings</a:t>
            </a:r>
          </a:p>
          <a:p>
            <a:pPr lvl="2"/>
            <a:r>
              <a:rPr lang="en-US" dirty="0"/>
              <a:t>Upcoming webinars email updates: Scroll to “Outreach and Education”, select “CMS NTP” </a:t>
            </a:r>
          </a:p>
          <a:p>
            <a:r>
              <a:rPr lang="en-US" dirty="0"/>
              <a:t>SHIP Technical Assistance Resource Center</a:t>
            </a:r>
          </a:p>
          <a:p>
            <a:pPr lvl="1"/>
            <a:r>
              <a:rPr lang="en-US" dirty="0"/>
              <a:t> Virtual OEP Toolkit  </a:t>
            </a:r>
            <a:r>
              <a:rPr lang="en-US" dirty="0">
                <a:hlinkClick r:id="rId4"/>
              </a:rPr>
              <a:t>www.shiphelp.org/covid-19/toolkit</a:t>
            </a:r>
            <a:r>
              <a:rPr lang="en-US" dirty="0"/>
              <a:t> </a:t>
            </a:r>
          </a:p>
          <a:p>
            <a:r>
              <a:rPr lang="en-US" dirty="0"/>
              <a:t>National Council on Aging </a:t>
            </a:r>
            <a:endParaRPr lang="en-US" dirty="0">
              <a:cs typeface="Calibri"/>
            </a:endParaRPr>
          </a:p>
          <a:p>
            <a:pPr lvl="1"/>
            <a:r>
              <a:rPr lang="en-US" dirty="0"/>
              <a:t>Donut Hole Infographic </a:t>
            </a:r>
            <a:r>
              <a:rPr lang="en-US" dirty="0">
                <a:hlinkClick r:id="rId5"/>
              </a:rPr>
              <a:t>https://www.ncoa.org/article/donut-hole-part-d</a:t>
            </a:r>
            <a:endParaRPr lang="en-US" dirty="0"/>
          </a:p>
          <a:p>
            <a:pPr lvl="1"/>
            <a:r>
              <a:rPr lang="en-US" dirty="0"/>
              <a:t>Part D Standard Cost Sharing details </a:t>
            </a:r>
            <a:r>
              <a:rPr lang="en-US" dirty="0">
                <a:hlinkClick r:id="rId6"/>
              </a:rPr>
              <a:t>https://www.ncoa.org/article/medicare-part-d-cost-sharing-chart</a:t>
            </a:r>
            <a:r>
              <a:rPr lang="en-US" dirty="0"/>
              <a:t> </a:t>
            </a:r>
          </a:p>
          <a:p>
            <a:pPr lvl="1"/>
            <a:r>
              <a:rPr lang="en-US">
                <a:ea typeface="+mn-lt"/>
                <a:cs typeface="+mn-lt"/>
              </a:rPr>
              <a:t>Transitional Fill  </a:t>
            </a:r>
            <a:r>
              <a:rPr lang="en-US" dirty="0">
                <a:ea typeface="+mn-lt"/>
                <a:cs typeface="+mn-lt"/>
                <a:hlinkClick r:id="rId7"/>
              </a:rPr>
              <a:t>https://www.ncoa.org/article/medicare-part-d-transition-policy</a:t>
            </a:r>
          </a:p>
          <a:p>
            <a:pPr lvl="1"/>
            <a:endParaRPr lang="en-US" dirty="0"/>
          </a:p>
          <a:p>
            <a:pPr lvl="1"/>
            <a:endParaRPr lang="en-US" dirty="0"/>
          </a:p>
          <a:p>
            <a:pPr lvl="1"/>
            <a:endParaRPr lang="en-US" dirty="0"/>
          </a:p>
        </p:txBody>
      </p:sp>
    </p:spTree>
    <p:extLst>
      <p:ext uri="{BB962C8B-B14F-4D97-AF65-F5344CB8AC3E}">
        <p14:creationId xmlns:p14="http://schemas.microsoft.com/office/powerpoint/2010/main" val="16320200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5E78B-012B-495B-814A-AE02F751740D}"/>
              </a:ext>
            </a:extLst>
          </p:cNvPr>
          <p:cNvSpPr>
            <a:spLocks noGrp="1"/>
          </p:cNvSpPr>
          <p:nvPr>
            <p:ph type="title"/>
          </p:nvPr>
        </p:nvSpPr>
        <p:spPr>
          <a:xfrm>
            <a:off x="838199" y="246791"/>
            <a:ext cx="10515600" cy="1325563"/>
          </a:xfrm>
        </p:spPr>
        <p:txBody>
          <a:bodyPr>
            <a:normAutofit/>
          </a:bodyPr>
          <a:lstStyle/>
          <a:p>
            <a:r>
              <a:rPr lang="en-US" sz="4000"/>
              <a:t>Where do I find ‘X’ in MPF?</a:t>
            </a:r>
          </a:p>
        </p:txBody>
      </p:sp>
      <p:sp>
        <p:nvSpPr>
          <p:cNvPr id="3" name="Content Placeholder 2">
            <a:extLst>
              <a:ext uri="{FF2B5EF4-FFF2-40B4-BE49-F238E27FC236}">
                <a16:creationId xmlns:a16="http://schemas.microsoft.com/office/drawing/2014/main" id="{4DA4A44D-64B2-42A3-A919-0DCB024817A8}"/>
              </a:ext>
            </a:extLst>
          </p:cNvPr>
          <p:cNvSpPr>
            <a:spLocks noGrp="1"/>
          </p:cNvSpPr>
          <p:nvPr>
            <p:ph idx="1"/>
          </p:nvPr>
        </p:nvSpPr>
        <p:spPr>
          <a:xfrm>
            <a:off x="838200" y="1455698"/>
            <a:ext cx="10515600" cy="4351338"/>
          </a:xfrm>
        </p:spPr>
        <p:txBody>
          <a:bodyPr>
            <a:normAutofit fontScale="92500" lnSpcReduction="20000"/>
          </a:bodyPr>
          <a:lstStyle/>
          <a:p>
            <a:r>
              <a:rPr lang="en-US"/>
              <a:t>MPF includes 2021 and 2022 data</a:t>
            </a:r>
          </a:p>
          <a:p>
            <a:pPr lvl="1"/>
            <a:r>
              <a:rPr lang="en-US"/>
              <a:t>Current default display 2022 plans</a:t>
            </a:r>
          </a:p>
          <a:p>
            <a:pPr lvl="1"/>
            <a:r>
              <a:rPr lang="en-US"/>
              <a:t>Select </a:t>
            </a:r>
            <a:r>
              <a:rPr lang="en-US" i="1"/>
              <a:t>Show me 2021 plans </a:t>
            </a:r>
            <a:r>
              <a:rPr lang="en-US"/>
              <a:t>top left of page </a:t>
            </a:r>
          </a:p>
          <a:p>
            <a:pPr lvl="2"/>
            <a:r>
              <a:rPr lang="en-US"/>
              <a:t>NOTE: Beneficiaries joining Medicare before the end of the year may enroll in Medicare Part D or Medicare Advantage Part C in November and December 2021, as well as a 2022 plan to start in January 2022.</a:t>
            </a:r>
          </a:p>
          <a:p>
            <a:r>
              <a:rPr lang="en-US"/>
              <a:t>Extra Help/Low Income Subsidy (LIS) Level</a:t>
            </a:r>
          </a:p>
          <a:p>
            <a:pPr lvl="1"/>
            <a:r>
              <a:rPr lang="en-US"/>
              <a:t>After the log in screen, select </a:t>
            </a:r>
            <a:r>
              <a:rPr lang="en-US" i="1"/>
              <a:t>Health &amp; Drug Plans </a:t>
            </a:r>
            <a:r>
              <a:rPr lang="en-US"/>
              <a:t>dropdown in the header row, select </a:t>
            </a:r>
            <a:r>
              <a:rPr lang="en-US" i="1"/>
              <a:t>Find health &amp; drug plans</a:t>
            </a:r>
            <a:r>
              <a:rPr lang="en-US"/>
              <a:t>, at the </a:t>
            </a:r>
            <a:r>
              <a:rPr lang="en-US" i="1">
                <a:cs typeface="Calibri"/>
              </a:rPr>
              <a:t>Answer a few quick questions </a:t>
            </a:r>
            <a:r>
              <a:rPr lang="en-US">
                <a:cs typeface="Calibri"/>
              </a:rPr>
              <a:t>page just under the beneficiary’s name in a gray box</a:t>
            </a:r>
            <a:endParaRPr lang="en-US"/>
          </a:p>
          <a:p>
            <a:pPr marL="0" indent="0">
              <a:buNone/>
            </a:pPr>
            <a:endParaRPr lang="en-US"/>
          </a:p>
        </p:txBody>
      </p:sp>
      <p:pic>
        <p:nvPicPr>
          <p:cNvPr id="5" name="Picture 4" descr="This object is a screenshot of the location of the 2022 Extra Help/Low Income Subsidy information. The path is outlined in slide text.">
            <a:extLst>
              <a:ext uri="{FF2B5EF4-FFF2-40B4-BE49-F238E27FC236}">
                <a16:creationId xmlns:a16="http://schemas.microsoft.com/office/drawing/2014/main" id="{478802C1-5CE7-446B-A99A-0130E9B64E3C}"/>
              </a:ext>
            </a:extLst>
          </p:cNvPr>
          <p:cNvPicPr>
            <a:picLocks noChangeAspect="1"/>
          </p:cNvPicPr>
          <p:nvPr/>
        </p:nvPicPr>
        <p:blipFill>
          <a:blip r:embed="rId3"/>
          <a:stretch>
            <a:fillRect/>
          </a:stretch>
        </p:blipFill>
        <p:spPr>
          <a:xfrm>
            <a:off x="3667124" y="5150522"/>
            <a:ext cx="4857750" cy="1313027"/>
          </a:xfrm>
          <a:prstGeom prst="rect">
            <a:avLst/>
          </a:prstGeom>
          <a:ln w="635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37977685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5E78B-012B-495B-814A-AE02F751740D}"/>
              </a:ext>
            </a:extLst>
          </p:cNvPr>
          <p:cNvSpPr>
            <a:spLocks noGrp="1"/>
          </p:cNvSpPr>
          <p:nvPr>
            <p:ph type="title"/>
          </p:nvPr>
        </p:nvSpPr>
        <p:spPr>
          <a:xfrm>
            <a:off x="609600" y="111964"/>
            <a:ext cx="10972800" cy="1143000"/>
          </a:xfrm>
        </p:spPr>
        <p:txBody>
          <a:bodyPr>
            <a:normAutofit/>
          </a:bodyPr>
          <a:lstStyle/>
          <a:p>
            <a:r>
              <a:rPr lang="en-US" sz="4000"/>
              <a:t>Where do I find ‘X’ in MPF? Continued</a:t>
            </a:r>
          </a:p>
        </p:txBody>
      </p:sp>
      <p:sp>
        <p:nvSpPr>
          <p:cNvPr id="3" name="Content Placeholder 2">
            <a:extLst>
              <a:ext uri="{FF2B5EF4-FFF2-40B4-BE49-F238E27FC236}">
                <a16:creationId xmlns:a16="http://schemas.microsoft.com/office/drawing/2014/main" id="{4DA4A44D-64B2-42A3-A919-0DCB024817A8}"/>
              </a:ext>
            </a:extLst>
          </p:cNvPr>
          <p:cNvSpPr>
            <a:spLocks noGrp="1"/>
          </p:cNvSpPr>
          <p:nvPr>
            <p:ph idx="1"/>
          </p:nvPr>
        </p:nvSpPr>
        <p:spPr>
          <a:xfrm>
            <a:off x="765137" y="965551"/>
            <a:ext cx="10661725" cy="4885080"/>
          </a:xfrm>
        </p:spPr>
        <p:txBody>
          <a:bodyPr vert="horz" lIns="91440" tIns="45720" rIns="91440" bIns="45720" rtlCol="0" anchor="t">
            <a:normAutofit fontScale="92500" lnSpcReduction="10000"/>
          </a:bodyPr>
          <a:lstStyle/>
          <a:p>
            <a:r>
              <a:rPr lang="en-US" dirty="0">
                <a:cs typeface="Calibri"/>
              </a:rPr>
              <a:t>Plan comparison page</a:t>
            </a:r>
            <a:endParaRPr lang="en-US" dirty="0"/>
          </a:p>
          <a:p>
            <a:pPr lvl="1"/>
            <a:r>
              <a:rPr lang="en-US" dirty="0">
                <a:cs typeface="Calibri"/>
              </a:rPr>
              <a:t>Up to three plans</a:t>
            </a:r>
          </a:p>
          <a:p>
            <a:pPr lvl="1"/>
            <a:r>
              <a:rPr lang="en-US" dirty="0">
                <a:cs typeface="Calibri"/>
              </a:rPr>
              <a:t>View number of drugs covered, star ratings, and estimated cost per pharmacy, and pharmacy type (standard, preferred, out-of-network, mail order)</a:t>
            </a:r>
          </a:p>
          <a:p>
            <a:r>
              <a:rPr lang="en-US" dirty="0"/>
              <a:t>Plan Details Page</a:t>
            </a:r>
          </a:p>
          <a:p>
            <a:pPr lvl="1"/>
            <a:r>
              <a:rPr lang="en-US" dirty="0">
                <a:cs typeface="Calibri"/>
              </a:rPr>
              <a:t>View plans individually for details</a:t>
            </a:r>
            <a:endParaRPr lang="en-US" dirty="0"/>
          </a:p>
          <a:p>
            <a:pPr lvl="1"/>
            <a:r>
              <a:rPr lang="en-US" dirty="0"/>
              <a:t>Drug Coverage Section </a:t>
            </a:r>
            <a:endParaRPr lang="en-US" dirty="0">
              <a:cs typeface="Calibri"/>
            </a:endParaRPr>
          </a:p>
          <a:p>
            <a:pPr lvl="2"/>
            <a:r>
              <a:rPr lang="en-US" dirty="0"/>
              <a:t>Yearly costs appear first </a:t>
            </a:r>
          </a:p>
          <a:p>
            <a:pPr lvl="2"/>
            <a:r>
              <a:rPr lang="en-US" dirty="0"/>
              <a:t>Costs during coverage phases available by pharmacy, click + next to pharmacy name</a:t>
            </a:r>
            <a:endParaRPr lang="en-US" dirty="0">
              <a:cs typeface="Calibri"/>
            </a:endParaRPr>
          </a:p>
          <a:p>
            <a:pPr lvl="2"/>
            <a:r>
              <a:rPr lang="en-US" dirty="0"/>
              <a:t>Pharmacies: Pharmacy impacts cost, select up to 5 pharmacies at a time. </a:t>
            </a:r>
            <a:endParaRPr lang="en-US" dirty="0">
              <a:cs typeface="Calibri"/>
            </a:endParaRPr>
          </a:p>
          <a:p>
            <a:pPr lvl="1"/>
            <a:endParaRPr lang="en-US" dirty="0"/>
          </a:p>
          <a:p>
            <a:pPr marL="914400" lvl="2" indent="0">
              <a:buNone/>
            </a:pPr>
            <a:endParaRPr lang="en-US" dirty="0"/>
          </a:p>
          <a:p>
            <a:pPr marL="914400" lvl="2" indent="0">
              <a:buNone/>
            </a:pPr>
            <a:endParaRPr lang="en-US" dirty="0"/>
          </a:p>
          <a:p>
            <a:pPr marL="914400" lvl="2" indent="0">
              <a:buNone/>
            </a:pPr>
            <a:endParaRPr lang="en-US" dirty="0"/>
          </a:p>
          <a:p>
            <a:endParaRPr lang="en-US" dirty="0"/>
          </a:p>
          <a:p>
            <a:pPr marL="0" indent="0">
              <a:buNone/>
            </a:pPr>
            <a:endParaRPr lang="en-US" dirty="0"/>
          </a:p>
        </p:txBody>
      </p:sp>
    </p:spTree>
    <p:extLst>
      <p:ext uri="{BB962C8B-B14F-4D97-AF65-F5344CB8AC3E}">
        <p14:creationId xmlns:p14="http://schemas.microsoft.com/office/powerpoint/2010/main" val="19840767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5E78B-012B-495B-814A-AE02F751740D}"/>
              </a:ext>
            </a:extLst>
          </p:cNvPr>
          <p:cNvSpPr>
            <a:spLocks noGrp="1"/>
          </p:cNvSpPr>
          <p:nvPr>
            <p:ph type="title"/>
          </p:nvPr>
        </p:nvSpPr>
        <p:spPr/>
        <p:txBody>
          <a:bodyPr>
            <a:normAutofit fontScale="90000"/>
          </a:bodyPr>
          <a:lstStyle/>
          <a:p>
            <a:r>
              <a:rPr lang="en-US"/>
              <a:t>Where do I find ‘X’ in MPF? Continued again</a:t>
            </a:r>
          </a:p>
        </p:txBody>
      </p:sp>
      <p:sp>
        <p:nvSpPr>
          <p:cNvPr id="3" name="Content Placeholder 2">
            <a:extLst>
              <a:ext uri="{FF2B5EF4-FFF2-40B4-BE49-F238E27FC236}">
                <a16:creationId xmlns:a16="http://schemas.microsoft.com/office/drawing/2014/main" id="{4DA4A44D-64B2-42A3-A919-0DCB024817A8}"/>
              </a:ext>
            </a:extLst>
          </p:cNvPr>
          <p:cNvSpPr>
            <a:spLocks noGrp="1"/>
          </p:cNvSpPr>
          <p:nvPr>
            <p:ph idx="1"/>
          </p:nvPr>
        </p:nvSpPr>
        <p:spPr>
          <a:xfrm>
            <a:off x="838200" y="1319686"/>
            <a:ext cx="10515600" cy="5173189"/>
          </a:xfrm>
        </p:spPr>
        <p:txBody>
          <a:bodyPr vert="horz" lIns="91440" tIns="45720" rIns="91440" bIns="45720" rtlCol="0" anchor="t">
            <a:normAutofit/>
          </a:bodyPr>
          <a:lstStyle/>
          <a:p>
            <a:r>
              <a:rPr lang="en-US"/>
              <a:t>+ View more drug coverage Section</a:t>
            </a:r>
          </a:p>
          <a:p>
            <a:pPr lvl="1"/>
            <a:r>
              <a:rPr lang="en-US" sz="2400"/>
              <a:t>Costs by Drug Tier: Use dropdown to select Preferred/Standard and Retail/Mail order</a:t>
            </a:r>
            <a:endParaRPr lang="en-US" sz="2400">
              <a:cs typeface="Arial"/>
            </a:endParaRPr>
          </a:p>
          <a:p>
            <a:pPr lvl="1"/>
            <a:endParaRPr lang="en-US" sz="2400">
              <a:cs typeface="Arial"/>
            </a:endParaRPr>
          </a:p>
          <a:p>
            <a:pPr lvl="1"/>
            <a:endParaRPr lang="en-US" sz="2400">
              <a:cs typeface="Arial"/>
            </a:endParaRPr>
          </a:p>
          <a:p>
            <a:pPr lvl="1"/>
            <a:r>
              <a:rPr lang="en-US" sz="2400"/>
              <a:t>Other Drug Information: Contains utilization management policies (prior authorization, step therapy, quantity limits) </a:t>
            </a:r>
            <a:endParaRPr lang="en-US" sz="2400">
              <a:cs typeface="Arial"/>
            </a:endParaRPr>
          </a:p>
          <a:p>
            <a:pPr lvl="1"/>
            <a:r>
              <a:rPr lang="en-US" sz="2400"/>
              <a:t>My Drug List</a:t>
            </a:r>
            <a:endParaRPr lang="en-US" sz="2400">
              <a:cs typeface="Arial"/>
            </a:endParaRPr>
          </a:p>
          <a:p>
            <a:pPr marL="457200" lvl="1" indent="0">
              <a:buNone/>
            </a:pPr>
            <a:endParaRPr lang="en-US"/>
          </a:p>
          <a:p>
            <a:pPr lvl="1"/>
            <a:endParaRPr lang="en-US"/>
          </a:p>
          <a:p>
            <a:endParaRPr lang="en-US"/>
          </a:p>
          <a:p>
            <a:pPr marL="0" indent="0">
              <a:buNone/>
            </a:pPr>
            <a:endParaRPr lang="en-US"/>
          </a:p>
        </p:txBody>
      </p:sp>
      <p:pic>
        <p:nvPicPr>
          <p:cNvPr id="7" name="Picture 6">
            <a:extLst>
              <a:ext uri="{FF2B5EF4-FFF2-40B4-BE49-F238E27FC236}">
                <a16:creationId xmlns:a16="http://schemas.microsoft.com/office/drawing/2014/main" id="{AE67717C-4173-4830-967B-23746AF10D07}"/>
              </a:ext>
            </a:extLst>
          </p:cNvPr>
          <p:cNvPicPr>
            <a:picLocks noChangeAspect="1"/>
          </p:cNvPicPr>
          <p:nvPr/>
        </p:nvPicPr>
        <p:blipFill>
          <a:blip r:embed="rId3"/>
          <a:stretch>
            <a:fillRect/>
          </a:stretch>
        </p:blipFill>
        <p:spPr>
          <a:xfrm>
            <a:off x="4617225" y="2337903"/>
            <a:ext cx="5111435" cy="1183273"/>
          </a:xfrm>
          <a:prstGeom prst="rect">
            <a:avLst/>
          </a:prstGeom>
          <a:ln w="3175">
            <a:solidFill>
              <a:schemeClr val="tx1"/>
            </a:solidFill>
          </a:ln>
        </p:spPr>
      </p:pic>
      <p:pic>
        <p:nvPicPr>
          <p:cNvPr id="5" name="Picture 4">
            <a:extLst>
              <a:ext uri="{FF2B5EF4-FFF2-40B4-BE49-F238E27FC236}">
                <a16:creationId xmlns:a16="http://schemas.microsoft.com/office/drawing/2014/main" id="{3CC8D69B-22E1-462F-BBC8-F57D15699DAB}"/>
              </a:ext>
            </a:extLst>
          </p:cNvPr>
          <p:cNvPicPr>
            <a:picLocks noChangeAspect="1"/>
          </p:cNvPicPr>
          <p:nvPr/>
        </p:nvPicPr>
        <p:blipFill>
          <a:blip r:embed="rId4"/>
          <a:stretch>
            <a:fillRect/>
          </a:stretch>
        </p:blipFill>
        <p:spPr>
          <a:xfrm>
            <a:off x="1080389" y="4793005"/>
            <a:ext cx="10384715" cy="930923"/>
          </a:xfrm>
          <a:prstGeom prst="rect">
            <a:avLst/>
          </a:prstGeom>
          <a:ln w="3175">
            <a:solidFill>
              <a:schemeClr val="tx1"/>
            </a:solidFill>
          </a:ln>
        </p:spPr>
      </p:pic>
    </p:spTree>
    <p:extLst>
      <p:ext uri="{BB962C8B-B14F-4D97-AF65-F5344CB8AC3E}">
        <p14:creationId xmlns:p14="http://schemas.microsoft.com/office/powerpoint/2010/main" val="16910106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5E78B-012B-495B-814A-AE02F751740D}"/>
              </a:ext>
            </a:extLst>
          </p:cNvPr>
          <p:cNvSpPr>
            <a:spLocks noGrp="1"/>
          </p:cNvSpPr>
          <p:nvPr>
            <p:ph type="title"/>
          </p:nvPr>
        </p:nvSpPr>
        <p:spPr/>
        <p:txBody>
          <a:bodyPr>
            <a:normAutofit fontScale="90000"/>
          </a:bodyPr>
          <a:lstStyle/>
          <a:p>
            <a:r>
              <a:rPr lang="en-US"/>
              <a:t>Where do I find ‘X’ in MPF? Continued again</a:t>
            </a:r>
          </a:p>
        </p:txBody>
      </p:sp>
      <p:sp>
        <p:nvSpPr>
          <p:cNvPr id="3" name="Content Placeholder 2">
            <a:extLst>
              <a:ext uri="{FF2B5EF4-FFF2-40B4-BE49-F238E27FC236}">
                <a16:creationId xmlns:a16="http://schemas.microsoft.com/office/drawing/2014/main" id="{4DA4A44D-64B2-42A3-A919-0DCB024817A8}"/>
              </a:ext>
            </a:extLst>
          </p:cNvPr>
          <p:cNvSpPr>
            <a:spLocks noGrp="1"/>
          </p:cNvSpPr>
          <p:nvPr>
            <p:ph idx="1"/>
          </p:nvPr>
        </p:nvSpPr>
        <p:spPr>
          <a:xfrm>
            <a:off x="838200" y="1319686"/>
            <a:ext cx="10515600" cy="4180021"/>
          </a:xfrm>
        </p:spPr>
        <p:txBody>
          <a:bodyPr vert="horz" lIns="91440" tIns="45720" rIns="91440" bIns="45720" rtlCol="0" anchor="t">
            <a:normAutofit/>
          </a:bodyPr>
          <a:lstStyle/>
          <a:p>
            <a:r>
              <a:rPr lang="en-US"/>
              <a:t>Pharmacy Network details by Plan</a:t>
            </a:r>
            <a:endParaRPr lang="en-US" dirty="0"/>
          </a:p>
          <a:p>
            <a:pPr lvl="1"/>
            <a:r>
              <a:rPr lang="en-US" sz="2400" dirty="0"/>
              <a:t>Pharmacy Type: Standard, Preferred, </a:t>
            </a:r>
            <a:r>
              <a:rPr lang="en-US" sz="2400"/>
              <a:t>Out-of-Network, Mail Order</a:t>
            </a:r>
            <a:endParaRPr lang="en-US" sz="2400" dirty="0">
              <a:cs typeface="Arial"/>
            </a:endParaRPr>
          </a:p>
          <a:p>
            <a:pPr lvl="1"/>
            <a:r>
              <a:rPr lang="en-US" sz="2400" dirty="0"/>
              <a:t>To view all </a:t>
            </a:r>
            <a:r>
              <a:rPr lang="en-US" sz="2400"/>
              <a:t>pharmacies by Plan</a:t>
            </a:r>
            <a:endParaRPr lang="en-US" sz="2400" dirty="0"/>
          </a:p>
          <a:p>
            <a:pPr lvl="2"/>
            <a:r>
              <a:rPr lang="en-US" sz="2000" dirty="0"/>
              <a:t>Start at a Plan Details page select Change Pharmacy button</a:t>
            </a:r>
            <a:endParaRPr lang="en-US" sz="2000" dirty="0">
              <a:cs typeface="Arial"/>
            </a:endParaRPr>
          </a:p>
          <a:p>
            <a:pPr lvl="2"/>
            <a:r>
              <a:rPr lang="en-US" sz="2000">
                <a:cs typeface="Arial"/>
              </a:rPr>
              <a:t>Select pharmacies within preferred mile range</a:t>
            </a:r>
            <a:endParaRPr lang="en-US" sz="2000" dirty="0">
              <a:cs typeface="Arial"/>
            </a:endParaRPr>
          </a:p>
          <a:p>
            <a:pPr lvl="1"/>
            <a:endParaRPr lang="en-US" sz="2400" dirty="0">
              <a:cs typeface="Arial"/>
            </a:endParaRPr>
          </a:p>
          <a:p>
            <a:pPr lvl="1"/>
            <a:endParaRPr lang="en-US" sz="2400"/>
          </a:p>
          <a:p>
            <a:pPr lvl="1"/>
            <a:endParaRPr lang="en-US" sz="2400">
              <a:cs typeface="Arial"/>
            </a:endParaRPr>
          </a:p>
          <a:p>
            <a:pPr lvl="1"/>
            <a:endParaRPr lang="en-US" sz="2400" dirty="0">
              <a:cs typeface="Arial"/>
            </a:endParaRPr>
          </a:p>
          <a:p>
            <a:pPr marL="457200" lvl="1" indent="0">
              <a:buNone/>
            </a:pPr>
            <a:endParaRPr lang="en-US">
              <a:cs typeface="Arial" panose="020B0604020202020204"/>
            </a:endParaRPr>
          </a:p>
          <a:p>
            <a:pPr lvl="1"/>
            <a:endParaRPr lang="en-US">
              <a:cs typeface="Arial" panose="020B0604020202020204"/>
            </a:endParaRPr>
          </a:p>
          <a:p>
            <a:endParaRPr lang="en-US">
              <a:cs typeface="Arial" panose="020B0604020202020204"/>
            </a:endParaRPr>
          </a:p>
          <a:p>
            <a:pPr marL="0" indent="0">
              <a:buNone/>
            </a:pPr>
            <a:endParaRPr lang="en-US">
              <a:cs typeface="Arial" panose="020B0604020202020204"/>
            </a:endParaRPr>
          </a:p>
        </p:txBody>
      </p:sp>
    </p:spTree>
    <p:extLst>
      <p:ext uri="{BB962C8B-B14F-4D97-AF65-F5344CB8AC3E}">
        <p14:creationId xmlns:p14="http://schemas.microsoft.com/office/powerpoint/2010/main" val="7027572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85982"/>
            <a:ext cx="12192000" cy="856488"/>
          </a:xfrm>
        </p:spPr>
        <p:txBody>
          <a:bodyPr>
            <a:noAutofit/>
          </a:bodyPr>
          <a:lstStyle/>
          <a:p>
            <a:r>
              <a:rPr lang="en-US" dirty="0"/>
              <a:t>Webinar Resources in the Libraries</a:t>
            </a:r>
            <a:endParaRPr lang="en-US" sz="2000" dirty="0"/>
          </a:p>
        </p:txBody>
      </p:sp>
      <p:graphicFrame>
        <p:nvGraphicFramePr>
          <p:cNvPr id="13" name="Content Placeholder 4"/>
          <p:cNvGraphicFramePr>
            <a:graphicFrameLocks/>
          </p:cNvGraphicFramePr>
          <p:nvPr>
            <p:extLst>
              <p:ext uri="{D42A27DB-BD31-4B8C-83A1-F6EECF244321}">
                <p14:modId xmlns:p14="http://schemas.microsoft.com/office/powerpoint/2010/main" val="226265446"/>
              </p:ext>
            </p:extLst>
          </p:nvPr>
        </p:nvGraphicFramePr>
        <p:xfrm>
          <a:off x="381000" y="1543664"/>
          <a:ext cx="11582400" cy="385324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4">
            <a:extLst>
              <a:ext uri="{FF2B5EF4-FFF2-40B4-BE49-F238E27FC236}">
                <a16:creationId xmlns:a16="http://schemas.microsoft.com/office/drawing/2014/main" id="{C6252A2F-E19D-469E-8DFA-AB57CA3EF46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9773" t="26570" r="4897" b="15801"/>
          <a:stretch/>
        </p:blipFill>
        <p:spPr>
          <a:xfrm>
            <a:off x="2100206" y="2311724"/>
            <a:ext cx="1282147" cy="300008"/>
          </a:xfrm>
          <a:prstGeom prst="rect">
            <a:avLst/>
          </a:prstGeom>
          <a:ln w="19050">
            <a:noFill/>
          </a:ln>
        </p:spPr>
      </p:pic>
      <p:pic>
        <p:nvPicPr>
          <p:cNvPr id="17" name="Picture 16">
            <a:extLst>
              <a:ext uri="{FF2B5EF4-FFF2-40B4-BE49-F238E27FC236}">
                <a16:creationId xmlns:a16="http://schemas.microsoft.com/office/drawing/2014/main" id="{ED6B52CE-F7B7-496A-83EE-5BED2CD3A30A}"/>
              </a:ext>
            </a:extLst>
          </p:cNvPr>
          <p:cNvPicPr>
            <a:picLocks noChangeAspect="1"/>
          </p:cNvPicPr>
          <p:nvPr/>
        </p:nvPicPr>
        <p:blipFill rotWithShape="1">
          <a:blip r:embed="rId10">
            <a:extLst>
              <a:ext uri="{28A0092B-C50C-407E-A947-70E740481C1C}">
                <a14:useLocalDpi xmlns:a14="http://schemas.microsoft.com/office/drawing/2010/main" val="0"/>
              </a:ext>
            </a:extLst>
          </a:blip>
          <a:srcRect l="9699" t="21531" b="19718"/>
          <a:stretch/>
        </p:blipFill>
        <p:spPr>
          <a:xfrm>
            <a:off x="5738307" y="2489903"/>
            <a:ext cx="1282148" cy="300008"/>
          </a:xfrm>
          <a:prstGeom prst="rect">
            <a:avLst/>
          </a:prstGeom>
          <a:ln>
            <a:noFill/>
          </a:ln>
        </p:spPr>
      </p:pic>
      <p:grpSp>
        <p:nvGrpSpPr>
          <p:cNvPr id="7" name="Group 6">
            <a:extLst>
              <a:ext uri="{FF2B5EF4-FFF2-40B4-BE49-F238E27FC236}">
                <a16:creationId xmlns:a16="http://schemas.microsoft.com/office/drawing/2014/main" id="{D94A5A75-8147-412F-A90A-D5F769976BF7}"/>
              </a:ext>
            </a:extLst>
          </p:cNvPr>
          <p:cNvGrpSpPr/>
          <p:nvPr/>
        </p:nvGrpSpPr>
        <p:grpSpPr>
          <a:xfrm>
            <a:off x="10720167" y="4189917"/>
            <a:ext cx="1206995" cy="1206995"/>
            <a:chOff x="10720167" y="4189917"/>
            <a:chExt cx="1206995" cy="1206995"/>
          </a:xfrm>
        </p:grpSpPr>
        <p:sp>
          <p:nvSpPr>
            <p:cNvPr id="19" name="Oval 18">
              <a:extLst>
                <a:ext uri="{FF2B5EF4-FFF2-40B4-BE49-F238E27FC236}">
                  <a16:creationId xmlns:a16="http://schemas.microsoft.com/office/drawing/2014/main" id="{7F2CC027-BC33-4E2C-AF44-BA1EDB719D72}"/>
                </a:ext>
              </a:extLst>
            </p:cNvPr>
            <p:cNvSpPr/>
            <p:nvPr/>
          </p:nvSpPr>
          <p:spPr>
            <a:xfrm>
              <a:off x="10720167" y="4189917"/>
              <a:ext cx="1206995" cy="1206995"/>
            </a:xfrm>
            <a:prstGeom prst="ellipse">
              <a:avLst/>
            </a:prstGeom>
            <a:solidFill>
              <a:schemeClr val="bg1"/>
            </a:solidFill>
            <a:ln w="19050">
              <a:solidFill>
                <a:srgbClr val="51C3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noFill/>
                <a:effectLst/>
                <a:uLnTx/>
                <a:uFillTx/>
                <a:latin typeface="Tw Cen MT"/>
                <a:ea typeface="+mn-ea"/>
                <a:cs typeface="+mn-cs"/>
                <a:sym typeface="Arial"/>
              </a:endParaRPr>
            </a:p>
          </p:txBody>
        </p:sp>
        <p:pic>
          <p:nvPicPr>
            <p:cNvPr id="20" name="Picture 25">
              <a:extLst>
                <a:ext uri="{FF2B5EF4-FFF2-40B4-BE49-F238E27FC236}">
                  <a16:creationId xmlns:a16="http://schemas.microsoft.com/office/drawing/2014/main" id="{28CCB692-C35B-43F7-BFB3-EA4ECDB4C318}"/>
                </a:ext>
              </a:extLst>
            </p:cNvPr>
            <p:cNvPicPr>
              <a:picLocks noChangeAspect="1"/>
            </p:cNvPicPr>
            <p:nvPr/>
          </p:nvPicPr>
          <p:blipFill>
            <a:blip r:embed="rId11"/>
            <a:stretch>
              <a:fillRect/>
            </a:stretch>
          </p:blipFill>
          <p:spPr bwMode="auto">
            <a:xfrm>
              <a:off x="10813477" y="4661534"/>
              <a:ext cx="1042242" cy="291798"/>
            </a:xfrm>
            <a:prstGeom prst="rect">
              <a:avLst/>
            </a:prstGeom>
            <a:solidFill>
              <a:schemeClr val="bg1"/>
            </a:solidFill>
            <a:ln w="9525">
              <a:noFill/>
              <a:miter lim="800000"/>
              <a:headEnd/>
              <a:tailEnd/>
            </a:ln>
          </p:spPr>
        </p:pic>
      </p:grpSp>
      <p:sp>
        <p:nvSpPr>
          <p:cNvPr id="22" name="Oval 21">
            <a:extLst>
              <a:ext uri="{FF2B5EF4-FFF2-40B4-BE49-F238E27FC236}">
                <a16:creationId xmlns:a16="http://schemas.microsoft.com/office/drawing/2014/main" id="{FECBAAF2-80B6-4BA1-9BEB-9ACA9A50A003}"/>
              </a:ext>
            </a:extLst>
          </p:cNvPr>
          <p:cNvSpPr/>
          <p:nvPr/>
        </p:nvSpPr>
        <p:spPr>
          <a:xfrm>
            <a:off x="6802066" y="4189916"/>
            <a:ext cx="1206996" cy="1206996"/>
          </a:xfrm>
          <a:prstGeom prst="ellipse">
            <a:avLst/>
          </a:prstGeom>
          <a:solidFill>
            <a:schemeClr val="bg1"/>
          </a:solidFill>
          <a:ln w="19050">
            <a:solidFill>
              <a:srgbClr val="4DBD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noFill/>
              <a:effectLst/>
              <a:uLnTx/>
              <a:uFillTx/>
              <a:latin typeface="Tw Cen MT"/>
              <a:ea typeface="+mn-ea"/>
              <a:cs typeface="+mn-cs"/>
              <a:sym typeface="Arial"/>
            </a:endParaRPr>
          </a:p>
        </p:txBody>
      </p:sp>
      <p:sp>
        <p:nvSpPr>
          <p:cNvPr id="25" name="Oval 24">
            <a:extLst>
              <a:ext uri="{FF2B5EF4-FFF2-40B4-BE49-F238E27FC236}">
                <a16:creationId xmlns:a16="http://schemas.microsoft.com/office/drawing/2014/main" id="{362582C9-D5C5-4161-B670-BB8E9087D237}"/>
              </a:ext>
            </a:extLst>
          </p:cNvPr>
          <p:cNvSpPr/>
          <p:nvPr/>
        </p:nvSpPr>
        <p:spPr>
          <a:xfrm>
            <a:off x="2883966" y="4203935"/>
            <a:ext cx="1206996" cy="1206996"/>
          </a:xfrm>
          <a:prstGeom prst="ellipse">
            <a:avLst/>
          </a:prstGeom>
          <a:solidFill>
            <a:schemeClr val="bg1"/>
          </a:solidFill>
          <a:ln w="19050">
            <a:solidFill>
              <a:srgbClr val="4EB3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noFill/>
                <a:effectLst/>
                <a:uLnTx/>
                <a:uFillTx/>
                <a:latin typeface="Tw Cen MT"/>
                <a:ea typeface="+mn-ea"/>
                <a:cs typeface="+mn-cs"/>
                <a:sym typeface="Arial"/>
              </a:rPr>
              <a:t>a</a:t>
            </a:r>
          </a:p>
        </p:txBody>
      </p:sp>
      <p:pic>
        <p:nvPicPr>
          <p:cNvPr id="26" name="Picture 25">
            <a:extLst>
              <a:ext uri="{FF2B5EF4-FFF2-40B4-BE49-F238E27FC236}">
                <a16:creationId xmlns:a16="http://schemas.microsoft.com/office/drawing/2014/main" id="{53836EA7-739F-4B6D-B8BA-311B8EC087BA}"/>
              </a:ext>
            </a:extLst>
          </p:cNvPr>
          <p:cNvPicPr>
            <a:picLocks noChangeAspect="1"/>
          </p:cNvPicPr>
          <p:nvPr/>
        </p:nvPicPr>
        <p:blipFill>
          <a:blip r:embed="rId12">
            <a:extLst>
              <a:ext uri="{28A0092B-C50C-407E-A947-70E740481C1C}">
                <a14:useLocalDpi xmlns:a14="http://schemas.microsoft.com/office/drawing/2010/main" val="0"/>
              </a:ext>
            </a:extLst>
          </a:blip>
          <a:srcRect/>
          <a:stretch/>
        </p:blipFill>
        <p:spPr>
          <a:xfrm>
            <a:off x="3019862" y="4574423"/>
            <a:ext cx="959913" cy="453036"/>
          </a:xfrm>
          <a:prstGeom prst="rect">
            <a:avLst/>
          </a:prstGeom>
        </p:spPr>
      </p:pic>
      <p:pic>
        <p:nvPicPr>
          <p:cNvPr id="4" name="Picture 3" descr="Logo&#10;&#10;Description automatically generated">
            <a:extLst>
              <a:ext uri="{FF2B5EF4-FFF2-40B4-BE49-F238E27FC236}">
                <a16:creationId xmlns:a16="http://schemas.microsoft.com/office/drawing/2014/main" id="{38CF3EF8-0B96-47B2-998F-1703E1671F3F}"/>
              </a:ext>
            </a:extLst>
          </p:cNvPr>
          <p:cNvPicPr>
            <a:picLocks noChangeAspect="1"/>
          </p:cNvPicPr>
          <p:nvPr/>
        </p:nvPicPr>
        <p:blipFill>
          <a:blip r:embed="rId13"/>
          <a:stretch>
            <a:fillRect/>
          </a:stretch>
        </p:blipFill>
        <p:spPr>
          <a:xfrm>
            <a:off x="6872929" y="4425043"/>
            <a:ext cx="1065271" cy="627488"/>
          </a:xfrm>
          <a:prstGeom prst="rect">
            <a:avLst/>
          </a:prstGeom>
        </p:spPr>
      </p:pic>
      <p:sp>
        <p:nvSpPr>
          <p:cNvPr id="3" name="Slide Number Placeholder 2">
            <a:extLst>
              <a:ext uri="{FF2B5EF4-FFF2-40B4-BE49-F238E27FC236}">
                <a16:creationId xmlns:a16="http://schemas.microsoft.com/office/drawing/2014/main" id="{6B216D35-B8C8-4D12-937A-B70B4292C942}"/>
              </a:ext>
            </a:extLst>
          </p:cNvPr>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fld id="{B6F15528-21DE-4FAA-801E-634DDDAF4B2B}" type="slidenum">
              <a:rPr kumimoji="0" lang="en-US" sz="1400" b="1" i="0" u="none" strike="noStrike" kern="0" cap="none" spc="0" normalizeH="0" baseline="0" noProof="0" smtClean="0">
                <a:ln>
                  <a:noFill/>
                </a:ln>
                <a:solidFill>
                  <a:srgbClr val="FFFFFF"/>
                </a:solidFill>
                <a:effectLst/>
                <a:uLnTx/>
                <a:uFillTx/>
                <a:latin typeface="Arial"/>
                <a:cs typeface="Arial"/>
                <a:sym typeface="Arial"/>
              </a:rPr>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t>36</a:t>
            </a:fld>
            <a:endParaRPr kumimoji="0" lang="en-US" sz="1400" b="1" i="0" u="none" strike="noStrike" kern="0" cap="none" spc="0" normalizeH="0" baseline="0" noProof="0" dirty="0">
              <a:ln>
                <a:noFill/>
              </a:ln>
              <a:solidFill>
                <a:srgbClr val="FFFFFF"/>
              </a:solidFill>
              <a:effectLst/>
              <a:uLnTx/>
              <a:uFillTx/>
              <a:latin typeface="Arial"/>
              <a:cs typeface="Arial"/>
              <a:sym typeface="Arial"/>
            </a:endParaRPr>
          </a:p>
        </p:txBody>
      </p:sp>
    </p:spTree>
    <p:custDataLst>
      <p:tags r:id="rId1"/>
    </p:custDataLst>
    <p:extLst>
      <p:ext uri="{BB962C8B-B14F-4D97-AF65-F5344CB8AC3E}">
        <p14:creationId xmlns:p14="http://schemas.microsoft.com/office/powerpoint/2010/main" val="13032091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Content Placeholder 7" descr="A picture containing drawing&#10;&#10;Description automatically generated">
            <a:extLst>
              <a:ext uri="{FF2B5EF4-FFF2-40B4-BE49-F238E27FC236}">
                <a16:creationId xmlns:a16="http://schemas.microsoft.com/office/drawing/2014/main" id="{A72268CE-4270-4D83-8604-A5EB117AB6B6}"/>
              </a:ext>
            </a:extLst>
          </p:cNvPr>
          <p:cNvPicPr>
            <a:picLocks noGrp="1" noChangeAspect="1"/>
          </p:cNvPicPr>
          <p:nvPr>
            <p:ph sz="quarter" idx="1"/>
          </p:nvPr>
        </p:nvPicPr>
        <p:blipFill rotWithShape="1">
          <a:blip r:embed="rId4">
            <a:duotone>
              <a:schemeClr val="accent6">
                <a:shade val="45000"/>
                <a:satMod val="135000"/>
              </a:schemeClr>
              <a:prstClr val="white"/>
            </a:duotone>
            <a:extLst>
              <a:ext uri="{28A0092B-C50C-407E-A947-70E740481C1C}">
                <a14:useLocalDpi xmlns:a14="http://schemas.microsoft.com/office/drawing/2010/main" val="0"/>
              </a:ext>
            </a:extLst>
          </a:blip>
          <a:srcRect b="31111"/>
          <a:stretch/>
        </p:blipFill>
        <p:spPr>
          <a:xfrm>
            <a:off x="1625052" y="350208"/>
            <a:ext cx="8498120" cy="3902840"/>
          </a:xfrm>
        </p:spPr>
      </p:pic>
      <p:sp>
        <p:nvSpPr>
          <p:cNvPr id="2" name="Title 1">
            <a:extLst>
              <a:ext uri="{FF2B5EF4-FFF2-40B4-BE49-F238E27FC236}">
                <a16:creationId xmlns:a16="http://schemas.microsoft.com/office/drawing/2014/main" id="{549C45A2-40BD-4915-A3CC-A3F66339DB50}"/>
              </a:ext>
            </a:extLst>
          </p:cNvPr>
          <p:cNvSpPr>
            <a:spLocks noGrp="1"/>
          </p:cNvSpPr>
          <p:nvPr>
            <p:ph type="title"/>
          </p:nvPr>
        </p:nvSpPr>
        <p:spPr>
          <a:xfrm>
            <a:off x="816863" y="672737"/>
            <a:ext cx="10871200" cy="990600"/>
          </a:xfrm>
        </p:spPr>
        <p:txBody>
          <a:bodyPr/>
          <a:lstStyle/>
          <a:p>
            <a:r>
              <a:rPr lang="en-US" dirty="0"/>
              <a:t>Q&amp;A</a:t>
            </a:r>
          </a:p>
        </p:txBody>
      </p:sp>
      <p:sp>
        <p:nvSpPr>
          <p:cNvPr id="6" name="TextBox 5">
            <a:extLst>
              <a:ext uri="{FF2B5EF4-FFF2-40B4-BE49-F238E27FC236}">
                <a16:creationId xmlns:a16="http://schemas.microsoft.com/office/drawing/2014/main" id="{E3804D49-5016-44E2-A466-8FEC75256A6A}"/>
              </a:ext>
            </a:extLst>
          </p:cNvPr>
          <p:cNvSpPr txBox="1"/>
          <p:nvPr/>
        </p:nvSpPr>
        <p:spPr>
          <a:xfrm>
            <a:off x="228600" y="5562600"/>
            <a:ext cx="11670030" cy="10772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prstClr val="black"/>
                </a:solidFill>
                <a:effectLst/>
                <a:uLnTx/>
                <a:uFillTx/>
                <a:latin typeface="Calibri"/>
                <a:ea typeface="+mn-ea"/>
                <a:cs typeface="Arial"/>
                <a:sym typeface="Arial"/>
              </a:rPr>
              <a:t>This project was supported, in part by grant number 90SATC0002 from the U.S. Administration for Community Living, Department of Health and Human Services, Washington, D.C. 20201. Grantees undertaking projects under government sponsorship are encouraged to express freely their findings and conclusions. Points of view or opinions do not, therefore, necessarily represent official Administration for Community Living policy.</a:t>
            </a:r>
          </a:p>
        </p:txBody>
      </p:sp>
      <p:sp>
        <p:nvSpPr>
          <p:cNvPr id="3" name="Slide Number Placeholder 2">
            <a:extLst>
              <a:ext uri="{FF2B5EF4-FFF2-40B4-BE49-F238E27FC236}">
                <a16:creationId xmlns:a16="http://schemas.microsoft.com/office/drawing/2014/main" id="{646FB3F7-AF10-45FF-B35D-3434DF77B908}"/>
              </a:ext>
            </a:extLst>
          </p:cNvPr>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fld id="{B6F15528-21DE-4FAA-801E-634DDDAF4B2B}" type="slidenum">
              <a:rPr kumimoji="0" lang="en-US" sz="1400" b="1" i="0" u="none" strike="noStrike" kern="0" cap="none" spc="0" normalizeH="0" baseline="0" noProof="0" smtClean="0">
                <a:ln>
                  <a:noFill/>
                </a:ln>
                <a:solidFill>
                  <a:srgbClr val="FFFFFF"/>
                </a:solidFill>
                <a:effectLst/>
                <a:uLnTx/>
                <a:uFillTx/>
                <a:latin typeface="Arial"/>
                <a:cs typeface="Arial"/>
                <a:sym typeface="Arial"/>
              </a:rPr>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t>37</a:t>
            </a:fld>
            <a:endParaRPr kumimoji="0" lang="en-US" sz="1400" b="1" i="0" u="none" strike="noStrike" kern="0" cap="none" spc="0" normalizeH="0" baseline="0" noProof="0" dirty="0">
              <a:ln>
                <a:noFill/>
              </a:ln>
              <a:solidFill>
                <a:srgbClr val="FFFFFF"/>
              </a:solidFill>
              <a:effectLst/>
              <a:uLnTx/>
              <a:uFillTx/>
              <a:latin typeface="Arial"/>
              <a:cs typeface="Arial"/>
              <a:sym typeface="Arial"/>
            </a:endParaRPr>
          </a:p>
        </p:txBody>
      </p:sp>
      <p:pic>
        <p:nvPicPr>
          <p:cNvPr id="7" name="Picture 6">
            <a:extLst>
              <a:ext uri="{FF2B5EF4-FFF2-40B4-BE49-F238E27FC236}">
                <a16:creationId xmlns:a16="http://schemas.microsoft.com/office/drawing/2014/main" id="{48CC7C7E-B5F1-4F76-BAF2-C3828C72F681}"/>
              </a:ext>
            </a:extLst>
          </p:cNvPr>
          <p:cNvPicPr>
            <a:picLocks noChangeAspect="1"/>
          </p:cNvPicPr>
          <p:nvPr/>
        </p:nvPicPr>
        <p:blipFill rotWithShape="1">
          <a:blip r:embed="rId5">
            <a:alphaModFix/>
          </a:blip>
          <a:srcRect t="1805" b="3473"/>
          <a:stretch/>
        </p:blipFill>
        <p:spPr>
          <a:xfrm>
            <a:off x="2159016" y="4873846"/>
            <a:ext cx="8186895" cy="585258"/>
          </a:xfrm>
          <a:prstGeom prst="roundRect">
            <a:avLst>
              <a:gd name="adj" fmla="val 50000"/>
            </a:avLst>
          </a:prstGeom>
          <a:ln w="3175">
            <a:solidFill>
              <a:srgbClr val="00B0F0"/>
            </a:solidFill>
          </a:ln>
          <a:effectLst/>
        </p:spPr>
      </p:pic>
      <p:sp>
        <p:nvSpPr>
          <p:cNvPr id="4" name="Oval 3">
            <a:extLst>
              <a:ext uri="{FF2B5EF4-FFF2-40B4-BE49-F238E27FC236}">
                <a16:creationId xmlns:a16="http://schemas.microsoft.com/office/drawing/2014/main" id="{C12C43E0-02B0-4A6E-A7F2-D0CAABE00191}"/>
              </a:ext>
            </a:extLst>
          </p:cNvPr>
          <p:cNvSpPr/>
          <p:nvPr/>
        </p:nvSpPr>
        <p:spPr>
          <a:xfrm>
            <a:off x="9457510" y="4689565"/>
            <a:ext cx="888402" cy="907401"/>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228466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BFCBA94-00F9-49B5-92C8-1D4F9CFEDCAB}"/>
              </a:ext>
            </a:extLst>
          </p:cNvPr>
          <p:cNvSpPr>
            <a:spLocks noGrp="1"/>
          </p:cNvSpPr>
          <p:nvPr>
            <p:ph type="sldNum" sz="quarter" idx="12"/>
          </p:nvPr>
        </p:nvSpPr>
        <p:spPr/>
        <p:txBody>
          <a:bodyP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7C46885-3B61-4FA5-865B-6F824E528C1C}" type="slidenum">
              <a:rPr kumimoji="0" lang="en-US" sz="1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38</a:t>
            </a:fld>
            <a:endParaRPr kumimoji="0" lang="en-US" sz="1400" b="1" i="0" u="none" strike="noStrike" kern="1200" cap="none" spc="0" normalizeH="0" baseline="0" noProof="0" dirty="0">
              <a:ln>
                <a:noFill/>
              </a:ln>
              <a:solidFill>
                <a:srgbClr val="FFFFFF"/>
              </a:solidFill>
              <a:effectLst/>
              <a:uLnTx/>
              <a:uFillTx/>
              <a:latin typeface="Tw Cen MT"/>
              <a:ea typeface="+mn-ea"/>
              <a:cs typeface="+mn-cs"/>
            </a:endParaRPr>
          </a:p>
        </p:txBody>
      </p:sp>
      <p:sp>
        <p:nvSpPr>
          <p:cNvPr id="2" name="Title 1">
            <a:extLst>
              <a:ext uri="{FF2B5EF4-FFF2-40B4-BE49-F238E27FC236}">
                <a16:creationId xmlns:a16="http://schemas.microsoft.com/office/drawing/2014/main" id="{9456424E-2D45-47F3-9BFD-832B30CB729D}"/>
              </a:ext>
            </a:extLst>
          </p:cNvPr>
          <p:cNvSpPr>
            <a:spLocks noGrp="1"/>
          </p:cNvSpPr>
          <p:nvPr>
            <p:ph type="title" idx="4294967295"/>
          </p:nvPr>
        </p:nvSpPr>
        <p:spPr>
          <a:xfrm>
            <a:off x="287384" y="228600"/>
            <a:ext cx="11495314" cy="990600"/>
          </a:xfrm>
        </p:spPr>
        <p:txBody>
          <a:bodyPr>
            <a:normAutofit/>
          </a:bodyPr>
          <a:lstStyle/>
          <a:p>
            <a:pPr algn="ctr"/>
            <a:r>
              <a:rPr lang="en-US" dirty="0"/>
              <a:t>We value your feedback!</a:t>
            </a:r>
          </a:p>
        </p:txBody>
      </p:sp>
      <p:sp>
        <p:nvSpPr>
          <p:cNvPr id="4" name="Content Placeholder 3">
            <a:extLst>
              <a:ext uri="{FF2B5EF4-FFF2-40B4-BE49-F238E27FC236}">
                <a16:creationId xmlns:a16="http://schemas.microsoft.com/office/drawing/2014/main" id="{465BEEEC-F130-4D4C-B5AA-6B047BD16E2A}"/>
              </a:ext>
            </a:extLst>
          </p:cNvPr>
          <p:cNvSpPr>
            <a:spLocks noGrp="1"/>
          </p:cNvSpPr>
          <p:nvPr>
            <p:ph sz="quarter" idx="4294967295"/>
          </p:nvPr>
        </p:nvSpPr>
        <p:spPr>
          <a:xfrm>
            <a:off x="677599" y="1219200"/>
            <a:ext cx="11071498" cy="1371600"/>
          </a:xfrm>
        </p:spPr>
        <p:txBody>
          <a:bodyPr>
            <a:normAutofit/>
          </a:bodyPr>
          <a:lstStyle/>
          <a:p>
            <a:pPr marL="0" indent="0" algn="ctr">
              <a:buNone/>
            </a:pPr>
            <a:r>
              <a:rPr lang="en-US" dirty="0"/>
              <a:t>Please take our brief survey about today’s webinar as you leave the event or using the link in your follow-up email from Webex. </a:t>
            </a:r>
          </a:p>
        </p:txBody>
      </p:sp>
      <p:pic>
        <p:nvPicPr>
          <p:cNvPr id="1026" name="Picture 2" descr="49b01cfc-8f90-41a3-b46c-cf2db19b7c71">
            <a:extLst>
              <a:ext uri="{FF2B5EF4-FFF2-40B4-BE49-F238E27FC236}">
                <a16:creationId xmlns:a16="http://schemas.microsoft.com/office/drawing/2014/main" id="{B75BDEE5-5A74-4E02-B57B-7566FA6E147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4354" t="25002" r="34375" b="33332"/>
          <a:stretch/>
        </p:blipFill>
        <p:spPr bwMode="auto">
          <a:xfrm>
            <a:off x="3208636" y="2301240"/>
            <a:ext cx="5774727" cy="432816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ustDataLst>
      <p:tags r:id="rId1"/>
    </p:custDataLst>
    <p:extLst>
      <p:ext uri="{BB962C8B-B14F-4D97-AF65-F5344CB8AC3E}">
        <p14:creationId xmlns:p14="http://schemas.microsoft.com/office/powerpoint/2010/main" val="2358502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2B95A08-A6AF-47EF-83C7-6BFEA0D27339}"/>
              </a:ext>
            </a:extLst>
          </p:cNvPr>
          <p:cNvSpPr>
            <a:spLocks noGrp="1"/>
          </p:cNvSpPr>
          <p:nvPr>
            <p:ph type="body" idx="1"/>
          </p:nvPr>
        </p:nvSpPr>
        <p:spPr/>
        <p:txBody>
          <a:bodyPr/>
          <a:lstStyle/>
          <a:p>
            <a:endParaRPr lang="en-US"/>
          </a:p>
        </p:txBody>
      </p:sp>
      <p:sp>
        <p:nvSpPr>
          <p:cNvPr id="3" name="Title 2">
            <a:extLst>
              <a:ext uri="{FF2B5EF4-FFF2-40B4-BE49-F238E27FC236}">
                <a16:creationId xmlns:a16="http://schemas.microsoft.com/office/drawing/2014/main" id="{B4652EC0-3EC7-4A8B-AB17-3ADA29A34281}"/>
              </a:ext>
            </a:extLst>
          </p:cNvPr>
          <p:cNvSpPr>
            <a:spLocks noGrp="1"/>
          </p:cNvSpPr>
          <p:nvPr>
            <p:ph type="title"/>
          </p:nvPr>
        </p:nvSpPr>
        <p:spPr/>
        <p:txBody>
          <a:bodyPr/>
          <a:lstStyle/>
          <a:p>
            <a:r>
              <a:rPr lang="en-US">
                <a:cs typeface="Arial"/>
              </a:rPr>
              <a:t>Medicare and Related Policy Overview</a:t>
            </a:r>
            <a:endParaRPr lang="en-US"/>
          </a:p>
        </p:txBody>
      </p:sp>
      <p:sp>
        <p:nvSpPr>
          <p:cNvPr id="4" name="Slide Number Placeholder 3">
            <a:extLst>
              <a:ext uri="{FF2B5EF4-FFF2-40B4-BE49-F238E27FC236}">
                <a16:creationId xmlns:a16="http://schemas.microsoft.com/office/drawing/2014/main" id="{AA0588E4-EC4A-4450-A66A-9729106EA787}"/>
              </a:ext>
            </a:extLst>
          </p:cNvPr>
          <p:cNvSpPr>
            <a:spLocks noGrp="1"/>
          </p:cNvSpPr>
          <p:nvPr>
            <p:ph type="sldNum" sz="quarter" idx="12"/>
          </p:nvPr>
        </p:nvSpPr>
        <p:spPr/>
        <p:txBody>
          <a:bodyPr/>
          <a:lstStyle/>
          <a:p>
            <a:fld id="{7AA28999-D008-419E-9628-EE1C64F81F4C}" type="slidenum">
              <a:rPr lang="en-US" smtClean="0"/>
              <a:pPr/>
              <a:t>4</a:t>
            </a:fld>
            <a:endParaRPr lang="en-US"/>
          </a:p>
        </p:txBody>
      </p:sp>
    </p:spTree>
    <p:extLst>
      <p:ext uri="{BB962C8B-B14F-4D97-AF65-F5344CB8AC3E}">
        <p14:creationId xmlns:p14="http://schemas.microsoft.com/office/powerpoint/2010/main" val="1024593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289B3-0BEA-4068-8263-BFB70FEC4FEE}"/>
              </a:ext>
            </a:extLst>
          </p:cNvPr>
          <p:cNvSpPr>
            <a:spLocks noGrp="1"/>
          </p:cNvSpPr>
          <p:nvPr>
            <p:ph type="title"/>
          </p:nvPr>
        </p:nvSpPr>
        <p:spPr/>
        <p:txBody>
          <a:bodyPr/>
          <a:lstStyle/>
          <a:p>
            <a:r>
              <a:rPr lang="en-US">
                <a:cs typeface="Arial"/>
              </a:rPr>
              <a:t>Marketing vs Education</a:t>
            </a:r>
            <a:endParaRPr lang="en-US"/>
          </a:p>
        </p:txBody>
      </p:sp>
      <p:sp>
        <p:nvSpPr>
          <p:cNvPr id="3" name="Content Placeholder 2">
            <a:extLst>
              <a:ext uri="{FF2B5EF4-FFF2-40B4-BE49-F238E27FC236}">
                <a16:creationId xmlns:a16="http://schemas.microsoft.com/office/drawing/2014/main" id="{15C3A7F7-E616-43C2-9628-E699A329824C}"/>
              </a:ext>
            </a:extLst>
          </p:cNvPr>
          <p:cNvSpPr>
            <a:spLocks noGrp="1"/>
          </p:cNvSpPr>
          <p:nvPr>
            <p:ph idx="1"/>
          </p:nvPr>
        </p:nvSpPr>
        <p:spPr>
          <a:xfrm>
            <a:off x="609600" y="1600201"/>
            <a:ext cx="10972800" cy="4369157"/>
          </a:xfrm>
        </p:spPr>
        <p:txBody>
          <a:bodyPr vert="horz" lIns="91440" tIns="45720" rIns="91440" bIns="45720" rtlCol="0" anchor="t">
            <a:normAutofit fontScale="85000" lnSpcReduction="20000"/>
          </a:bodyPr>
          <a:lstStyle/>
          <a:p>
            <a:r>
              <a:rPr lang="en-US">
                <a:cs typeface="Arial"/>
              </a:rPr>
              <a:t>Marketing: Distributing plan specific information and/or enrollment materials. </a:t>
            </a:r>
          </a:p>
          <a:p>
            <a:pPr lvl="1"/>
            <a:r>
              <a:rPr lang="en-US">
                <a:cs typeface="Arial"/>
              </a:rPr>
              <a:t>Ads intended to draw a beneficiary's attention to a plan or plans that includes content regarding premiums, cost sharing, or benefit information (including those that do not mention a specific plan by name) are marketing. </a:t>
            </a:r>
          </a:p>
          <a:p>
            <a:r>
              <a:rPr lang="en-US">
                <a:cs typeface="Arial"/>
              </a:rPr>
              <a:t>Education: Providing information on Medicare, Medicare Advantage, or Part D benefits in general terms without going into specifics about a particular plan or sponsor. </a:t>
            </a:r>
          </a:p>
          <a:p>
            <a:r>
              <a:rPr lang="en-US">
                <a:cs typeface="Arial"/>
              </a:rPr>
              <a:t>Plan Sponsors are responsible for ensuring all players in the enrollment stream are in compliance with Medicare laws, regulations, and marketing requirements. </a:t>
            </a:r>
          </a:p>
        </p:txBody>
      </p:sp>
      <p:sp>
        <p:nvSpPr>
          <p:cNvPr id="4" name="Slide Number Placeholder 3">
            <a:extLst>
              <a:ext uri="{FF2B5EF4-FFF2-40B4-BE49-F238E27FC236}">
                <a16:creationId xmlns:a16="http://schemas.microsoft.com/office/drawing/2014/main" id="{A5832070-01CE-4C01-8958-E93BEBBAB130}"/>
              </a:ext>
            </a:extLst>
          </p:cNvPr>
          <p:cNvSpPr>
            <a:spLocks noGrp="1"/>
          </p:cNvSpPr>
          <p:nvPr>
            <p:ph type="sldNum" sz="quarter" idx="12"/>
          </p:nvPr>
        </p:nvSpPr>
        <p:spPr/>
        <p:txBody>
          <a:bodyPr/>
          <a:lstStyle/>
          <a:p>
            <a:fld id="{7AA28999-D008-419E-9628-EE1C64F81F4C}" type="slidenum">
              <a:rPr lang="en-US" smtClean="0"/>
              <a:pPr/>
              <a:t>5</a:t>
            </a:fld>
            <a:endParaRPr lang="en-US"/>
          </a:p>
        </p:txBody>
      </p:sp>
    </p:spTree>
    <p:extLst>
      <p:ext uri="{BB962C8B-B14F-4D97-AF65-F5344CB8AC3E}">
        <p14:creationId xmlns:p14="http://schemas.microsoft.com/office/powerpoint/2010/main" val="3827858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AFE34-D6CD-4ED3-BA66-40127BD10750}"/>
              </a:ext>
            </a:extLst>
          </p:cNvPr>
          <p:cNvSpPr>
            <a:spLocks noGrp="1"/>
          </p:cNvSpPr>
          <p:nvPr>
            <p:ph type="title"/>
          </p:nvPr>
        </p:nvSpPr>
        <p:spPr/>
        <p:txBody>
          <a:bodyPr/>
          <a:lstStyle/>
          <a:p>
            <a:r>
              <a:rPr lang="en-US">
                <a:cs typeface="Calibri Light"/>
              </a:rPr>
              <a:t>MA &amp; Part D Marketing</a:t>
            </a:r>
            <a:endParaRPr lang="en-US"/>
          </a:p>
        </p:txBody>
      </p:sp>
      <p:sp>
        <p:nvSpPr>
          <p:cNvPr id="6" name="Content Placeholder 5">
            <a:extLst>
              <a:ext uri="{FF2B5EF4-FFF2-40B4-BE49-F238E27FC236}">
                <a16:creationId xmlns:a16="http://schemas.microsoft.com/office/drawing/2014/main" id="{F02D59B2-1B1D-4E8A-84D1-4FF421451213}"/>
              </a:ext>
            </a:extLst>
          </p:cNvPr>
          <p:cNvSpPr>
            <a:spLocks noGrp="1"/>
          </p:cNvSpPr>
          <p:nvPr>
            <p:ph idx="1"/>
          </p:nvPr>
        </p:nvSpPr>
        <p:spPr>
          <a:xfrm>
            <a:off x="609600" y="1600200"/>
            <a:ext cx="10972800" cy="4239768"/>
          </a:xfrm>
        </p:spPr>
        <p:txBody>
          <a:bodyPr>
            <a:normAutofit lnSpcReduction="10000"/>
          </a:bodyPr>
          <a:lstStyle/>
          <a:p>
            <a:r>
              <a:rPr lang="en-US"/>
              <a:t>Agents/Brokers cannot: </a:t>
            </a:r>
          </a:p>
          <a:p>
            <a:pPr lvl="1"/>
            <a:r>
              <a:rPr lang="en-US"/>
              <a:t>State they are from Medicare or use words or symbols, including “Medicare” in a misleading manner. </a:t>
            </a:r>
          </a:p>
          <a:p>
            <a:pPr lvl="1"/>
            <a:r>
              <a:rPr lang="en-US"/>
              <a:t>Market to or contact beneficiaries door-to-door</a:t>
            </a:r>
          </a:p>
          <a:p>
            <a:pPr lvl="1"/>
            <a:r>
              <a:rPr lang="en-US"/>
              <a:t>Make unsolicited contact (via text, phone, or in-person) with beneficiaries </a:t>
            </a:r>
          </a:p>
          <a:p>
            <a:pPr lvl="1"/>
            <a:r>
              <a:rPr lang="en-US"/>
              <a:t>Provide meals at marketing/sales events</a:t>
            </a:r>
          </a:p>
          <a:p>
            <a:pPr lvl="1"/>
            <a:r>
              <a:rPr lang="en-US"/>
              <a:t>Market at educational events including distributing marketing materials or enrollment forms. </a:t>
            </a:r>
          </a:p>
        </p:txBody>
      </p:sp>
    </p:spTree>
    <p:extLst>
      <p:ext uri="{BB962C8B-B14F-4D97-AF65-F5344CB8AC3E}">
        <p14:creationId xmlns:p14="http://schemas.microsoft.com/office/powerpoint/2010/main" val="2269537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E706D-231C-4C20-A3CC-856E45D370FE}"/>
              </a:ext>
            </a:extLst>
          </p:cNvPr>
          <p:cNvSpPr>
            <a:spLocks noGrp="1"/>
          </p:cNvSpPr>
          <p:nvPr>
            <p:ph type="title"/>
          </p:nvPr>
        </p:nvSpPr>
        <p:spPr/>
        <p:txBody>
          <a:bodyPr>
            <a:normAutofit/>
          </a:bodyPr>
          <a:lstStyle/>
          <a:p>
            <a:r>
              <a:rPr lang="en-US" sz="4000">
                <a:cs typeface="Calibri Light"/>
              </a:rPr>
              <a:t>MA &amp; Part D Marketing </a:t>
            </a:r>
            <a:endParaRPr lang="en-US" sz="4000"/>
          </a:p>
        </p:txBody>
      </p:sp>
      <p:sp>
        <p:nvSpPr>
          <p:cNvPr id="3" name="Content Placeholder 2">
            <a:extLst>
              <a:ext uri="{FF2B5EF4-FFF2-40B4-BE49-F238E27FC236}">
                <a16:creationId xmlns:a16="http://schemas.microsoft.com/office/drawing/2014/main" id="{3FC3BBE2-EFF5-4E88-AA6E-FB9881249BE5}"/>
              </a:ext>
            </a:extLst>
          </p:cNvPr>
          <p:cNvSpPr>
            <a:spLocks noGrp="1"/>
          </p:cNvSpPr>
          <p:nvPr>
            <p:ph idx="1"/>
          </p:nvPr>
        </p:nvSpPr>
        <p:spPr>
          <a:xfrm>
            <a:off x="390144" y="1417638"/>
            <a:ext cx="11411712" cy="4422846"/>
          </a:xfrm>
        </p:spPr>
        <p:txBody>
          <a:bodyPr vert="horz" lIns="91440" tIns="45720" rIns="91440" bIns="45720" rtlCol="0" anchor="t">
            <a:normAutofit fontScale="85000" lnSpcReduction="10000"/>
          </a:bodyPr>
          <a:lstStyle/>
          <a:p>
            <a:r>
              <a:rPr lang="en-US"/>
              <a:t>Agents/Brokers may: </a:t>
            </a:r>
          </a:p>
          <a:p>
            <a:pPr lvl="1"/>
            <a:r>
              <a:rPr lang="en-US"/>
              <a:t>Contact a beneficiary that has expressly given advances permission </a:t>
            </a:r>
            <a:endParaRPr lang="en-US">
              <a:cs typeface="Arial"/>
            </a:endParaRPr>
          </a:p>
          <a:p>
            <a:pPr lvl="1"/>
            <a:r>
              <a:rPr lang="en-US"/>
              <a:t>Contact beneficiaries currently enrolled in a plan to discuss plan business, as well as the availability of other plan options with the same parent organization</a:t>
            </a:r>
          </a:p>
          <a:p>
            <a:pPr lvl="1"/>
            <a:r>
              <a:rPr lang="en-US"/>
              <a:t>Contact disenrolled beneficiaries for quality improvement purposes</a:t>
            </a:r>
          </a:p>
          <a:p>
            <a:pPr lvl="1"/>
            <a:r>
              <a:rPr lang="en-US"/>
              <a:t>Contact beneficiaries that attended a marketing/sales event if prior permission was given and documented. </a:t>
            </a:r>
          </a:p>
          <a:p>
            <a:pPr lvl="1"/>
            <a:r>
              <a:rPr lang="en-US"/>
              <a:t>Conduct marketing/sales activities in common areas of healthcare settings </a:t>
            </a:r>
            <a:endParaRPr lang="en-US">
              <a:cs typeface="Arial"/>
            </a:endParaRPr>
          </a:p>
          <a:p>
            <a:pPr lvl="1"/>
            <a:r>
              <a:rPr lang="en-US"/>
              <a:t>Provide refreshments or snack at marketing/sales events. </a:t>
            </a:r>
          </a:p>
          <a:p>
            <a:pPr lvl="1"/>
            <a:r>
              <a:rPr lang="en-US"/>
              <a:t>Schedule appointments with beneficiaries who live in LTC or other congregate housing upon request by the beneficiary. </a:t>
            </a:r>
          </a:p>
          <a:p>
            <a:pPr lvl="1"/>
            <a:endParaRPr lang="en-US"/>
          </a:p>
        </p:txBody>
      </p:sp>
      <p:sp>
        <p:nvSpPr>
          <p:cNvPr id="4" name="Slide Number Placeholder 3">
            <a:extLst>
              <a:ext uri="{FF2B5EF4-FFF2-40B4-BE49-F238E27FC236}">
                <a16:creationId xmlns:a16="http://schemas.microsoft.com/office/drawing/2014/main" id="{7A3DDBBD-6A46-41C0-AC34-DF65F5968F4F}"/>
              </a:ext>
            </a:extLst>
          </p:cNvPr>
          <p:cNvSpPr>
            <a:spLocks noGrp="1"/>
          </p:cNvSpPr>
          <p:nvPr>
            <p:ph type="sldNum" sz="quarter" idx="12"/>
          </p:nvPr>
        </p:nvSpPr>
        <p:spPr/>
        <p:txBody>
          <a:bodyPr/>
          <a:lstStyle/>
          <a:p>
            <a:fld id="{7AA28999-D008-419E-9628-EE1C64F81F4C}" type="slidenum">
              <a:rPr lang="en-US" smtClean="0"/>
              <a:pPr/>
              <a:t>7</a:t>
            </a:fld>
            <a:endParaRPr lang="en-US"/>
          </a:p>
        </p:txBody>
      </p:sp>
    </p:spTree>
    <p:extLst>
      <p:ext uri="{BB962C8B-B14F-4D97-AF65-F5344CB8AC3E}">
        <p14:creationId xmlns:p14="http://schemas.microsoft.com/office/powerpoint/2010/main" val="2815630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D87CC-648C-4BDA-998E-F57F53B91C54}"/>
              </a:ext>
            </a:extLst>
          </p:cNvPr>
          <p:cNvSpPr>
            <a:spLocks noGrp="1"/>
          </p:cNvSpPr>
          <p:nvPr>
            <p:ph type="title"/>
          </p:nvPr>
        </p:nvSpPr>
        <p:spPr/>
        <p:txBody>
          <a:bodyPr>
            <a:normAutofit/>
          </a:bodyPr>
          <a:lstStyle/>
          <a:p>
            <a:r>
              <a:rPr lang="en-US" sz="4000"/>
              <a:t>Marketing Violation Reporting</a:t>
            </a:r>
          </a:p>
        </p:txBody>
      </p:sp>
      <p:sp>
        <p:nvSpPr>
          <p:cNvPr id="3" name="Content Placeholder 2">
            <a:extLst>
              <a:ext uri="{FF2B5EF4-FFF2-40B4-BE49-F238E27FC236}">
                <a16:creationId xmlns:a16="http://schemas.microsoft.com/office/drawing/2014/main" id="{0398745A-D432-4E16-8189-118536EBB994}"/>
              </a:ext>
            </a:extLst>
          </p:cNvPr>
          <p:cNvSpPr>
            <a:spLocks noGrp="1"/>
          </p:cNvSpPr>
          <p:nvPr>
            <p:ph idx="1"/>
          </p:nvPr>
        </p:nvSpPr>
        <p:spPr>
          <a:xfrm>
            <a:off x="609600" y="1600201"/>
            <a:ext cx="10972800" cy="4191000"/>
          </a:xfrm>
        </p:spPr>
        <p:txBody>
          <a:bodyPr vert="horz" lIns="91440" tIns="45720" rIns="91440" bIns="45720" rtlCol="0" anchor="t">
            <a:normAutofit/>
          </a:bodyPr>
          <a:lstStyle/>
          <a:p>
            <a:r>
              <a:rPr lang="en-US" sz="2400"/>
              <a:t>If no beneficiary case is involved (ex: reports of misbehavior at a health fair)</a:t>
            </a:r>
          </a:p>
          <a:p>
            <a:pPr lvl="1"/>
            <a:r>
              <a:rPr lang="en-US" sz="2000"/>
              <a:t>Contact the plan to report the misbehavior</a:t>
            </a:r>
            <a:endParaRPr lang="en-US" sz="2000">
              <a:cs typeface="Arial"/>
            </a:endParaRPr>
          </a:p>
          <a:p>
            <a:pPr lvl="1"/>
            <a:r>
              <a:rPr lang="en-US" sz="2000"/>
              <a:t>Email the CMS CTM POC and cc ACL at </a:t>
            </a:r>
            <a:r>
              <a:rPr lang="en-US" sz="2000">
                <a:hlinkClick r:id="rId2"/>
              </a:rPr>
              <a:t>SHIP@acl.hhs.gov</a:t>
            </a:r>
            <a:r>
              <a:rPr lang="en-US" sz="2000"/>
              <a:t> </a:t>
            </a:r>
            <a:endParaRPr lang="en-US" sz="2000">
              <a:cs typeface="Arial"/>
            </a:endParaRPr>
          </a:p>
          <a:p>
            <a:pPr lvl="1"/>
            <a:r>
              <a:rPr lang="en-US" sz="2000"/>
              <a:t>If there is an agent/broker involved contact State Department of Insurance (DOI)</a:t>
            </a:r>
            <a:endParaRPr lang="en-US" sz="2000">
              <a:cs typeface="Arial"/>
            </a:endParaRPr>
          </a:p>
          <a:p>
            <a:r>
              <a:rPr lang="en-US" sz="2400"/>
              <a:t>If a beneficiary case is involved (ex: beneficiary is enrolled in a new plan due to agent misrepresentation) </a:t>
            </a:r>
            <a:endParaRPr lang="en-US" sz="2400">
              <a:cs typeface="Arial"/>
            </a:endParaRPr>
          </a:p>
          <a:p>
            <a:pPr lvl="1"/>
            <a:r>
              <a:rPr lang="en-US" sz="2000"/>
              <a:t>Contact the plan involved</a:t>
            </a:r>
            <a:endParaRPr lang="en-US" sz="2000">
              <a:cs typeface="Arial"/>
            </a:endParaRPr>
          </a:p>
          <a:p>
            <a:pPr lvl="1"/>
            <a:r>
              <a:rPr lang="en-US" sz="2000"/>
              <a:t>Submit case via CTM (or by calling 1-800-Medicare if you do not have CTM access) </a:t>
            </a:r>
          </a:p>
          <a:p>
            <a:pPr lvl="1"/>
            <a:r>
              <a:rPr lang="en-US" sz="2000"/>
              <a:t>Email ACL at </a:t>
            </a:r>
            <a:r>
              <a:rPr lang="en-US" sz="2000">
                <a:hlinkClick r:id="rId2"/>
              </a:rPr>
              <a:t>SHIP@acl.hhs.gov</a:t>
            </a:r>
            <a:r>
              <a:rPr lang="en-US" sz="2000"/>
              <a:t> </a:t>
            </a:r>
            <a:endParaRPr lang="en-US" sz="2000">
              <a:cs typeface="Arial"/>
            </a:endParaRPr>
          </a:p>
          <a:p>
            <a:pPr lvl="1"/>
            <a:r>
              <a:rPr lang="en-US" sz="2000"/>
              <a:t>Contact State DOI if there is an agent involved </a:t>
            </a:r>
            <a:endParaRPr lang="en-US" sz="2000">
              <a:cs typeface="Arial"/>
            </a:endParaRPr>
          </a:p>
        </p:txBody>
      </p:sp>
      <p:sp>
        <p:nvSpPr>
          <p:cNvPr id="4" name="Slide Number Placeholder 3">
            <a:extLst>
              <a:ext uri="{FF2B5EF4-FFF2-40B4-BE49-F238E27FC236}">
                <a16:creationId xmlns:a16="http://schemas.microsoft.com/office/drawing/2014/main" id="{3C99054C-82B1-4846-A834-B9479B6CBCCB}"/>
              </a:ext>
            </a:extLst>
          </p:cNvPr>
          <p:cNvSpPr>
            <a:spLocks noGrp="1"/>
          </p:cNvSpPr>
          <p:nvPr>
            <p:ph type="sldNum" sz="quarter" idx="12"/>
          </p:nvPr>
        </p:nvSpPr>
        <p:spPr/>
        <p:txBody>
          <a:bodyPr/>
          <a:lstStyle/>
          <a:p>
            <a:fld id="{7AA28999-D008-419E-9628-EE1C64F81F4C}" type="slidenum">
              <a:rPr lang="en-US" smtClean="0"/>
              <a:pPr/>
              <a:t>8</a:t>
            </a:fld>
            <a:endParaRPr lang="en-US"/>
          </a:p>
        </p:txBody>
      </p:sp>
    </p:spTree>
    <p:extLst>
      <p:ext uri="{BB962C8B-B14F-4D97-AF65-F5344CB8AC3E}">
        <p14:creationId xmlns:p14="http://schemas.microsoft.com/office/powerpoint/2010/main" val="3133884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6A1A7-7498-40BB-81E2-80442EEFDCD2}"/>
              </a:ext>
            </a:extLst>
          </p:cNvPr>
          <p:cNvSpPr>
            <a:spLocks noGrp="1"/>
          </p:cNvSpPr>
          <p:nvPr>
            <p:ph type="title"/>
          </p:nvPr>
        </p:nvSpPr>
        <p:spPr/>
        <p:txBody>
          <a:bodyPr>
            <a:normAutofit/>
          </a:bodyPr>
          <a:lstStyle/>
          <a:p>
            <a:r>
              <a:rPr lang="en-US" sz="4000">
                <a:cs typeface="Calibri Light"/>
              </a:rPr>
              <a:t>Drug Pricing Fluctuations</a:t>
            </a:r>
            <a:endParaRPr lang="en-US" sz="4000"/>
          </a:p>
        </p:txBody>
      </p:sp>
      <p:sp>
        <p:nvSpPr>
          <p:cNvPr id="3" name="Content Placeholder 2">
            <a:extLst>
              <a:ext uri="{FF2B5EF4-FFF2-40B4-BE49-F238E27FC236}">
                <a16:creationId xmlns:a16="http://schemas.microsoft.com/office/drawing/2014/main" id="{04BB9FCE-56A1-45AE-A5F4-F40E92301134}"/>
              </a:ext>
            </a:extLst>
          </p:cNvPr>
          <p:cNvSpPr>
            <a:spLocks noGrp="1"/>
          </p:cNvSpPr>
          <p:nvPr>
            <p:ph idx="1"/>
          </p:nvPr>
        </p:nvSpPr>
        <p:spPr>
          <a:xfrm>
            <a:off x="6096000" y="1737360"/>
            <a:ext cx="5642610" cy="4171950"/>
          </a:xfrm>
        </p:spPr>
        <p:txBody>
          <a:bodyPr>
            <a:normAutofit fontScale="85000" lnSpcReduction="20000"/>
          </a:bodyPr>
          <a:lstStyle/>
          <a:p>
            <a:r>
              <a:rPr lang="en-US"/>
              <a:t>Most of drug pricing changes will be minor fluctuations based on market rates. </a:t>
            </a:r>
          </a:p>
          <a:p>
            <a:r>
              <a:rPr lang="en-US"/>
              <a:t>MPF improvements allow for more frequent updates on medication pricing to more accurately reflect cost.</a:t>
            </a:r>
          </a:p>
          <a:p>
            <a:r>
              <a:rPr lang="en-US"/>
              <a:t>Marked differences in pricing could be errors – Report these (with screen shots) to ACL via </a:t>
            </a:r>
            <a:r>
              <a:rPr lang="en-US">
                <a:hlinkClick r:id="rId3"/>
              </a:rPr>
              <a:t>SHIP@acl.hhs.gov</a:t>
            </a:r>
            <a:r>
              <a:rPr lang="en-US"/>
              <a:t>. </a:t>
            </a:r>
          </a:p>
          <a:p>
            <a:endParaRPr lang="en-US"/>
          </a:p>
        </p:txBody>
      </p:sp>
      <p:sp>
        <p:nvSpPr>
          <p:cNvPr id="4" name="TextBox 3">
            <a:extLst>
              <a:ext uri="{FF2B5EF4-FFF2-40B4-BE49-F238E27FC236}">
                <a16:creationId xmlns:a16="http://schemas.microsoft.com/office/drawing/2014/main" id="{85BD5075-52F7-4331-A438-DE4A61608394}"/>
              </a:ext>
            </a:extLst>
          </p:cNvPr>
          <p:cNvSpPr txBox="1"/>
          <p:nvPr/>
        </p:nvSpPr>
        <p:spPr>
          <a:xfrm>
            <a:off x="490261" y="1454683"/>
            <a:ext cx="5120640" cy="4893647"/>
          </a:xfrm>
          <a:prstGeom prst="rect">
            <a:avLst/>
          </a:prstGeom>
          <a:effectLst>
            <a:outerShdw blurRad="63500" sx="102000" sy="102000" algn="ct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wrap="square" lIns="91440" tIns="45720" rIns="91440" bIns="45720" rtlCol="0" anchor="t">
            <a:spAutoFit/>
          </a:bodyPr>
          <a:lstStyle/>
          <a:p>
            <a:pPr>
              <a:spcAft>
                <a:spcPts val="100"/>
              </a:spcAft>
            </a:pPr>
            <a:r>
              <a:rPr lang="en-US" sz="2400"/>
              <a:t>Federal law:</a:t>
            </a:r>
            <a:endParaRPr lang="en-US" sz="2400">
              <a:cs typeface="Arial"/>
            </a:endParaRPr>
          </a:p>
          <a:p>
            <a:pPr marL="285750" indent="-285750">
              <a:spcAft>
                <a:spcPts val="100"/>
              </a:spcAft>
              <a:buFont typeface="Arial" panose="020B0604020202020204" pitchFamily="34" charset="0"/>
              <a:buChar char="•"/>
            </a:pPr>
            <a:r>
              <a:rPr lang="en-US" sz="2400"/>
              <a:t>Prohibits CMS from interfering in negotiations between plan sponsors and network pharmacies</a:t>
            </a:r>
            <a:endParaRPr lang="en-US" sz="2400">
              <a:cs typeface="Arial"/>
            </a:endParaRPr>
          </a:p>
          <a:p>
            <a:pPr marL="285750" indent="-285750">
              <a:spcAft>
                <a:spcPts val="100"/>
              </a:spcAft>
              <a:buFont typeface="Arial" panose="020B0604020202020204" pitchFamily="34" charset="0"/>
              <a:buChar char="•"/>
            </a:pPr>
            <a:r>
              <a:rPr lang="en-US" sz="2400"/>
              <a:t>Requires plan sponsors that use a standard for pharmacy reimbursement based on the cost of a drug to update that standard “</a:t>
            </a:r>
            <a:r>
              <a:rPr lang="en-US" sz="2400" b="1"/>
              <a:t>not less frequently than once every 7 days</a:t>
            </a:r>
            <a:r>
              <a:rPr lang="en-US" sz="2400"/>
              <a:t>”</a:t>
            </a:r>
            <a:endParaRPr lang="en-US" sz="2400">
              <a:cs typeface="Arial"/>
            </a:endParaRPr>
          </a:p>
          <a:p>
            <a:pPr marL="285750" indent="-285750">
              <a:spcAft>
                <a:spcPts val="100"/>
              </a:spcAft>
              <a:buFont typeface="Arial" panose="020B0604020202020204" pitchFamily="34" charset="0"/>
              <a:buChar char="•"/>
            </a:pPr>
            <a:r>
              <a:rPr lang="en-US" sz="2400"/>
              <a:t>States pharmacies are not precluded from negotiating more frequent cost updates from plans. </a:t>
            </a:r>
            <a:endParaRPr lang="en-US" sz="2400">
              <a:cs typeface="Arial"/>
            </a:endParaRPr>
          </a:p>
        </p:txBody>
      </p:sp>
      <p:sp>
        <p:nvSpPr>
          <p:cNvPr id="6" name="Slide Number Placeholder 3">
            <a:extLst>
              <a:ext uri="{FF2B5EF4-FFF2-40B4-BE49-F238E27FC236}">
                <a16:creationId xmlns:a16="http://schemas.microsoft.com/office/drawing/2014/main" id="{411E86FB-A1FF-4D1D-83AB-EA152FCC0457}"/>
              </a:ext>
            </a:extLst>
          </p:cNvPr>
          <p:cNvSpPr>
            <a:spLocks noGrp="1"/>
          </p:cNvSpPr>
          <p:nvPr>
            <p:ph type="sldNum" sz="quarter" idx="12"/>
          </p:nvPr>
        </p:nvSpPr>
        <p:spPr>
          <a:xfrm>
            <a:off x="4673600" y="6356351"/>
            <a:ext cx="2844800" cy="365125"/>
          </a:xfrm>
        </p:spPr>
        <p:txBody>
          <a:bodyPr/>
          <a:lstStyle/>
          <a:p>
            <a:fld id="{7AA28999-D008-419E-9628-EE1C64F81F4C}" type="slidenum">
              <a:rPr lang="en-US" smtClean="0"/>
              <a:pPr/>
              <a:t>9</a:t>
            </a:fld>
            <a:endParaRPr lang="en-US"/>
          </a:p>
        </p:txBody>
      </p:sp>
    </p:spTree>
    <p:extLst>
      <p:ext uri="{BB962C8B-B14F-4D97-AF65-F5344CB8AC3E}">
        <p14:creationId xmlns:p14="http://schemas.microsoft.com/office/powerpoint/2010/main" val="35336385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_rels/them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_rels/them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theme1.xml><?xml version="1.0" encoding="utf-8"?>
<a:theme xmlns:a="http://schemas.openxmlformats.org/drawingml/2006/main" name="ACLPresentationTemplate_2014">
  <a:themeElements>
    <a:clrScheme name="ACL">
      <a:dk1>
        <a:sysClr val="windowText" lastClr="000000"/>
      </a:dk1>
      <a:lt1>
        <a:sysClr val="window" lastClr="FFFFFF"/>
      </a:lt1>
      <a:dk2>
        <a:srgbClr val="0A4F90"/>
      </a:dk2>
      <a:lt2>
        <a:srgbClr val="FAA21C"/>
      </a:lt2>
      <a:accent1>
        <a:srgbClr val="BF1E2E"/>
      </a:accent1>
      <a:accent2>
        <a:srgbClr val="E3F1FD"/>
      </a:accent2>
      <a:accent3>
        <a:srgbClr val="FAA21C"/>
      </a:accent3>
      <a:accent4>
        <a:srgbClr val="0A4F90"/>
      </a:accent4>
      <a:accent5>
        <a:srgbClr val="C0C0C0"/>
      </a:accent5>
      <a:accent6>
        <a:srgbClr val="777777"/>
      </a:accent6>
      <a:hlink>
        <a:srgbClr val="0033CC"/>
      </a:hlink>
      <a:folHlink>
        <a:srgbClr val="5F006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OVID-19 ACL Template 4-7-2020_v3" id="{E1FF58ED-E20C-4804-ADFD-5F39AB2419DC}" vid="{FF8C796C-F467-4808-867C-F7F11165137D}"/>
    </a:ext>
  </a:extLst>
</a:theme>
</file>

<file path=ppt/theme/theme2.xml><?xml version="1.0" encoding="utf-8"?>
<a:theme xmlns:a="http://schemas.openxmlformats.org/drawingml/2006/main" name="1_Median">
  <a:themeElements>
    <a:clrScheme name="Custom 3">
      <a:dk1>
        <a:srgbClr val="595959"/>
      </a:dk1>
      <a:lt1>
        <a:sysClr val="window" lastClr="FFFFFF"/>
      </a:lt1>
      <a:dk2>
        <a:srgbClr val="595959"/>
      </a:dk2>
      <a:lt2>
        <a:srgbClr val="EBDDC3"/>
      </a:lt2>
      <a:accent1>
        <a:srgbClr val="3C619E"/>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Median">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SHIPTACenter">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SHIPTACenter" id="{E59FD3AA-B2D9-44FF-AE6F-27F0223044F9}" vid="{F5B34D7C-F8F7-4485-BCDE-CE83D9B9FCE3}"/>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845EEA0A5C14B4484EAB55160285627" ma:contentTypeVersion="2" ma:contentTypeDescription="Create a new document." ma:contentTypeScope="" ma:versionID="9a0fea53bef677d011696ff35e2ee6d4">
  <xsd:schema xmlns:xsd="http://www.w3.org/2001/XMLSchema" xmlns:xs="http://www.w3.org/2001/XMLSchema" xmlns:p="http://schemas.microsoft.com/office/2006/metadata/properties" xmlns:ns2="d438c393-6b77-4c89-a428-f9dd15a0bacd" targetNamespace="http://schemas.microsoft.com/office/2006/metadata/properties" ma:root="true" ma:fieldsID="8a831e09fc8cb39f8ba07f2e71b36300" ns2:_="">
    <xsd:import namespace="d438c393-6b77-4c89-a428-f9dd15a0bacd"/>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38c393-6b77-4c89-a428-f9dd15a0ba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15DFD14-7B0D-47D9-8681-2F19CF68BD45}">
  <ds:schemaRefs>
    <ds:schemaRef ds:uri="d438c393-6b77-4c89-a428-f9dd15a0bacd"/>
    <ds:schemaRef ds:uri="http://purl.org/dc/elements/1.1/"/>
    <ds:schemaRef ds:uri="http://purl.org/dc/dcmitype/"/>
    <ds:schemaRef ds:uri="http://www.w3.org/XML/1998/namespace"/>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82115822-3701-4881-AF77-014F00DCDB5B}">
  <ds:schemaRefs>
    <ds:schemaRef ds:uri="http://schemas.microsoft.com/sharepoint/v3/contenttype/forms"/>
  </ds:schemaRefs>
</ds:datastoreItem>
</file>

<file path=customXml/itemProps3.xml><?xml version="1.0" encoding="utf-8"?>
<ds:datastoreItem xmlns:ds="http://schemas.openxmlformats.org/officeDocument/2006/customXml" ds:itemID="{70495430-9478-453C-8BCD-34170BB93C76}">
  <ds:schemaRefs>
    <ds:schemaRef ds:uri="d438c393-6b77-4c89-a428-f9dd15a0bac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39</TotalTime>
  <Words>6384</Words>
  <Application>Microsoft Office PowerPoint</Application>
  <PresentationFormat>Widescreen</PresentationFormat>
  <Paragraphs>446</Paragraphs>
  <Slides>38</Slides>
  <Notes>27</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38</vt:i4>
      </vt:variant>
    </vt:vector>
  </HeadingPairs>
  <TitlesOfParts>
    <vt:vector size="50" baseType="lpstr">
      <vt:lpstr>Arial</vt:lpstr>
      <vt:lpstr>Arial,Sans-Serif</vt:lpstr>
      <vt:lpstr>Calibri</vt:lpstr>
      <vt:lpstr>Calibri Light</vt:lpstr>
      <vt:lpstr>Courier New</vt:lpstr>
      <vt:lpstr>Tw Cen MT</vt:lpstr>
      <vt:lpstr>Wingdings</vt:lpstr>
      <vt:lpstr>Wingdings 2</vt:lpstr>
      <vt:lpstr>ACLPresentationTemplate_2014</vt:lpstr>
      <vt:lpstr>1_Median</vt:lpstr>
      <vt:lpstr>Median</vt:lpstr>
      <vt:lpstr>SHIPTACenter</vt:lpstr>
      <vt:lpstr>PowerPoint Presentation</vt:lpstr>
      <vt:lpstr>PowerPoint Presentation</vt:lpstr>
      <vt:lpstr>Agenda</vt:lpstr>
      <vt:lpstr>Medicare and Related Policy Overview</vt:lpstr>
      <vt:lpstr>Marketing vs Education</vt:lpstr>
      <vt:lpstr>MA &amp; Part D Marketing</vt:lpstr>
      <vt:lpstr>MA &amp; Part D Marketing </vt:lpstr>
      <vt:lpstr>Marketing Violation Reporting</vt:lpstr>
      <vt:lpstr>Drug Pricing Fluctuations</vt:lpstr>
      <vt:lpstr>Disaster Declaration Flexibilities</vt:lpstr>
      <vt:lpstr>Auto &amp; Facilitated Enrollment</vt:lpstr>
      <vt:lpstr>Duals/LIS Reassignment &amp; SEP</vt:lpstr>
      <vt:lpstr>Plan Consolidations</vt:lpstr>
      <vt:lpstr>Plan Consolidations - Details</vt:lpstr>
      <vt:lpstr>Plan Consolidations – 2022 Example</vt:lpstr>
      <vt:lpstr>SEP for Non-Renewals or Terminations</vt:lpstr>
      <vt:lpstr>Plan Sanctions</vt:lpstr>
      <vt:lpstr>Sanctions, Suppressions, and MPF</vt:lpstr>
      <vt:lpstr>MA Supplemental Benefits</vt:lpstr>
      <vt:lpstr>Special Supplemental Benefits for the Chronically Ill (SSBCI) </vt:lpstr>
      <vt:lpstr>Medicare Plan Finder (MPF)</vt:lpstr>
      <vt:lpstr>Polling Questions</vt:lpstr>
      <vt:lpstr>MPF Topics</vt:lpstr>
      <vt:lpstr>Preparing for MPF Comparison Session</vt:lpstr>
      <vt:lpstr>Medicare.gov Accounts</vt:lpstr>
      <vt:lpstr>Medicare.gov Log In and Out Reminders</vt:lpstr>
      <vt:lpstr>MPF SHIP Inquiry Process</vt:lpstr>
      <vt:lpstr>1-800-Medicare Customer Service Representative (CSR) Concern</vt:lpstr>
      <vt:lpstr>MPF Demonstration Scenarios</vt:lpstr>
      <vt:lpstr>Resources</vt:lpstr>
      <vt:lpstr>Resources</vt:lpstr>
      <vt:lpstr>Where do I find ‘X’ in MPF?</vt:lpstr>
      <vt:lpstr>Where do I find ‘X’ in MPF? Continued</vt:lpstr>
      <vt:lpstr>Where do I find ‘X’ in MPF? Continued again</vt:lpstr>
      <vt:lpstr>Where do I find ‘X’ in MPF? Continued again</vt:lpstr>
      <vt:lpstr>Webinar Resources in the Libraries</vt:lpstr>
      <vt:lpstr>Q&amp;A</vt:lpstr>
      <vt:lpstr>We value your feedback!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10/13 Preparing for OEP Webinar Topics</dc:title>
  <dc:creator>Simpson, Melissa (ACL)</dc:creator>
  <cp:lastModifiedBy>Sue Choplin</cp:lastModifiedBy>
  <cp:revision>4</cp:revision>
  <cp:lastPrinted>2021-10-12T20:10:49Z</cp:lastPrinted>
  <dcterms:created xsi:type="dcterms:W3CDTF">2021-08-30T13:16:49Z</dcterms:created>
  <dcterms:modified xsi:type="dcterms:W3CDTF">2021-10-13T14:47:42Z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0x0101001845EEA0A5C14B4484EAB55160285627</vt:lpwstr>
  </property>
</Properties>
</file>