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33" r:id="rId4"/>
    <p:sldMasterId id="2147483745" r:id="rId5"/>
    <p:sldMasterId id="2147483760" r:id="rId6"/>
  </p:sldMasterIdLst>
  <p:notesMasterIdLst>
    <p:notesMasterId r:id="rId46"/>
  </p:notesMasterIdLst>
  <p:handoutMasterIdLst>
    <p:handoutMasterId r:id="rId47"/>
  </p:handoutMasterIdLst>
  <p:sldIdLst>
    <p:sldId id="258" r:id="rId7"/>
    <p:sldId id="281" r:id="rId8"/>
    <p:sldId id="702" r:id="rId9"/>
    <p:sldId id="744" r:id="rId10"/>
    <p:sldId id="730" r:id="rId11"/>
    <p:sldId id="731" r:id="rId12"/>
    <p:sldId id="732" r:id="rId13"/>
    <p:sldId id="733" r:id="rId14"/>
    <p:sldId id="734" r:id="rId15"/>
    <p:sldId id="735" r:id="rId16"/>
    <p:sldId id="736" r:id="rId17"/>
    <p:sldId id="737" r:id="rId18"/>
    <p:sldId id="738" r:id="rId19"/>
    <p:sldId id="739" r:id="rId20"/>
    <p:sldId id="740" r:id="rId21"/>
    <p:sldId id="741" r:id="rId22"/>
    <p:sldId id="742" r:id="rId23"/>
    <p:sldId id="743" r:id="rId24"/>
    <p:sldId id="717" r:id="rId25"/>
    <p:sldId id="713" r:id="rId26"/>
    <p:sldId id="714" r:id="rId27"/>
    <p:sldId id="711" r:id="rId28"/>
    <p:sldId id="712" r:id="rId29"/>
    <p:sldId id="729" r:id="rId30"/>
    <p:sldId id="256" r:id="rId31"/>
    <p:sldId id="718" r:id="rId32"/>
    <p:sldId id="719" r:id="rId33"/>
    <p:sldId id="720" r:id="rId34"/>
    <p:sldId id="721" r:id="rId35"/>
    <p:sldId id="722" r:id="rId36"/>
    <p:sldId id="723" r:id="rId37"/>
    <p:sldId id="724" r:id="rId38"/>
    <p:sldId id="725" r:id="rId39"/>
    <p:sldId id="726" r:id="rId40"/>
    <p:sldId id="727" r:id="rId41"/>
    <p:sldId id="728" r:id="rId42"/>
    <p:sldId id="280" r:id="rId43"/>
    <p:sldId id="707" r:id="rId44"/>
    <p:sldId id="322" r:id="rId45"/>
  </p:sldIdLst>
  <p:sldSz cx="10363200" cy="77724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D769428B-BBDC-6546-B730-D0A3338B67FB}">
          <p14:sldIdLst>
            <p14:sldId id="258"/>
          </p14:sldIdLst>
        </p14:section>
        <p14:section name="Slide Options" id="{1DD7BAFA-48DC-4D50-92F2-63134A98D53B}">
          <p14:sldIdLst>
            <p14:sldId id="281"/>
            <p14:sldId id="702"/>
            <p14:sldId id="744"/>
            <p14:sldId id="730"/>
            <p14:sldId id="731"/>
            <p14:sldId id="732"/>
            <p14:sldId id="733"/>
            <p14:sldId id="734"/>
            <p14:sldId id="735"/>
            <p14:sldId id="736"/>
            <p14:sldId id="737"/>
            <p14:sldId id="738"/>
            <p14:sldId id="739"/>
            <p14:sldId id="740"/>
            <p14:sldId id="741"/>
            <p14:sldId id="742"/>
            <p14:sldId id="743"/>
            <p14:sldId id="717"/>
            <p14:sldId id="713"/>
            <p14:sldId id="714"/>
            <p14:sldId id="711"/>
            <p14:sldId id="712"/>
            <p14:sldId id="729"/>
            <p14:sldId id="256"/>
            <p14:sldId id="718"/>
            <p14:sldId id="719"/>
            <p14:sldId id="720"/>
            <p14:sldId id="721"/>
            <p14:sldId id="722"/>
            <p14:sldId id="723"/>
            <p14:sldId id="724"/>
            <p14:sldId id="725"/>
            <p14:sldId id="726"/>
            <p14:sldId id="727"/>
            <p14:sldId id="728"/>
            <p14:sldId id="280"/>
            <p14:sldId id="707"/>
            <p14:sldId id="322"/>
          </p14:sldIdLst>
        </p14:section>
        <p14:section name="NCOA Slides" id="{A38CFE75-8D3A-5B42-A488-7634AFF9DFD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264" userDrawn="1">
          <p15:clr>
            <a:srgbClr val="A4A3A4"/>
          </p15:clr>
        </p15:guide>
        <p15:guide id="3" orient="horz" pos="1824" userDrawn="1">
          <p15:clr>
            <a:srgbClr val="A4A3A4"/>
          </p15:clr>
        </p15:guide>
        <p15:guide id="4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AA"/>
    <a:srgbClr val="203D89"/>
    <a:srgbClr val="D55320"/>
    <a:srgbClr val="003E7F"/>
    <a:srgbClr val="FFFFFF"/>
    <a:srgbClr val="203D7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84" autoAdjust="0"/>
    <p:restoredTop sz="92761" autoAdjust="0"/>
  </p:normalViewPr>
  <p:slideViewPr>
    <p:cSldViewPr snapToGrid="0" snapToObjects="1">
      <p:cViewPr varScale="1">
        <p:scale>
          <a:sx n="70" d="100"/>
          <a:sy n="70" d="100"/>
        </p:scale>
        <p:origin x="1446" y="48"/>
      </p:cViewPr>
      <p:guideLst>
        <p:guide orient="horz" pos="2352"/>
        <p:guide pos="3264"/>
        <p:guide orient="horz" pos="1824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3005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Kayrish" userId="adcd31dd-bbde-44c5-8ea9-60b0a9a9d61e" providerId="ADAL" clId="{1E8469B9-FF11-437D-80EA-B948AA505BEB}"/>
    <pc:docChg chg="undo custSel modSld">
      <pc:chgData name="Ann Kayrish" userId="adcd31dd-bbde-44c5-8ea9-60b0a9a9d61e" providerId="ADAL" clId="{1E8469B9-FF11-437D-80EA-B948AA505BEB}" dt="2020-09-10T17:26:37.638" v="4" actId="27636"/>
      <pc:docMkLst>
        <pc:docMk/>
      </pc:docMkLst>
      <pc:sldChg chg="modSp">
        <pc:chgData name="Ann Kayrish" userId="adcd31dd-bbde-44c5-8ea9-60b0a9a9d61e" providerId="ADAL" clId="{1E8469B9-FF11-437D-80EA-B948AA505BEB}" dt="2020-09-10T17:26:37.638" v="4" actId="27636"/>
        <pc:sldMkLst>
          <pc:docMk/>
          <pc:sldMk cId="2410414708" sldId="322"/>
        </pc:sldMkLst>
        <pc:spChg chg="mod">
          <ac:chgData name="Ann Kayrish" userId="adcd31dd-bbde-44c5-8ea9-60b0a9a9d61e" providerId="ADAL" clId="{1E8469B9-FF11-437D-80EA-B948AA505BEB}" dt="2020-09-10T17:26:37.638" v="4" actId="27636"/>
          <ac:spMkLst>
            <pc:docMk/>
            <pc:sldMk cId="2410414708" sldId="322"/>
            <ac:spMk id="3" creationId="{31629820-1D04-C544-9FCE-DA486E6144C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C831F1-4A1A-9046-BB96-40FE06F7D5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587160-D1CE-D440-96EA-27ACFF3D70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71C595D-0E85-834F-A9D0-56C95D37F945}" type="datetime1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50E3E-220C-D14B-A539-BE976F95A8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D33EB-1234-E748-A49E-174CB7D6F2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1AEFA3C-107A-4B4A-850A-8B22D8DC2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0397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4EE2BAD-38AF-A34C-87FB-518E07AE0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8388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58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98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33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12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38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5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48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91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0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81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4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41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45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88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30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72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41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984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55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312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7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312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48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71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066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356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819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490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267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666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711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29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4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76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41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98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1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8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5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3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0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EDC3E5-F15D-4278-881B-1F820C771362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373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6E0E2B-8110-44FB-83F4-06E59D5FF01F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076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C63326-F9CD-4559-9844-DD36F4EF2280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308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72011"/>
            <a:ext cx="88087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82310"/>
            <a:ext cx="7772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3772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0068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73" y="1937705"/>
            <a:ext cx="893826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73" y="5201393"/>
            <a:ext cx="893826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27464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470" y="2069042"/>
            <a:ext cx="44043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2069042"/>
            <a:ext cx="44043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7765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20" y="413810"/>
            <a:ext cx="893826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821" y="1905318"/>
            <a:ext cx="4384119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821" y="2839085"/>
            <a:ext cx="4384119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370" y="1905318"/>
            <a:ext cx="440571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370" y="2839085"/>
            <a:ext cx="440571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00911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27534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50641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20" y="518160"/>
            <a:ext cx="3342402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10" y="1119083"/>
            <a:ext cx="524637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820" y="2331720"/>
            <a:ext cx="3342402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1721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E02EE6-5A52-4371-8B21-6B0CB0A5683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0129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20" y="518160"/>
            <a:ext cx="3342402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05710" y="1119083"/>
            <a:ext cx="524637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820" y="2331720"/>
            <a:ext cx="3342402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7734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63090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6166" y="413808"/>
            <a:ext cx="223456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471" y="413808"/>
            <a:ext cx="6574155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44168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BE5D86-44B3-9545-8AD1-EEBA5F1F90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73" y="439839"/>
            <a:ext cx="9536654" cy="1579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843" y="601885"/>
            <a:ext cx="8950125" cy="1417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03E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21047D2-6BB7-414E-A761-D7E75F8840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10160" y="2523282"/>
            <a:ext cx="8239767" cy="4224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1DE6531D-12D5-064E-9087-B8255A9EB2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281160" y="7203877"/>
            <a:ext cx="1082048" cy="568536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500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28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8253E-A80C-8A47-A59A-078393247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52" y="439839"/>
            <a:ext cx="9640532" cy="1273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7887" y="439840"/>
            <a:ext cx="8924081" cy="111116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4141"/>
              </a:lnSpc>
              <a:defRPr sz="2250" b="1" i="0" baseline="0">
                <a:solidFill>
                  <a:srgbClr val="003E7F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Use smaller font size for a long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68524" y="2164467"/>
            <a:ext cx="8148419" cy="45370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4754" fontAlgn="t">
              <a:lnSpc>
                <a:spcPct val="100000"/>
              </a:lnSpc>
              <a:buClr>
                <a:srgbClr val="FFA900"/>
              </a:buClr>
              <a:buFontTx/>
              <a:buNone/>
              <a:defRPr sz="1649" b="0" i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518019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037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056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2076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009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0811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613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415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0"/>
            <a:r>
              <a:rPr lang="en-US" dirty="0"/>
              <a:t>Your audience will listen to you or read the content, </a:t>
            </a:r>
            <a:br>
              <a:rPr lang="en-US" dirty="0"/>
            </a:br>
            <a:r>
              <a:rPr lang="en-US" dirty="0"/>
              <a:t>but won’t do both.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C6526D6E-6044-9E4E-BD97-5A56B3DAC3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281160" y="7203877"/>
            <a:ext cx="1082048" cy="568536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500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55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53799-0DBA-41D9-B369-9632B064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023B2FB-7583-40FA-B67B-75F1F1C7B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70" y="2344915"/>
            <a:ext cx="8938260" cy="416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4304" indent="-194304">
              <a:lnSpc>
                <a:spcPct val="100000"/>
              </a:lnSpc>
              <a:buClr>
                <a:srgbClr val="D55320"/>
              </a:buClr>
              <a:buFont typeface="Arial" panose="020B0604020202020204" pitchFamily="34" charset="0"/>
              <a:buChar char="•"/>
              <a:defRPr/>
            </a:lvl1pPr>
            <a:lvl2pPr marL="582913" indent="-194304">
              <a:lnSpc>
                <a:spcPct val="100000"/>
              </a:lnSpc>
              <a:buClr>
                <a:srgbClr val="D55320"/>
              </a:buClr>
              <a:buFont typeface="Arial" panose="020B0604020202020204" pitchFamily="34" charset="0"/>
              <a:buChar char="•"/>
              <a:defRPr/>
            </a:lvl2pPr>
            <a:lvl3pPr marL="971522" indent="-194304">
              <a:lnSpc>
                <a:spcPct val="100000"/>
              </a:lnSpc>
              <a:buClr>
                <a:srgbClr val="D55320"/>
              </a:buClr>
              <a:buFont typeface="Arial" panose="020B0604020202020204" pitchFamily="34" charset="0"/>
              <a:buChar char="•"/>
              <a:defRPr/>
            </a:lvl3pPr>
            <a:lvl4pPr marL="1360130" indent="-194304">
              <a:lnSpc>
                <a:spcPct val="100000"/>
              </a:lnSpc>
              <a:buClr>
                <a:srgbClr val="D55320"/>
              </a:buClr>
              <a:buFont typeface="Arial" panose="020B0604020202020204" pitchFamily="34" charset="0"/>
              <a:buChar char="•"/>
              <a:defRPr/>
            </a:lvl4pPr>
            <a:lvl5pPr marL="1748738" indent="-194304">
              <a:lnSpc>
                <a:spcPct val="100000"/>
              </a:lnSpc>
              <a:buClr>
                <a:srgbClr val="D5532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276E11F9-2C48-48A3-BB9C-46A3E06BE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9319" y="7203865"/>
            <a:ext cx="8556476" cy="372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765" b="0" i="0" u="none" strike="noStrike" smtClean="0">
                <a:solidFill>
                  <a:srgbClr val="FFFFFF"/>
                </a:solidFill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#AgeAction2019</a:t>
            </a:r>
          </a:p>
        </p:txBody>
      </p:sp>
    </p:spTree>
    <p:extLst>
      <p:ext uri="{BB962C8B-B14F-4D97-AF65-F5344CB8AC3E}">
        <p14:creationId xmlns:p14="http://schemas.microsoft.com/office/powerpoint/2010/main" val="2357865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D84A76-4686-9045-BFFD-50CBB78FC8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926" y="4224759"/>
            <a:ext cx="9706863" cy="21181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09A0EBD-AD99-DB49-9B00-E9FB2EEA5F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5866" y="6028085"/>
            <a:ext cx="6380544" cy="48846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86" b="1" i="0">
                <a:latin typeface="Helvetica" pitchFamily="2" charset="0"/>
                <a:cs typeface="Arial" panose="020B0604020202020204" pitchFamily="34" charset="0"/>
              </a:defRPr>
            </a:lvl1pPr>
            <a:lvl2pPr marL="518019" indent="0" algn="ctr">
              <a:buFontTx/>
              <a:buNone/>
              <a:defRPr sz="1360"/>
            </a:lvl2pPr>
            <a:lvl3pPr marL="1036037" indent="0" algn="ctr">
              <a:buFontTx/>
              <a:buNone/>
              <a:defRPr sz="1360"/>
            </a:lvl3pPr>
            <a:lvl4pPr marL="1554056" indent="0" algn="ctr">
              <a:buFontTx/>
              <a:buNone/>
              <a:defRPr sz="1360"/>
            </a:lvl4pPr>
            <a:lvl5pPr marL="2072076" indent="0" algn="ctr">
              <a:buFontTx/>
              <a:buNone/>
              <a:defRPr sz="1360"/>
            </a:lvl5pPr>
          </a:lstStyle>
          <a:p>
            <a:pPr lvl="0"/>
            <a:r>
              <a:rPr lang="en-US" dirty="0"/>
              <a:t>Presenter    |   Date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B31438-3383-4844-B4D9-96D18D0DFC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926" y="368487"/>
            <a:ext cx="9706864" cy="3682651"/>
          </a:xfrm>
          <a:prstGeom prst="rect">
            <a:avLst/>
          </a:prstGeom>
          <a:solidFill>
            <a:srgbClr val="003E7F"/>
          </a:solidFill>
        </p:spPr>
        <p:txBody>
          <a:bodyPr/>
          <a:lstStyle>
            <a:lvl1pPr marL="0" indent="0">
              <a:buNone/>
              <a:defRPr>
                <a:solidFill>
                  <a:srgbClr val="203D7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E943BFF-9BB8-E44D-85C8-1A879FBA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13" y="4224760"/>
            <a:ext cx="8938260" cy="18033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>
                <a:solidFill>
                  <a:srgbClr val="003E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A116DF68-BB4B-4446-BF60-109412491A3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281160" y="7203877"/>
            <a:ext cx="1082048" cy="568536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500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14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CDD1F42-3D36-DC40-A64E-5E6C60BA86E2}"/>
              </a:ext>
            </a:extLst>
          </p:cNvPr>
          <p:cNvSpPr/>
          <p:nvPr userDrawn="1"/>
        </p:nvSpPr>
        <p:spPr>
          <a:xfrm>
            <a:off x="4" y="-19791"/>
            <a:ext cx="3155739" cy="6736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74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C3C93B-B6A7-F14B-9254-A85162EBC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830" y="253342"/>
            <a:ext cx="6651159" cy="17847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6829" y="2364465"/>
            <a:ext cx="6651158" cy="4351824"/>
          </a:xfrm>
          <a:prstGeom prst="rect">
            <a:avLst/>
          </a:prstGeom>
        </p:spPr>
        <p:txBody>
          <a:bodyPr>
            <a:normAutofit/>
          </a:bodyPr>
          <a:lstStyle>
            <a:lvl1pPr marL="64754" indent="-323761" algn="l">
              <a:lnSpc>
                <a:spcPts val="2288"/>
              </a:lnSpc>
              <a:spcBef>
                <a:spcPts val="0"/>
              </a:spcBef>
              <a:buClr>
                <a:srgbClr val="FFA900"/>
              </a:buClr>
              <a:buFont typeface="Helvetica" pitchFamily="2" charset="0"/>
              <a:buChar char="●"/>
              <a:defRPr sz="1649" b="0" i="0">
                <a:latin typeface="Helvetica" pitchFamily="2" charset="0"/>
                <a:cs typeface="Arial" panose="020B0604020202020204" pitchFamily="34" charset="0"/>
              </a:defRPr>
            </a:lvl1pPr>
            <a:lvl2pPr marL="518019" indent="0" algn="l">
              <a:buFontTx/>
              <a:buNone/>
              <a:defRPr sz="136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037" indent="0" algn="l">
              <a:buFontTx/>
              <a:buNone/>
              <a:defRPr sz="136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54056" indent="0" algn="l">
              <a:buFontTx/>
              <a:buNone/>
              <a:defRPr sz="136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2076" indent="0" algn="l">
              <a:buFontTx/>
              <a:buNone/>
              <a:defRPr sz="136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0"/>
            <a:r>
              <a:rPr lang="en-US" dirty="0"/>
              <a:t>Your audience will listen to you or read the content, </a:t>
            </a:r>
            <a:br>
              <a:rPr lang="en-US" dirty="0"/>
            </a:br>
            <a:r>
              <a:rPr lang="en-US" dirty="0"/>
              <a:t>but won’t do both.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1AA3527-FA62-3643-A32C-0DE752E7823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553570" y="449089"/>
            <a:ext cx="6346840" cy="1589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b="1" i="0">
                <a:solidFill>
                  <a:srgbClr val="003E7F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518019" indent="0" algn="ctr">
              <a:buNone/>
              <a:defRPr sz="2267"/>
            </a:lvl2pPr>
            <a:lvl3pPr marL="1036037" indent="0" algn="ctr">
              <a:buNone/>
              <a:defRPr sz="2040"/>
            </a:lvl3pPr>
            <a:lvl4pPr marL="1554056" indent="0" algn="ctr">
              <a:buNone/>
              <a:defRPr sz="1814"/>
            </a:lvl4pPr>
            <a:lvl5pPr marL="2072076" indent="0" algn="ctr">
              <a:buNone/>
              <a:defRPr sz="1814"/>
            </a:lvl5pPr>
            <a:lvl6pPr marL="2590094" indent="0" algn="ctr">
              <a:buNone/>
              <a:defRPr sz="1814"/>
            </a:lvl6pPr>
            <a:lvl7pPr marL="3108113" indent="0" algn="ctr">
              <a:buNone/>
              <a:defRPr sz="1814"/>
            </a:lvl7pPr>
            <a:lvl8pPr marL="3626132" indent="0" algn="ctr">
              <a:buNone/>
              <a:defRPr sz="1814"/>
            </a:lvl8pPr>
            <a:lvl9pPr marL="4144153" indent="0" algn="ctr">
              <a:buNone/>
              <a:defRPr sz="1814"/>
            </a:lvl9pPr>
          </a:lstStyle>
          <a:p>
            <a:r>
              <a:rPr lang="en-US" dirty="0"/>
              <a:t>Use chart to explain </a:t>
            </a:r>
            <a:br>
              <a:rPr lang="en-US" dirty="0"/>
            </a:br>
            <a:r>
              <a:rPr lang="en-US" dirty="0"/>
              <a:t>your ideas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6666A88B-C6F0-BC4D-9F12-CFAFCC61057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225297" y="253344"/>
            <a:ext cx="2726786" cy="487283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BBC0CF9B-D1BF-6940-9CB2-3A5BDAD07B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281160" y="7203877"/>
            <a:ext cx="1082048" cy="568536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500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43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C2934AB-B0E1-4247-9E39-C63DEBC709F5}"/>
              </a:ext>
            </a:extLst>
          </p:cNvPr>
          <p:cNvSpPr/>
          <p:nvPr userDrawn="1"/>
        </p:nvSpPr>
        <p:spPr>
          <a:xfrm>
            <a:off x="1036320" y="1301159"/>
            <a:ext cx="8244501" cy="4962820"/>
          </a:xfrm>
          <a:prstGeom prst="rect">
            <a:avLst/>
          </a:prstGeom>
          <a:noFill/>
          <a:ln w="635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74">
              <a:solidFill>
                <a:srgbClr val="0048AA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642D2-EC25-F741-B326-3036018D8B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4793" y="2210823"/>
            <a:ext cx="7680282" cy="3684693"/>
          </a:xfrm>
          <a:prstGeom prst="rect">
            <a:avLst/>
          </a:prstGeom>
        </p:spPr>
        <p:txBody>
          <a:bodyPr/>
          <a:lstStyle>
            <a:lvl1pPr marL="0" marR="0" indent="0" algn="ctr" defTabSz="518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Helvetica" pitchFamily="2" charset="0"/>
              </a:defRPr>
            </a:lvl1pPr>
          </a:lstStyle>
          <a:p>
            <a:pPr marL="0" marR="0" lvl="0" indent="0" algn="ctr" defTabSz="518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21" b="0" i="0" dirty="0">
                <a:latin typeface="Arial" panose="020B0604020202020204" pitchFamily="34" charset="0"/>
                <a:cs typeface="Arial" panose="020B0604020202020204" pitchFamily="34" charset="0"/>
              </a:rPr>
              <a:t>Insert your quotation here to start or </a:t>
            </a:r>
            <a:br>
              <a:rPr lang="en-US" sz="2721" b="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21" b="0" i="0" dirty="0">
                <a:latin typeface="Arial" panose="020B0604020202020204" pitchFamily="34" charset="0"/>
                <a:cs typeface="Arial" panose="020B0604020202020204" pitchFamily="34" charset="0"/>
              </a:rPr>
              <a:t>to end your presentation</a:t>
            </a:r>
          </a:p>
          <a:p>
            <a:pPr marL="0" indent="0" algn="ctr">
              <a:buNone/>
            </a:pPr>
            <a:endParaRPr lang="en-US" sz="2721" i="1" dirty="0">
              <a:latin typeface="Adobe Garamond Pro" panose="02020502060506020403" pitchFamily="18" charset="77"/>
            </a:endParaRPr>
          </a:p>
          <a:p>
            <a:pPr marL="0" indent="0" algn="ctr">
              <a:buNone/>
            </a:pPr>
            <a:r>
              <a:rPr lang="en-US" sz="3173" i="1" dirty="0">
                <a:latin typeface="Adobe Garamond Pro" panose="02020502060506020403" pitchFamily="18" charset="77"/>
              </a:rPr>
              <a:t>“Quotations are commonly printed as a means </a:t>
            </a:r>
            <a:br>
              <a:rPr lang="en-US" sz="3173" i="1" dirty="0">
                <a:latin typeface="Adobe Garamond Pro" panose="02020502060506020403" pitchFamily="18" charset="77"/>
              </a:rPr>
            </a:br>
            <a:r>
              <a:rPr lang="en-US" sz="3173" i="1" dirty="0">
                <a:latin typeface="Adobe Garamond Pro" panose="02020502060506020403" pitchFamily="18" charset="77"/>
              </a:rPr>
              <a:t>of inspiration and to invoke philosophical </a:t>
            </a:r>
            <a:br>
              <a:rPr lang="en-US" sz="3173" i="1" dirty="0">
                <a:latin typeface="Adobe Garamond Pro" panose="02020502060506020403" pitchFamily="18" charset="77"/>
              </a:rPr>
            </a:br>
            <a:r>
              <a:rPr lang="en-US" sz="3173" i="1" dirty="0">
                <a:latin typeface="Adobe Garamond Pro" panose="02020502060506020403" pitchFamily="18" charset="77"/>
              </a:rPr>
              <a:t>thoughts from the reader.”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6DBF8-C56D-6348-BADD-17F133FC5153}"/>
              </a:ext>
            </a:extLst>
          </p:cNvPr>
          <p:cNvSpPr txBox="1"/>
          <p:nvPr userDrawn="1"/>
        </p:nvSpPr>
        <p:spPr>
          <a:xfrm>
            <a:off x="4338928" y="361262"/>
            <a:ext cx="41976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7200" b="1" i="0" dirty="0">
                <a:solidFill>
                  <a:srgbClr val="FFC000"/>
                </a:solidFill>
                <a:latin typeface="Adobe Garamond Pro" panose="02020502060506020403" pitchFamily="18" charset="77"/>
              </a:rPr>
              <a:t>{</a:t>
            </a:r>
            <a:endParaRPr lang="en-US" sz="7200" b="1" i="0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655BB-7694-314A-8339-28D1C39A686E}"/>
              </a:ext>
            </a:extLst>
          </p:cNvPr>
          <p:cNvSpPr txBox="1"/>
          <p:nvPr userDrawn="1"/>
        </p:nvSpPr>
        <p:spPr>
          <a:xfrm>
            <a:off x="5537589" y="361262"/>
            <a:ext cx="465151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7200" b="1" i="0" dirty="0">
                <a:solidFill>
                  <a:srgbClr val="FFC000"/>
                </a:solidFill>
                <a:latin typeface="Adobe Garamond Pro" panose="02020502060506020403" pitchFamily="18" charset="77"/>
              </a:rPr>
              <a:t>}</a:t>
            </a:r>
            <a:endParaRPr lang="en-US" sz="7200" b="1" i="0" dirty="0">
              <a:solidFill>
                <a:srgbClr val="FFC000"/>
              </a:solidFill>
            </a:endParaRPr>
          </a:p>
        </p:txBody>
      </p:sp>
      <p:pic>
        <p:nvPicPr>
          <p:cNvPr id="11" name="Picture Placeholder 63">
            <a:extLst>
              <a:ext uri="{FF2B5EF4-FFF2-40B4-BE49-F238E27FC236}">
                <a16:creationId xmlns:a16="http://schemas.microsoft.com/office/drawing/2014/main" id="{E71E9F82-3418-0547-A84F-B910EBC00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5066" y="495127"/>
            <a:ext cx="533069" cy="1435797"/>
          </a:xfrm>
          <a:prstGeom prst="rect">
            <a:avLst/>
          </a:prstGeom>
          <a:solidFill>
            <a:schemeClr val="bg1">
              <a:alpha val="42000"/>
            </a:schemeClr>
          </a:solidFill>
        </p:spPr>
      </p:pic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91E97545-FA05-ED43-82A8-F69AA29EDD4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281160" y="7203877"/>
            <a:ext cx="1082048" cy="568536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500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70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72011"/>
            <a:ext cx="88087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82310"/>
            <a:ext cx="7772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3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8609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18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26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34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043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652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2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869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0B9E8B-12FF-4CF7-8C94-0D84B2A34D1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4179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49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73" y="1937705"/>
            <a:ext cx="893826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73" y="5201393"/>
            <a:ext cx="893826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2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470" y="2069042"/>
            <a:ext cx="44043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2069042"/>
            <a:ext cx="44043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42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20" y="413810"/>
            <a:ext cx="893826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821" y="1905318"/>
            <a:ext cx="4384119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821" y="2839085"/>
            <a:ext cx="4384119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370" y="1905318"/>
            <a:ext cx="440571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370" y="2839085"/>
            <a:ext cx="440571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96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04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06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20" y="518160"/>
            <a:ext cx="3342402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10" y="1119083"/>
            <a:ext cx="524637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820" y="2331720"/>
            <a:ext cx="3342402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92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20" y="518160"/>
            <a:ext cx="3342402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05710" y="1119083"/>
            <a:ext cx="524637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820" y="2331720"/>
            <a:ext cx="3342402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83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6166" y="413808"/>
            <a:ext cx="223456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471" y="413808"/>
            <a:ext cx="6574155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380"/>
            </a:lvl1pPr>
            <a:lvl2pPr>
              <a:defRPr sz="2040"/>
            </a:lvl2pPr>
            <a:lvl3pPr>
              <a:defRPr sz="1700"/>
            </a:lvl3pPr>
            <a:lvl4pPr>
              <a:defRPr sz="1530"/>
            </a:lvl4pPr>
            <a:lvl5pPr>
              <a:defRPr sz="1530"/>
            </a:lvl5pPr>
            <a:lvl6pPr>
              <a:defRPr sz="1530"/>
            </a:lvl6pPr>
            <a:lvl7pPr>
              <a:defRPr sz="1530"/>
            </a:lvl7pPr>
            <a:lvl8pPr>
              <a:defRPr sz="1530"/>
            </a:lvl8pPr>
            <a:lvl9pPr>
              <a:defRPr sz="153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380"/>
            </a:lvl1pPr>
            <a:lvl2pPr>
              <a:defRPr sz="2040"/>
            </a:lvl2pPr>
            <a:lvl3pPr>
              <a:defRPr sz="1700"/>
            </a:lvl3pPr>
            <a:lvl4pPr>
              <a:defRPr sz="1530"/>
            </a:lvl4pPr>
            <a:lvl5pPr>
              <a:defRPr sz="1530"/>
            </a:lvl5pPr>
            <a:lvl6pPr>
              <a:defRPr sz="1530"/>
            </a:lvl6pPr>
            <a:lvl7pPr>
              <a:defRPr sz="1530"/>
            </a:lvl7pPr>
            <a:lvl8pPr>
              <a:defRPr sz="1530"/>
            </a:lvl8pPr>
            <a:lvl9pPr>
              <a:defRPr sz="153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DE53785-81D4-461D-9BD5-4C5C883832A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440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40" b="1"/>
            </a:lvl1pPr>
            <a:lvl2pPr marL="388609" indent="0">
              <a:buNone/>
              <a:defRPr sz="1700" b="1"/>
            </a:lvl2pPr>
            <a:lvl3pPr marL="777218" indent="0">
              <a:buNone/>
              <a:defRPr sz="1530" b="1"/>
            </a:lvl3pPr>
            <a:lvl4pPr marL="1165826" indent="0">
              <a:buNone/>
              <a:defRPr sz="1360" b="1"/>
            </a:lvl4pPr>
            <a:lvl5pPr marL="1554434" indent="0">
              <a:buNone/>
              <a:defRPr sz="1360" b="1"/>
            </a:lvl5pPr>
            <a:lvl6pPr marL="1943043" indent="0">
              <a:buNone/>
              <a:defRPr sz="1360" b="1"/>
            </a:lvl6pPr>
            <a:lvl7pPr marL="2331652" indent="0">
              <a:buNone/>
              <a:defRPr sz="1360" b="1"/>
            </a:lvl7pPr>
            <a:lvl8pPr marL="2720260" indent="0">
              <a:buNone/>
              <a:defRPr sz="1360" b="1"/>
            </a:lvl8pPr>
            <a:lvl9pPr marL="3108869" indent="0">
              <a:buNone/>
              <a:defRPr sz="136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040"/>
            </a:lvl1pPr>
            <a:lvl2pPr>
              <a:defRPr sz="1700"/>
            </a:lvl2pPr>
            <a:lvl3pPr>
              <a:defRPr sz="1530"/>
            </a:lvl3pPr>
            <a:lvl4pPr>
              <a:defRPr sz="1360"/>
            </a:lvl4pPr>
            <a:lvl5pPr>
              <a:defRPr sz="1360"/>
            </a:lvl5pPr>
            <a:lvl6pPr>
              <a:defRPr sz="1360"/>
            </a:lvl6pPr>
            <a:lvl7pPr>
              <a:defRPr sz="1360"/>
            </a:lvl7pPr>
            <a:lvl8pPr>
              <a:defRPr sz="1360"/>
            </a:lvl8pPr>
            <a:lvl9pPr>
              <a:defRPr sz="136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040" b="1"/>
            </a:lvl1pPr>
            <a:lvl2pPr marL="388609" indent="0">
              <a:buNone/>
              <a:defRPr sz="1700" b="1"/>
            </a:lvl2pPr>
            <a:lvl3pPr marL="777218" indent="0">
              <a:buNone/>
              <a:defRPr sz="1530" b="1"/>
            </a:lvl3pPr>
            <a:lvl4pPr marL="1165826" indent="0">
              <a:buNone/>
              <a:defRPr sz="1360" b="1"/>
            </a:lvl4pPr>
            <a:lvl5pPr marL="1554434" indent="0">
              <a:buNone/>
              <a:defRPr sz="1360" b="1"/>
            </a:lvl5pPr>
            <a:lvl6pPr marL="1943043" indent="0">
              <a:buNone/>
              <a:defRPr sz="1360" b="1"/>
            </a:lvl6pPr>
            <a:lvl7pPr marL="2331652" indent="0">
              <a:buNone/>
              <a:defRPr sz="1360" b="1"/>
            </a:lvl7pPr>
            <a:lvl8pPr marL="2720260" indent="0">
              <a:buNone/>
              <a:defRPr sz="1360" b="1"/>
            </a:lvl8pPr>
            <a:lvl9pPr marL="3108869" indent="0">
              <a:buNone/>
              <a:defRPr sz="136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040"/>
            </a:lvl1pPr>
            <a:lvl2pPr>
              <a:defRPr sz="1700"/>
            </a:lvl2pPr>
            <a:lvl3pPr>
              <a:defRPr sz="1530"/>
            </a:lvl3pPr>
            <a:lvl4pPr>
              <a:defRPr sz="1360"/>
            </a:lvl4pPr>
            <a:lvl5pPr>
              <a:defRPr sz="1360"/>
            </a:lvl5pPr>
            <a:lvl6pPr>
              <a:defRPr sz="1360"/>
            </a:lvl6pPr>
            <a:lvl7pPr>
              <a:defRPr sz="1360"/>
            </a:lvl7pPr>
            <a:lvl8pPr>
              <a:defRPr sz="1360"/>
            </a:lvl8pPr>
            <a:lvl9pPr>
              <a:defRPr sz="136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FF08AB18-EB3A-42EE-9DE9-FEED457232E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164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E5060183-CABD-427D-934D-7E0D59CB21F0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274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4BC6F691-F24A-46F5-86A3-B267BBD56CF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832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190"/>
            </a:lvl1pPr>
            <a:lvl2pPr marL="388609" indent="0">
              <a:buNone/>
              <a:defRPr sz="1020"/>
            </a:lvl2pPr>
            <a:lvl3pPr marL="777218" indent="0">
              <a:buNone/>
              <a:defRPr sz="850"/>
            </a:lvl3pPr>
            <a:lvl4pPr marL="1165826" indent="0">
              <a:buNone/>
              <a:defRPr sz="765"/>
            </a:lvl4pPr>
            <a:lvl5pPr marL="1554434" indent="0">
              <a:buNone/>
              <a:defRPr sz="765"/>
            </a:lvl5pPr>
            <a:lvl6pPr marL="1943043" indent="0">
              <a:buNone/>
              <a:defRPr sz="765"/>
            </a:lvl6pPr>
            <a:lvl7pPr marL="2331652" indent="0">
              <a:buNone/>
              <a:defRPr sz="765"/>
            </a:lvl7pPr>
            <a:lvl8pPr marL="2720260" indent="0">
              <a:buNone/>
              <a:defRPr sz="765"/>
            </a:lvl8pPr>
            <a:lvl9pPr marL="3108869" indent="0">
              <a:buNone/>
              <a:defRPr sz="765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7DB648A-28CB-46AD-A0DD-4E8BC990AC2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483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2720"/>
            </a:lvl1pPr>
            <a:lvl2pPr marL="388609" indent="0">
              <a:buNone/>
              <a:defRPr sz="2380"/>
            </a:lvl2pPr>
            <a:lvl3pPr marL="777218" indent="0">
              <a:buNone/>
              <a:defRPr sz="2040"/>
            </a:lvl3pPr>
            <a:lvl4pPr marL="1165826" indent="0">
              <a:buNone/>
              <a:defRPr sz="1700"/>
            </a:lvl4pPr>
            <a:lvl5pPr marL="1554434" indent="0">
              <a:buNone/>
              <a:defRPr sz="1700"/>
            </a:lvl5pPr>
            <a:lvl6pPr marL="1943043" indent="0">
              <a:buNone/>
              <a:defRPr sz="1700"/>
            </a:lvl6pPr>
            <a:lvl7pPr marL="2331652" indent="0">
              <a:buNone/>
              <a:defRPr sz="1700"/>
            </a:lvl7pPr>
            <a:lvl8pPr marL="2720260" indent="0">
              <a:buNone/>
              <a:defRPr sz="1700"/>
            </a:lvl8pPr>
            <a:lvl9pPr marL="3108869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190"/>
            </a:lvl1pPr>
            <a:lvl2pPr marL="388609" indent="0">
              <a:buNone/>
              <a:defRPr sz="1020"/>
            </a:lvl2pPr>
            <a:lvl3pPr marL="777218" indent="0">
              <a:buNone/>
              <a:defRPr sz="850"/>
            </a:lvl3pPr>
            <a:lvl4pPr marL="1165826" indent="0">
              <a:buNone/>
              <a:defRPr sz="765"/>
            </a:lvl4pPr>
            <a:lvl5pPr marL="1554434" indent="0">
              <a:buNone/>
              <a:defRPr sz="765"/>
            </a:lvl5pPr>
            <a:lvl6pPr marL="1943043" indent="0">
              <a:buNone/>
              <a:defRPr sz="765"/>
            </a:lvl6pPr>
            <a:lvl7pPr marL="2331652" indent="0">
              <a:buNone/>
              <a:defRPr sz="765"/>
            </a:lvl7pPr>
            <a:lvl8pPr marL="2720260" indent="0">
              <a:buNone/>
              <a:defRPr sz="765"/>
            </a:lvl8pPr>
            <a:lvl9pPr marL="3108869" indent="0">
              <a:buNone/>
              <a:defRPr sz="765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3459441-7BC6-43F8-BBF2-7603EA92C38F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736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8160" y="311256"/>
            <a:ext cx="932688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" y="1813561"/>
            <a:ext cx="932688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161" y="7203864"/>
            <a:ext cx="24180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761" y="7203864"/>
            <a:ext cx="32816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6960" y="7203864"/>
            <a:ext cx="24180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5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txStyles>
    <p:titleStyle>
      <a:lvl1pPr algn="ctr" defTabSz="777218" rtl="0" eaLnBrk="1" latinLnBrk="0" hangingPunct="1"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57" indent="-291457" algn="l" defTabSz="777218" rtl="0" eaLnBrk="1" latinLnBrk="0" hangingPunct="1">
        <a:spcBef>
          <a:spcPct val="20000"/>
        </a:spcBef>
        <a:buFont typeface="Arial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31489" indent="-242880" algn="l" defTabSz="777218" rtl="0" eaLnBrk="1" latinLnBrk="0" hangingPunct="1">
        <a:spcBef>
          <a:spcPct val="20000"/>
        </a:spcBef>
        <a:buFont typeface="Arial" pitchFamily="34" charset="0"/>
        <a:buChar char="–"/>
        <a:defRPr sz="2380" kern="1200">
          <a:solidFill>
            <a:schemeClr val="tx1"/>
          </a:solidFill>
          <a:latin typeface="+mn-lt"/>
          <a:ea typeface="+mn-ea"/>
          <a:cs typeface="+mn-cs"/>
        </a:defRPr>
      </a:lvl2pPr>
      <a:lvl3pPr marL="971522" indent="-194304" algn="l" defTabSz="777218" rtl="0" eaLnBrk="1" latinLnBrk="0" hangingPunct="1">
        <a:spcBef>
          <a:spcPct val="20000"/>
        </a:spcBef>
        <a:buFont typeface="Arial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30" indent="-194304" algn="l" defTabSz="777218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38" indent="-194304" algn="l" defTabSz="777218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347" indent="-194304" algn="l" defTabSz="77721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956" indent="-194304" algn="l" defTabSz="77721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565" indent="-194304" algn="l" defTabSz="77721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3173" indent="-194304" algn="l" defTabSz="77721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18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09" algn="l" defTabSz="777218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18" algn="l" defTabSz="777218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26" algn="l" defTabSz="777218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34" algn="l" defTabSz="777218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043" algn="l" defTabSz="777218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652" algn="l" defTabSz="777218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260" algn="l" defTabSz="777218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869" algn="l" defTabSz="777218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470" y="413810"/>
            <a:ext cx="893826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470" y="2069042"/>
            <a:ext cx="893826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2470" y="7203865"/>
            <a:ext cx="23317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810" y="7203865"/>
            <a:ext cx="34975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9010" y="7203865"/>
            <a:ext cx="23317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6F819-B5E6-418B-9764-FA9B0AF245C1}"/>
              </a:ext>
            </a:extLst>
          </p:cNvPr>
          <p:cNvSpPr/>
          <p:nvPr userDrawn="1"/>
        </p:nvSpPr>
        <p:spPr>
          <a:xfrm>
            <a:off x="1729738" y="7101108"/>
            <a:ext cx="8633459" cy="679516"/>
          </a:xfrm>
          <a:prstGeom prst="rect">
            <a:avLst/>
          </a:prstGeom>
          <a:solidFill>
            <a:srgbClr val="003E7F"/>
          </a:solidFill>
          <a:ln>
            <a:solidFill>
              <a:srgbClr val="00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48AA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78987F-1216-4718-BE53-2EB0A1C1A057}"/>
              </a:ext>
            </a:extLst>
          </p:cNvPr>
          <p:cNvCxnSpPr>
            <a:cxnSpLocks/>
          </p:cNvCxnSpPr>
          <p:nvPr userDrawn="1"/>
        </p:nvCxnSpPr>
        <p:spPr>
          <a:xfrm flipH="1">
            <a:off x="9294245" y="7090158"/>
            <a:ext cx="1" cy="682242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FEE4ED-4C28-40E6-B530-B777663F9BEF}"/>
              </a:ext>
            </a:extLst>
          </p:cNvPr>
          <p:cNvCxnSpPr>
            <a:cxnSpLocks/>
          </p:cNvCxnSpPr>
          <p:nvPr userDrawn="1"/>
        </p:nvCxnSpPr>
        <p:spPr>
          <a:xfrm>
            <a:off x="1677692" y="7101108"/>
            <a:ext cx="0" cy="693192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E0264957-5871-4C89-A7C0-BB58313C6E93}"/>
              </a:ext>
            </a:extLst>
          </p:cNvPr>
          <p:cNvSpPr txBox="1">
            <a:spLocks/>
          </p:cNvSpPr>
          <p:nvPr userDrawn="1"/>
        </p:nvSpPr>
        <p:spPr>
          <a:xfrm>
            <a:off x="2323281" y="7108122"/>
            <a:ext cx="6377420" cy="679518"/>
          </a:xfrm>
          <a:prstGeom prst="rect">
            <a:avLst/>
          </a:prstGeom>
        </p:spPr>
        <p:txBody>
          <a:bodyPr vert="horz" lIns="75438" tIns="37719" rIns="75438" bIns="37719" rtlCol="0" anchor="ctr">
            <a:normAutofit/>
          </a:bodyPr>
          <a:lstStyle>
            <a:lvl1pPr marL="0" marR="0" indent="0" algn="ctr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0058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5087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1168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i="1" dirty="0">
                <a:latin typeface="Helvetica Oblique" pitchFamily="2" charset="0"/>
              </a:rPr>
              <a:t>Improving the lives of 40 million older adults by 2030  </a:t>
            </a:r>
            <a:r>
              <a:rPr lang="en-US" sz="900" dirty="0">
                <a:latin typeface="Helvetica" pitchFamily="2" charset="0"/>
              </a:rPr>
              <a:t>|  © 2019 National Council on Aging  |  ncoa.org  |  @</a:t>
            </a:r>
            <a:r>
              <a:rPr lang="en-US" sz="900" dirty="0" err="1">
                <a:latin typeface="Helvetica" pitchFamily="2" charset="0"/>
              </a:rPr>
              <a:t>NCOAging</a:t>
            </a:r>
            <a:r>
              <a:rPr lang="en-US" sz="900" dirty="0">
                <a:latin typeface="Helvetica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EB6ED2-5838-4127-8F13-D495111DDEF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86742" y="7206237"/>
            <a:ext cx="1087512" cy="40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2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687" r:id="rId15"/>
    <p:sldLayoutId id="2147483692" r:id="rId16"/>
    <p:sldLayoutId id="2147483696" r:id="rId17"/>
  </p:sldLayoutIdLst>
  <p:hf hd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470" y="413810"/>
            <a:ext cx="893826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470" y="2069042"/>
            <a:ext cx="893826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2470" y="7203865"/>
            <a:ext cx="23317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810" y="7203865"/>
            <a:ext cx="34975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9010" y="7203865"/>
            <a:ext cx="23317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1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coming-soon-png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publicdomainpictures.net/view-image.php?image=2579&amp;picture=pigeon-voltando-do-espaco-exterior&amp;large=1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www.ncoa.org/event/medicare-notices-webina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gsl@aol.co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Relationship Id="rId6" Type="http://schemas.openxmlformats.org/officeDocument/2006/relationships/hyperlink" Target="mailto:Joseph.Tschanz@state.nm.us" TargetMode="External"/><Relationship Id="rId5" Type="http://schemas.openxmlformats.org/officeDocument/2006/relationships/hyperlink" Target="mailto:Daniel.Idzikowski@milwaukeecountywi.gov" TargetMode="External"/><Relationship Id="rId4" Type="http://schemas.openxmlformats.org/officeDocument/2006/relationships/hyperlink" Target="mailto:Rebecca.Schmitt@milwaukeecountywi.gov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Ann.Kayrish@ncoa.org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newbycoachlive.wordpress.com/2017/12/04/effective-questioning-in-coaching-and-the-most-important-questions-to-ask-yourself/" TargetMode="Externa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FA238D-EB06-9B4D-9473-3B7FE2D612CD}"/>
              </a:ext>
            </a:extLst>
          </p:cNvPr>
          <p:cNvSpPr/>
          <p:nvPr/>
        </p:nvSpPr>
        <p:spPr>
          <a:xfrm>
            <a:off x="1" y="-117753"/>
            <a:ext cx="10363200" cy="4601672"/>
          </a:xfrm>
          <a:prstGeom prst="rect">
            <a:avLst/>
          </a:prstGeom>
          <a:solidFill>
            <a:srgbClr val="003E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3632" tIns="51816" rIns="103632" bIns="51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4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B759F6-D24B-D74D-8E6A-D94552603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97" y="309610"/>
            <a:ext cx="9324975" cy="3695700"/>
          </a:xfrm>
          <a:prstGeom prst="rect">
            <a:avLst/>
          </a:prstGeom>
        </p:spPr>
      </p:pic>
      <p:sp>
        <p:nvSpPr>
          <p:cNvPr id="14" name="Subtitle 13">
            <a:extLst>
              <a:ext uri="{FF2B5EF4-FFF2-40B4-BE49-F238E27FC236}">
                <a16:creationId xmlns:a16="http://schemas.microsoft.com/office/drawing/2014/main" id="{FF56B3EC-3251-EE4D-9C4A-64CAD0ADFE0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781175"/>
            <a:ext cx="9053513" cy="14192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946" b="1" cap="all" dirty="0">
                <a:solidFill>
                  <a:schemeClr val="bg1"/>
                </a:solidFill>
                <a:latin typeface="Franklin Gothic Demi" panose="020B0603020102020204" pitchFamily="34" charset="0"/>
              </a:rPr>
              <a:t>September MIPPA TA Call Adaptive Outreach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302F38-80D7-A84B-87BF-2B426F63BF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627438"/>
            <a:ext cx="5446713" cy="85725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September 10, 2020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Ann Kayrish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Brandy Bauer</a:t>
            </a:r>
          </a:p>
        </p:txBody>
      </p:sp>
      <p:sp>
        <p:nvSpPr>
          <p:cNvPr id="23" name="Footer Placeholder 18">
            <a:extLst>
              <a:ext uri="{FF2B5EF4-FFF2-40B4-BE49-F238E27FC236}">
                <a16:creationId xmlns:a16="http://schemas.microsoft.com/office/drawing/2014/main" id="{84378282-86AB-F347-88EF-841C59161309}"/>
              </a:ext>
            </a:extLst>
          </p:cNvPr>
          <p:cNvSpPr txBox="1">
            <a:spLocks/>
          </p:cNvSpPr>
          <p:nvPr/>
        </p:nvSpPr>
        <p:spPr>
          <a:xfrm>
            <a:off x="17786" y="5780321"/>
            <a:ext cx="10363199" cy="1111599"/>
          </a:xfrm>
          <a:prstGeom prst="rect">
            <a:avLst/>
          </a:prstGeom>
          <a:solidFill>
            <a:schemeClr val="bg1"/>
          </a:solidFill>
        </p:spPr>
        <p:txBody>
          <a:bodyPr vert="horz" lIns="94211" tIns="47105" rIns="94211" bIns="47105" rtlCol="0" anchor="ctr"/>
          <a:lstStyle>
            <a:defPPr>
              <a:defRPr lang="en-US"/>
            </a:defPPr>
            <a:lvl1pPr marL="0" algn="ctr" defTabSz="509412" rtl="0" eaLnBrk="1" latinLnBrk="0" hangingPunct="1">
              <a:defRPr sz="2640" b="0" i="1" kern="1200">
                <a:solidFill>
                  <a:srgbClr val="D55320"/>
                </a:solidFill>
                <a:latin typeface="Adobe Garamond Pro" panose="02020502060506020403" pitchFamily="18" charset="77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21" dirty="0">
                <a:cs typeface="Arial" panose="020B0604020202020204" pitchFamily="34" charset="0"/>
              </a:rPr>
              <a:t>Improving the lives of</a:t>
            </a:r>
            <a:r>
              <a:rPr lang="en-US" sz="2721" spc="-309" dirty="0">
                <a:cs typeface="Arial" panose="020B0604020202020204" pitchFamily="34" charset="0"/>
              </a:rPr>
              <a:t> </a:t>
            </a:r>
            <a:r>
              <a:rPr lang="en-US" sz="2721" dirty="0">
                <a:cs typeface="Arial" panose="020B0604020202020204" pitchFamily="34" charset="0"/>
              </a:rPr>
              <a:t>40 million older adults by 2030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A756F7-0267-CD4C-95BB-8522D81F8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997" y="4911281"/>
            <a:ext cx="2812899" cy="8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2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971550"/>
            <a:ext cx="10363200" cy="5829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971550"/>
            <a:ext cx="10363200" cy="5829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971550"/>
            <a:ext cx="10363200" cy="5829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971550"/>
            <a:ext cx="10363200" cy="5829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971550"/>
            <a:ext cx="10363200" cy="5829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971550"/>
            <a:ext cx="10363200" cy="5829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971550"/>
            <a:ext cx="10363200" cy="5829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971550"/>
            <a:ext cx="10363200" cy="5829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971550"/>
            <a:ext cx="10363200" cy="5829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0795E6-DDD4-4383-B2BA-7BCA1350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73" y="2686050"/>
            <a:ext cx="8938260" cy="2163605"/>
          </a:xfrm>
          <a:solidFill>
            <a:srgbClr val="203D89"/>
          </a:solidFill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50" b="1" dirty="0">
                <a:solidFill>
                  <a:schemeClr val="bg1"/>
                </a:solidFill>
                <a:latin typeface="Franklin Gothic Demi" panose="020B0703020102020204" pitchFamily="34" charset="0"/>
                <a:cs typeface="Dubai Light" panose="020B0303030403030204" pitchFamily="34" charset="-78"/>
              </a:rPr>
              <a:t>New Mexico: Reaching the hard to reach</a:t>
            </a:r>
          </a:p>
        </p:txBody>
      </p:sp>
    </p:spTree>
    <p:extLst>
      <p:ext uri="{BB962C8B-B14F-4D97-AF65-F5344CB8AC3E}">
        <p14:creationId xmlns:p14="http://schemas.microsoft.com/office/powerpoint/2010/main" val="194366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D173-02BC-484E-9E3E-3457D9FB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29820-1D04-C544-9FCE-DA486E614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815" y="2367644"/>
            <a:ext cx="9280128" cy="3630060"/>
          </a:xfrm>
        </p:spPr>
        <p:txBody>
          <a:bodyPr>
            <a:normAutofit fontScale="92500" lnSpcReduction="1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375" b="1" dirty="0"/>
              <a:t> Welcome and housekeeping 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300" b="1" dirty="0"/>
              <a:t>Wisconsin: Rethinking an established partnership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300" b="1" dirty="0"/>
              <a:t>New Mexico: Reaching the hard to reach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300" b="1" dirty="0"/>
              <a:t>Indiana: Outreach in a new way     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300" dirty="0"/>
          </a:p>
          <a:p>
            <a:pPr lvl="1"/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012B5-BEA0-0642-8EBB-EE1EEACC07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0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90BAAB-2508-4760-ADD0-53F3B9359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017" y="4068366"/>
            <a:ext cx="1655789" cy="1919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1D2E9A-5BBD-4DC9-B7E2-DA103D07B8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191" b="19758"/>
          <a:stretch/>
        </p:blipFill>
        <p:spPr>
          <a:xfrm>
            <a:off x="860287" y="1710929"/>
            <a:ext cx="6858529" cy="409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38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4F260-7351-49F3-BEF1-56B5E2C306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66" b="6305"/>
          <a:stretch/>
        </p:blipFill>
        <p:spPr>
          <a:xfrm>
            <a:off x="845942" y="1612624"/>
            <a:ext cx="6790711" cy="4219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90BAAB-2508-4760-ADD0-53F3B9359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652" y="3886200"/>
            <a:ext cx="1866729" cy="21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79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F85701-33BE-4700-90E2-C6089BFB1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82" t="11277" r="8833" b="20516"/>
          <a:stretch/>
        </p:blipFill>
        <p:spPr>
          <a:xfrm>
            <a:off x="667523" y="1796654"/>
            <a:ext cx="6939386" cy="3771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D44C19-A545-4269-9D34-69013CEB6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971" y="3991117"/>
            <a:ext cx="1817993" cy="21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15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D44C19-A545-4269-9D34-69013CEB6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752" y="3978259"/>
            <a:ext cx="1836276" cy="21284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2EBB30-ACC1-4DED-9873-E50A903A6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72" y="1572568"/>
            <a:ext cx="6213887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2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0795E6-DDD4-4383-B2BA-7BCA1350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737" y="2966605"/>
            <a:ext cx="7917872" cy="2135332"/>
          </a:xfrm>
          <a:solidFill>
            <a:srgbClr val="203D89"/>
          </a:solidFill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  <a:latin typeface="Franklin Gothic Demi" panose="020B0703020102020204" pitchFamily="34" charset="0"/>
                <a:cs typeface="Dubai Light" panose="020B0303030403030204" pitchFamily="34" charset="-78"/>
              </a:rPr>
              <a:t>Indiana: Outreach in a new way    </a:t>
            </a:r>
          </a:p>
        </p:txBody>
      </p:sp>
    </p:spTree>
    <p:extLst>
      <p:ext uri="{BB962C8B-B14F-4D97-AF65-F5344CB8AC3E}">
        <p14:creationId xmlns:p14="http://schemas.microsoft.com/office/powerpoint/2010/main" val="1648661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9715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0520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9715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6092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9715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3475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9715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4874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9715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672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44205E-A563-4EC0-8405-E7C61195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7" y="1242344"/>
            <a:ext cx="6710901" cy="1126729"/>
          </a:xfrm>
        </p:spPr>
        <p:txBody>
          <a:bodyPr/>
          <a:lstStyle/>
          <a:p>
            <a:r>
              <a:rPr lang="en-US" dirty="0"/>
              <a:t>Upcoming events  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34D6760-F38F-442A-8524-F48774891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9441" y="3713200"/>
            <a:ext cx="6904319" cy="115681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FACCA-D70E-4333-948C-A9FA4B08324D}"/>
              </a:ext>
            </a:extLst>
          </p:cNvPr>
          <p:cNvSpPr txBox="1">
            <a:spLocks/>
          </p:cNvSpPr>
          <p:nvPr/>
        </p:nvSpPr>
        <p:spPr>
          <a:xfrm>
            <a:off x="644857" y="2691168"/>
            <a:ext cx="7472150" cy="3214101"/>
          </a:xfrm>
          <a:prstGeom prst="rect">
            <a:avLst/>
          </a:prstGeom>
        </p:spPr>
        <p:txBody>
          <a:bodyPr vert="horz" lIns="77724" tIns="38862" rIns="77724" bIns="38862" rtlCol="0" anchor="ctr">
            <a:normAutofit/>
          </a:bodyPr>
          <a:lstStyle>
            <a:lvl1pPr marL="259072" indent="-259072" algn="l" defTabSz="103629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31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217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5362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3507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165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2400" dirty="0"/>
              <a:t>Understanding Medicare Notices:  September 29, 2:00 (eastern)  </a:t>
            </a:r>
            <a:r>
              <a:rPr lang="en-US" sz="2060" u="sng" dirty="0">
                <a:hlinkClick r:id="rId4"/>
              </a:rPr>
              <a:t>https://www.ncoa.org/event/medicare-notices-webinar/</a:t>
            </a:r>
            <a:r>
              <a:rPr lang="en-US" sz="2060" dirty="0"/>
              <a:t> 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2400" dirty="0"/>
              <a:t>OHIC Listening Session:  September 30,  3:00 (eastern) </a:t>
            </a:r>
          </a:p>
          <a:p>
            <a:r>
              <a:rPr lang="en-US" sz="2400" dirty="0"/>
              <a:t>Changes to Medicare in 2021:  TBD (early November)   </a:t>
            </a:r>
          </a:p>
          <a:p>
            <a:r>
              <a:rPr lang="en-US" sz="2400" dirty="0"/>
              <a:t>2021 MIPPA TA calls return to bi-monthly calls February, April, June, August (second Thursday of the month)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CE12788-F729-4451-BED4-A098497F0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13020" y="3848481"/>
            <a:ext cx="137160" cy="75438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F7ED355F-A867-41EE-A0AB-B5E6DAE97E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174284" y="1264932"/>
            <a:ext cx="2918951" cy="193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52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9715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4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9715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2778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9715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7066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9715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2169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9715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2254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9715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5351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9715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5218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9715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9086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EB997EC-637A-4235-AB81-3FBDAAB3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947" y="1073909"/>
            <a:ext cx="8372211" cy="627687"/>
          </a:xfrm>
        </p:spPr>
        <p:txBody>
          <a:bodyPr>
            <a:normAutofit fontScale="90000"/>
          </a:bodyPr>
          <a:lstStyle/>
          <a:p>
            <a:r>
              <a:rPr lang="en-US" dirty="0"/>
              <a:t>Speaker contact information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CEBF81-6B33-47D8-B2EE-AF8EF4E0E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70" y="2257425"/>
            <a:ext cx="8938260" cy="3595192"/>
          </a:xfrm>
        </p:spPr>
        <p:txBody>
          <a:bodyPr/>
          <a:lstStyle/>
          <a:p>
            <a:pPr lvl="0"/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178430E-29E8-4842-BB23-98FFD30C7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916845"/>
              </p:ext>
            </p:extLst>
          </p:nvPr>
        </p:nvGraphicFramePr>
        <p:xfrm>
          <a:off x="342900" y="1701596"/>
          <a:ext cx="9855611" cy="433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6463">
                  <a:extLst>
                    <a:ext uri="{9D8B030D-6E8A-4147-A177-3AD203B41FA5}">
                      <a16:colId xmlns:a16="http://schemas.microsoft.com/office/drawing/2014/main" val="173286230"/>
                    </a:ext>
                  </a:extLst>
                </a:gridCol>
                <a:gridCol w="2732621">
                  <a:extLst>
                    <a:ext uri="{9D8B030D-6E8A-4147-A177-3AD203B41FA5}">
                      <a16:colId xmlns:a16="http://schemas.microsoft.com/office/drawing/2014/main" val="94192849"/>
                    </a:ext>
                  </a:extLst>
                </a:gridCol>
                <a:gridCol w="3756527">
                  <a:extLst>
                    <a:ext uri="{9D8B030D-6E8A-4147-A177-3AD203B41FA5}">
                      <a16:colId xmlns:a16="http://schemas.microsoft.com/office/drawing/2014/main" val="1232594741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Susan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Spilly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="0" i="1" dirty="0">
                          <a:solidFill>
                            <a:schemeClr val="tx1"/>
                          </a:solidFill>
                        </a:rPr>
                        <a:t>State Special Populations Coordinator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Indiana SHIP/MIPPA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susangsl@aol.com</a:t>
                      </a:r>
                      <a:endParaRPr lang="en-US" sz="1800" b="1" dirty="0"/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82238"/>
                  </a:ext>
                </a:extLst>
              </a:tr>
              <a:tr h="1584935">
                <a:tc>
                  <a:txBody>
                    <a:bodyPr/>
                    <a:lstStyle/>
                    <a:p>
                      <a:r>
                        <a:rPr lang="en-US" sz="1800" b="1" dirty="0"/>
                        <a:t>Bekki Schmitt</a:t>
                      </a:r>
                    </a:p>
                    <a:p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Prog Coordinator</a:t>
                      </a:r>
                    </a:p>
                    <a:p>
                      <a:endParaRPr lang="en-US" sz="18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Daniel Idzikowski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Program and Policy Coordinator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 Milwaukee County Department on Aging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Rebecca.Schmitt@milwaukeecountywi.gov</a:t>
                      </a:r>
                      <a:endParaRPr lang="en-US" sz="1800" b="1" u="sng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u="sng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Daniel.Idzikowski@milwaukeecountywi.gov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01124427"/>
                  </a:ext>
                </a:extLst>
              </a:tr>
              <a:tr h="1584935">
                <a:tc>
                  <a:txBody>
                    <a:bodyPr/>
                    <a:lstStyle/>
                    <a:p>
                      <a:r>
                        <a:rPr lang="en-US" sz="1800" b="1" dirty="0"/>
                        <a:t>Joe </a:t>
                      </a:r>
                      <a:r>
                        <a:rPr lang="en-US" sz="1800" b="1" dirty="0" err="1"/>
                        <a:t>Tchanz</a:t>
                      </a:r>
                      <a:r>
                        <a:rPr lang="en-US" sz="1800" b="1" dirty="0"/>
                        <a:t> </a:t>
                      </a:r>
                    </a:p>
                    <a:p>
                      <a:r>
                        <a:rPr lang="es-MX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NM SHIP/MIPPA Project Director</a:t>
                      </a:r>
                    </a:p>
                    <a:p>
                      <a:endParaRPr lang="es-MX" sz="18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Kris </a:t>
                      </a:r>
                      <a:r>
                        <a:rPr lang="es-MX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Winterowd</a:t>
                      </a:r>
                      <a:endParaRPr lang="es-MX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NM SHIP NE Regional </a:t>
                      </a:r>
                      <a:r>
                        <a:rPr lang="es-MX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Coordinator</a:t>
                      </a:r>
                      <a:endParaRPr lang="es-MX" sz="18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New Mexico Aging and Disability Resource Centers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Joseph.Tschanz@state.nm.us</a:t>
                      </a:r>
                      <a:endParaRPr lang="en-US" sz="18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u="sng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Kris.Winterowd@state.nm.us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1758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15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D173-02BC-484E-9E3E-3457D9FB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Follow Up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29820-1D04-C544-9FCE-DA486E614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232" y="2453369"/>
            <a:ext cx="9447711" cy="3544335"/>
          </a:xfrm>
        </p:spPr>
        <p:txBody>
          <a:bodyPr>
            <a:norm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75" dirty="0"/>
              <a:t>Meeting slides and recording sent on the MIPPA listserv 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018">
                <a:hlinkClick r:id="rId3"/>
              </a:rPr>
              <a:t>Ann</a:t>
            </a:r>
            <a:r>
              <a:rPr lang="en-US" sz="3018" dirty="0">
                <a:hlinkClick r:id="rId3"/>
              </a:rPr>
              <a:t>.Kayrish@ncoa.org</a:t>
            </a:r>
            <a:endParaRPr lang="en-US" sz="3018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018" dirty="0"/>
              <a:t>571-527-3945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012B5-BEA0-0642-8EBB-EE1EEACC07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1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44205E-A563-4EC0-8405-E7C61195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571" y="1242344"/>
            <a:ext cx="6882059" cy="768968"/>
          </a:xfrm>
        </p:spPr>
        <p:txBody>
          <a:bodyPr>
            <a:normAutofit fontScale="90000"/>
          </a:bodyPr>
          <a:lstStyle/>
          <a:p>
            <a:r>
              <a:rPr lang="en-US" dirty="0"/>
              <a:t>Have a question??? 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34D6760-F38F-442A-8524-F48774891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9441" y="3713200"/>
            <a:ext cx="6904319" cy="115681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FACCA-D70E-4333-948C-A9FA4B08324D}"/>
              </a:ext>
            </a:extLst>
          </p:cNvPr>
          <p:cNvSpPr txBox="1">
            <a:spLocks/>
          </p:cNvSpPr>
          <p:nvPr/>
        </p:nvSpPr>
        <p:spPr>
          <a:xfrm>
            <a:off x="219822" y="2011311"/>
            <a:ext cx="7487752" cy="3893958"/>
          </a:xfrm>
          <a:prstGeom prst="rect">
            <a:avLst/>
          </a:prstGeom>
        </p:spPr>
        <p:txBody>
          <a:bodyPr vert="horz" lIns="77724" tIns="38862" rIns="77724" bIns="38862" rtlCol="0" anchor="ctr">
            <a:normAutofit/>
          </a:bodyPr>
          <a:lstStyle>
            <a:lvl1pPr marL="259072" indent="-259072" algn="l" defTabSz="103629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31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217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5362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3507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165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50"/>
              </a:spcBef>
            </a:pPr>
            <a:endParaRPr lang="en-US" sz="2400" dirty="0"/>
          </a:p>
        </p:txBody>
      </p:sp>
      <p:pic>
        <p:nvPicPr>
          <p:cNvPr id="7" name="Picture 6" descr="A picture containing swing, chain, table, sitting&#10;&#10;Description automatically generated">
            <a:extLst>
              <a:ext uri="{FF2B5EF4-FFF2-40B4-BE49-F238E27FC236}">
                <a16:creationId xmlns:a16="http://schemas.microsoft.com/office/drawing/2014/main" id="{4C75CA5B-9D23-48E1-8DC2-B3AF3402E9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8525"/>
          <a:stretch/>
        </p:blipFill>
        <p:spPr>
          <a:xfrm>
            <a:off x="1085251" y="2559958"/>
            <a:ext cx="6150812" cy="20985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CFD0ED-E01C-4949-8848-3AF36C54A168}"/>
              </a:ext>
            </a:extLst>
          </p:cNvPr>
          <p:cNvSpPr txBox="1"/>
          <p:nvPr/>
        </p:nvSpPr>
        <p:spPr>
          <a:xfrm>
            <a:off x="2811780" y="4880610"/>
            <a:ext cx="62748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Type it into the chat…….. </a:t>
            </a:r>
          </a:p>
        </p:txBody>
      </p:sp>
    </p:spTree>
    <p:extLst>
      <p:ext uri="{BB962C8B-B14F-4D97-AF65-F5344CB8AC3E}">
        <p14:creationId xmlns:p14="http://schemas.microsoft.com/office/powerpoint/2010/main" val="181438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0795E6-DDD4-4383-B2BA-7BCA1350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60" y="2659530"/>
            <a:ext cx="7917872" cy="2135332"/>
          </a:xfrm>
          <a:solidFill>
            <a:srgbClr val="203D89"/>
          </a:solidFill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  <a:latin typeface="Franklin Gothic Demi" panose="020B0703020102020204" pitchFamily="34" charset="0"/>
                <a:cs typeface="Dubai Light" panose="020B0303030403030204" pitchFamily="34" charset="-78"/>
              </a:rPr>
              <a:t>Wisconsin: Retooling our library partnership     </a:t>
            </a:r>
          </a:p>
        </p:txBody>
      </p:sp>
    </p:spTree>
    <p:extLst>
      <p:ext uri="{BB962C8B-B14F-4D97-AF65-F5344CB8AC3E}">
        <p14:creationId xmlns:p14="http://schemas.microsoft.com/office/powerpoint/2010/main" val="368315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" y="971550"/>
            <a:ext cx="10363200" cy="5829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971550"/>
            <a:ext cx="10363200" cy="5829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971550"/>
            <a:ext cx="10363200" cy="5829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971550"/>
            <a:ext cx="10363200" cy="5829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EA80E1C5561743894BAA108066A892" ma:contentTypeVersion="12" ma:contentTypeDescription="Create a new document." ma:contentTypeScope="" ma:versionID="1347141b37ac9625b6c94688d7948d87">
  <xsd:schema xmlns:xsd="http://www.w3.org/2001/XMLSchema" xmlns:xs="http://www.w3.org/2001/XMLSchema" xmlns:p="http://schemas.microsoft.com/office/2006/metadata/properties" xmlns:ns3="c097c550-f50a-4525-87b5-9fa57d063d0c" xmlns:ns4="2767793d-c759-4124-be96-24a8e039742e" targetNamespace="http://schemas.microsoft.com/office/2006/metadata/properties" ma:root="true" ma:fieldsID="7f1bd65003f01df07e2978922f622c3a" ns3:_="" ns4:_="">
    <xsd:import namespace="c097c550-f50a-4525-87b5-9fa57d063d0c"/>
    <xsd:import namespace="2767793d-c759-4124-be96-24a8e039742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7c550-f50a-4525-87b5-9fa57d063d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7793d-c759-4124-be96-24a8e03974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9BBBB9-F4E3-4174-98B1-8A2B6D4BCA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DCC205-0863-4745-8814-D79AFA91740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4EB69EF-17DB-4F71-A100-0AEBE1FED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97c550-f50a-4525-87b5-9fa57d063d0c"/>
    <ds:schemaRef ds:uri="2767793d-c759-4124-be96-24a8e03974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887</Words>
  <Application>Microsoft Office PowerPoint</Application>
  <PresentationFormat>Custom</PresentationFormat>
  <Paragraphs>213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Adobe Garamond Pro</vt:lpstr>
      <vt:lpstr>Arial</vt:lpstr>
      <vt:lpstr>Calibri</vt:lpstr>
      <vt:lpstr>Calibri Light</vt:lpstr>
      <vt:lpstr>Franklin Gothic Demi</vt:lpstr>
      <vt:lpstr>Franklin Gothic Medium</vt:lpstr>
      <vt:lpstr>Helvetica</vt:lpstr>
      <vt:lpstr>Helvetica Oblique</vt:lpstr>
      <vt:lpstr>2_Office Theme</vt:lpstr>
      <vt:lpstr>Office Theme</vt:lpstr>
      <vt:lpstr>1_Office Theme</vt:lpstr>
      <vt:lpstr>PowerPoint Presentation</vt:lpstr>
      <vt:lpstr>Agenda</vt:lpstr>
      <vt:lpstr>Upcoming events  </vt:lpstr>
      <vt:lpstr>Have a question??? </vt:lpstr>
      <vt:lpstr>Wisconsin: Retooling our library partnership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Mexico: Reaching the hard to reach</vt:lpstr>
      <vt:lpstr>PowerPoint Presentation</vt:lpstr>
      <vt:lpstr>PowerPoint Presentation</vt:lpstr>
      <vt:lpstr>PowerPoint Presentation</vt:lpstr>
      <vt:lpstr>PowerPoint Presentation</vt:lpstr>
      <vt:lpstr>Indiana: Outreach in a new way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Speaker contact information</vt:lpstr>
      <vt:lpstr>Follow Up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Kayrish</dc:creator>
  <cp:lastModifiedBy>Ann Kayrish</cp:lastModifiedBy>
  <cp:revision>1</cp:revision>
  <cp:lastPrinted>2020-09-10T13:58:16Z</cp:lastPrinted>
  <dcterms:created xsi:type="dcterms:W3CDTF">2020-09-03T21:52:42Z</dcterms:created>
  <dcterms:modified xsi:type="dcterms:W3CDTF">2020-09-10T17:26:46Z</dcterms:modified>
</cp:coreProperties>
</file>