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9" r:id="rId12"/>
    <p:sldId id="266"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0258" autoAdjust="0"/>
  </p:normalViewPr>
  <p:slideViewPr>
    <p:cSldViewPr snapToGrid="0">
      <p:cViewPr varScale="1">
        <p:scale>
          <a:sx n="80" d="100"/>
          <a:sy n="80"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E4297A-517A-4714-840D-87D82CE96C4E}" type="datetimeFigureOut">
              <a:rPr lang="en-US" smtClean="0"/>
              <a:t>2/28/2020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5F148E-5966-4F02-AA53-7B552542CE2A}" type="slidenum">
              <a:rPr lang="en-US" smtClean="0"/>
              <a:t>‹#›</a:t>
            </a:fld>
            <a:endParaRPr lang="en-US"/>
          </a:p>
        </p:txBody>
      </p:sp>
    </p:spTree>
    <p:extLst>
      <p:ext uri="{BB962C8B-B14F-4D97-AF65-F5344CB8AC3E}">
        <p14:creationId xmlns:p14="http://schemas.microsoft.com/office/powerpoint/2010/main" val="2405880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Welcome to Medicare is NOT a physical.  It is a visit to keep you healthy.  </a:t>
            </a:r>
          </a:p>
          <a:p>
            <a:r>
              <a:rPr lang="en-US" dirty="0"/>
              <a:t>During the visit, your provider may discover an issue and may need to investigate further to treat a new or existing problem.  This “additional care” is considered diagnostic and may be billed as such.  Meaning the Medicare Part B deductible and co-insurance may apply.  </a:t>
            </a:r>
          </a:p>
        </p:txBody>
      </p:sp>
      <p:sp>
        <p:nvSpPr>
          <p:cNvPr id="4" name="Slide Number Placeholder 3"/>
          <p:cNvSpPr>
            <a:spLocks noGrp="1"/>
          </p:cNvSpPr>
          <p:nvPr>
            <p:ph type="sldNum" sz="quarter" idx="5"/>
          </p:nvPr>
        </p:nvSpPr>
        <p:spPr/>
        <p:txBody>
          <a:bodyPr/>
          <a:lstStyle/>
          <a:p>
            <a:fld id="{535F148E-5966-4F02-AA53-7B552542CE2A}" type="slidenum">
              <a:rPr lang="en-US" smtClean="0"/>
              <a:t>4</a:t>
            </a:fld>
            <a:endParaRPr lang="en-US"/>
          </a:p>
        </p:txBody>
      </p:sp>
    </p:spTree>
    <p:extLst>
      <p:ext uri="{BB962C8B-B14F-4D97-AF65-F5344CB8AC3E}">
        <p14:creationId xmlns:p14="http://schemas.microsoft.com/office/powerpoint/2010/main" val="4151839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Annual Wellness Visits are not physicals.  It is a plan to keep you healthy and identify potential risk factors such as heart disease, obesity, falls risk </a:t>
            </a:r>
            <a:r>
              <a:rPr lang="en-US" dirty="0" err="1"/>
              <a:t>etc</a:t>
            </a:r>
            <a:r>
              <a:rPr lang="en-US" dirty="0"/>
              <a:t>…….</a:t>
            </a:r>
          </a:p>
          <a:p>
            <a:r>
              <a:rPr lang="en-US" dirty="0"/>
              <a:t>Same as the Welcome to Medicare visit, if  your healthcare provider needs to investigate a new or old issue, it becomes a diagnostic issue where the Medicare Part B deductible and coinsurance may apply </a:t>
            </a:r>
          </a:p>
        </p:txBody>
      </p:sp>
      <p:sp>
        <p:nvSpPr>
          <p:cNvPr id="4" name="Slide Number Placeholder 3"/>
          <p:cNvSpPr>
            <a:spLocks noGrp="1"/>
          </p:cNvSpPr>
          <p:nvPr>
            <p:ph type="sldNum" sz="quarter" idx="5"/>
          </p:nvPr>
        </p:nvSpPr>
        <p:spPr/>
        <p:txBody>
          <a:bodyPr/>
          <a:lstStyle/>
          <a:p>
            <a:fld id="{535F148E-5966-4F02-AA53-7B552542CE2A}" type="slidenum">
              <a:rPr lang="en-US" smtClean="0"/>
              <a:t>5</a:t>
            </a:fld>
            <a:endParaRPr lang="en-US"/>
          </a:p>
        </p:txBody>
      </p:sp>
    </p:spTree>
    <p:extLst>
      <p:ext uri="{BB962C8B-B14F-4D97-AF65-F5344CB8AC3E}">
        <p14:creationId xmlns:p14="http://schemas.microsoft.com/office/powerpoint/2010/main" val="4263466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Medicare &amp; You Handbook, beginning on page 30 lists many of the Medicare preventive services you may be eligible for.  </a:t>
            </a:r>
          </a:p>
          <a:p>
            <a:r>
              <a:rPr lang="en-US" dirty="0"/>
              <a:t>**As a handout***</a:t>
            </a:r>
          </a:p>
          <a:p>
            <a:r>
              <a:rPr lang="en-US" dirty="0"/>
              <a:t>You may also use the publication from CMS:  Questions to Ask about Medicare Preventive Services (CMS Product No. 11542) </a:t>
            </a:r>
          </a:p>
        </p:txBody>
      </p:sp>
      <p:sp>
        <p:nvSpPr>
          <p:cNvPr id="4" name="Slide Number Placeholder 3"/>
          <p:cNvSpPr>
            <a:spLocks noGrp="1"/>
          </p:cNvSpPr>
          <p:nvPr>
            <p:ph type="sldNum" sz="quarter" idx="5"/>
          </p:nvPr>
        </p:nvSpPr>
        <p:spPr/>
        <p:txBody>
          <a:bodyPr/>
          <a:lstStyle/>
          <a:p>
            <a:fld id="{535F148E-5966-4F02-AA53-7B552542CE2A}" type="slidenum">
              <a:rPr lang="en-US" smtClean="0"/>
              <a:t>6</a:t>
            </a:fld>
            <a:endParaRPr lang="en-US"/>
          </a:p>
        </p:txBody>
      </p:sp>
    </p:spTree>
    <p:extLst>
      <p:ext uri="{BB962C8B-B14F-4D97-AF65-F5344CB8AC3E}">
        <p14:creationId xmlns:p14="http://schemas.microsoft.com/office/powerpoint/2010/main" val="1882071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5F148E-5966-4F02-AA53-7B552542CE2A}" type="slidenum">
              <a:rPr lang="en-US" smtClean="0"/>
              <a:t>8</a:t>
            </a:fld>
            <a:endParaRPr lang="en-US"/>
          </a:p>
        </p:txBody>
      </p:sp>
    </p:spTree>
    <p:extLst>
      <p:ext uri="{BB962C8B-B14F-4D97-AF65-F5344CB8AC3E}">
        <p14:creationId xmlns:p14="http://schemas.microsoft.com/office/powerpoint/2010/main" val="1506470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dirty="0"/>
              <a:t>If approved, you will receive a gray Connect Card from the CT Department of Social Services </a:t>
            </a:r>
            <a:r>
              <a:rPr lang="en-US" sz="1800" b="1" dirty="0"/>
              <a:t>(if you don’t already have one)</a:t>
            </a:r>
          </a:p>
          <a:p>
            <a:pPr marL="285750" indent="-285750">
              <a:buFont typeface="Arial" panose="020B0604020202020204" pitchFamily="34" charset="0"/>
              <a:buChar char="•"/>
            </a:pPr>
            <a:r>
              <a:rPr lang="en-US" sz="1800" dirty="0"/>
              <a:t>Pays your monthly Medicare Part B premium, and if needed, Medicare Part A premium</a:t>
            </a:r>
          </a:p>
          <a:p>
            <a:pPr marL="285750" indent="-285750">
              <a:buFont typeface="Arial" panose="020B0604020202020204" pitchFamily="34" charset="0"/>
              <a:buChar char="•"/>
            </a:pPr>
            <a:r>
              <a:rPr lang="en-US" sz="1800" dirty="0"/>
              <a:t>Enrolled in Original Medicare? QMB pays your Medicare Part A&amp;B deductibles, copays and coinsurance</a:t>
            </a:r>
          </a:p>
          <a:p>
            <a:pPr marL="742950" lvl="1" indent="-285750">
              <a:buFont typeface="Arial" panose="020B0604020202020204" pitchFamily="34" charset="0"/>
              <a:buChar char="•"/>
            </a:pPr>
            <a:r>
              <a:rPr lang="en-US" sz="1400" b="1" dirty="0"/>
              <a:t>Can keep your Medigap plan if you want to continue to see all providers who accept Original Medicare. Otherwise, some providers can refuse to accept QMB and refuse to see you. However, no matter what, they cannot balance bill you if they see you.</a:t>
            </a:r>
          </a:p>
          <a:p>
            <a:pPr marL="285750" indent="-285750">
              <a:buFont typeface="Arial" panose="020B0604020202020204" pitchFamily="34" charset="0"/>
              <a:buChar char="•"/>
            </a:pPr>
            <a:r>
              <a:rPr lang="en-US" sz="1800" dirty="0"/>
              <a:t>Enrolled in a Medicare Advantage Plan? This card pays your Medicare Advantage Plan deductibles, copays and or coinsurance (for services which Original Medicare would normally cover)</a:t>
            </a:r>
          </a:p>
          <a:p>
            <a:pPr marL="285750" indent="-285750">
              <a:buFont typeface="Arial" panose="020B0604020202020204" pitchFamily="34" charset="0"/>
              <a:buChar char="•"/>
            </a:pPr>
            <a:r>
              <a:rPr lang="en-US" sz="1800" dirty="0"/>
              <a:t>	</a:t>
            </a:r>
            <a:r>
              <a:rPr lang="en-US" sz="1800" b="1" dirty="0"/>
              <a:t>Also, if you are seeing an in-network provider for the MA plan, the provider cannot refuse to see you, regardless of whether they accept 	the QMB, and they cannot balance bill you.</a:t>
            </a:r>
          </a:p>
          <a:p>
            <a:pPr marL="285750" indent="-285750">
              <a:buFont typeface="Arial" panose="020B0604020202020204" pitchFamily="34" charset="0"/>
              <a:buChar char="•"/>
            </a:pPr>
            <a:r>
              <a:rPr lang="en-US" sz="1800" dirty="0"/>
              <a:t>Income limit - $2,196.51 Single person/$2,972.99 married couple</a:t>
            </a:r>
          </a:p>
          <a:p>
            <a:endParaRPr lang="en-US" dirty="0"/>
          </a:p>
        </p:txBody>
      </p:sp>
      <p:sp>
        <p:nvSpPr>
          <p:cNvPr id="4" name="Slide Number Placeholder 3"/>
          <p:cNvSpPr>
            <a:spLocks noGrp="1"/>
          </p:cNvSpPr>
          <p:nvPr>
            <p:ph type="sldNum" sz="quarter" idx="5"/>
          </p:nvPr>
        </p:nvSpPr>
        <p:spPr/>
        <p:txBody>
          <a:bodyPr/>
          <a:lstStyle/>
          <a:p>
            <a:fld id="{535F148E-5966-4F02-AA53-7B552542CE2A}" type="slidenum">
              <a:rPr lang="en-US" smtClean="0"/>
              <a:t>9</a:t>
            </a:fld>
            <a:endParaRPr lang="en-US"/>
          </a:p>
        </p:txBody>
      </p:sp>
    </p:spTree>
    <p:extLst>
      <p:ext uri="{BB962C8B-B14F-4D97-AF65-F5344CB8AC3E}">
        <p14:creationId xmlns:p14="http://schemas.microsoft.com/office/powerpoint/2010/main" val="1911905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need to send it redetermination paperwork each year to remain active on the program. Can disenroll at any time if desired, and should report any income changes to DSS.</a:t>
            </a:r>
          </a:p>
        </p:txBody>
      </p:sp>
      <p:sp>
        <p:nvSpPr>
          <p:cNvPr id="4" name="Slide Number Placeholder 3"/>
          <p:cNvSpPr>
            <a:spLocks noGrp="1"/>
          </p:cNvSpPr>
          <p:nvPr>
            <p:ph type="sldNum" sz="quarter" idx="5"/>
          </p:nvPr>
        </p:nvSpPr>
        <p:spPr/>
        <p:txBody>
          <a:bodyPr/>
          <a:lstStyle/>
          <a:p>
            <a:fld id="{535F148E-5966-4F02-AA53-7B552542CE2A}" type="slidenum">
              <a:rPr lang="en-US" smtClean="0"/>
              <a:t>12</a:t>
            </a:fld>
            <a:endParaRPr lang="en-US"/>
          </a:p>
        </p:txBody>
      </p:sp>
    </p:spTree>
    <p:extLst>
      <p:ext uri="{BB962C8B-B14F-4D97-AF65-F5344CB8AC3E}">
        <p14:creationId xmlns:p14="http://schemas.microsoft.com/office/powerpoint/2010/main" val="2362017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5F148E-5966-4F02-AA53-7B552542CE2A}" type="slidenum">
              <a:rPr lang="en-US" smtClean="0"/>
              <a:t>13</a:t>
            </a:fld>
            <a:endParaRPr lang="en-US"/>
          </a:p>
        </p:txBody>
      </p:sp>
    </p:spTree>
    <p:extLst>
      <p:ext uri="{BB962C8B-B14F-4D97-AF65-F5344CB8AC3E}">
        <p14:creationId xmlns:p14="http://schemas.microsoft.com/office/powerpoint/2010/main" val="3807014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6EA3A-545B-4C02-BCC2-7AC20EB399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6250A3-595E-41E4-969C-A226C7FD7D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B35A14-1F94-4315-8E16-BCEAC79D7B44}"/>
              </a:ext>
            </a:extLst>
          </p:cNvPr>
          <p:cNvSpPr>
            <a:spLocks noGrp="1"/>
          </p:cNvSpPr>
          <p:nvPr>
            <p:ph type="dt" sz="half" idx="10"/>
          </p:nvPr>
        </p:nvSpPr>
        <p:spPr/>
        <p:txBody>
          <a:bodyPr/>
          <a:lstStyle/>
          <a:p>
            <a:fld id="{3D01634B-CC91-4828-9999-89D58338FB63}" type="datetimeFigureOut">
              <a:rPr lang="en-US" smtClean="0"/>
              <a:t>2/28/2020</a:t>
            </a:fld>
            <a:endParaRPr lang="en-US"/>
          </a:p>
        </p:txBody>
      </p:sp>
      <p:sp>
        <p:nvSpPr>
          <p:cNvPr id="5" name="Footer Placeholder 4">
            <a:extLst>
              <a:ext uri="{FF2B5EF4-FFF2-40B4-BE49-F238E27FC236}">
                <a16:creationId xmlns:a16="http://schemas.microsoft.com/office/drawing/2014/main" id="{1C57E442-F7BF-4123-8A27-010F4F096F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4C68D5-7485-4758-A0F4-F02B73947410}"/>
              </a:ext>
            </a:extLst>
          </p:cNvPr>
          <p:cNvSpPr>
            <a:spLocks noGrp="1"/>
          </p:cNvSpPr>
          <p:nvPr>
            <p:ph type="sldNum" sz="quarter" idx="12"/>
          </p:nvPr>
        </p:nvSpPr>
        <p:spPr/>
        <p:txBody>
          <a:bodyPr/>
          <a:lstStyle/>
          <a:p>
            <a:fld id="{4BC0616A-32B4-4AEA-8A54-1FB5497333A5}" type="slidenum">
              <a:rPr lang="en-US" smtClean="0"/>
              <a:t>‹#›</a:t>
            </a:fld>
            <a:endParaRPr lang="en-US"/>
          </a:p>
        </p:txBody>
      </p:sp>
    </p:spTree>
    <p:extLst>
      <p:ext uri="{BB962C8B-B14F-4D97-AF65-F5344CB8AC3E}">
        <p14:creationId xmlns:p14="http://schemas.microsoft.com/office/powerpoint/2010/main" val="2321872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8EDE6-9727-4C0B-9696-16ECE1CA47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5D1C70-0986-46F6-ADA2-10246D0A14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D07645-8421-4977-8C85-ED61C3676461}"/>
              </a:ext>
            </a:extLst>
          </p:cNvPr>
          <p:cNvSpPr>
            <a:spLocks noGrp="1"/>
          </p:cNvSpPr>
          <p:nvPr>
            <p:ph type="dt" sz="half" idx="10"/>
          </p:nvPr>
        </p:nvSpPr>
        <p:spPr/>
        <p:txBody>
          <a:bodyPr/>
          <a:lstStyle/>
          <a:p>
            <a:fld id="{3D01634B-CC91-4828-9999-89D58338FB63}" type="datetimeFigureOut">
              <a:rPr lang="en-US" smtClean="0"/>
              <a:t>2/28/2020</a:t>
            </a:fld>
            <a:endParaRPr lang="en-US"/>
          </a:p>
        </p:txBody>
      </p:sp>
      <p:sp>
        <p:nvSpPr>
          <p:cNvPr id="5" name="Footer Placeholder 4">
            <a:extLst>
              <a:ext uri="{FF2B5EF4-FFF2-40B4-BE49-F238E27FC236}">
                <a16:creationId xmlns:a16="http://schemas.microsoft.com/office/drawing/2014/main" id="{589C183B-CA98-40A7-89E7-AC6FCE914C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BB22C-ADB0-4A53-9AAC-12CCD741959D}"/>
              </a:ext>
            </a:extLst>
          </p:cNvPr>
          <p:cNvSpPr>
            <a:spLocks noGrp="1"/>
          </p:cNvSpPr>
          <p:nvPr>
            <p:ph type="sldNum" sz="quarter" idx="12"/>
          </p:nvPr>
        </p:nvSpPr>
        <p:spPr/>
        <p:txBody>
          <a:bodyPr/>
          <a:lstStyle/>
          <a:p>
            <a:fld id="{4BC0616A-32B4-4AEA-8A54-1FB5497333A5}" type="slidenum">
              <a:rPr lang="en-US" smtClean="0"/>
              <a:t>‹#›</a:t>
            </a:fld>
            <a:endParaRPr lang="en-US"/>
          </a:p>
        </p:txBody>
      </p:sp>
    </p:spTree>
    <p:extLst>
      <p:ext uri="{BB962C8B-B14F-4D97-AF65-F5344CB8AC3E}">
        <p14:creationId xmlns:p14="http://schemas.microsoft.com/office/powerpoint/2010/main" val="736136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217097-11DB-4CFA-9971-E4D7EFE999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4BED55-5598-45A2-97A5-D5007C8FFF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DA0B55-335A-4FD8-A660-F34D778FBB8A}"/>
              </a:ext>
            </a:extLst>
          </p:cNvPr>
          <p:cNvSpPr>
            <a:spLocks noGrp="1"/>
          </p:cNvSpPr>
          <p:nvPr>
            <p:ph type="dt" sz="half" idx="10"/>
          </p:nvPr>
        </p:nvSpPr>
        <p:spPr/>
        <p:txBody>
          <a:bodyPr/>
          <a:lstStyle/>
          <a:p>
            <a:fld id="{3D01634B-CC91-4828-9999-89D58338FB63}" type="datetimeFigureOut">
              <a:rPr lang="en-US" smtClean="0"/>
              <a:t>2/28/2020</a:t>
            </a:fld>
            <a:endParaRPr lang="en-US"/>
          </a:p>
        </p:txBody>
      </p:sp>
      <p:sp>
        <p:nvSpPr>
          <p:cNvPr id="5" name="Footer Placeholder 4">
            <a:extLst>
              <a:ext uri="{FF2B5EF4-FFF2-40B4-BE49-F238E27FC236}">
                <a16:creationId xmlns:a16="http://schemas.microsoft.com/office/drawing/2014/main" id="{8B9D81B2-B2A4-4EF9-875A-C6606417B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5BCA0-BCEC-45F5-A582-1079B773AB9E}"/>
              </a:ext>
            </a:extLst>
          </p:cNvPr>
          <p:cNvSpPr>
            <a:spLocks noGrp="1"/>
          </p:cNvSpPr>
          <p:nvPr>
            <p:ph type="sldNum" sz="quarter" idx="12"/>
          </p:nvPr>
        </p:nvSpPr>
        <p:spPr/>
        <p:txBody>
          <a:bodyPr/>
          <a:lstStyle/>
          <a:p>
            <a:fld id="{4BC0616A-32B4-4AEA-8A54-1FB5497333A5}" type="slidenum">
              <a:rPr lang="en-US" smtClean="0"/>
              <a:t>‹#›</a:t>
            </a:fld>
            <a:endParaRPr lang="en-US"/>
          </a:p>
        </p:txBody>
      </p:sp>
    </p:spTree>
    <p:extLst>
      <p:ext uri="{BB962C8B-B14F-4D97-AF65-F5344CB8AC3E}">
        <p14:creationId xmlns:p14="http://schemas.microsoft.com/office/powerpoint/2010/main" val="2016231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8D365-3318-48CA-B177-ED33CE63E0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F3DD38-629F-4801-BD17-A241EDFD81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ACB4BA-FB4B-4266-9B25-EB85585D329C}"/>
              </a:ext>
            </a:extLst>
          </p:cNvPr>
          <p:cNvSpPr>
            <a:spLocks noGrp="1"/>
          </p:cNvSpPr>
          <p:nvPr>
            <p:ph type="dt" sz="half" idx="10"/>
          </p:nvPr>
        </p:nvSpPr>
        <p:spPr/>
        <p:txBody>
          <a:bodyPr/>
          <a:lstStyle/>
          <a:p>
            <a:fld id="{3D01634B-CC91-4828-9999-89D58338FB63}" type="datetimeFigureOut">
              <a:rPr lang="en-US" smtClean="0"/>
              <a:t>2/28/2020</a:t>
            </a:fld>
            <a:endParaRPr lang="en-US"/>
          </a:p>
        </p:txBody>
      </p:sp>
      <p:sp>
        <p:nvSpPr>
          <p:cNvPr id="5" name="Footer Placeholder 4">
            <a:extLst>
              <a:ext uri="{FF2B5EF4-FFF2-40B4-BE49-F238E27FC236}">
                <a16:creationId xmlns:a16="http://schemas.microsoft.com/office/drawing/2014/main" id="{638D306F-5DAD-41BA-9E05-E04AEE9B79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E6B1EB-EDBB-496F-B778-2DDB11236B95}"/>
              </a:ext>
            </a:extLst>
          </p:cNvPr>
          <p:cNvSpPr>
            <a:spLocks noGrp="1"/>
          </p:cNvSpPr>
          <p:nvPr>
            <p:ph type="sldNum" sz="quarter" idx="12"/>
          </p:nvPr>
        </p:nvSpPr>
        <p:spPr/>
        <p:txBody>
          <a:bodyPr/>
          <a:lstStyle/>
          <a:p>
            <a:fld id="{4BC0616A-32B4-4AEA-8A54-1FB5497333A5}" type="slidenum">
              <a:rPr lang="en-US" smtClean="0"/>
              <a:t>‹#›</a:t>
            </a:fld>
            <a:endParaRPr lang="en-US"/>
          </a:p>
        </p:txBody>
      </p:sp>
    </p:spTree>
    <p:extLst>
      <p:ext uri="{BB962C8B-B14F-4D97-AF65-F5344CB8AC3E}">
        <p14:creationId xmlns:p14="http://schemas.microsoft.com/office/powerpoint/2010/main" val="3832654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4832B-450B-4D95-AED5-D28C747544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AD4692-87D0-4F1C-B8D2-705505532B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D05CD6-149E-435D-9414-9C1D48514944}"/>
              </a:ext>
            </a:extLst>
          </p:cNvPr>
          <p:cNvSpPr>
            <a:spLocks noGrp="1"/>
          </p:cNvSpPr>
          <p:nvPr>
            <p:ph type="dt" sz="half" idx="10"/>
          </p:nvPr>
        </p:nvSpPr>
        <p:spPr/>
        <p:txBody>
          <a:bodyPr/>
          <a:lstStyle/>
          <a:p>
            <a:fld id="{3D01634B-CC91-4828-9999-89D58338FB63}" type="datetimeFigureOut">
              <a:rPr lang="en-US" smtClean="0"/>
              <a:t>2/28/2020</a:t>
            </a:fld>
            <a:endParaRPr lang="en-US"/>
          </a:p>
        </p:txBody>
      </p:sp>
      <p:sp>
        <p:nvSpPr>
          <p:cNvPr id="5" name="Footer Placeholder 4">
            <a:extLst>
              <a:ext uri="{FF2B5EF4-FFF2-40B4-BE49-F238E27FC236}">
                <a16:creationId xmlns:a16="http://schemas.microsoft.com/office/drawing/2014/main" id="{94821013-189C-44CD-B94B-3D4EDB68AD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40E6F4-3167-4EA3-96BC-772AD0A1A521}"/>
              </a:ext>
            </a:extLst>
          </p:cNvPr>
          <p:cNvSpPr>
            <a:spLocks noGrp="1"/>
          </p:cNvSpPr>
          <p:nvPr>
            <p:ph type="sldNum" sz="quarter" idx="12"/>
          </p:nvPr>
        </p:nvSpPr>
        <p:spPr/>
        <p:txBody>
          <a:bodyPr/>
          <a:lstStyle/>
          <a:p>
            <a:fld id="{4BC0616A-32B4-4AEA-8A54-1FB5497333A5}" type="slidenum">
              <a:rPr lang="en-US" smtClean="0"/>
              <a:t>‹#›</a:t>
            </a:fld>
            <a:endParaRPr lang="en-US"/>
          </a:p>
        </p:txBody>
      </p:sp>
    </p:spTree>
    <p:extLst>
      <p:ext uri="{BB962C8B-B14F-4D97-AF65-F5344CB8AC3E}">
        <p14:creationId xmlns:p14="http://schemas.microsoft.com/office/powerpoint/2010/main" val="2350085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AA6C2-5607-45BC-8BA1-3478EFBDAD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C907D2-0FF4-4C4E-A5C8-B8D61F6410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EAB438-3DAC-4D08-8925-6B287D7279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DB0B54-3127-4179-80DE-B65FBB9F4ABF}"/>
              </a:ext>
            </a:extLst>
          </p:cNvPr>
          <p:cNvSpPr>
            <a:spLocks noGrp="1"/>
          </p:cNvSpPr>
          <p:nvPr>
            <p:ph type="dt" sz="half" idx="10"/>
          </p:nvPr>
        </p:nvSpPr>
        <p:spPr/>
        <p:txBody>
          <a:bodyPr/>
          <a:lstStyle/>
          <a:p>
            <a:fld id="{3D01634B-CC91-4828-9999-89D58338FB63}" type="datetimeFigureOut">
              <a:rPr lang="en-US" smtClean="0"/>
              <a:t>2/28/2020</a:t>
            </a:fld>
            <a:endParaRPr lang="en-US"/>
          </a:p>
        </p:txBody>
      </p:sp>
      <p:sp>
        <p:nvSpPr>
          <p:cNvPr id="6" name="Footer Placeholder 5">
            <a:extLst>
              <a:ext uri="{FF2B5EF4-FFF2-40B4-BE49-F238E27FC236}">
                <a16:creationId xmlns:a16="http://schemas.microsoft.com/office/drawing/2014/main" id="{E7658A4C-B4C5-4898-8ABD-6835FCDA67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2CA761-6F76-4E59-906C-D995FE890B24}"/>
              </a:ext>
            </a:extLst>
          </p:cNvPr>
          <p:cNvSpPr>
            <a:spLocks noGrp="1"/>
          </p:cNvSpPr>
          <p:nvPr>
            <p:ph type="sldNum" sz="quarter" idx="12"/>
          </p:nvPr>
        </p:nvSpPr>
        <p:spPr/>
        <p:txBody>
          <a:bodyPr/>
          <a:lstStyle/>
          <a:p>
            <a:fld id="{4BC0616A-32B4-4AEA-8A54-1FB5497333A5}" type="slidenum">
              <a:rPr lang="en-US" smtClean="0"/>
              <a:t>‹#›</a:t>
            </a:fld>
            <a:endParaRPr lang="en-US"/>
          </a:p>
        </p:txBody>
      </p:sp>
    </p:spTree>
    <p:extLst>
      <p:ext uri="{BB962C8B-B14F-4D97-AF65-F5344CB8AC3E}">
        <p14:creationId xmlns:p14="http://schemas.microsoft.com/office/powerpoint/2010/main" val="934893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85417-9DB8-474D-B274-034DABC36E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3ECEFE-475E-406D-ADE3-2D4263B3AB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632ABA-DF45-4A83-9989-E1CEC29A37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F2E42D-E961-42CD-9A84-A239CBC7FA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896CF9-8537-4337-AA04-F57C300F1B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B3269F-2DA0-4124-BBA1-EC5F558C81A4}"/>
              </a:ext>
            </a:extLst>
          </p:cNvPr>
          <p:cNvSpPr>
            <a:spLocks noGrp="1"/>
          </p:cNvSpPr>
          <p:nvPr>
            <p:ph type="dt" sz="half" idx="10"/>
          </p:nvPr>
        </p:nvSpPr>
        <p:spPr/>
        <p:txBody>
          <a:bodyPr/>
          <a:lstStyle/>
          <a:p>
            <a:fld id="{3D01634B-CC91-4828-9999-89D58338FB63}" type="datetimeFigureOut">
              <a:rPr lang="en-US" smtClean="0"/>
              <a:t>2/28/2020</a:t>
            </a:fld>
            <a:endParaRPr lang="en-US"/>
          </a:p>
        </p:txBody>
      </p:sp>
      <p:sp>
        <p:nvSpPr>
          <p:cNvPr id="8" name="Footer Placeholder 7">
            <a:extLst>
              <a:ext uri="{FF2B5EF4-FFF2-40B4-BE49-F238E27FC236}">
                <a16:creationId xmlns:a16="http://schemas.microsoft.com/office/drawing/2014/main" id="{D473589E-1041-4CF7-AE44-1D4E2F5BD0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A6E0D8-E4B0-4FC7-9EB6-2112564A5BEE}"/>
              </a:ext>
            </a:extLst>
          </p:cNvPr>
          <p:cNvSpPr>
            <a:spLocks noGrp="1"/>
          </p:cNvSpPr>
          <p:nvPr>
            <p:ph type="sldNum" sz="quarter" idx="12"/>
          </p:nvPr>
        </p:nvSpPr>
        <p:spPr/>
        <p:txBody>
          <a:bodyPr/>
          <a:lstStyle/>
          <a:p>
            <a:fld id="{4BC0616A-32B4-4AEA-8A54-1FB5497333A5}" type="slidenum">
              <a:rPr lang="en-US" smtClean="0"/>
              <a:t>‹#›</a:t>
            </a:fld>
            <a:endParaRPr lang="en-US"/>
          </a:p>
        </p:txBody>
      </p:sp>
    </p:spTree>
    <p:extLst>
      <p:ext uri="{BB962C8B-B14F-4D97-AF65-F5344CB8AC3E}">
        <p14:creationId xmlns:p14="http://schemas.microsoft.com/office/powerpoint/2010/main" val="1966176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9322C-9B27-473F-A1B1-88C7B06AF7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BDAB0C-03D9-430F-8874-EF35E78D7DD6}"/>
              </a:ext>
            </a:extLst>
          </p:cNvPr>
          <p:cNvSpPr>
            <a:spLocks noGrp="1"/>
          </p:cNvSpPr>
          <p:nvPr>
            <p:ph type="dt" sz="half" idx="10"/>
          </p:nvPr>
        </p:nvSpPr>
        <p:spPr/>
        <p:txBody>
          <a:bodyPr/>
          <a:lstStyle/>
          <a:p>
            <a:fld id="{3D01634B-CC91-4828-9999-89D58338FB63}" type="datetimeFigureOut">
              <a:rPr lang="en-US" smtClean="0"/>
              <a:t>2/28/2020</a:t>
            </a:fld>
            <a:endParaRPr lang="en-US"/>
          </a:p>
        </p:txBody>
      </p:sp>
      <p:sp>
        <p:nvSpPr>
          <p:cNvPr id="4" name="Footer Placeholder 3">
            <a:extLst>
              <a:ext uri="{FF2B5EF4-FFF2-40B4-BE49-F238E27FC236}">
                <a16:creationId xmlns:a16="http://schemas.microsoft.com/office/drawing/2014/main" id="{91EF7057-DBDB-4792-BEC9-A0E09A9F0A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B6A369-A9D6-45B6-8EFE-3610F2DC9545}"/>
              </a:ext>
            </a:extLst>
          </p:cNvPr>
          <p:cNvSpPr>
            <a:spLocks noGrp="1"/>
          </p:cNvSpPr>
          <p:nvPr>
            <p:ph type="sldNum" sz="quarter" idx="12"/>
          </p:nvPr>
        </p:nvSpPr>
        <p:spPr/>
        <p:txBody>
          <a:bodyPr/>
          <a:lstStyle/>
          <a:p>
            <a:fld id="{4BC0616A-32B4-4AEA-8A54-1FB5497333A5}" type="slidenum">
              <a:rPr lang="en-US" smtClean="0"/>
              <a:t>‹#›</a:t>
            </a:fld>
            <a:endParaRPr lang="en-US"/>
          </a:p>
        </p:txBody>
      </p:sp>
    </p:spTree>
    <p:extLst>
      <p:ext uri="{BB962C8B-B14F-4D97-AF65-F5344CB8AC3E}">
        <p14:creationId xmlns:p14="http://schemas.microsoft.com/office/powerpoint/2010/main" val="4007039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8C7408-42DF-4187-B149-3DB013C1443C}"/>
              </a:ext>
            </a:extLst>
          </p:cNvPr>
          <p:cNvSpPr>
            <a:spLocks noGrp="1"/>
          </p:cNvSpPr>
          <p:nvPr>
            <p:ph type="dt" sz="half" idx="10"/>
          </p:nvPr>
        </p:nvSpPr>
        <p:spPr/>
        <p:txBody>
          <a:bodyPr/>
          <a:lstStyle/>
          <a:p>
            <a:fld id="{3D01634B-CC91-4828-9999-89D58338FB63}" type="datetimeFigureOut">
              <a:rPr lang="en-US" smtClean="0"/>
              <a:t>2/28/2020</a:t>
            </a:fld>
            <a:endParaRPr lang="en-US"/>
          </a:p>
        </p:txBody>
      </p:sp>
      <p:sp>
        <p:nvSpPr>
          <p:cNvPr id="3" name="Footer Placeholder 2">
            <a:extLst>
              <a:ext uri="{FF2B5EF4-FFF2-40B4-BE49-F238E27FC236}">
                <a16:creationId xmlns:a16="http://schemas.microsoft.com/office/drawing/2014/main" id="{F6605F5C-36CB-45DE-9AB1-38FEB11F70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2373C0-1387-47F4-98DA-E29FD0628145}"/>
              </a:ext>
            </a:extLst>
          </p:cNvPr>
          <p:cNvSpPr>
            <a:spLocks noGrp="1"/>
          </p:cNvSpPr>
          <p:nvPr>
            <p:ph type="sldNum" sz="quarter" idx="12"/>
          </p:nvPr>
        </p:nvSpPr>
        <p:spPr/>
        <p:txBody>
          <a:bodyPr/>
          <a:lstStyle/>
          <a:p>
            <a:fld id="{4BC0616A-32B4-4AEA-8A54-1FB5497333A5}" type="slidenum">
              <a:rPr lang="en-US" smtClean="0"/>
              <a:t>‹#›</a:t>
            </a:fld>
            <a:endParaRPr lang="en-US"/>
          </a:p>
        </p:txBody>
      </p:sp>
    </p:spTree>
    <p:extLst>
      <p:ext uri="{BB962C8B-B14F-4D97-AF65-F5344CB8AC3E}">
        <p14:creationId xmlns:p14="http://schemas.microsoft.com/office/powerpoint/2010/main" val="1252986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0A359-1C5F-4C78-B6F5-843E9144DA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D52DF7-E9C4-499F-9545-36AD8F5036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C3D8D9-F9A2-49B2-936D-ED6A41FC5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F5DEE0-E06E-4EF8-A4B8-B09E33CBAC3D}"/>
              </a:ext>
            </a:extLst>
          </p:cNvPr>
          <p:cNvSpPr>
            <a:spLocks noGrp="1"/>
          </p:cNvSpPr>
          <p:nvPr>
            <p:ph type="dt" sz="half" idx="10"/>
          </p:nvPr>
        </p:nvSpPr>
        <p:spPr/>
        <p:txBody>
          <a:bodyPr/>
          <a:lstStyle/>
          <a:p>
            <a:fld id="{3D01634B-CC91-4828-9999-89D58338FB63}" type="datetimeFigureOut">
              <a:rPr lang="en-US" smtClean="0"/>
              <a:t>2/28/2020</a:t>
            </a:fld>
            <a:endParaRPr lang="en-US"/>
          </a:p>
        </p:txBody>
      </p:sp>
      <p:sp>
        <p:nvSpPr>
          <p:cNvPr id="6" name="Footer Placeholder 5">
            <a:extLst>
              <a:ext uri="{FF2B5EF4-FFF2-40B4-BE49-F238E27FC236}">
                <a16:creationId xmlns:a16="http://schemas.microsoft.com/office/drawing/2014/main" id="{10411399-16F3-470B-A3CB-38FE04A3E6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DCD9BF-B07F-47BE-B55F-40A3BF6D1C8C}"/>
              </a:ext>
            </a:extLst>
          </p:cNvPr>
          <p:cNvSpPr>
            <a:spLocks noGrp="1"/>
          </p:cNvSpPr>
          <p:nvPr>
            <p:ph type="sldNum" sz="quarter" idx="12"/>
          </p:nvPr>
        </p:nvSpPr>
        <p:spPr/>
        <p:txBody>
          <a:bodyPr/>
          <a:lstStyle/>
          <a:p>
            <a:fld id="{4BC0616A-32B4-4AEA-8A54-1FB5497333A5}" type="slidenum">
              <a:rPr lang="en-US" smtClean="0"/>
              <a:t>‹#›</a:t>
            </a:fld>
            <a:endParaRPr lang="en-US"/>
          </a:p>
        </p:txBody>
      </p:sp>
    </p:spTree>
    <p:extLst>
      <p:ext uri="{BB962C8B-B14F-4D97-AF65-F5344CB8AC3E}">
        <p14:creationId xmlns:p14="http://schemas.microsoft.com/office/powerpoint/2010/main" val="4119421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63025-013D-40BB-9CA7-BFF2FDEFF9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67C399-2FDC-4D1A-90B0-3B9C39DD90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457F77-A196-42CD-8F38-E95E3138FA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A247F-DFF2-468F-BD42-DD10AE3997EA}"/>
              </a:ext>
            </a:extLst>
          </p:cNvPr>
          <p:cNvSpPr>
            <a:spLocks noGrp="1"/>
          </p:cNvSpPr>
          <p:nvPr>
            <p:ph type="dt" sz="half" idx="10"/>
          </p:nvPr>
        </p:nvSpPr>
        <p:spPr/>
        <p:txBody>
          <a:bodyPr/>
          <a:lstStyle/>
          <a:p>
            <a:fld id="{3D01634B-CC91-4828-9999-89D58338FB63}" type="datetimeFigureOut">
              <a:rPr lang="en-US" smtClean="0"/>
              <a:t>2/28/2020</a:t>
            </a:fld>
            <a:endParaRPr lang="en-US"/>
          </a:p>
        </p:txBody>
      </p:sp>
      <p:sp>
        <p:nvSpPr>
          <p:cNvPr id="6" name="Footer Placeholder 5">
            <a:extLst>
              <a:ext uri="{FF2B5EF4-FFF2-40B4-BE49-F238E27FC236}">
                <a16:creationId xmlns:a16="http://schemas.microsoft.com/office/drawing/2014/main" id="{3F9DB9B6-1F94-4233-AE25-8ED018111B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B9CFF5-71FA-461D-BDE8-F19991A18209}"/>
              </a:ext>
            </a:extLst>
          </p:cNvPr>
          <p:cNvSpPr>
            <a:spLocks noGrp="1"/>
          </p:cNvSpPr>
          <p:nvPr>
            <p:ph type="sldNum" sz="quarter" idx="12"/>
          </p:nvPr>
        </p:nvSpPr>
        <p:spPr/>
        <p:txBody>
          <a:bodyPr/>
          <a:lstStyle/>
          <a:p>
            <a:fld id="{4BC0616A-32B4-4AEA-8A54-1FB5497333A5}" type="slidenum">
              <a:rPr lang="en-US" smtClean="0"/>
              <a:t>‹#›</a:t>
            </a:fld>
            <a:endParaRPr lang="en-US"/>
          </a:p>
        </p:txBody>
      </p:sp>
    </p:spTree>
    <p:extLst>
      <p:ext uri="{BB962C8B-B14F-4D97-AF65-F5344CB8AC3E}">
        <p14:creationId xmlns:p14="http://schemas.microsoft.com/office/powerpoint/2010/main" val="3358071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FF1C27-78F7-436A-BC36-B05A7612D8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E5222C-3F03-4302-A226-E7B20D1CB5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246B28-6346-46DB-A40C-06D2794429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01634B-CC91-4828-9999-89D58338FB63}" type="datetimeFigureOut">
              <a:rPr lang="en-US" smtClean="0"/>
              <a:t>2/28/2020</a:t>
            </a:fld>
            <a:endParaRPr lang="en-US"/>
          </a:p>
        </p:txBody>
      </p:sp>
      <p:sp>
        <p:nvSpPr>
          <p:cNvPr id="5" name="Footer Placeholder 4">
            <a:extLst>
              <a:ext uri="{FF2B5EF4-FFF2-40B4-BE49-F238E27FC236}">
                <a16:creationId xmlns:a16="http://schemas.microsoft.com/office/drawing/2014/main" id="{E46890A8-8A4E-4474-89AC-1BA6DBE8FF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630817-7985-4E45-B3D5-8C8C2ED675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C0616A-32B4-4AEA-8A54-1FB5497333A5}" type="slidenum">
              <a:rPr lang="en-US" smtClean="0"/>
              <a:t>‹#›</a:t>
            </a:fld>
            <a:endParaRPr lang="en-US"/>
          </a:p>
        </p:txBody>
      </p:sp>
    </p:spTree>
    <p:extLst>
      <p:ext uri="{BB962C8B-B14F-4D97-AF65-F5344CB8AC3E}">
        <p14:creationId xmlns:p14="http://schemas.microsoft.com/office/powerpoint/2010/main" val="1017280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onnect.ct.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peoplematters.in/article/life-at-work/prediction-as-a-prelude-to-preventive-healthcare-6850"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hyperlink" Target="https://creativecommons.org/licenses/by-nc-sa/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pixabay.com/en/blue-apple-leaf-fruit-harvest-30976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medicare.gov/your-medicare-costs/get-help-paying-costs/medicare-savings-program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A98901-3266-42FF-BD0E-CA56C0257CDE}"/>
              </a:ext>
            </a:extLst>
          </p:cNvPr>
          <p:cNvSpPr>
            <a:spLocks noGrp="1"/>
          </p:cNvSpPr>
          <p:nvPr>
            <p:ph type="ctrTitle"/>
          </p:nvPr>
        </p:nvSpPr>
        <p:spPr>
          <a:xfrm>
            <a:off x="1524000" y="1122362"/>
            <a:ext cx="9144000" cy="2840037"/>
          </a:xfrm>
        </p:spPr>
        <p:txBody>
          <a:bodyPr>
            <a:normAutofit fontScale="90000"/>
          </a:bodyPr>
          <a:lstStyle/>
          <a:p>
            <a:r>
              <a:rPr lang="en-US" sz="5400" dirty="0"/>
              <a:t>Medicare Preventive Services, The Medicare Savings Program and Low Income Subsidy Program </a:t>
            </a:r>
          </a:p>
        </p:txBody>
      </p:sp>
      <p:sp>
        <p:nvSpPr>
          <p:cNvPr id="3" name="Subtitle 2">
            <a:extLst>
              <a:ext uri="{FF2B5EF4-FFF2-40B4-BE49-F238E27FC236}">
                <a16:creationId xmlns:a16="http://schemas.microsoft.com/office/drawing/2014/main" id="{F3E6C256-D382-400E-80C6-1524D113FE24}"/>
              </a:ext>
            </a:extLst>
          </p:cNvPr>
          <p:cNvSpPr>
            <a:spLocks noGrp="1"/>
          </p:cNvSpPr>
          <p:nvPr>
            <p:ph type="subTitle" idx="1"/>
          </p:nvPr>
        </p:nvSpPr>
        <p:spPr>
          <a:xfrm>
            <a:off x="1524000" y="4256436"/>
            <a:ext cx="9144000" cy="1600818"/>
          </a:xfrm>
        </p:spPr>
        <p:txBody>
          <a:bodyPr>
            <a:normAutofit/>
          </a:bodyPr>
          <a:lstStyle/>
          <a:p>
            <a:r>
              <a:rPr lang="en-US" dirty="0">
                <a:solidFill>
                  <a:schemeClr val="accent1">
                    <a:lumMod val="60000"/>
                    <a:lumOff val="40000"/>
                  </a:schemeClr>
                </a:solidFill>
              </a:rPr>
              <a:t>Presented by: The CHOICES Program </a:t>
            </a: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7" name="Footer Placeholder 13">
            <a:extLst>
              <a:ext uri="{FF2B5EF4-FFF2-40B4-BE49-F238E27FC236}">
                <a16:creationId xmlns:a16="http://schemas.microsoft.com/office/drawing/2014/main" id="{0AFDAF4A-93D9-454B-ACDD-058802F6B1B9}"/>
              </a:ext>
            </a:extLst>
          </p:cNvPr>
          <p:cNvSpPr>
            <a:spLocks noGrp="1"/>
          </p:cNvSpPr>
          <p:nvPr>
            <p:ph type="ftr" sz="quarter" idx="11"/>
          </p:nvPr>
        </p:nvSpPr>
        <p:spPr>
          <a:xfrm>
            <a:off x="800467" y="5735638"/>
            <a:ext cx="10665628" cy="486741"/>
          </a:xfrm>
        </p:spPr>
        <p:txBody>
          <a:bodyPr vert="horz" lIns="91440" tIns="45720" rIns="91440" bIns="45720" rtlCol="0" anchor="ctr">
            <a:normAutofit fontScale="92500" lnSpcReduction="20000"/>
          </a:bodyPr>
          <a:lstStyle/>
          <a:p>
            <a:pPr>
              <a:lnSpc>
                <a:spcPct val="90000"/>
              </a:lnSpc>
              <a:spcAft>
                <a:spcPts val="600"/>
              </a:spcAft>
            </a:pPr>
            <a:r>
              <a:rPr lang="en-US" dirty="0"/>
              <a:t>This project was supported, in part by grant number 90SAP0056, from the U.S. Administration for Community Living, Department of Health and Human Services, Washington, D.C. 20201. Grantees undertaking projects under government sponsorship are encouraged to express freely their findings and conclusions. Points of view or opinions do not, therefore, necessarily represent official Administration for Community Living policy.</a:t>
            </a:r>
            <a:endParaRPr lang="en-US" sz="900" kern="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410971308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2E0B7B-680C-42E2-9496-4F224227AB8F}"/>
              </a:ext>
            </a:extLst>
          </p:cNvPr>
          <p:cNvSpPr>
            <a:spLocks noGrp="1"/>
          </p:cNvSpPr>
          <p:nvPr>
            <p:ph type="title"/>
          </p:nvPr>
        </p:nvSpPr>
        <p:spPr>
          <a:xfrm>
            <a:off x="838200" y="963877"/>
            <a:ext cx="3494362" cy="4930246"/>
          </a:xfrm>
        </p:spPr>
        <p:txBody>
          <a:bodyPr>
            <a:normAutofit/>
          </a:bodyPr>
          <a:lstStyle/>
          <a:p>
            <a:pPr algn="r"/>
            <a:r>
              <a:rPr lang="en-US" b="1">
                <a:solidFill>
                  <a:schemeClr val="accent1"/>
                </a:solidFill>
              </a:rPr>
              <a:t>The Medicare Savings Program – SLMB and ALMB</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37456CD-5FB1-4BD0-9A98-DBE26A846C89}"/>
              </a:ext>
            </a:extLst>
          </p:cNvPr>
          <p:cNvSpPr>
            <a:spLocks noGrp="1"/>
          </p:cNvSpPr>
          <p:nvPr>
            <p:ph idx="1"/>
          </p:nvPr>
        </p:nvSpPr>
        <p:spPr>
          <a:xfrm>
            <a:off x="4976031" y="963877"/>
            <a:ext cx="6377769" cy="4930246"/>
          </a:xfrm>
        </p:spPr>
        <p:txBody>
          <a:bodyPr anchor="ctr">
            <a:normAutofit/>
          </a:bodyPr>
          <a:lstStyle/>
          <a:p>
            <a:pPr marL="0" indent="0">
              <a:buNone/>
            </a:pPr>
            <a:r>
              <a:rPr lang="en-US" sz="2400" dirty="0"/>
              <a:t>The next two levels of MSP pay your monthly Medicare Part B premium and qualify you for LIS; however, you do not receive a gray card. </a:t>
            </a:r>
          </a:p>
          <a:p>
            <a:pPr lvl="1"/>
            <a:r>
              <a:rPr lang="en-US" b="1" dirty="0"/>
              <a:t>SLMB $2,404.71 Single person/$3,254.79 married couple</a:t>
            </a:r>
          </a:p>
          <a:p>
            <a:pPr lvl="1"/>
            <a:r>
              <a:rPr lang="en-US" b="1" dirty="0"/>
              <a:t>ALMB $2,560.86 Single person/$3,466.14 married couple </a:t>
            </a:r>
          </a:p>
        </p:txBody>
      </p:sp>
    </p:spTree>
    <p:extLst>
      <p:ext uri="{BB962C8B-B14F-4D97-AF65-F5344CB8AC3E}">
        <p14:creationId xmlns:p14="http://schemas.microsoft.com/office/powerpoint/2010/main" val="1507012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41">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7BA55A-BA45-42B8-A05B-08260F653141}"/>
              </a:ext>
            </a:extLst>
          </p:cNvPr>
          <p:cNvSpPr>
            <a:spLocks noGrp="1"/>
          </p:cNvSpPr>
          <p:nvPr>
            <p:ph type="title"/>
          </p:nvPr>
        </p:nvSpPr>
        <p:spPr>
          <a:xfrm>
            <a:off x="838200" y="624568"/>
            <a:ext cx="3766457" cy="5412920"/>
          </a:xfrm>
        </p:spPr>
        <p:txBody>
          <a:bodyPr>
            <a:normAutofit/>
          </a:bodyPr>
          <a:lstStyle/>
          <a:p>
            <a:r>
              <a:rPr lang="en-US" b="1">
                <a:solidFill>
                  <a:srgbClr val="FFFFFF"/>
                </a:solidFill>
              </a:rPr>
              <a:t>What is considered income? </a:t>
            </a:r>
            <a:br>
              <a:rPr lang="en-US" b="1">
                <a:solidFill>
                  <a:srgbClr val="FFFFFF"/>
                </a:solidFill>
              </a:rPr>
            </a:br>
            <a:r>
              <a:rPr lang="en-US" b="1">
                <a:solidFill>
                  <a:srgbClr val="FFFFFF"/>
                </a:solidFill>
              </a:rPr>
              <a:t>Gross income from the following sources: </a:t>
            </a:r>
            <a:endParaRPr lang="en-US" b="1" dirty="0">
              <a:solidFill>
                <a:srgbClr val="FFFFFF"/>
              </a:solidFill>
            </a:endParaRPr>
          </a:p>
        </p:txBody>
      </p:sp>
      <p:sp>
        <p:nvSpPr>
          <p:cNvPr id="3" name="Content Placeholder 2">
            <a:extLst>
              <a:ext uri="{FF2B5EF4-FFF2-40B4-BE49-F238E27FC236}">
                <a16:creationId xmlns:a16="http://schemas.microsoft.com/office/drawing/2014/main" id="{7B07FA8D-C26E-472D-AFBB-EE3382EB6163}"/>
              </a:ext>
            </a:extLst>
          </p:cNvPr>
          <p:cNvSpPr>
            <a:spLocks noGrp="1"/>
          </p:cNvSpPr>
          <p:nvPr>
            <p:ph idx="1"/>
          </p:nvPr>
        </p:nvSpPr>
        <p:spPr>
          <a:xfrm>
            <a:off x="5600700" y="624568"/>
            <a:ext cx="5753098" cy="5412920"/>
          </a:xfrm>
        </p:spPr>
        <p:txBody>
          <a:bodyPr anchor="ctr">
            <a:normAutofit/>
          </a:bodyPr>
          <a:lstStyle/>
          <a:p>
            <a:r>
              <a:rPr lang="en-US" sz="2400" dirty="0"/>
              <a:t>Social Security Benefits</a:t>
            </a:r>
          </a:p>
          <a:p>
            <a:r>
              <a:rPr lang="en-US" sz="2400" dirty="0"/>
              <a:t>Supplemental Security Income </a:t>
            </a:r>
          </a:p>
          <a:p>
            <a:r>
              <a:rPr lang="en-US" sz="2400" dirty="0"/>
              <a:t>Wages</a:t>
            </a:r>
          </a:p>
          <a:p>
            <a:r>
              <a:rPr lang="en-US" sz="2400" dirty="0"/>
              <a:t>Pensions </a:t>
            </a:r>
          </a:p>
          <a:p>
            <a:r>
              <a:rPr lang="en-US" sz="2400" dirty="0"/>
              <a:t>Disability benefits </a:t>
            </a:r>
          </a:p>
          <a:p>
            <a:r>
              <a:rPr lang="en-US" sz="2400" dirty="0"/>
              <a:t>Workers’ compensation</a:t>
            </a:r>
          </a:p>
          <a:p>
            <a:r>
              <a:rPr lang="en-US" sz="2400" dirty="0"/>
              <a:t>Unemployment compensation</a:t>
            </a:r>
          </a:p>
          <a:p>
            <a:r>
              <a:rPr lang="en-US" sz="2400" dirty="0"/>
              <a:t>Interest/dividends </a:t>
            </a:r>
          </a:p>
          <a:p>
            <a:r>
              <a:rPr lang="en-US" sz="2400" dirty="0"/>
              <a:t>Rental Property income</a:t>
            </a:r>
          </a:p>
          <a:p>
            <a:r>
              <a:rPr lang="en-US" sz="2400" dirty="0"/>
              <a:t>Alimony/Child Support</a:t>
            </a:r>
          </a:p>
        </p:txBody>
      </p:sp>
    </p:spTree>
    <p:extLst>
      <p:ext uri="{BB962C8B-B14F-4D97-AF65-F5344CB8AC3E}">
        <p14:creationId xmlns:p14="http://schemas.microsoft.com/office/powerpoint/2010/main" val="3283567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DE1C59-1317-4B32-B826-D29A823787A6}"/>
              </a:ext>
            </a:extLst>
          </p:cNvPr>
          <p:cNvSpPr>
            <a:spLocks noGrp="1"/>
          </p:cNvSpPr>
          <p:nvPr>
            <p:ph type="title"/>
          </p:nvPr>
        </p:nvSpPr>
        <p:spPr>
          <a:xfrm>
            <a:off x="838200" y="894027"/>
            <a:ext cx="3494362" cy="4782873"/>
          </a:xfrm>
        </p:spPr>
        <p:txBody>
          <a:bodyPr>
            <a:normAutofit/>
          </a:bodyPr>
          <a:lstStyle/>
          <a:p>
            <a:pPr algn="r"/>
            <a:r>
              <a:rPr lang="en-US" b="1">
                <a:solidFill>
                  <a:schemeClr val="bg1"/>
                </a:solidFill>
              </a:rPr>
              <a:t>The Medicare Saving Program </a:t>
            </a:r>
            <a:r>
              <a:rPr lang="en-US" b="1" i="1">
                <a:solidFill>
                  <a:schemeClr val="bg1"/>
                </a:solidFill>
              </a:rPr>
              <a:t>Application </a:t>
            </a:r>
            <a:r>
              <a:rPr lang="en-US" b="1">
                <a:solidFill>
                  <a:schemeClr val="bg1"/>
                </a:solidFill>
              </a:rPr>
              <a:t>Process </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95E85A8-7CD4-45A1-A34E-702111C355CC}"/>
              </a:ext>
            </a:extLst>
          </p:cNvPr>
          <p:cNvSpPr>
            <a:spLocks noGrp="1"/>
          </p:cNvSpPr>
          <p:nvPr>
            <p:ph idx="1"/>
          </p:nvPr>
        </p:nvSpPr>
        <p:spPr>
          <a:xfrm>
            <a:off x="4976032" y="894027"/>
            <a:ext cx="6377768" cy="4782873"/>
          </a:xfrm>
        </p:spPr>
        <p:txBody>
          <a:bodyPr anchor="ctr">
            <a:normAutofit/>
          </a:bodyPr>
          <a:lstStyle/>
          <a:p>
            <a:r>
              <a:rPr lang="en-US" sz="2400" dirty="0">
                <a:solidFill>
                  <a:schemeClr val="bg1"/>
                </a:solidFill>
              </a:rPr>
              <a:t>Must be eligible for at least Medicare Part A</a:t>
            </a:r>
          </a:p>
          <a:p>
            <a:r>
              <a:rPr lang="en-US" sz="2400" dirty="0">
                <a:solidFill>
                  <a:schemeClr val="bg1"/>
                </a:solidFill>
              </a:rPr>
              <a:t>Simple three page application, with </a:t>
            </a:r>
            <a:r>
              <a:rPr lang="en-US" sz="2400" i="1" dirty="0">
                <a:solidFill>
                  <a:schemeClr val="bg1"/>
                </a:solidFill>
              </a:rPr>
              <a:t>no documentation required!</a:t>
            </a:r>
            <a:endParaRPr lang="en-US" sz="2400" dirty="0">
              <a:solidFill>
                <a:schemeClr val="bg1"/>
              </a:solidFill>
            </a:endParaRPr>
          </a:p>
          <a:p>
            <a:r>
              <a:rPr lang="en-US" sz="2400" dirty="0">
                <a:solidFill>
                  <a:schemeClr val="bg1"/>
                </a:solidFill>
              </a:rPr>
              <a:t>Apply to the CT Department of Social Services either via </a:t>
            </a:r>
          </a:p>
          <a:p>
            <a:pPr lvl="1"/>
            <a:r>
              <a:rPr lang="en-US" dirty="0">
                <a:solidFill>
                  <a:schemeClr val="bg1"/>
                </a:solidFill>
              </a:rPr>
              <a:t>Paper application (W1QMB) </a:t>
            </a:r>
            <a:r>
              <a:rPr lang="en-US" b="1" dirty="0">
                <a:solidFill>
                  <a:schemeClr val="bg1"/>
                </a:solidFill>
              </a:rPr>
              <a:t>OR</a:t>
            </a:r>
          </a:p>
          <a:p>
            <a:pPr lvl="1"/>
            <a:r>
              <a:rPr lang="en-US" dirty="0">
                <a:solidFill>
                  <a:schemeClr val="bg1"/>
                </a:solidFill>
              </a:rPr>
              <a:t>Online at </a:t>
            </a:r>
            <a:r>
              <a:rPr lang="en-US" dirty="0">
                <a:solidFill>
                  <a:schemeClr val="bg1"/>
                </a:solidFill>
                <a:hlinkClick r:id="rId3"/>
              </a:rPr>
              <a:t>www.connect.ct.gov</a:t>
            </a:r>
            <a:r>
              <a:rPr lang="en-US" dirty="0">
                <a:solidFill>
                  <a:schemeClr val="bg1"/>
                </a:solidFill>
              </a:rPr>
              <a:t> </a:t>
            </a:r>
          </a:p>
          <a:p>
            <a:r>
              <a:rPr lang="en-US" sz="2400" dirty="0">
                <a:solidFill>
                  <a:schemeClr val="bg1"/>
                </a:solidFill>
              </a:rPr>
              <a:t>The CT Department of Social Services processes the application within 45 days</a:t>
            </a:r>
          </a:p>
          <a:p>
            <a:r>
              <a:rPr lang="en-US" sz="2400" dirty="0">
                <a:solidFill>
                  <a:schemeClr val="bg1"/>
                </a:solidFill>
              </a:rPr>
              <a:t>No charge to apply and there is </a:t>
            </a:r>
            <a:r>
              <a:rPr lang="en-US" sz="2400" b="1" i="1" dirty="0">
                <a:solidFill>
                  <a:schemeClr val="bg1"/>
                </a:solidFill>
              </a:rPr>
              <a:t>no payback/estate recouping</a:t>
            </a:r>
            <a:r>
              <a:rPr lang="en-US" sz="2400" dirty="0">
                <a:solidFill>
                  <a:schemeClr val="bg1"/>
                </a:solidFill>
              </a:rPr>
              <a:t> for any level of the Medicare Savings Program </a:t>
            </a:r>
          </a:p>
          <a:p>
            <a:pPr lvl="1"/>
            <a:endParaRPr lang="en-US" dirty="0">
              <a:solidFill>
                <a:schemeClr val="bg1"/>
              </a:solidFill>
            </a:endParaRPr>
          </a:p>
        </p:txBody>
      </p:sp>
    </p:spTree>
    <p:extLst>
      <p:ext uri="{BB962C8B-B14F-4D97-AF65-F5344CB8AC3E}">
        <p14:creationId xmlns:p14="http://schemas.microsoft.com/office/powerpoint/2010/main" val="190362949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B210CB-6925-421D-BA37-4E4F8A2217FB}"/>
              </a:ext>
            </a:extLst>
          </p:cNvPr>
          <p:cNvSpPr>
            <a:spLocks noGrp="1"/>
          </p:cNvSpPr>
          <p:nvPr>
            <p:ph type="title"/>
          </p:nvPr>
        </p:nvSpPr>
        <p:spPr>
          <a:xfrm>
            <a:off x="838200" y="894027"/>
            <a:ext cx="3494362" cy="4782873"/>
          </a:xfrm>
        </p:spPr>
        <p:txBody>
          <a:bodyPr>
            <a:normAutofit/>
          </a:bodyPr>
          <a:lstStyle/>
          <a:p>
            <a:pPr algn="r"/>
            <a:r>
              <a:rPr lang="en-US" b="1">
                <a:solidFill>
                  <a:schemeClr val="bg1"/>
                </a:solidFill>
              </a:rPr>
              <a:t>Low Income Subsidy/Extra Help</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E32A4D4-8B93-4145-AA48-7AF27A9352B6}"/>
              </a:ext>
            </a:extLst>
          </p:cNvPr>
          <p:cNvSpPr>
            <a:spLocks noGrp="1"/>
          </p:cNvSpPr>
          <p:nvPr>
            <p:ph idx="1"/>
          </p:nvPr>
        </p:nvSpPr>
        <p:spPr>
          <a:xfrm>
            <a:off x="4976032" y="894027"/>
            <a:ext cx="6377768" cy="4782873"/>
          </a:xfrm>
        </p:spPr>
        <p:txBody>
          <a:bodyPr anchor="ctr">
            <a:normAutofit/>
          </a:bodyPr>
          <a:lstStyle/>
          <a:p>
            <a:r>
              <a:rPr lang="en-US" sz="2000" dirty="0">
                <a:solidFill>
                  <a:schemeClr val="bg1"/>
                </a:solidFill>
              </a:rPr>
              <a:t>Assistance with your Medicare Part D plan </a:t>
            </a:r>
            <a:r>
              <a:rPr lang="en-US" sz="2000" b="1" dirty="0">
                <a:solidFill>
                  <a:schemeClr val="bg1"/>
                </a:solidFill>
              </a:rPr>
              <a:t>or</a:t>
            </a:r>
            <a:r>
              <a:rPr lang="en-US" sz="2000" dirty="0">
                <a:solidFill>
                  <a:schemeClr val="bg1"/>
                </a:solidFill>
              </a:rPr>
              <a:t> if you chose a Medicare Advantage Plan with </a:t>
            </a:r>
            <a:r>
              <a:rPr lang="en-US" sz="2000" i="1" dirty="0">
                <a:solidFill>
                  <a:schemeClr val="bg1"/>
                </a:solidFill>
              </a:rPr>
              <a:t>drug coverage</a:t>
            </a:r>
            <a:r>
              <a:rPr lang="en-US" sz="2000" dirty="0">
                <a:solidFill>
                  <a:schemeClr val="bg1"/>
                </a:solidFill>
              </a:rPr>
              <a:t> </a:t>
            </a:r>
          </a:p>
          <a:p>
            <a:r>
              <a:rPr lang="en-US" sz="2000" dirty="0">
                <a:solidFill>
                  <a:schemeClr val="bg1"/>
                </a:solidFill>
              </a:rPr>
              <a:t>The Low Income Subsidy:</a:t>
            </a:r>
          </a:p>
          <a:p>
            <a:pPr lvl="1"/>
            <a:r>
              <a:rPr lang="en-US" sz="2000" dirty="0">
                <a:solidFill>
                  <a:schemeClr val="bg1"/>
                </a:solidFill>
              </a:rPr>
              <a:t>Help paying your monthly drug premium (up to $34.77/month)</a:t>
            </a:r>
          </a:p>
          <a:p>
            <a:pPr lvl="1"/>
            <a:r>
              <a:rPr lang="en-US" sz="2000" dirty="0">
                <a:solidFill>
                  <a:schemeClr val="bg1"/>
                </a:solidFill>
              </a:rPr>
              <a:t>Help paying your yearly drug deductible ($435)</a:t>
            </a:r>
          </a:p>
          <a:p>
            <a:pPr lvl="1"/>
            <a:r>
              <a:rPr lang="en-US" sz="2000" dirty="0">
                <a:solidFill>
                  <a:schemeClr val="bg1"/>
                </a:solidFill>
              </a:rPr>
              <a:t>Lowers your copays for </a:t>
            </a:r>
            <a:r>
              <a:rPr lang="en-US" sz="2000" i="1" dirty="0">
                <a:solidFill>
                  <a:schemeClr val="bg1"/>
                </a:solidFill>
              </a:rPr>
              <a:t>covered</a:t>
            </a:r>
            <a:r>
              <a:rPr lang="en-US" sz="2000" dirty="0">
                <a:solidFill>
                  <a:schemeClr val="bg1"/>
                </a:solidFill>
              </a:rPr>
              <a:t> prescription drugs to $3.60 generics and $8.95 name brand</a:t>
            </a:r>
          </a:p>
          <a:p>
            <a:r>
              <a:rPr lang="en-US" sz="2000" dirty="0">
                <a:solidFill>
                  <a:schemeClr val="bg1"/>
                </a:solidFill>
              </a:rPr>
              <a:t>Provides you a quarterly Special Enrollment Period to change plans, if needed </a:t>
            </a:r>
          </a:p>
          <a:p>
            <a:r>
              <a:rPr lang="en-US" sz="2000" dirty="0">
                <a:solidFill>
                  <a:schemeClr val="bg1"/>
                </a:solidFill>
              </a:rPr>
              <a:t>If you are enrolling in a drug plan that is not yet active, the Low Income Subsidy provides immediate, </a:t>
            </a:r>
            <a:r>
              <a:rPr lang="en-US" sz="2000" i="1" dirty="0">
                <a:solidFill>
                  <a:schemeClr val="bg1"/>
                </a:solidFill>
              </a:rPr>
              <a:t>temporary</a:t>
            </a:r>
            <a:r>
              <a:rPr lang="en-US" sz="2000" dirty="0">
                <a:solidFill>
                  <a:schemeClr val="bg1"/>
                </a:solidFill>
              </a:rPr>
              <a:t> drug coverage until your drug plan becomes active</a:t>
            </a:r>
          </a:p>
        </p:txBody>
      </p:sp>
    </p:spTree>
    <p:extLst>
      <p:ext uri="{BB962C8B-B14F-4D97-AF65-F5344CB8AC3E}">
        <p14:creationId xmlns:p14="http://schemas.microsoft.com/office/powerpoint/2010/main" val="95508013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9">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294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04B1CD2-C8E9-4F75-97BE-8C9447FA3BE8}"/>
              </a:ext>
            </a:extLst>
          </p:cNvPr>
          <p:cNvSpPr txBox="1"/>
          <p:nvPr/>
        </p:nvSpPr>
        <p:spPr>
          <a:xfrm>
            <a:off x="481263" y="803705"/>
            <a:ext cx="4361669" cy="303485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2600" b="1" kern="1200" dirty="0">
                <a:solidFill>
                  <a:srgbClr val="FFFFFF"/>
                </a:solidFill>
                <a:latin typeface="+mj-lt"/>
                <a:ea typeface="+mj-ea"/>
                <a:cs typeface="+mj-cs"/>
              </a:rPr>
              <a:t>CHOICES Counselors provide application assistance, Medicare education and guidance. </a:t>
            </a:r>
          </a:p>
          <a:p>
            <a:pPr algn="r">
              <a:lnSpc>
                <a:spcPct val="90000"/>
              </a:lnSpc>
              <a:spcBef>
                <a:spcPct val="0"/>
              </a:spcBef>
              <a:spcAft>
                <a:spcPts val="600"/>
              </a:spcAft>
            </a:pPr>
            <a:r>
              <a:rPr lang="en-US" sz="2600" b="1" kern="1200" dirty="0">
                <a:solidFill>
                  <a:srgbClr val="FFFFFF"/>
                </a:solidFill>
                <a:latin typeface="+mj-lt"/>
                <a:ea typeface="+mj-ea"/>
                <a:cs typeface="+mj-cs"/>
              </a:rPr>
              <a:t> Call CHOICES, in-state, toll-free </a:t>
            </a:r>
          </a:p>
          <a:p>
            <a:pPr algn="r">
              <a:lnSpc>
                <a:spcPct val="90000"/>
              </a:lnSpc>
              <a:spcBef>
                <a:spcPct val="0"/>
              </a:spcBef>
              <a:spcAft>
                <a:spcPts val="600"/>
              </a:spcAft>
            </a:pPr>
            <a:r>
              <a:rPr lang="en-US" sz="2600" b="1" kern="1200" dirty="0">
                <a:solidFill>
                  <a:srgbClr val="FFFFFF"/>
                </a:solidFill>
                <a:latin typeface="+mj-lt"/>
                <a:ea typeface="+mj-ea"/>
                <a:cs typeface="+mj-cs"/>
              </a:rPr>
              <a:t>1(800) 994-9422.  </a:t>
            </a:r>
          </a:p>
          <a:p>
            <a:pPr algn="r">
              <a:lnSpc>
                <a:spcPct val="90000"/>
              </a:lnSpc>
              <a:spcBef>
                <a:spcPct val="0"/>
              </a:spcBef>
              <a:spcAft>
                <a:spcPts val="600"/>
              </a:spcAft>
            </a:pPr>
            <a:endParaRPr lang="en-US" sz="2600" b="1" kern="1200" dirty="0">
              <a:solidFill>
                <a:srgbClr val="FFFFFF"/>
              </a:solidFill>
              <a:latin typeface="+mj-lt"/>
              <a:ea typeface="+mj-ea"/>
              <a:cs typeface="+mj-cs"/>
            </a:endParaRPr>
          </a:p>
        </p:txBody>
      </p:sp>
      <p:cxnSp>
        <p:nvCxnSpPr>
          <p:cNvPr id="25" name="Straight Connector 21">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3" name="Picture 2" descr="A close up of text on a white background&#10;&#10;Description automatically generated">
            <a:extLst>
              <a:ext uri="{FF2B5EF4-FFF2-40B4-BE49-F238E27FC236}">
                <a16:creationId xmlns:a16="http://schemas.microsoft.com/office/drawing/2014/main" id="{B72C7216-8EC2-4D3A-8E4C-6F59DC930B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5129" y="640080"/>
            <a:ext cx="4421211" cy="5578816"/>
          </a:xfrm>
          <a:prstGeom prst="rect">
            <a:avLst/>
          </a:prstGeom>
        </p:spPr>
      </p:pic>
    </p:spTree>
    <p:extLst>
      <p:ext uri="{BB962C8B-B14F-4D97-AF65-F5344CB8AC3E}">
        <p14:creationId xmlns:p14="http://schemas.microsoft.com/office/powerpoint/2010/main" val="1281699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EB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wooden, table, sitting, black&#10;&#10;Description automatically generated">
            <a:extLst>
              <a:ext uri="{FF2B5EF4-FFF2-40B4-BE49-F238E27FC236}">
                <a16:creationId xmlns:a16="http://schemas.microsoft.com/office/drawing/2014/main" id="{BCA71F71-26D0-4FF4-8444-FDC9C827249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43941" y="643467"/>
            <a:ext cx="9904117" cy="5571066"/>
          </a:xfrm>
          <a:prstGeom prst="rect">
            <a:avLst/>
          </a:prstGeom>
        </p:spPr>
      </p:pic>
      <p:sp>
        <p:nvSpPr>
          <p:cNvPr id="4" name="TextBox 3">
            <a:extLst>
              <a:ext uri="{FF2B5EF4-FFF2-40B4-BE49-F238E27FC236}">
                <a16:creationId xmlns:a16="http://schemas.microsoft.com/office/drawing/2014/main" id="{70468A16-6B23-4F13-BA93-70C02A6EAC9A}"/>
              </a:ext>
            </a:extLst>
          </p:cNvPr>
          <p:cNvSpPr txBox="1"/>
          <p:nvPr/>
        </p:nvSpPr>
        <p:spPr>
          <a:xfrm>
            <a:off x="8607967" y="6014478"/>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peoplematters.in/article/life-at-work/prediction-as-a-prelude-to-preventive-healthcare-6850">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862195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439F15-E5D4-4545-A70D-3BAD23E649C7}"/>
              </a:ext>
            </a:extLst>
          </p:cNvPr>
          <p:cNvSpPr>
            <a:spLocks noGrp="1"/>
          </p:cNvSpPr>
          <p:nvPr>
            <p:ph type="title"/>
          </p:nvPr>
        </p:nvSpPr>
        <p:spPr>
          <a:xfrm>
            <a:off x="838200" y="963877"/>
            <a:ext cx="3494362" cy="4930246"/>
          </a:xfrm>
        </p:spPr>
        <p:txBody>
          <a:bodyPr>
            <a:normAutofit/>
          </a:bodyPr>
          <a:lstStyle/>
          <a:p>
            <a:pPr algn="r"/>
            <a:r>
              <a:rPr lang="en-US" b="1">
                <a:solidFill>
                  <a:schemeClr val="accent1"/>
                </a:solidFill>
              </a:rPr>
              <a:t>Medicare Preventive Services </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2E04A45-EA33-47C0-88C6-3ED93E28DC92}"/>
              </a:ext>
            </a:extLst>
          </p:cNvPr>
          <p:cNvSpPr>
            <a:spLocks noGrp="1"/>
          </p:cNvSpPr>
          <p:nvPr>
            <p:ph idx="1"/>
          </p:nvPr>
        </p:nvSpPr>
        <p:spPr>
          <a:xfrm>
            <a:off x="4976031" y="963877"/>
            <a:ext cx="6377769" cy="4930246"/>
          </a:xfrm>
        </p:spPr>
        <p:txBody>
          <a:bodyPr anchor="ctr">
            <a:normAutofit/>
          </a:bodyPr>
          <a:lstStyle/>
          <a:p>
            <a:r>
              <a:rPr lang="en-US" sz="2400"/>
              <a:t>Medicare (or a Medicare Advantage Plan) covers many preventive services to help you stay healthy!  </a:t>
            </a:r>
          </a:p>
          <a:p>
            <a:r>
              <a:rPr lang="en-US" sz="2400"/>
              <a:t>Under Original Medicare, you will pay nothing for most preventive services, </a:t>
            </a:r>
            <a:r>
              <a:rPr lang="en-US" sz="2400" i="1"/>
              <a:t>if you get the services from a doctor or other healthcare provider who accepts Medicare Assignment</a:t>
            </a:r>
          </a:p>
          <a:p>
            <a:r>
              <a:rPr lang="en-US" sz="2400"/>
              <a:t>Enrolled in a Medicare Advantage Plan? </a:t>
            </a:r>
            <a:r>
              <a:rPr lang="en-US" sz="2400" i="1"/>
              <a:t>check with your plan for coverage and providers who participate with the plan</a:t>
            </a:r>
            <a:endParaRPr lang="en-US" sz="2400"/>
          </a:p>
        </p:txBody>
      </p:sp>
    </p:spTree>
    <p:extLst>
      <p:ext uri="{BB962C8B-B14F-4D97-AF65-F5344CB8AC3E}">
        <p14:creationId xmlns:p14="http://schemas.microsoft.com/office/powerpoint/2010/main" val="2436791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FB7F7A-7919-47BC-946E-6FEE910CC823}"/>
              </a:ext>
            </a:extLst>
          </p:cNvPr>
          <p:cNvSpPr>
            <a:spLocks noGrp="1"/>
          </p:cNvSpPr>
          <p:nvPr>
            <p:ph type="title"/>
          </p:nvPr>
        </p:nvSpPr>
        <p:spPr>
          <a:xfrm>
            <a:off x="838200" y="963877"/>
            <a:ext cx="3494362" cy="4930246"/>
          </a:xfrm>
        </p:spPr>
        <p:txBody>
          <a:bodyPr>
            <a:normAutofit/>
          </a:bodyPr>
          <a:lstStyle/>
          <a:p>
            <a:pPr algn="r"/>
            <a:r>
              <a:rPr lang="en-US" b="1">
                <a:solidFill>
                  <a:schemeClr val="accent1"/>
                </a:solidFill>
              </a:rPr>
              <a:t>“Welcome to Medicare” preventive visit</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E66CC48-11C2-43A7-A93D-228743E0F33C}"/>
              </a:ext>
            </a:extLst>
          </p:cNvPr>
          <p:cNvSpPr>
            <a:spLocks noGrp="1"/>
          </p:cNvSpPr>
          <p:nvPr>
            <p:ph idx="1"/>
          </p:nvPr>
        </p:nvSpPr>
        <p:spPr>
          <a:xfrm>
            <a:off x="4976031" y="963877"/>
            <a:ext cx="6377769" cy="4930246"/>
          </a:xfrm>
        </p:spPr>
        <p:txBody>
          <a:bodyPr anchor="ctr">
            <a:normAutofit/>
          </a:bodyPr>
          <a:lstStyle/>
          <a:p>
            <a:r>
              <a:rPr lang="en-US" sz="2200" dirty="0"/>
              <a:t>Medicare Part B covers a </a:t>
            </a:r>
            <a:r>
              <a:rPr lang="en-US" sz="2200" i="1" dirty="0"/>
              <a:t>one-time</a:t>
            </a:r>
            <a:r>
              <a:rPr lang="en-US" sz="2200" dirty="0"/>
              <a:t> Welcome to Medicare preventive visit and you receive this within the first 12 months of your Part B enrollment </a:t>
            </a:r>
          </a:p>
          <a:p>
            <a:r>
              <a:rPr lang="en-US" sz="2200" dirty="0"/>
              <a:t>During this visit your provider should:</a:t>
            </a:r>
          </a:p>
          <a:p>
            <a:pPr lvl="1"/>
            <a:r>
              <a:rPr lang="en-US" sz="2200" dirty="0"/>
              <a:t>Check height/weight/blood pressure/BMI and vision </a:t>
            </a:r>
          </a:p>
          <a:p>
            <a:pPr lvl="1"/>
            <a:r>
              <a:rPr lang="en-US" sz="2200" dirty="0"/>
              <a:t>Review medical and social history</a:t>
            </a:r>
          </a:p>
          <a:p>
            <a:pPr lvl="1"/>
            <a:r>
              <a:rPr lang="en-US" sz="2200" dirty="0"/>
              <a:t>Review your potential for depression and other mental health conditions</a:t>
            </a:r>
          </a:p>
          <a:p>
            <a:pPr lvl="1"/>
            <a:r>
              <a:rPr lang="en-US" sz="2200" dirty="0"/>
              <a:t>Provide education/counseling/referrals related to your risk factors and other health needs</a:t>
            </a:r>
          </a:p>
          <a:p>
            <a:pPr lvl="1"/>
            <a:r>
              <a:rPr lang="en-US" sz="2200" dirty="0"/>
              <a:t>Give you a check list/written plan with information about other preventive services you may need </a:t>
            </a:r>
          </a:p>
        </p:txBody>
      </p:sp>
    </p:spTree>
    <p:extLst>
      <p:ext uri="{BB962C8B-B14F-4D97-AF65-F5344CB8AC3E}">
        <p14:creationId xmlns:p14="http://schemas.microsoft.com/office/powerpoint/2010/main" val="3037055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F731AC-5A72-43C9-B20B-96A9A53FCFF9}"/>
              </a:ext>
            </a:extLst>
          </p:cNvPr>
          <p:cNvSpPr>
            <a:spLocks noGrp="1"/>
          </p:cNvSpPr>
          <p:nvPr>
            <p:ph type="title"/>
          </p:nvPr>
        </p:nvSpPr>
        <p:spPr>
          <a:xfrm>
            <a:off x="838200" y="963877"/>
            <a:ext cx="3494362" cy="4930246"/>
          </a:xfrm>
        </p:spPr>
        <p:txBody>
          <a:bodyPr>
            <a:normAutofit/>
          </a:bodyPr>
          <a:lstStyle/>
          <a:p>
            <a:pPr algn="r"/>
            <a:r>
              <a:rPr lang="en-US" b="1">
                <a:solidFill>
                  <a:schemeClr val="accent1"/>
                </a:solidFill>
              </a:rPr>
              <a:t>Annual “Wellness” Visit</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F77894-1259-4A4D-964D-CB04C140D665}"/>
              </a:ext>
            </a:extLst>
          </p:cNvPr>
          <p:cNvSpPr>
            <a:spLocks noGrp="1"/>
          </p:cNvSpPr>
          <p:nvPr>
            <p:ph idx="1"/>
          </p:nvPr>
        </p:nvSpPr>
        <p:spPr>
          <a:xfrm>
            <a:off x="4976031" y="963877"/>
            <a:ext cx="6377769" cy="4930246"/>
          </a:xfrm>
        </p:spPr>
        <p:txBody>
          <a:bodyPr anchor="ctr">
            <a:normAutofit/>
          </a:bodyPr>
          <a:lstStyle/>
          <a:p>
            <a:r>
              <a:rPr lang="en-US" sz="2400"/>
              <a:t>Yearly appointment with your primary care physician to either create or update your prevention plan. </a:t>
            </a:r>
          </a:p>
          <a:p>
            <a:r>
              <a:rPr lang="en-US" sz="2400"/>
              <a:t>During the visit your healthcare provider should</a:t>
            </a:r>
          </a:p>
          <a:p>
            <a:pPr lvl="1"/>
            <a:r>
              <a:rPr lang="en-US" dirty="0"/>
              <a:t>Check weight and blood pressure</a:t>
            </a:r>
          </a:p>
          <a:p>
            <a:pPr lvl="1"/>
            <a:r>
              <a:rPr lang="en-US" dirty="0"/>
              <a:t>Update risk assessment </a:t>
            </a:r>
          </a:p>
          <a:p>
            <a:pPr lvl="1"/>
            <a:r>
              <a:rPr lang="en-US" dirty="0"/>
              <a:t>Update medical/family history </a:t>
            </a:r>
          </a:p>
          <a:p>
            <a:pPr lvl="1"/>
            <a:r>
              <a:rPr lang="en-US" dirty="0"/>
              <a:t>Update list of current healthcare providers</a:t>
            </a:r>
          </a:p>
          <a:p>
            <a:pPr lvl="1"/>
            <a:r>
              <a:rPr lang="en-US" dirty="0"/>
              <a:t>Screen for cognitive issues</a:t>
            </a:r>
          </a:p>
          <a:p>
            <a:pPr lvl="1"/>
            <a:r>
              <a:rPr lang="en-US" dirty="0"/>
              <a:t>Provide advice and referrals to health educations and/or preventive counseling services </a:t>
            </a:r>
          </a:p>
        </p:txBody>
      </p:sp>
    </p:spTree>
    <p:extLst>
      <p:ext uri="{BB962C8B-B14F-4D97-AF65-F5344CB8AC3E}">
        <p14:creationId xmlns:p14="http://schemas.microsoft.com/office/powerpoint/2010/main" val="3062540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E4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building, bridge&#10;&#10;Description automatically generated">
            <a:extLst>
              <a:ext uri="{FF2B5EF4-FFF2-40B4-BE49-F238E27FC236}">
                <a16:creationId xmlns:a16="http://schemas.microsoft.com/office/drawing/2014/main" id="{30D63E7C-8A43-482D-9555-0AB681AEEC7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21035" y="791579"/>
            <a:ext cx="5129784" cy="5274842"/>
          </a:xfrm>
          <a:prstGeom prst="rect">
            <a:avLst/>
          </a:prstGeom>
        </p:spPr>
      </p:pic>
      <p:sp>
        <p:nvSpPr>
          <p:cNvPr id="15" name="Rectangle 14">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FC0E736-6198-40D2-A5A6-2C16FA8C4090}"/>
              </a:ext>
            </a:extLst>
          </p:cNvPr>
          <p:cNvPicPr>
            <a:picLocks noChangeAspect="1"/>
          </p:cNvPicPr>
          <p:nvPr/>
        </p:nvPicPr>
        <p:blipFill rotWithShape="1">
          <a:blip r:embed="rId5"/>
          <a:srcRect l="32602" t="11973" r="33495" b="9524"/>
          <a:stretch/>
        </p:blipFill>
        <p:spPr>
          <a:xfrm>
            <a:off x="1067432" y="643467"/>
            <a:ext cx="4277281" cy="5571066"/>
          </a:xfrm>
          <a:prstGeom prst="rect">
            <a:avLst/>
          </a:prstGeom>
        </p:spPr>
      </p:pic>
      <p:sp>
        <p:nvSpPr>
          <p:cNvPr id="7" name="TextBox 6">
            <a:extLst>
              <a:ext uri="{FF2B5EF4-FFF2-40B4-BE49-F238E27FC236}">
                <a16:creationId xmlns:a16="http://schemas.microsoft.com/office/drawing/2014/main" id="{C634278E-B9C6-40DA-AF35-FB01617FD8E2}"/>
              </a:ext>
            </a:extLst>
          </p:cNvPr>
          <p:cNvSpPr txBox="1"/>
          <p:nvPr/>
        </p:nvSpPr>
        <p:spPr>
          <a:xfrm>
            <a:off x="7249886" y="2935250"/>
            <a:ext cx="3666930" cy="1207542"/>
          </a:xfrm>
          <a:prstGeom prst="rect">
            <a:avLst/>
          </a:prstGeom>
          <a:noFill/>
        </p:spPr>
        <p:txBody>
          <a:bodyPr wrap="square" rtlCol="0">
            <a:spAutoFit/>
          </a:bodyPr>
          <a:lstStyle/>
          <a:p>
            <a:pPr algn="ctr"/>
            <a:r>
              <a:rPr lang="en-US" b="1" dirty="0">
                <a:solidFill>
                  <a:schemeClr val="bg1"/>
                </a:solidFill>
              </a:rPr>
              <a:t>You will see a blue apple next to preventive services Original Medicare covers on pages 30-49 of the Medicare &amp; You 2020 Handbook </a:t>
            </a:r>
          </a:p>
        </p:txBody>
      </p:sp>
    </p:spTree>
    <p:extLst>
      <p:ext uri="{BB962C8B-B14F-4D97-AF65-F5344CB8AC3E}">
        <p14:creationId xmlns:p14="http://schemas.microsoft.com/office/powerpoint/2010/main" val="1574342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A0136FE-7BF5-46DB-B151-DBBD1AA593B7}"/>
              </a:ext>
            </a:extLst>
          </p:cNvPr>
          <p:cNvSpPr>
            <a:spLocks noGrp="1"/>
          </p:cNvSpPr>
          <p:nvPr>
            <p:ph type="title"/>
          </p:nvPr>
        </p:nvSpPr>
        <p:spPr>
          <a:xfrm>
            <a:off x="2555631" y="1441938"/>
            <a:ext cx="7080738" cy="3974124"/>
          </a:xfrm>
        </p:spPr>
        <p:txBody>
          <a:bodyPr>
            <a:normAutofit/>
          </a:bodyPr>
          <a:lstStyle/>
          <a:p>
            <a:pPr algn="ctr"/>
            <a:r>
              <a:rPr lang="en-US" sz="5400" b="1">
                <a:solidFill>
                  <a:schemeClr val="bg1">
                    <a:lumMod val="95000"/>
                    <a:lumOff val="5000"/>
                  </a:schemeClr>
                </a:solidFill>
              </a:rPr>
              <a:t>Medicare Savings Program and Extra Help/Low Income Subsidy </a:t>
            </a:r>
          </a:p>
        </p:txBody>
      </p:sp>
    </p:spTree>
    <p:extLst>
      <p:ext uri="{BB962C8B-B14F-4D97-AF65-F5344CB8AC3E}">
        <p14:creationId xmlns:p14="http://schemas.microsoft.com/office/powerpoint/2010/main" val="298157157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04C20D-1204-46D9-BF27-9C83C1BEAB8F}"/>
              </a:ext>
            </a:extLst>
          </p:cNvPr>
          <p:cNvSpPr>
            <a:spLocks noGrp="1"/>
          </p:cNvSpPr>
          <p:nvPr>
            <p:ph type="title"/>
          </p:nvPr>
        </p:nvSpPr>
        <p:spPr>
          <a:xfrm>
            <a:off x="838200" y="894027"/>
            <a:ext cx="3494362" cy="4782873"/>
          </a:xfrm>
        </p:spPr>
        <p:txBody>
          <a:bodyPr>
            <a:normAutofit/>
          </a:bodyPr>
          <a:lstStyle/>
          <a:p>
            <a:pPr algn="r"/>
            <a:r>
              <a:rPr lang="en-US" b="1">
                <a:solidFill>
                  <a:schemeClr val="bg1"/>
                </a:solidFill>
              </a:rPr>
              <a:t>The Medicare Savings Program (MSP)</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DCA31AC-0DA3-4AA3-AD4E-070925B766E4}"/>
              </a:ext>
            </a:extLst>
          </p:cNvPr>
          <p:cNvSpPr>
            <a:spLocks noGrp="1"/>
          </p:cNvSpPr>
          <p:nvPr>
            <p:ph idx="1"/>
          </p:nvPr>
        </p:nvSpPr>
        <p:spPr>
          <a:xfrm>
            <a:off x="4976032" y="894027"/>
            <a:ext cx="6377768" cy="4782873"/>
          </a:xfrm>
        </p:spPr>
        <p:txBody>
          <a:bodyPr anchor="ctr">
            <a:normAutofit/>
          </a:bodyPr>
          <a:lstStyle/>
          <a:p>
            <a:r>
              <a:rPr lang="en-US" sz="2400">
                <a:solidFill>
                  <a:schemeClr val="bg1"/>
                </a:solidFill>
              </a:rPr>
              <a:t>You can get help from your state paying your Medicare Part B premium. In some cases, Medicare Savings Programs may also pay </a:t>
            </a:r>
            <a:r>
              <a:rPr lang="en-US" sz="2400">
                <a:solidFill>
                  <a:schemeClr val="bg1"/>
                </a:solidFill>
                <a:hlinkClick r:id="rId3" tooltip="&lt;p&gt;Part A covers inpatient hospital stays, care in a skilled nursing facility, hospice care, and some home health care.&lt;/p&gt;&#10;"/>
              </a:rPr>
              <a:t>Medicare Part A (Hospital Insurance)</a:t>
            </a:r>
            <a:r>
              <a:rPr lang="en-US" sz="2400">
                <a:solidFill>
                  <a:schemeClr val="bg1"/>
                </a:solidFill>
              </a:rPr>
              <a:t> and </a:t>
            </a:r>
            <a:r>
              <a:rPr lang="en-US" sz="2400">
                <a:solidFill>
                  <a:schemeClr val="bg1"/>
                </a:solidFill>
                <a:hlinkClick r:id="rId3" tooltip="&lt;p&gt;Part B covers certain doctors' services, outpatient care, medical supplies, and preventive services.&lt;/p&gt;&#10;"/>
              </a:rPr>
              <a:t>Medicare Part B (Medical Insurance)</a:t>
            </a:r>
            <a:r>
              <a:rPr lang="en-US" sz="2400">
                <a:solidFill>
                  <a:schemeClr val="bg1"/>
                </a:solidFill>
              </a:rPr>
              <a:t> deductibles, coinsurance, and copayments if you meet certain financial criteria</a:t>
            </a:r>
          </a:p>
          <a:p>
            <a:r>
              <a:rPr lang="en-US" sz="2400">
                <a:solidFill>
                  <a:schemeClr val="bg1"/>
                </a:solidFill>
              </a:rPr>
              <a:t>In Connecticut, there are three levels of the program.  All three levels of MSP pay your monthly Medicare Part B premium </a:t>
            </a:r>
            <a:r>
              <a:rPr lang="en-US" sz="2400" b="1">
                <a:solidFill>
                  <a:schemeClr val="bg1"/>
                </a:solidFill>
              </a:rPr>
              <a:t>and</a:t>
            </a:r>
            <a:r>
              <a:rPr lang="en-US" sz="2400">
                <a:solidFill>
                  <a:schemeClr val="bg1"/>
                </a:solidFill>
              </a:rPr>
              <a:t> all three levels enroll you into a program which helps with the Medicare prescription drug plan – called the Low Income Subsidy (LIS)</a:t>
            </a:r>
          </a:p>
          <a:p>
            <a:pPr marL="0" indent="0">
              <a:buNone/>
            </a:pPr>
            <a:endParaRPr lang="en-US" sz="2400">
              <a:solidFill>
                <a:schemeClr val="bg1"/>
              </a:solidFill>
            </a:endParaRPr>
          </a:p>
        </p:txBody>
      </p:sp>
    </p:spTree>
    <p:extLst>
      <p:ext uri="{BB962C8B-B14F-4D97-AF65-F5344CB8AC3E}">
        <p14:creationId xmlns:p14="http://schemas.microsoft.com/office/powerpoint/2010/main" val="54248824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3447C-6C7E-4AD7-AA5A-23C6588F88C6}"/>
              </a:ext>
            </a:extLst>
          </p:cNvPr>
          <p:cNvSpPr>
            <a:spLocks noGrp="1"/>
          </p:cNvSpPr>
          <p:nvPr>
            <p:ph type="title"/>
          </p:nvPr>
        </p:nvSpPr>
        <p:spPr>
          <a:xfrm>
            <a:off x="762001" y="803325"/>
            <a:ext cx="5314536" cy="1325563"/>
          </a:xfrm>
        </p:spPr>
        <p:txBody>
          <a:bodyPr>
            <a:normAutofit/>
          </a:bodyPr>
          <a:lstStyle/>
          <a:p>
            <a:r>
              <a:rPr lang="en-US" b="1" dirty="0"/>
              <a:t>Medicare Savings Program - QMB</a:t>
            </a:r>
          </a:p>
        </p:txBody>
      </p:sp>
      <p:sp>
        <p:nvSpPr>
          <p:cNvPr id="3" name="Content Placeholder 2">
            <a:extLst>
              <a:ext uri="{FF2B5EF4-FFF2-40B4-BE49-F238E27FC236}">
                <a16:creationId xmlns:a16="http://schemas.microsoft.com/office/drawing/2014/main" id="{15D0DD2B-1FD9-4601-AA4F-91601853A06A}"/>
              </a:ext>
            </a:extLst>
          </p:cNvPr>
          <p:cNvSpPr>
            <a:spLocks noGrp="1"/>
          </p:cNvSpPr>
          <p:nvPr>
            <p:ph idx="1"/>
          </p:nvPr>
        </p:nvSpPr>
        <p:spPr>
          <a:xfrm>
            <a:off x="762000" y="2279018"/>
            <a:ext cx="5314543" cy="3375920"/>
          </a:xfrm>
        </p:spPr>
        <p:txBody>
          <a:bodyPr anchor="t">
            <a:normAutofit fontScale="92500" lnSpcReduction="10000"/>
          </a:bodyPr>
          <a:lstStyle/>
          <a:p>
            <a:r>
              <a:rPr lang="en-US" sz="1800" dirty="0"/>
              <a:t>If approved, you will receive a gray Connect Card from the CT Department of Social Services </a:t>
            </a:r>
          </a:p>
          <a:p>
            <a:r>
              <a:rPr lang="en-US" sz="1800" dirty="0"/>
              <a:t>Pays your monthly Medicare Part B premium, and if needed, Medicare Part A premium</a:t>
            </a:r>
          </a:p>
          <a:p>
            <a:r>
              <a:rPr lang="en-US" sz="1800" dirty="0"/>
              <a:t>Enrolled in Original Medicare? QMB pays your Medicare Part A&amp;B deductibles and coinsurance, like a comprehensive Medigap policy.</a:t>
            </a:r>
          </a:p>
          <a:p>
            <a:r>
              <a:rPr lang="en-US" sz="1800" dirty="0"/>
              <a:t>Enrolled in a Medicare Advantage Plan? This card pays your Medicare Advantage Plan deductibles, copays and or coinsurance (for services which Original Medicare would normally cover)</a:t>
            </a:r>
          </a:p>
          <a:p>
            <a:r>
              <a:rPr lang="en-US" sz="1800" dirty="0"/>
              <a:t>Income limit - $2,196.51 Single person/$2,972.99 married couple</a:t>
            </a: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ircuit board&#10;&#10;Description automatically generated">
            <a:extLst>
              <a:ext uri="{FF2B5EF4-FFF2-40B4-BE49-F238E27FC236}">
                <a16:creationId xmlns:a16="http://schemas.microsoft.com/office/drawing/2014/main" id="{65536173-467F-4863-BBE7-21FE4E5BA4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057" y="1337683"/>
            <a:ext cx="3796790" cy="2407428"/>
          </a:xfrm>
          <a:prstGeom prst="rect">
            <a:avLst/>
          </a:prstGeom>
        </p:spPr>
      </p:pic>
    </p:spTree>
    <p:extLst>
      <p:ext uri="{BB962C8B-B14F-4D97-AF65-F5344CB8AC3E}">
        <p14:creationId xmlns:p14="http://schemas.microsoft.com/office/powerpoint/2010/main" val="79730461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1164</Words>
  <Application>Microsoft Office PowerPoint</Application>
  <PresentationFormat>Widescreen</PresentationFormat>
  <Paragraphs>92</Paragraphs>
  <Slides>14</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Medicare Preventive Services, The Medicare Savings Program and Low Income Subsidy Program </vt:lpstr>
      <vt:lpstr>PowerPoint Presentation</vt:lpstr>
      <vt:lpstr>Medicare Preventive Services </vt:lpstr>
      <vt:lpstr>“Welcome to Medicare” preventive visit</vt:lpstr>
      <vt:lpstr>Annual “Wellness” Visit</vt:lpstr>
      <vt:lpstr>PowerPoint Presentation</vt:lpstr>
      <vt:lpstr>Medicare Savings Program and Extra Help/Low Income Subsidy </vt:lpstr>
      <vt:lpstr>The Medicare Savings Program (MSP)</vt:lpstr>
      <vt:lpstr>Medicare Savings Program - QMB</vt:lpstr>
      <vt:lpstr>The Medicare Savings Program – SLMB and ALMB</vt:lpstr>
      <vt:lpstr>What is considered income?  Gross income from the following sources: </vt:lpstr>
      <vt:lpstr>The Medicare Saving Program Application Process </vt:lpstr>
      <vt:lpstr>Low Income Subsidy/Extra Help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Medicare Preventive Services, The Medicare Savings Program and Low Income Subsidy Program</dc:title>
  <dc:creator>LCrews</dc:creator>
  <cp:lastModifiedBy>Lambert, Melanie</cp:lastModifiedBy>
  <cp:revision>3</cp:revision>
  <dcterms:created xsi:type="dcterms:W3CDTF">2020-02-21T15:58:25Z</dcterms:created>
  <dcterms:modified xsi:type="dcterms:W3CDTF">2020-02-28T17:10:19Z</dcterms:modified>
</cp:coreProperties>
</file>