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75" r:id="rId4"/>
  </p:sldMasterIdLst>
  <p:notesMasterIdLst>
    <p:notesMasterId r:id="rId25"/>
  </p:notesMasterIdLst>
  <p:handoutMasterIdLst>
    <p:handoutMasterId r:id="rId26"/>
  </p:handoutMasterIdLst>
  <p:sldIdLst>
    <p:sldId id="258" r:id="rId5"/>
    <p:sldId id="652" r:id="rId6"/>
    <p:sldId id="666" r:id="rId7"/>
    <p:sldId id="281" r:id="rId8"/>
    <p:sldId id="319" r:id="rId9"/>
    <p:sldId id="667" r:id="rId10"/>
    <p:sldId id="638" r:id="rId11"/>
    <p:sldId id="651" r:id="rId12"/>
    <p:sldId id="653" r:id="rId13"/>
    <p:sldId id="645" r:id="rId14"/>
    <p:sldId id="654" r:id="rId15"/>
    <p:sldId id="659" r:id="rId16"/>
    <p:sldId id="650" r:id="rId17"/>
    <p:sldId id="658" r:id="rId18"/>
    <p:sldId id="655" r:id="rId19"/>
    <p:sldId id="657" r:id="rId20"/>
    <p:sldId id="642" r:id="rId21"/>
    <p:sldId id="661" r:id="rId22"/>
    <p:sldId id="662" r:id="rId23"/>
    <p:sldId id="663" r:id="rId24"/>
  </p:sldIdLst>
  <p:sldSz cx="10058400" cy="7772400"/>
  <p:notesSz cx="7010400" cy="9296400"/>
  <p:defaultTextStyle>
    <a:defPPr>
      <a:defRPr lang="en-US"/>
    </a:defPPr>
    <a:lvl1pPr marL="0" algn="l" defTabSz="509412" rtl="0" eaLnBrk="1" latinLnBrk="0" hangingPunct="1">
      <a:defRPr sz="2006" kern="1200">
        <a:solidFill>
          <a:schemeClr val="tx1"/>
        </a:solidFill>
        <a:latin typeface="+mn-lt"/>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546A"/>
    <a:srgbClr val="D55320"/>
    <a:srgbClr val="0048AA"/>
    <a:srgbClr val="203D89"/>
    <a:srgbClr val="FFFFFF"/>
    <a:srgbClr val="203D7A"/>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CA703F-6DBF-4001-89B7-3B06BF4AF0DA}" v="3" dt="2019-08-08T16:22:13.92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632" autoAdjust="0"/>
    <p:restoredTop sz="94626"/>
  </p:normalViewPr>
  <p:slideViewPr>
    <p:cSldViewPr snapToGrid="0" snapToObjects="1">
      <p:cViewPr varScale="1">
        <p:scale>
          <a:sx n="60" d="100"/>
          <a:sy n="60" d="100"/>
        </p:scale>
        <p:origin x="1554" y="72"/>
      </p:cViewPr>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97" d="100"/>
          <a:sy n="97" d="100"/>
        </p:scale>
        <p:origin x="4328" y="20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presProps" Target="presProps.xml"/><Relationship Id="rId30"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 Kayrish" userId="adcd31dd-bbde-44c5-8ea9-60b0a9a9d61e" providerId="ADAL" clId="{93CA703F-6DBF-4001-89B7-3B06BF4AF0DA}"/>
    <pc:docChg chg="custSel modSld modNotesMaster modHandout">
      <pc:chgData name="Ann Kayrish" userId="adcd31dd-bbde-44c5-8ea9-60b0a9a9d61e" providerId="ADAL" clId="{93CA703F-6DBF-4001-89B7-3B06BF4AF0DA}" dt="2019-08-08T16:22:32.341" v="291" actId="6549"/>
      <pc:docMkLst>
        <pc:docMk/>
      </pc:docMkLst>
      <pc:sldChg chg="modSp">
        <pc:chgData name="Ann Kayrish" userId="adcd31dd-bbde-44c5-8ea9-60b0a9a9d61e" providerId="ADAL" clId="{93CA703F-6DBF-4001-89B7-3B06BF4AF0DA}" dt="2019-08-08T16:22:32.341" v="291" actId="6549"/>
        <pc:sldMkLst>
          <pc:docMk/>
          <pc:sldMk cId="490897945" sldId="658"/>
        </pc:sldMkLst>
        <pc:spChg chg="mod">
          <ac:chgData name="Ann Kayrish" userId="adcd31dd-bbde-44c5-8ea9-60b0a9a9d61e" providerId="ADAL" clId="{93CA703F-6DBF-4001-89B7-3B06BF4AF0DA}" dt="2019-08-08T16:22:32.341" v="291" actId="6549"/>
          <ac:spMkLst>
            <pc:docMk/>
            <pc:sldMk cId="490897945" sldId="658"/>
            <ac:spMk id="3" creationId="{BCEC7245-D507-43BF-AF20-E48340177D10}"/>
          </ac:spMkLst>
        </pc:spChg>
      </pc:sldChg>
      <pc:sldChg chg="modNotesTx">
        <pc:chgData name="Ann Kayrish" userId="adcd31dd-bbde-44c5-8ea9-60b0a9a9d61e" providerId="ADAL" clId="{93CA703F-6DBF-4001-89B7-3B06BF4AF0DA}" dt="2019-08-08T14:33:07.316" v="34" actId="6549"/>
        <pc:sldMkLst>
          <pc:docMk/>
          <pc:sldMk cId="1809709437" sldId="659"/>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9C831F1-4A1A-9046-BB96-40FE06F7D527}"/>
              </a:ext>
            </a:extLst>
          </p:cNvPr>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a:extLst>
              <a:ext uri="{FF2B5EF4-FFF2-40B4-BE49-F238E27FC236}">
                <a16:creationId xmlns:a16="http://schemas.microsoft.com/office/drawing/2014/main" id="{DF587160-D1CE-D440-96EA-27ACFF3D70F4}"/>
              </a:ext>
            </a:extLst>
          </p:cNvPr>
          <p:cNvSpPr>
            <a:spLocks noGrp="1"/>
          </p:cNvSpPr>
          <p:nvPr>
            <p:ph type="dt" sz="quarter" idx="1"/>
          </p:nvPr>
        </p:nvSpPr>
        <p:spPr>
          <a:xfrm>
            <a:off x="3970939" y="0"/>
            <a:ext cx="3037840" cy="466434"/>
          </a:xfrm>
          <a:prstGeom prst="rect">
            <a:avLst/>
          </a:prstGeom>
        </p:spPr>
        <p:txBody>
          <a:bodyPr vert="horz" lIns="93171" tIns="46586" rIns="93171" bIns="46586" rtlCol="0"/>
          <a:lstStyle>
            <a:lvl1pPr algn="r">
              <a:defRPr sz="1200"/>
            </a:lvl1pPr>
          </a:lstStyle>
          <a:p>
            <a:fld id="{071C595D-0E85-834F-A9D0-56C95D37F945}" type="datetime1">
              <a:rPr lang="en-US" smtClean="0"/>
              <a:t>8/8/2019</a:t>
            </a:fld>
            <a:endParaRPr lang="en-US"/>
          </a:p>
        </p:txBody>
      </p:sp>
      <p:sp>
        <p:nvSpPr>
          <p:cNvPr id="4" name="Footer Placeholder 3">
            <a:extLst>
              <a:ext uri="{FF2B5EF4-FFF2-40B4-BE49-F238E27FC236}">
                <a16:creationId xmlns:a16="http://schemas.microsoft.com/office/drawing/2014/main" id="{11050E3E-220C-D14B-A539-BE976F95A8AC}"/>
              </a:ext>
            </a:extLst>
          </p:cNvPr>
          <p:cNvSpPr>
            <a:spLocks noGrp="1"/>
          </p:cNvSpPr>
          <p:nvPr>
            <p:ph type="ftr" sz="quarter" idx="2"/>
          </p:nvPr>
        </p:nvSpPr>
        <p:spPr>
          <a:xfrm>
            <a:off x="0" y="8829967"/>
            <a:ext cx="3037840" cy="466433"/>
          </a:xfrm>
          <a:prstGeom prst="rect">
            <a:avLst/>
          </a:prstGeom>
        </p:spPr>
        <p:txBody>
          <a:bodyPr vert="horz" lIns="93171" tIns="46586" rIns="93171" bIns="46586" rtlCol="0" anchor="b"/>
          <a:lstStyle>
            <a:lvl1pPr algn="l">
              <a:defRPr sz="1200"/>
            </a:lvl1pPr>
          </a:lstStyle>
          <a:p>
            <a:r>
              <a:rPr lang="en-US"/>
              <a:t>#AgeAction2019  |  ageaction.org  |  © 2019 National Council on Aging</a:t>
            </a:r>
          </a:p>
          <a:p>
            <a:r>
              <a:rPr lang="en-US"/>
              <a:t>
</a:t>
            </a:r>
          </a:p>
        </p:txBody>
      </p:sp>
      <p:sp>
        <p:nvSpPr>
          <p:cNvPr id="5" name="Slide Number Placeholder 4">
            <a:extLst>
              <a:ext uri="{FF2B5EF4-FFF2-40B4-BE49-F238E27FC236}">
                <a16:creationId xmlns:a16="http://schemas.microsoft.com/office/drawing/2014/main" id="{B0CD33EB-1234-E748-A49E-174CB7D6F220}"/>
              </a:ext>
            </a:extLst>
          </p:cNvPr>
          <p:cNvSpPr>
            <a:spLocks noGrp="1"/>
          </p:cNvSpPr>
          <p:nvPr>
            <p:ph type="sldNum" sz="quarter" idx="3"/>
          </p:nvPr>
        </p:nvSpPr>
        <p:spPr>
          <a:xfrm>
            <a:off x="3970939" y="8829967"/>
            <a:ext cx="3037840" cy="466433"/>
          </a:xfrm>
          <a:prstGeom prst="rect">
            <a:avLst/>
          </a:prstGeom>
        </p:spPr>
        <p:txBody>
          <a:bodyPr vert="horz" lIns="93171" tIns="46586" rIns="93171" bIns="46586" rtlCol="0" anchor="b"/>
          <a:lstStyle>
            <a:lvl1pPr algn="r">
              <a:defRPr sz="1200"/>
            </a:lvl1pPr>
          </a:lstStyle>
          <a:p>
            <a:fld id="{A1AEFA3C-107A-4B4A-850A-8B22D8DC2FB0}" type="slidenum">
              <a:rPr lang="en-US" smtClean="0"/>
              <a:t>‹#›</a:t>
            </a:fld>
            <a:endParaRPr lang="en-US"/>
          </a:p>
        </p:txBody>
      </p:sp>
    </p:spTree>
    <p:extLst>
      <p:ext uri="{BB962C8B-B14F-4D97-AF65-F5344CB8AC3E}">
        <p14:creationId xmlns:p14="http://schemas.microsoft.com/office/powerpoint/2010/main" val="1175603979"/>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1" tIns="46586" rIns="93171" bIns="46586" rtlCol="0"/>
          <a:lstStyle>
            <a:lvl1pPr algn="l">
              <a:defRPr sz="1200"/>
            </a:lvl1pPr>
          </a:lstStyle>
          <a:p>
            <a:endParaRPr lang="en-US"/>
          </a:p>
        </p:txBody>
      </p:sp>
      <p:sp>
        <p:nvSpPr>
          <p:cNvPr id="3" name="Date Placeholder 2"/>
          <p:cNvSpPr>
            <a:spLocks noGrp="1"/>
          </p:cNvSpPr>
          <p:nvPr>
            <p:ph type="dt" idx="1"/>
          </p:nvPr>
        </p:nvSpPr>
        <p:spPr>
          <a:xfrm>
            <a:off x="3970939" y="0"/>
            <a:ext cx="3037840" cy="466434"/>
          </a:xfrm>
          <a:prstGeom prst="rect">
            <a:avLst/>
          </a:prstGeom>
        </p:spPr>
        <p:txBody>
          <a:bodyPr vert="horz" lIns="93171" tIns="46586" rIns="93171" bIns="46586" rtlCol="0"/>
          <a:lstStyle>
            <a:lvl1pPr algn="r">
              <a:defRPr sz="1200"/>
            </a:lvl1pPr>
          </a:lstStyle>
          <a:p>
            <a:fld id="{F78DB8CA-D3AC-294A-BF0C-DA74C68B0A12}" type="datetime1">
              <a:rPr lang="en-US" smtClean="0"/>
              <a:t>8/8/2019</a:t>
            </a:fld>
            <a:endParaRPr lang="en-US"/>
          </a:p>
        </p:txBody>
      </p:sp>
      <p:sp>
        <p:nvSpPr>
          <p:cNvPr id="4" name="Slide Image Placeholder 3"/>
          <p:cNvSpPr>
            <a:spLocks noGrp="1" noRot="1" noChangeAspect="1"/>
          </p:cNvSpPr>
          <p:nvPr>
            <p:ph type="sldImg" idx="2"/>
          </p:nvPr>
        </p:nvSpPr>
        <p:spPr>
          <a:xfrm>
            <a:off x="1474788" y="1162050"/>
            <a:ext cx="4060825" cy="3136900"/>
          </a:xfrm>
          <a:prstGeom prst="rect">
            <a:avLst/>
          </a:prstGeom>
          <a:noFill/>
          <a:ln w="12700">
            <a:solidFill>
              <a:prstClr val="black"/>
            </a:solidFill>
          </a:ln>
        </p:spPr>
        <p:txBody>
          <a:bodyPr vert="horz" lIns="93171" tIns="46586" rIns="93171" bIns="46586" rtlCol="0" anchor="ctr"/>
          <a:lstStyle/>
          <a:p>
            <a:endParaRPr lang="en-US"/>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71" tIns="46586" rIns="93171" bIns="4658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1" tIns="46586" rIns="93171" bIns="46586" rtlCol="0" anchor="b"/>
          <a:lstStyle>
            <a:lvl1pPr algn="l">
              <a:defRPr sz="1200"/>
            </a:lvl1p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a:xfrm>
            <a:off x="3970939" y="8829967"/>
            <a:ext cx="3037840" cy="466433"/>
          </a:xfrm>
          <a:prstGeom prst="rect">
            <a:avLst/>
          </a:prstGeom>
        </p:spPr>
        <p:txBody>
          <a:bodyPr vert="horz" lIns="93171" tIns="46586" rIns="93171" bIns="46586" rtlCol="0" anchor="b"/>
          <a:lstStyle>
            <a:lvl1pPr algn="r">
              <a:defRPr sz="1200"/>
            </a:lvl1pPr>
          </a:lstStyle>
          <a:p>
            <a:fld id="{14EE2BAD-38AF-A34C-87FB-518E07AE052B}" type="slidenum">
              <a:rPr lang="en-US" smtClean="0"/>
              <a:t>‹#›</a:t>
            </a:fld>
            <a:endParaRPr lang="en-US"/>
          </a:p>
        </p:txBody>
      </p:sp>
    </p:spTree>
    <p:extLst>
      <p:ext uri="{BB962C8B-B14F-4D97-AF65-F5344CB8AC3E}">
        <p14:creationId xmlns:p14="http://schemas.microsoft.com/office/powerpoint/2010/main" val="1493283880"/>
      </p:ext>
    </p:extLst>
  </p:cSld>
  <p:clrMap bg1="lt1" tx1="dk1" bg2="lt2" tx2="dk2" accent1="accent1" accent2="accent2" accent3="accent3" accent4="accent4" accent5="accent5" accent6="accent6" hlink="hlink" folHlink="folHlink"/>
  <p:hf/>
  <p:notesStyle>
    <a:lvl1pPr marL="0" algn="l" defTabSz="1018824" rtl="0" eaLnBrk="1" latinLnBrk="0" hangingPunct="1">
      <a:defRPr sz="1337" kern="1200">
        <a:solidFill>
          <a:schemeClr val="tx1"/>
        </a:solidFill>
        <a:latin typeface="+mn-lt"/>
        <a:ea typeface="+mn-ea"/>
        <a:cs typeface="+mn-cs"/>
      </a:defRPr>
    </a:lvl1pPr>
    <a:lvl2pPr marL="509412" algn="l" defTabSz="1018824" rtl="0" eaLnBrk="1" latinLnBrk="0" hangingPunct="1">
      <a:defRPr sz="1337" kern="1200">
        <a:solidFill>
          <a:schemeClr val="tx1"/>
        </a:solidFill>
        <a:latin typeface="+mn-lt"/>
        <a:ea typeface="+mn-ea"/>
        <a:cs typeface="+mn-cs"/>
      </a:defRPr>
    </a:lvl2pPr>
    <a:lvl3pPr marL="1018824" algn="l" defTabSz="1018824" rtl="0" eaLnBrk="1" latinLnBrk="0" hangingPunct="1">
      <a:defRPr sz="1337" kern="1200">
        <a:solidFill>
          <a:schemeClr val="tx1"/>
        </a:solidFill>
        <a:latin typeface="+mn-lt"/>
        <a:ea typeface="+mn-ea"/>
        <a:cs typeface="+mn-cs"/>
      </a:defRPr>
    </a:lvl3pPr>
    <a:lvl4pPr marL="1528237" algn="l" defTabSz="1018824" rtl="0" eaLnBrk="1" latinLnBrk="0" hangingPunct="1">
      <a:defRPr sz="1337" kern="1200">
        <a:solidFill>
          <a:schemeClr val="tx1"/>
        </a:solidFill>
        <a:latin typeface="+mn-lt"/>
        <a:ea typeface="+mn-ea"/>
        <a:cs typeface="+mn-cs"/>
      </a:defRPr>
    </a:lvl4pPr>
    <a:lvl5pPr marL="2037649" algn="l" defTabSz="1018824" rtl="0" eaLnBrk="1" latinLnBrk="0" hangingPunct="1">
      <a:defRPr sz="1337" kern="1200">
        <a:solidFill>
          <a:schemeClr val="tx1"/>
        </a:solidFill>
        <a:latin typeface="+mn-lt"/>
        <a:ea typeface="+mn-ea"/>
        <a:cs typeface="+mn-cs"/>
      </a:defRPr>
    </a:lvl5pPr>
    <a:lvl6pPr marL="2547061" algn="l" defTabSz="1018824" rtl="0" eaLnBrk="1" latinLnBrk="0" hangingPunct="1">
      <a:defRPr sz="1337" kern="1200">
        <a:solidFill>
          <a:schemeClr val="tx1"/>
        </a:solidFill>
        <a:latin typeface="+mn-lt"/>
        <a:ea typeface="+mn-ea"/>
        <a:cs typeface="+mn-cs"/>
      </a:defRPr>
    </a:lvl6pPr>
    <a:lvl7pPr marL="3056473" algn="l" defTabSz="1018824" rtl="0" eaLnBrk="1" latinLnBrk="0" hangingPunct="1">
      <a:defRPr sz="1337" kern="1200">
        <a:solidFill>
          <a:schemeClr val="tx1"/>
        </a:solidFill>
        <a:latin typeface="+mn-lt"/>
        <a:ea typeface="+mn-ea"/>
        <a:cs typeface="+mn-cs"/>
      </a:defRPr>
    </a:lvl7pPr>
    <a:lvl8pPr marL="3565886" algn="l" defTabSz="1018824" rtl="0" eaLnBrk="1" latinLnBrk="0" hangingPunct="1">
      <a:defRPr sz="1337" kern="1200">
        <a:solidFill>
          <a:schemeClr val="tx1"/>
        </a:solidFill>
        <a:latin typeface="+mn-lt"/>
        <a:ea typeface="+mn-ea"/>
        <a:cs typeface="+mn-cs"/>
      </a:defRPr>
    </a:lvl8pPr>
    <a:lvl9pPr marL="4075298" algn="l" defTabSz="1018824" rtl="0" eaLnBrk="1" latinLnBrk="0" hangingPunct="1">
      <a:defRPr sz="1337"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cohoused, we mean that there are three grants given to the same organization in the same building/suite. If the grant is awarded to two different agencies in the same building, it is NOT cohoused. </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8/8/2019</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4</a:t>
            </a:fld>
            <a:endParaRPr lang="en-US"/>
          </a:p>
        </p:txBody>
      </p:sp>
    </p:spTree>
    <p:extLst>
      <p:ext uri="{BB962C8B-B14F-4D97-AF65-F5344CB8AC3E}">
        <p14:creationId xmlns:p14="http://schemas.microsoft.com/office/powerpoint/2010/main" val="133000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8/8/2019</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5</a:t>
            </a:fld>
            <a:endParaRPr lang="en-US"/>
          </a:p>
        </p:txBody>
      </p:sp>
    </p:spTree>
    <p:extLst>
      <p:ext uri="{BB962C8B-B14F-4D97-AF65-F5344CB8AC3E}">
        <p14:creationId xmlns:p14="http://schemas.microsoft.com/office/powerpoint/2010/main" val="14227382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1026363">
              <a:defRPr/>
            </a:pPr>
            <a:r>
              <a:rPr lang="en-US" sz="1200" dirty="0"/>
              <a:t>Other: Simplified language, Cleaner format, Email capability is back, Increase info on Medigap</a:t>
            </a:r>
            <a:endParaRPr lang="en-US" dirty="0"/>
          </a:p>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8/8/2019</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12</a:t>
            </a:fld>
            <a:endParaRPr lang="en-US"/>
          </a:p>
        </p:txBody>
      </p:sp>
    </p:spTree>
    <p:extLst>
      <p:ext uri="{BB962C8B-B14F-4D97-AF65-F5344CB8AC3E}">
        <p14:creationId xmlns:p14="http://schemas.microsoft.com/office/powerpoint/2010/main" val="4881312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Increased calls to 1-800 Medicare to confirm MSP/Extra Help status for those </a:t>
            </a:r>
            <a:r>
              <a:rPr lang="en-US" dirty="0" err="1"/>
              <a:t>indivi</a:t>
            </a:r>
            <a:r>
              <a:rPr lang="en-US" dirty="0"/>
              <a:t> unable to create a MY Medicare account</a:t>
            </a:r>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8/8/2019</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15</a:t>
            </a:fld>
            <a:endParaRPr lang="en-US"/>
          </a:p>
        </p:txBody>
      </p:sp>
    </p:spTree>
    <p:extLst>
      <p:ext uri="{BB962C8B-B14F-4D97-AF65-F5344CB8AC3E}">
        <p14:creationId xmlns:p14="http://schemas.microsoft.com/office/powerpoint/2010/main" val="11071891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endParaRPr lang="en-US"/>
          </a:p>
        </p:txBody>
      </p:sp>
      <p:sp>
        <p:nvSpPr>
          <p:cNvPr id="5" name="Date Placeholder 4"/>
          <p:cNvSpPr>
            <a:spLocks noGrp="1"/>
          </p:cNvSpPr>
          <p:nvPr>
            <p:ph type="dt" idx="1"/>
          </p:nvPr>
        </p:nvSpPr>
        <p:spPr/>
        <p:txBody>
          <a:bodyPr/>
          <a:lstStyle/>
          <a:p>
            <a:fld id="{F78DB8CA-D3AC-294A-BF0C-DA74C68B0A12}" type="datetime1">
              <a:rPr lang="en-US" smtClean="0"/>
              <a:t>8/8/2019</a:t>
            </a:fld>
            <a:endParaRPr lang="en-US"/>
          </a:p>
        </p:txBody>
      </p:sp>
      <p:sp>
        <p:nvSpPr>
          <p:cNvPr id="6" name="Footer Placeholder 5"/>
          <p:cNvSpPr>
            <a:spLocks noGrp="1"/>
          </p:cNvSpPr>
          <p:nvPr>
            <p:ph type="ftr" sz="quarter" idx="4"/>
          </p:nvPr>
        </p:nvSpPr>
        <p:spPr/>
        <p:txBody>
          <a:bodyPr/>
          <a:lstStyle/>
          <a:p>
            <a:r>
              <a:rPr lang="en-US"/>
              <a:t>#AgeAction2019  |  ageaction.org  |  © 2019 National Council on Aging</a:t>
            </a:r>
          </a:p>
          <a:p>
            <a:r>
              <a:rPr lang="en-US"/>
              <a:t>
</a:t>
            </a:r>
          </a:p>
        </p:txBody>
      </p:sp>
      <p:sp>
        <p:nvSpPr>
          <p:cNvPr id="7" name="Slide Number Placeholder 6"/>
          <p:cNvSpPr>
            <a:spLocks noGrp="1"/>
          </p:cNvSpPr>
          <p:nvPr>
            <p:ph type="sldNum" sz="quarter" idx="5"/>
          </p:nvPr>
        </p:nvSpPr>
        <p:spPr/>
        <p:txBody>
          <a:bodyPr/>
          <a:lstStyle/>
          <a:p>
            <a:fld id="{14EE2BAD-38AF-A34C-87FB-518E07AE052B}" type="slidenum">
              <a:rPr lang="en-US" smtClean="0"/>
              <a:t>19</a:t>
            </a:fld>
            <a:endParaRPr lang="en-US"/>
          </a:p>
        </p:txBody>
      </p:sp>
    </p:spTree>
    <p:extLst>
      <p:ext uri="{BB962C8B-B14F-4D97-AF65-F5344CB8AC3E}">
        <p14:creationId xmlns:p14="http://schemas.microsoft.com/office/powerpoint/2010/main" val="39594675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9E5AD54-4C95-404B-8D02-6B6C4AEDE473}"/>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6705" y="1120112"/>
            <a:ext cx="9443720" cy="1928337"/>
          </a:xfrm>
          <a:prstGeom prst="rect">
            <a:avLst/>
          </a:prstGeom>
        </p:spPr>
      </p:pic>
      <p:sp>
        <p:nvSpPr>
          <p:cNvPr id="2" name="Title 1"/>
          <p:cNvSpPr>
            <a:spLocks noGrp="1"/>
          </p:cNvSpPr>
          <p:nvPr>
            <p:ph type="title"/>
          </p:nvPr>
        </p:nvSpPr>
        <p:spPr>
          <a:xfrm>
            <a:off x="536775" y="1496291"/>
            <a:ext cx="8983579" cy="1379913"/>
          </a:xfrm>
        </p:spPr>
        <p:txBody>
          <a:bodyPr>
            <a:normAutofit/>
          </a:bodyPr>
          <a:lstStyle>
            <a:lvl1pPr>
              <a:defRPr sz="4000">
                <a:solidFill>
                  <a:srgbClr val="203D89"/>
                </a:solidFill>
              </a:defRPr>
            </a:lvl1pPr>
          </a:lstStyle>
          <a:p>
            <a:r>
              <a:rPr lang="en-US" dirty="0"/>
              <a:t>Click to edit Master title style</a:t>
            </a:r>
          </a:p>
        </p:txBody>
      </p:sp>
      <p:sp>
        <p:nvSpPr>
          <p:cNvPr id="4" name="Footer Placeholder 3"/>
          <p:cNvSpPr>
            <a:spLocks noGrp="1"/>
          </p:cNvSpPr>
          <p:nvPr>
            <p:ph type="ftr" sz="quarter" idx="11"/>
          </p:nvPr>
        </p:nvSpPr>
        <p:spPr/>
        <p:txBody>
          <a:bodyPr/>
          <a:lstStyle/>
          <a:p>
            <a:r>
              <a:rPr lang="en-US">
                <a:cs typeface="Arial" panose="020B0604020202020204" pitchFamily="34" charset="0"/>
              </a:rPr>
              <a:t>Improving the lives of 10 million older adults by 2020  |  © 2019 National Council on Aging</a:t>
            </a:r>
            <a:endParaRPr lang="en-US" dirty="0"/>
          </a:p>
        </p:txBody>
      </p:sp>
      <p:sp>
        <p:nvSpPr>
          <p:cNvPr id="5" name="Slide Number Placeholder 4"/>
          <p:cNvSpPr>
            <a:spLocks noGrp="1"/>
          </p:cNvSpPr>
          <p:nvPr>
            <p:ph type="sldNum" sz="quarter" idx="12"/>
          </p:nvPr>
        </p:nvSpPr>
        <p:spPr>
          <a:xfrm>
            <a:off x="8897978" y="7203865"/>
            <a:ext cx="1160422" cy="413808"/>
          </a:xfrm>
          <a:prstGeom prst="rect">
            <a:avLst/>
          </a:prstGeom>
        </p:spPr>
        <p:txBody>
          <a:bodyPr/>
          <a:lstStyle/>
          <a:p>
            <a:fld id="{7407AE2B-5099-7E47-BBD9-B1DA69B8770E}" type="slidenum">
              <a:rPr lang="en-US" smtClean="0"/>
              <a:pPr/>
              <a:t>‹#›</a:t>
            </a:fld>
            <a:endParaRPr lang="en-US" dirty="0"/>
          </a:p>
        </p:txBody>
      </p:sp>
      <p:pic>
        <p:nvPicPr>
          <p:cNvPr id="7" name="Picture Placeholder 63">
            <a:extLst>
              <a:ext uri="{FF2B5EF4-FFF2-40B4-BE49-F238E27FC236}">
                <a16:creationId xmlns:a16="http://schemas.microsoft.com/office/drawing/2014/main" id="{E62864D3-C584-7E4F-8347-02A1BFAFDB8A}"/>
              </a:ext>
            </a:extLst>
          </p:cNvPr>
          <p:cNvPicPr>
            <a:picLocks noChangeAspect="1"/>
          </p:cNvPicPr>
          <p:nvPr userDrawn="1"/>
        </p:nvPicPr>
        <p:blipFill rotWithShape="1">
          <a:blip r:embed="rId3" cstate="screen">
            <a:alphaModFix amt="50000"/>
            <a:extLst>
              <a:ext uri="{28A0092B-C50C-407E-A947-70E740481C1C}">
                <a14:useLocalDpi xmlns:a14="http://schemas.microsoft.com/office/drawing/2010/main"/>
              </a:ext>
            </a:extLst>
          </a:blip>
          <a:srcRect/>
          <a:stretch/>
        </p:blipFill>
        <p:spPr>
          <a:xfrm>
            <a:off x="4517870" y="188937"/>
            <a:ext cx="781834" cy="1627237"/>
          </a:xfrm>
          <a:prstGeom prst="rect">
            <a:avLst/>
          </a:prstGeom>
          <a:solidFill>
            <a:schemeClr val="bg1">
              <a:alpha val="42000"/>
            </a:schemeClr>
          </a:solidFill>
        </p:spPr>
      </p:pic>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306705" y="3246451"/>
            <a:ext cx="9443720" cy="3670287"/>
          </a:xfrm>
        </p:spPr>
        <p:txBody>
          <a:bodyPr/>
          <a:lstStyle/>
          <a:p>
            <a:endParaRPr lang="en-US"/>
          </a:p>
        </p:txBody>
      </p:sp>
    </p:spTree>
    <p:extLst>
      <p:ext uri="{BB962C8B-B14F-4D97-AF65-F5344CB8AC3E}">
        <p14:creationId xmlns:p14="http://schemas.microsoft.com/office/powerpoint/2010/main" val="9856902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BD8253E-A80C-8A47-A59A-078393247543}"/>
              </a:ext>
            </a:extLst>
          </p:cNvPr>
          <p:cNvPicPr>
            <a:picLocks noChangeAspect="1"/>
          </p:cNvPicPr>
          <p:nvPr userDrawn="1"/>
        </p:nvPicPr>
        <p:blipFill>
          <a:blip r:embed="rId2"/>
          <a:stretch>
            <a:fillRect/>
          </a:stretch>
        </p:blipFill>
        <p:spPr>
          <a:xfrm>
            <a:off x="347618" y="439839"/>
            <a:ext cx="9356987" cy="1273214"/>
          </a:xfrm>
          <a:prstGeom prst="rect">
            <a:avLst/>
          </a:prstGeom>
        </p:spPr>
      </p:pic>
      <p:sp>
        <p:nvSpPr>
          <p:cNvPr id="2" name="Title 1"/>
          <p:cNvSpPr>
            <a:spLocks noGrp="1"/>
          </p:cNvSpPr>
          <p:nvPr>
            <p:ph type="title" hasCustomPrompt="1"/>
          </p:nvPr>
        </p:nvSpPr>
        <p:spPr>
          <a:xfrm>
            <a:off x="716184" y="439840"/>
            <a:ext cx="8661608" cy="1111169"/>
          </a:xfrm>
          <a:prstGeom prst="rect">
            <a:avLst/>
          </a:prstGeom>
        </p:spPr>
        <p:txBody>
          <a:bodyPr anchor="ctr">
            <a:normAutofit/>
          </a:bodyPr>
          <a:lstStyle>
            <a:lvl1pPr algn="ctr">
              <a:lnSpc>
                <a:spcPts val="4019"/>
              </a:lnSpc>
              <a:defRPr sz="2184" b="1" i="0" baseline="0">
                <a:solidFill>
                  <a:srgbClr val="003E7F"/>
                </a:solidFill>
                <a:latin typeface="Helvetica" pitchFamily="2" charset="0"/>
                <a:cs typeface="Arial" panose="020B0604020202020204" pitchFamily="34" charset="0"/>
              </a:defRPr>
            </a:lvl1pPr>
          </a:lstStyle>
          <a:p>
            <a:r>
              <a:rPr lang="en-US" dirty="0"/>
              <a:t>Use smaller font size for a long title</a:t>
            </a:r>
          </a:p>
        </p:txBody>
      </p:sp>
      <p:sp>
        <p:nvSpPr>
          <p:cNvPr id="3" name="Text Placeholder 2"/>
          <p:cNvSpPr>
            <a:spLocks noGrp="1"/>
          </p:cNvSpPr>
          <p:nvPr>
            <p:ph type="body" idx="1" hasCustomPrompt="1"/>
          </p:nvPr>
        </p:nvSpPr>
        <p:spPr>
          <a:xfrm>
            <a:off x="1716509" y="2164467"/>
            <a:ext cx="7908759" cy="4537071"/>
          </a:xfrm>
          <a:prstGeom prst="rect">
            <a:avLst/>
          </a:prstGeom>
        </p:spPr>
        <p:txBody>
          <a:bodyPr>
            <a:normAutofit/>
          </a:bodyPr>
          <a:lstStyle>
            <a:lvl1pPr marL="0" indent="0" algn="l" defTabSz="62845" fontAlgn="t">
              <a:lnSpc>
                <a:spcPct val="100000"/>
              </a:lnSpc>
              <a:buClr>
                <a:srgbClr val="FFA900"/>
              </a:buClr>
              <a:buFontTx/>
              <a:buNone/>
              <a:defRPr sz="1600" b="0" i="0">
                <a:solidFill>
                  <a:schemeClr val="tx1"/>
                </a:solidFill>
                <a:latin typeface="Helvetica" pitchFamily="2" charset="0"/>
                <a:cs typeface="Arial" panose="020B0604020202020204" pitchFamily="34" charset="0"/>
              </a:defRPr>
            </a:lvl1pPr>
            <a:lvl2pPr marL="502755" indent="0">
              <a:buNone/>
              <a:defRPr sz="2200">
                <a:solidFill>
                  <a:schemeClr val="tx1">
                    <a:tint val="75000"/>
                  </a:schemeClr>
                </a:solidFill>
              </a:defRPr>
            </a:lvl2pPr>
            <a:lvl3pPr marL="1005509" indent="0">
              <a:buNone/>
              <a:defRPr sz="1980">
                <a:solidFill>
                  <a:schemeClr val="tx1">
                    <a:tint val="75000"/>
                  </a:schemeClr>
                </a:solidFill>
              </a:defRPr>
            </a:lvl3pPr>
            <a:lvl4pPr marL="1508263" indent="0">
              <a:buNone/>
              <a:defRPr sz="1760">
                <a:solidFill>
                  <a:schemeClr val="tx1">
                    <a:tint val="75000"/>
                  </a:schemeClr>
                </a:solidFill>
              </a:defRPr>
            </a:lvl4pPr>
            <a:lvl5pPr marL="2011019" indent="0">
              <a:buNone/>
              <a:defRPr sz="1760">
                <a:solidFill>
                  <a:schemeClr val="tx1">
                    <a:tint val="75000"/>
                  </a:schemeClr>
                </a:solidFill>
              </a:defRPr>
            </a:lvl5pPr>
            <a:lvl6pPr marL="2513772" indent="0">
              <a:buNone/>
              <a:defRPr sz="1760">
                <a:solidFill>
                  <a:schemeClr val="tx1">
                    <a:tint val="75000"/>
                  </a:schemeClr>
                </a:solidFill>
              </a:defRPr>
            </a:lvl6pPr>
            <a:lvl7pPr marL="3016528" indent="0">
              <a:buNone/>
              <a:defRPr sz="1760">
                <a:solidFill>
                  <a:schemeClr val="tx1">
                    <a:tint val="75000"/>
                  </a:schemeClr>
                </a:solidFill>
              </a:defRPr>
            </a:lvl7pPr>
            <a:lvl8pPr marL="3519282" indent="0">
              <a:buNone/>
              <a:defRPr sz="1760">
                <a:solidFill>
                  <a:schemeClr val="tx1">
                    <a:tint val="75000"/>
                  </a:schemeClr>
                </a:solidFill>
              </a:defRPr>
            </a:lvl8pPr>
            <a:lvl9pPr marL="4022038" indent="0">
              <a:buNone/>
              <a:defRPr sz="1760">
                <a:solidFill>
                  <a:schemeClr val="tx1">
                    <a:tint val="75000"/>
                  </a:schemeClr>
                </a:solidFill>
              </a:defRPr>
            </a:lvl9pPr>
          </a:lstStyle>
          <a:p>
            <a:pPr lvl="0"/>
            <a:r>
              <a:rPr lang="en-US" dirty="0"/>
              <a:t>Here you have a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8" name="Slide Number Placeholder 12">
            <a:extLst>
              <a:ext uri="{FF2B5EF4-FFF2-40B4-BE49-F238E27FC236}">
                <a16:creationId xmlns:a16="http://schemas.microsoft.com/office/drawing/2014/main" id="{C6526D6E-6044-9E4E-BD97-5A56B3DAC3D9}"/>
              </a:ext>
            </a:extLst>
          </p:cNvPr>
          <p:cNvSpPr>
            <a:spLocks noGrp="1"/>
          </p:cNvSpPr>
          <p:nvPr>
            <p:ph type="sldNum" sz="quarter" idx="14"/>
          </p:nvPr>
        </p:nvSpPr>
        <p:spPr>
          <a:xfrm>
            <a:off x="9008184" y="7203877"/>
            <a:ext cx="1050223" cy="568536"/>
          </a:xfrm>
          <a:prstGeom prst="rect">
            <a:avLst/>
          </a:prstGeom>
        </p:spPr>
        <p:txBody>
          <a:bodyPr vert="horz" lIns="100584" tIns="50292" rIns="100584" bIns="50292" rtlCol="0" anchor="ctr"/>
          <a:lstStyle>
            <a:lvl1pPr algn="ctr">
              <a:defRPr sz="1456"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1384670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cover">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B87D6E5-A01D-574C-AD95-63167BF1D90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301752" y="4145280"/>
            <a:ext cx="9443720" cy="2228088"/>
          </a:xfrm>
          <a:prstGeom prst="rect">
            <a:avLst/>
          </a:prstGeom>
        </p:spPr>
      </p:pic>
      <p:sp>
        <p:nvSpPr>
          <p:cNvPr id="13" name="Text Placeholder 12">
            <a:extLst>
              <a:ext uri="{FF2B5EF4-FFF2-40B4-BE49-F238E27FC236}">
                <a16:creationId xmlns:a16="http://schemas.microsoft.com/office/drawing/2014/main" id="{B09A0EBD-AD99-DB49-9B00-E9FB2EEA5FA6}"/>
              </a:ext>
            </a:extLst>
          </p:cNvPr>
          <p:cNvSpPr>
            <a:spLocks noGrp="1"/>
          </p:cNvSpPr>
          <p:nvPr>
            <p:ph type="body" sz="quarter" idx="10" hasCustomPrompt="1"/>
          </p:nvPr>
        </p:nvSpPr>
        <p:spPr>
          <a:xfrm>
            <a:off x="2553891" y="6208564"/>
            <a:ext cx="4950618" cy="496570"/>
          </a:xfrm>
          <a:prstGeom prst="rect">
            <a:avLst/>
          </a:prstGeom>
        </p:spPr>
        <p:txBody>
          <a:bodyPr anchor="ctr"/>
          <a:lstStyle>
            <a:lvl1pPr marL="0" indent="0" algn="ctr">
              <a:buFontTx/>
              <a:buNone/>
              <a:defRPr sz="1540" b="1" i="0">
                <a:latin typeface="Helvetica" pitchFamily="2" charset="0"/>
                <a:cs typeface="Arial" panose="020B0604020202020204" pitchFamily="34" charset="0"/>
              </a:defRPr>
            </a:lvl1pPr>
            <a:lvl2pPr marL="502920" indent="0" algn="ctr">
              <a:buFontTx/>
              <a:buNone/>
              <a:defRPr sz="1320"/>
            </a:lvl2pPr>
            <a:lvl3pPr marL="1005840" indent="0" algn="ctr">
              <a:buFontTx/>
              <a:buNone/>
              <a:defRPr sz="1320"/>
            </a:lvl3pPr>
            <a:lvl4pPr marL="1508760" indent="0" algn="ctr">
              <a:buFontTx/>
              <a:buNone/>
              <a:defRPr sz="1320"/>
            </a:lvl4pPr>
            <a:lvl5pPr marL="2011680" indent="0" algn="ctr">
              <a:buFontTx/>
              <a:buNone/>
              <a:defRPr sz="1320"/>
            </a:lvl5pPr>
          </a:lstStyle>
          <a:p>
            <a:pPr lvl="0"/>
            <a:r>
              <a:rPr lang="en-US" dirty="0"/>
              <a:t>Presenter    |   Date</a:t>
            </a:r>
          </a:p>
        </p:txBody>
      </p:sp>
      <p:sp>
        <p:nvSpPr>
          <p:cNvPr id="8" name="Picture Placeholder 7">
            <a:extLst>
              <a:ext uri="{FF2B5EF4-FFF2-40B4-BE49-F238E27FC236}">
                <a16:creationId xmlns:a16="http://schemas.microsoft.com/office/drawing/2014/main" id="{6EB31438-3383-4844-B4D9-96D18D0DFC6C}"/>
              </a:ext>
            </a:extLst>
          </p:cNvPr>
          <p:cNvSpPr>
            <a:spLocks noGrp="1"/>
          </p:cNvSpPr>
          <p:nvPr>
            <p:ph type="pic" sz="quarter" idx="13"/>
          </p:nvPr>
        </p:nvSpPr>
        <p:spPr>
          <a:xfrm>
            <a:off x="324104" y="368469"/>
            <a:ext cx="9421368" cy="3517731"/>
          </a:xfrm>
          <a:prstGeom prst="rect">
            <a:avLst/>
          </a:prstGeom>
          <a:solidFill>
            <a:srgbClr val="203D89"/>
          </a:solidFill>
        </p:spPr>
        <p:txBody>
          <a:bodyPr/>
          <a:lstStyle>
            <a:lvl1pPr marL="0" indent="0">
              <a:buNone/>
              <a:defRPr>
                <a:solidFill>
                  <a:srgbClr val="203D7A"/>
                </a:solidFill>
              </a:defRPr>
            </a:lvl1pPr>
          </a:lstStyle>
          <a:p>
            <a:endParaRPr lang="en-US" dirty="0"/>
          </a:p>
        </p:txBody>
      </p:sp>
      <p:sp>
        <p:nvSpPr>
          <p:cNvPr id="5" name="Footer Placeholder 4">
            <a:extLst>
              <a:ext uri="{FF2B5EF4-FFF2-40B4-BE49-F238E27FC236}">
                <a16:creationId xmlns:a16="http://schemas.microsoft.com/office/drawing/2014/main" id="{0C4777F1-C507-304E-B27E-52CCF46BAA9A}"/>
              </a:ext>
            </a:extLst>
          </p:cNvPr>
          <p:cNvSpPr>
            <a:spLocks noGrp="1"/>
          </p:cNvSpPr>
          <p:nvPr>
            <p:ph type="ftr" sz="quarter" idx="14"/>
          </p:nvPr>
        </p:nvSpPr>
        <p:spPr/>
        <p:txBody>
          <a:bodyPr/>
          <a:lstStyle/>
          <a:p>
            <a:r>
              <a:rPr lang="en-US">
                <a:cs typeface="Arial" panose="020B0604020202020204" pitchFamily="34" charset="0"/>
              </a:rPr>
              <a:t>Improving the lives of 10 million older adults by 2020  |  © 2019 National Council on Aging</a:t>
            </a:r>
            <a:endParaRPr lang="en-US" dirty="0"/>
          </a:p>
        </p:txBody>
      </p:sp>
      <p:sp>
        <p:nvSpPr>
          <p:cNvPr id="6" name="Slide Number Placeholder 5">
            <a:extLst>
              <a:ext uri="{FF2B5EF4-FFF2-40B4-BE49-F238E27FC236}">
                <a16:creationId xmlns:a16="http://schemas.microsoft.com/office/drawing/2014/main" id="{50FEBE92-85CD-0847-AF85-9C91A7ED9954}"/>
              </a:ext>
            </a:extLst>
          </p:cNvPr>
          <p:cNvSpPr>
            <a:spLocks noGrp="1"/>
          </p:cNvSpPr>
          <p:nvPr>
            <p:ph type="sldNum" sz="quarter" idx="15"/>
          </p:nvPr>
        </p:nvSpPr>
        <p:spPr/>
        <p:txBody>
          <a:bodyPr/>
          <a:lstStyle/>
          <a:p>
            <a:fld id="{7407AE2B-5099-7E47-BBD9-B1DA69B8770E}" type="slidenum">
              <a:rPr lang="en-US" smtClean="0"/>
              <a:pPr/>
              <a:t>‹#›</a:t>
            </a:fld>
            <a:endParaRPr lang="en-US" dirty="0"/>
          </a:p>
        </p:txBody>
      </p:sp>
      <p:sp>
        <p:nvSpPr>
          <p:cNvPr id="9" name="Title 8">
            <a:extLst>
              <a:ext uri="{FF2B5EF4-FFF2-40B4-BE49-F238E27FC236}">
                <a16:creationId xmlns:a16="http://schemas.microsoft.com/office/drawing/2014/main" id="{AE943BFF-9BB8-E44D-85C8-1A879FBAB39D}"/>
              </a:ext>
            </a:extLst>
          </p:cNvPr>
          <p:cNvSpPr>
            <a:spLocks noGrp="1"/>
          </p:cNvSpPr>
          <p:nvPr>
            <p:ph type="title"/>
          </p:nvPr>
        </p:nvSpPr>
        <p:spPr>
          <a:xfrm>
            <a:off x="685927" y="4510179"/>
            <a:ext cx="8675370" cy="1502305"/>
          </a:xfrm>
        </p:spPr>
        <p:txBody>
          <a:bodyPr/>
          <a:lstStyle/>
          <a:p>
            <a:r>
              <a:rPr lang="en-US"/>
              <a:t>Click to edit Master title style</a:t>
            </a:r>
          </a:p>
        </p:txBody>
      </p:sp>
    </p:spTree>
    <p:extLst>
      <p:ext uri="{BB962C8B-B14F-4D97-AF65-F5344CB8AC3E}">
        <p14:creationId xmlns:p14="http://schemas.microsoft.com/office/powerpoint/2010/main" val="204321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3_Custom Layou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0F05FD2-31C4-544D-AA22-9817056217AF}"/>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72415" y="259080"/>
            <a:ext cx="9513570" cy="1295400"/>
          </a:xfrm>
          <a:prstGeom prst="rect">
            <a:avLst/>
          </a:prstGeom>
        </p:spPr>
      </p:pic>
      <p:sp>
        <p:nvSpPr>
          <p:cNvPr id="2" name="Title 1">
            <a:extLst>
              <a:ext uri="{FF2B5EF4-FFF2-40B4-BE49-F238E27FC236}">
                <a16:creationId xmlns:a16="http://schemas.microsoft.com/office/drawing/2014/main" id="{5F3E4CD3-7DB9-AA40-B587-2F3ABA40F96D}"/>
              </a:ext>
            </a:extLst>
          </p:cNvPr>
          <p:cNvSpPr>
            <a:spLocks noGrp="1"/>
          </p:cNvSpPr>
          <p:nvPr>
            <p:ph type="title" hasCustomPrompt="1"/>
          </p:nvPr>
        </p:nvSpPr>
        <p:spPr>
          <a:xfrm>
            <a:off x="614680" y="575733"/>
            <a:ext cx="8806688" cy="771483"/>
          </a:xfrm>
        </p:spPr>
        <p:txBody>
          <a:bodyPr>
            <a:normAutofit/>
          </a:bodyPr>
          <a:lstStyle>
            <a:lvl1pPr>
              <a:lnSpc>
                <a:spcPts val="3696"/>
              </a:lnSpc>
              <a:defRPr sz="3520"/>
            </a:lvl1pPr>
          </a:lstStyle>
          <a:p>
            <a:r>
              <a:rPr lang="en-US" dirty="0"/>
              <a:t>USE THIS STYLE FOR SHORT TITLE</a:t>
            </a:r>
          </a:p>
        </p:txBody>
      </p:sp>
      <p:sp>
        <p:nvSpPr>
          <p:cNvPr id="8" name="Footer Placeholder 10">
            <a:extLst>
              <a:ext uri="{FF2B5EF4-FFF2-40B4-BE49-F238E27FC236}">
                <a16:creationId xmlns:a16="http://schemas.microsoft.com/office/drawing/2014/main" id="{C97866DC-E466-9043-8FAF-7935A3ADE0E5}"/>
              </a:ext>
            </a:extLst>
          </p:cNvPr>
          <p:cNvSpPr>
            <a:spLocks noGrp="1"/>
          </p:cNvSpPr>
          <p:nvPr>
            <p:ph type="ftr" sz="quarter" idx="3"/>
          </p:nvPr>
        </p:nvSpPr>
        <p:spPr>
          <a:xfrm>
            <a:off x="1732547" y="7203864"/>
            <a:ext cx="7138737" cy="413808"/>
          </a:xfrm>
          <a:prstGeom prst="rect">
            <a:avLst/>
          </a:prstGeom>
        </p:spPr>
        <p:txBody>
          <a:bodyPr vert="horz" lIns="91440" tIns="45720" rIns="91440" bIns="45720" rtlCol="0" anchor="ctr"/>
          <a:lstStyle>
            <a:lvl1pPr algn="ctr">
              <a:defRPr sz="1100" b="0" i="0">
                <a:solidFill>
                  <a:schemeClr val="bg1"/>
                </a:solidFill>
                <a:latin typeface="Arial" panose="020B0604020202020204" pitchFamily="34" charset="0"/>
                <a:cs typeface="Arial" panose="020B0604020202020204" pitchFamily="34" charset="0"/>
              </a:defRPr>
            </a:lvl1pPr>
          </a:lstStyle>
          <a:p>
            <a:r>
              <a:rPr lang="en-US" i="1" dirty="0"/>
              <a:t>Improving the lives of 10 million older adults by 2020  </a:t>
            </a:r>
            <a:r>
              <a:rPr lang="en-US" b="1" i="1" dirty="0"/>
              <a:t>|</a:t>
            </a:r>
            <a:r>
              <a:rPr lang="en-US" i="1" dirty="0"/>
              <a:t>  </a:t>
            </a:r>
            <a:r>
              <a:rPr lang="en-US" dirty="0"/>
              <a:t>© 2019 National Council on Aging</a:t>
            </a:r>
          </a:p>
        </p:txBody>
      </p:sp>
      <p:sp>
        <p:nvSpPr>
          <p:cNvPr id="10" name="Slide Number Placeholder 12">
            <a:extLst>
              <a:ext uri="{FF2B5EF4-FFF2-40B4-BE49-F238E27FC236}">
                <a16:creationId xmlns:a16="http://schemas.microsoft.com/office/drawing/2014/main" id="{8B704B9A-07CF-C54D-AF8D-A9B8E587958C}"/>
              </a:ext>
            </a:extLst>
          </p:cNvPr>
          <p:cNvSpPr>
            <a:spLocks noGrp="1"/>
          </p:cNvSpPr>
          <p:nvPr>
            <p:ph type="sldNum" sz="quarter" idx="4"/>
          </p:nvPr>
        </p:nvSpPr>
        <p:spPr>
          <a:xfrm>
            <a:off x="8871284" y="7203864"/>
            <a:ext cx="1199339" cy="413808"/>
          </a:xfrm>
          <a:prstGeom prst="rect">
            <a:avLst/>
          </a:prstGeom>
        </p:spPr>
        <p:txBody>
          <a:bodyPr vert="horz" lIns="91440" tIns="45720" rIns="91440" bIns="45720" rtlCol="0" anchor="ctr"/>
          <a:lstStyle>
            <a:lvl1pPr algn="ctr">
              <a:defRPr sz="1760" b="1" i="0">
                <a:solidFill>
                  <a:srgbClr val="FFC000"/>
                </a:solidFill>
                <a:latin typeface="Arial" panose="020B0604020202020204" pitchFamily="34" charset="0"/>
                <a:cs typeface="Arial" panose="020B0604020202020204" pitchFamily="34" charset="0"/>
              </a:defRPr>
            </a:lvl1pPr>
          </a:lstStyle>
          <a:p>
            <a:fld id="{7407AE2B-5099-7E47-BBD9-B1DA69B8770E}" type="slidenum">
              <a:rPr lang="en-US" smtClean="0"/>
              <a:pPr/>
              <a:t>‹#›</a:t>
            </a:fld>
            <a:endParaRPr lang="en-US" dirty="0"/>
          </a:p>
        </p:txBody>
      </p:sp>
      <p:sp>
        <p:nvSpPr>
          <p:cNvPr id="5" name="Text Placeholder 4">
            <a:extLst>
              <a:ext uri="{FF2B5EF4-FFF2-40B4-BE49-F238E27FC236}">
                <a16:creationId xmlns:a16="http://schemas.microsoft.com/office/drawing/2014/main" id="{A1D38C8F-155D-AC4C-828C-5674C8BFBA9E}"/>
              </a:ext>
            </a:extLst>
          </p:cNvPr>
          <p:cNvSpPr>
            <a:spLocks noGrp="1"/>
          </p:cNvSpPr>
          <p:nvPr>
            <p:ph type="body" sz="quarter" idx="10" hasCustomPrompt="1"/>
          </p:nvPr>
        </p:nvSpPr>
        <p:spPr>
          <a:xfrm>
            <a:off x="1732547" y="1883368"/>
            <a:ext cx="7392195" cy="1295401"/>
          </a:xfrm>
          <a:prstGeom prst="rect">
            <a:avLst/>
          </a:prstGeom>
        </p:spPr>
        <p:txBody>
          <a:bodyPr/>
          <a:lstStyle>
            <a:lvl1pPr marL="0" indent="0">
              <a:buFontTx/>
              <a:buNone/>
              <a:defRPr sz="1980" b="1" i="0">
                <a:latin typeface="Arial" panose="020B0604020202020204" pitchFamily="34" charset="0"/>
                <a:cs typeface="Arial" panose="020B0604020202020204" pitchFamily="34" charset="0"/>
              </a:defRPr>
            </a:lvl1pPr>
            <a:lvl2pPr marL="502920" indent="0">
              <a:buFontTx/>
              <a:buNone/>
              <a:defRPr sz="1540" b="0" i="0">
                <a:latin typeface="Arial" panose="020B0604020202020204" pitchFamily="34" charset="0"/>
                <a:cs typeface="Arial" panose="020B0604020202020204" pitchFamily="34" charset="0"/>
              </a:defRPr>
            </a:lvl2pPr>
            <a:lvl3pPr>
              <a:defRPr b="0" i="0">
                <a:latin typeface="Arial" panose="020B0604020202020204" pitchFamily="34" charset="0"/>
                <a:cs typeface="Arial" panose="020B0604020202020204" pitchFamily="34" charset="0"/>
              </a:defRPr>
            </a:lvl3pPr>
            <a:lvl4pPr>
              <a:defRPr b="0" i="0">
                <a:latin typeface="Arial" panose="020B0604020202020204" pitchFamily="34" charset="0"/>
                <a:cs typeface="Arial" panose="020B0604020202020204" pitchFamily="34" charset="0"/>
              </a:defRPr>
            </a:lvl4pPr>
            <a:lvl5pPr>
              <a:defRPr b="0" i="0">
                <a:latin typeface="Arial" panose="020B0604020202020204" pitchFamily="34" charset="0"/>
                <a:cs typeface="Arial" panose="020B0604020202020204" pitchFamily="34" charset="0"/>
              </a:defRPr>
            </a:lvl5pPr>
          </a:lstStyle>
          <a:p>
            <a:pPr lvl="0"/>
            <a:r>
              <a:rPr lang="en-US" dirty="0"/>
              <a:t>Click to edit Master text styles for subhead</a:t>
            </a:r>
          </a:p>
          <a:p>
            <a:pPr lvl="1"/>
            <a:br>
              <a:rPr lang="en-US" dirty="0"/>
            </a:br>
            <a:r>
              <a:rPr lang="en-US" dirty="0"/>
              <a:t>Second level</a:t>
            </a:r>
          </a:p>
        </p:txBody>
      </p:sp>
      <p:sp>
        <p:nvSpPr>
          <p:cNvPr id="12" name="Text Placeholder 11">
            <a:extLst>
              <a:ext uri="{FF2B5EF4-FFF2-40B4-BE49-F238E27FC236}">
                <a16:creationId xmlns:a16="http://schemas.microsoft.com/office/drawing/2014/main" id="{5783181C-EB8D-074C-AD23-4640ABC78140}"/>
              </a:ext>
            </a:extLst>
          </p:cNvPr>
          <p:cNvSpPr>
            <a:spLocks noGrp="1"/>
          </p:cNvSpPr>
          <p:nvPr>
            <p:ph type="body" sz="quarter" idx="11" hasCustomPrompt="1"/>
          </p:nvPr>
        </p:nvSpPr>
        <p:spPr>
          <a:xfrm>
            <a:off x="1732548" y="3305070"/>
            <a:ext cx="7688822" cy="3362642"/>
          </a:xfrm>
          <a:prstGeom prst="rect">
            <a:avLst/>
          </a:prstGeom>
        </p:spPr>
        <p:txBody>
          <a:bodyPr/>
          <a:lstStyle>
            <a:lvl1pPr marL="0" indent="0">
              <a:buFontTx/>
              <a:buNone/>
              <a:defRPr sz="1320" b="0" i="0">
                <a:latin typeface="Arial" panose="020B0604020202020204" pitchFamily="34" charset="0"/>
                <a:cs typeface="Arial" panose="020B0604020202020204" pitchFamily="34" charset="0"/>
              </a:defRPr>
            </a:lvl1pPr>
            <a:lvl2pPr marL="502920" indent="0">
              <a:buFontTx/>
              <a:buNone/>
              <a:defRPr sz="1320"/>
            </a:lvl2pPr>
            <a:lvl3pPr marL="1005840" indent="0">
              <a:buFontTx/>
              <a:buNone/>
              <a:defRPr sz="1320"/>
            </a:lvl3pPr>
            <a:lvl4pPr marL="1508760" indent="0">
              <a:buFontTx/>
              <a:buNone/>
              <a:defRPr sz="1320"/>
            </a:lvl4pPr>
            <a:lvl5pPr marL="2011680" indent="0">
              <a:buFontTx/>
              <a:buNone/>
              <a:defRPr sz="1320"/>
            </a:lvl5pPr>
          </a:lstStyle>
          <a:p>
            <a:pPr lvl="0"/>
            <a:r>
              <a:rPr lang="en-US" dirty="0"/>
              <a:t>Click to add your body text</a:t>
            </a:r>
          </a:p>
        </p:txBody>
      </p:sp>
    </p:spTree>
    <p:extLst>
      <p:ext uri="{BB962C8B-B14F-4D97-AF65-F5344CB8AC3E}">
        <p14:creationId xmlns:p14="http://schemas.microsoft.com/office/powerpoint/2010/main" val="506020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53C14F30-98EA-DB40-9F26-C6859977261E}"/>
              </a:ext>
            </a:extLst>
          </p:cNvPr>
          <p:cNvSpPr/>
          <p:nvPr userDrawn="1"/>
        </p:nvSpPr>
        <p:spPr>
          <a:xfrm>
            <a:off x="6664783" y="1"/>
            <a:ext cx="3393617" cy="6736080"/>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p>
        </p:txBody>
      </p:sp>
      <p:pic>
        <p:nvPicPr>
          <p:cNvPr id="10" name="Picture 9">
            <a:extLst>
              <a:ext uri="{FF2B5EF4-FFF2-40B4-BE49-F238E27FC236}">
                <a16:creationId xmlns:a16="http://schemas.microsoft.com/office/drawing/2014/main" id="{1917377C-5F33-4E4E-BDDD-B0EA39242E20}"/>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54256" y="282112"/>
            <a:ext cx="6160770" cy="1784773"/>
          </a:xfrm>
          <a:prstGeom prst="rect">
            <a:avLst/>
          </a:prstGeom>
        </p:spPr>
      </p:pic>
      <p:sp>
        <p:nvSpPr>
          <p:cNvPr id="3" name="Content Placeholder 2">
            <a:extLst>
              <a:ext uri="{FF2B5EF4-FFF2-40B4-BE49-F238E27FC236}">
                <a16:creationId xmlns:a16="http://schemas.microsoft.com/office/drawing/2014/main" id="{A13EE4D2-0606-184C-84F2-461F4610851C}"/>
              </a:ext>
            </a:extLst>
          </p:cNvPr>
          <p:cNvSpPr>
            <a:spLocks noGrp="1"/>
          </p:cNvSpPr>
          <p:nvPr>
            <p:ph idx="1" hasCustomPrompt="1"/>
          </p:nvPr>
        </p:nvSpPr>
        <p:spPr>
          <a:xfrm>
            <a:off x="1028192" y="4099221"/>
            <a:ext cx="5386834" cy="2636859"/>
          </a:xfrm>
          <a:prstGeom prst="rect">
            <a:avLst/>
          </a:prstGeom>
        </p:spPr>
        <p:txBody>
          <a:bodyPr>
            <a:normAutofit/>
          </a:bodyPr>
          <a:lstStyle>
            <a:lvl1pPr marL="251460" indent="-251460" algn="l">
              <a:lnSpc>
                <a:spcPct val="100000"/>
              </a:lnSpc>
              <a:buClr>
                <a:srgbClr val="D55320"/>
              </a:buClr>
              <a:buFont typeface="+mj-lt"/>
              <a:buAutoNum type="arabicPeriod"/>
              <a:defRPr sz="1400" b="0" i="0">
                <a:latin typeface="Arial" panose="020B0604020202020204" pitchFamily="34" charset="0"/>
                <a:cs typeface="Arial" panose="020B0604020202020204" pitchFamily="34" charset="0"/>
              </a:defRPr>
            </a:lvl1pPr>
            <a:lvl2pPr marL="502920" indent="0" algn="l">
              <a:buFontTx/>
              <a:buNone/>
              <a:defRPr sz="1320" b="0" i="0">
                <a:latin typeface="Arial" panose="020B0604020202020204" pitchFamily="34" charset="0"/>
                <a:cs typeface="Arial" panose="020B0604020202020204" pitchFamily="34" charset="0"/>
              </a:defRPr>
            </a:lvl2pPr>
            <a:lvl3pPr marL="1005840" indent="0" algn="l">
              <a:buFontTx/>
              <a:buNone/>
              <a:defRPr sz="1320" b="0" i="0">
                <a:latin typeface="Arial" panose="020B0604020202020204" pitchFamily="34" charset="0"/>
                <a:cs typeface="Arial" panose="020B0604020202020204" pitchFamily="34" charset="0"/>
              </a:defRPr>
            </a:lvl3pPr>
            <a:lvl4pPr marL="1508760" indent="0" algn="l">
              <a:buFontTx/>
              <a:buNone/>
              <a:defRPr sz="1320" b="0" i="0">
                <a:latin typeface="Arial" panose="020B0604020202020204" pitchFamily="34" charset="0"/>
                <a:cs typeface="Arial" panose="020B0604020202020204" pitchFamily="34" charset="0"/>
              </a:defRPr>
            </a:lvl4pPr>
            <a:lvl5pPr marL="2011680" indent="0" algn="l">
              <a:buFontTx/>
              <a:buNone/>
              <a:defRPr sz="1320" b="0" i="0">
                <a:latin typeface="Arial" panose="020B0604020202020204" pitchFamily="34" charset="0"/>
                <a:cs typeface="Arial" panose="020B0604020202020204" pitchFamily="34" charset="0"/>
              </a:defRPr>
            </a:lvl5pPr>
          </a:lstStyle>
          <a:p>
            <a:pPr lvl="0"/>
            <a:r>
              <a:rPr lang="en-US" dirty="0"/>
              <a:t>Here you have a second list of items</a:t>
            </a:r>
          </a:p>
          <a:p>
            <a:pPr lvl="0"/>
            <a:r>
              <a:rPr lang="en-US" dirty="0"/>
              <a:t>And some text</a:t>
            </a:r>
          </a:p>
          <a:p>
            <a:pPr lvl="0"/>
            <a:r>
              <a:rPr lang="en-US" dirty="0"/>
              <a:t>But remember not to overload your slides with content</a:t>
            </a:r>
          </a:p>
          <a:p>
            <a:pPr lvl="0"/>
            <a:r>
              <a:rPr lang="en-US" dirty="0"/>
              <a:t>Your audience will listen to you or read the content, </a:t>
            </a:r>
            <a:br>
              <a:rPr lang="en-US" dirty="0"/>
            </a:br>
            <a:r>
              <a:rPr lang="en-US" dirty="0"/>
              <a:t>but won’t do both.</a:t>
            </a:r>
          </a:p>
        </p:txBody>
      </p:sp>
      <p:sp>
        <p:nvSpPr>
          <p:cNvPr id="7" name="Subtitle 2">
            <a:extLst>
              <a:ext uri="{FF2B5EF4-FFF2-40B4-BE49-F238E27FC236}">
                <a16:creationId xmlns:a16="http://schemas.microsoft.com/office/drawing/2014/main" id="{59307D1E-E59F-FD47-937F-DF9CCF31B8C7}"/>
              </a:ext>
            </a:extLst>
          </p:cNvPr>
          <p:cNvSpPr>
            <a:spLocks noGrp="1"/>
          </p:cNvSpPr>
          <p:nvPr>
            <p:ph type="subTitle" idx="10" hasCustomPrompt="1"/>
          </p:nvPr>
        </p:nvSpPr>
        <p:spPr>
          <a:xfrm>
            <a:off x="385011" y="433138"/>
            <a:ext cx="5871410" cy="1632306"/>
          </a:xfrm>
          <a:prstGeom prst="rect">
            <a:avLst/>
          </a:prstGeom>
        </p:spPr>
        <p:txBody>
          <a:bodyPr anchor="ctr">
            <a:normAutofit/>
          </a:bodyPr>
          <a:lstStyle>
            <a:lvl1pPr marL="0" indent="0" algn="ctr">
              <a:buNone/>
              <a:defRPr sz="3200" b="1" i="0">
                <a:solidFill>
                  <a:srgbClr val="203D89"/>
                </a:solidFill>
                <a:latin typeface="Arial" panose="020B0604020202020204" pitchFamily="34" charset="0"/>
                <a:cs typeface="Arial" panose="020B0604020202020204" pitchFamily="34" charset="0"/>
              </a:defRPr>
            </a:lvl1pPr>
            <a:lvl2pPr marL="502920" indent="0" algn="ctr">
              <a:buNone/>
              <a:defRPr sz="2200"/>
            </a:lvl2pPr>
            <a:lvl3pPr marL="1005840" indent="0" algn="ctr">
              <a:buNone/>
              <a:defRPr sz="1980"/>
            </a:lvl3pPr>
            <a:lvl4pPr marL="1508760" indent="0" algn="ctr">
              <a:buNone/>
              <a:defRPr sz="1760"/>
            </a:lvl4pPr>
            <a:lvl5pPr marL="2011680" indent="0" algn="ctr">
              <a:buNone/>
              <a:defRPr sz="1760"/>
            </a:lvl5pPr>
            <a:lvl6pPr marL="2514600" indent="0" algn="ctr">
              <a:buNone/>
              <a:defRPr sz="1760"/>
            </a:lvl6pPr>
            <a:lvl7pPr marL="3017520" indent="0" algn="ctr">
              <a:buNone/>
              <a:defRPr sz="1760"/>
            </a:lvl7pPr>
            <a:lvl8pPr marL="3520440" indent="0" algn="ctr">
              <a:buNone/>
              <a:defRPr sz="1760"/>
            </a:lvl8pPr>
            <a:lvl9pPr marL="4023360" indent="0" algn="ctr">
              <a:buNone/>
              <a:defRPr sz="1760"/>
            </a:lvl9pPr>
          </a:lstStyle>
          <a:p>
            <a:r>
              <a:rPr lang="en-US" dirty="0"/>
              <a:t>Click to edit Master </a:t>
            </a:r>
            <a:br>
              <a:rPr lang="en-US" dirty="0"/>
            </a:br>
            <a:r>
              <a:rPr lang="en-US" dirty="0"/>
              <a:t>subtitle style</a:t>
            </a:r>
          </a:p>
        </p:txBody>
      </p:sp>
      <p:sp>
        <p:nvSpPr>
          <p:cNvPr id="12" name="Content Placeholder 2">
            <a:extLst>
              <a:ext uri="{FF2B5EF4-FFF2-40B4-BE49-F238E27FC236}">
                <a16:creationId xmlns:a16="http://schemas.microsoft.com/office/drawing/2014/main" id="{7A841714-E81D-AA43-AFFC-8B03AFFFF219}"/>
              </a:ext>
            </a:extLst>
          </p:cNvPr>
          <p:cNvSpPr>
            <a:spLocks noGrp="1"/>
          </p:cNvSpPr>
          <p:nvPr>
            <p:ph idx="12" hasCustomPrompt="1"/>
          </p:nvPr>
        </p:nvSpPr>
        <p:spPr>
          <a:xfrm>
            <a:off x="385010" y="2302934"/>
            <a:ext cx="6030015" cy="1796287"/>
          </a:xfrm>
          <a:prstGeom prst="rect">
            <a:avLst/>
          </a:prstGeom>
        </p:spPr>
        <p:txBody>
          <a:bodyPr numCol="1">
            <a:normAutofit/>
          </a:bodyPr>
          <a:lstStyle>
            <a:lvl1pPr marL="0" indent="0" algn="l" defTabSz="201168">
              <a:lnSpc>
                <a:spcPct val="100000"/>
              </a:lnSpc>
              <a:spcBef>
                <a:spcPts val="0"/>
              </a:spcBef>
              <a:buClr>
                <a:srgbClr val="D55320"/>
              </a:buClr>
              <a:buFont typeface="Arial" panose="020B0604020202020204" pitchFamily="34" charset="0"/>
              <a:buNone/>
              <a:defRPr sz="1800" b="0" i="0" kern="0" baseline="0">
                <a:latin typeface="Arial" panose="020B0604020202020204" pitchFamily="34" charset="0"/>
                <a:cs typeface="Arial" panose="020B0604020202020204" pitchFamily="34" charset="0"/>
              </a:defRPr>
            </a:lvl1pPr>
            <a:lvl2pPr marL="502920" indent="0" algn="l">
              <a:buFontTx/>
              <a:buNone/>
              <a:defRPr sz="1320" b="0" i="0">
                <a:latin typeface="Arial" panose="020B0604020202020204" pitchFamily="34" charset="0"/>
                <a:cs typeface="Arial" panose="020B0604020202020204" pitchFamily="34" charset="0"/>
              </a:defRPr>
            </a:lvl2pPr>
            <a:lvl3pPr marL="1005840" indent="0" algn="l">
              <a:buFontTx/>
              <a:buNone/>
              <a:defRPr sz="1320" b="0" i="0">
                <a:latin typeface="Arial" panose="020B0604020202020204" pitchFamily="34" charset="0"/>
                <a:cs typeface="Arial" panose="020B0604020202020204" pitchFamily="34" charset="0"/>
              </a:defRPr>
            </a:lvl3pPr>
            <a:lvl4pPr marL="1508760" indent="0" algn="l">
              <a:buFontTx/>
              <a:buNone/>
              <a:defRPr sz="1320" b="0" i="0">
                <a:latin typeface="Arial" panose="020B0604020202020204" pitchFamily="34" charset="0"/>
                <a:cs typeface="Arial" panose="020B0604020202020204" pitchFamily="34" charset="0"/>
              </a:defRPr>
            </a:lvl4pPr>
            <a:lvl5pPr marL="2011680" indent="0" algn="l">
              <a:buFontTx/>
              <a:buNone/>
              <a:defRPr sz="1320" b="0" i="0">
                <a:latin typeface="Arial" panose="020B0604020202020204" pitchFamily="34" charset="0"/>
                <a:cs typeface="Arial" panose="020B0604020202020204" pitchFamily="34" charset="0"/>
              </a:defRPr>
            </a:lvl5pPr>
          </a:lstStyle>
          <a:p>
            <a:pPr lvl="0"/>
            <a:r>
              <a:rPr lang="en-US" dirty="0"/>
              <a:t>Here you have some text, but remember not to overload your slides with content</a:t>
            </a:r>
          </a:p>
          <a:p>
            <a:pPr lvl="0"/>
            <a:endParaRPr lang="en-US" dirty="0"/>
          </a:p>
          <a:p>
            <a:pPr lvl="0"/>
            <a:r>
              <a:rPr lang="en-US" dirty="0"/>
              <a:t>Your audience will listen to you or read the content, </a:t>
            </a:r>
          </a:p>
          <a:p>
            <a:pPr lvl="0"/>
            <a:r>
              <a:rPr lang="en-US" dirty="0"/>
              <a:t>but won’t do both.</a:t>
            </a:r>
          </a:p>
        </p:txBody>
      </p:sp>
      <p:sp>
        <p:nvSpPr>
          <p:cNvPr id="11" name="Footer Placeholder 10">
            <a:extLst>
              <a:ext uri="{FF2B5EF4-FFF2-40B4-BE49-F238E27FC236}">
                <a16:creationId xmlns:a16="http://schemas.microsoft.com/office/drawing/2014/main" id="{2AB1B0CB-21A3-224C-81AB-A9787C358E45}"/>
              </a:ext>
            </a:extLst>
          </p:cNvPr>
          <p:cNvSpPr>
            <a:spLocks noGrp="1"/>
          </p:cNvSpPr>
          <p:nvPr>
            <p:ph type="ftr" sz="quarter" idx="3"/>
          </p:nvPr>
        </p:nvSpPr>
        <p:spPr>
          <a:xfrm>
            <a:off x="1716505" y="7203864"/>
            <a:ext cx="7122695" cy="413808"/>
          </a:xfrm>
          <a:prstGeom prst="rect">
            <a:avLst/>
          </a:prstGeom>
        </p:spPr>
        <p:txBody>
          <a:bodyPr vert="horz" lIns="91440" tIns="45720" rIns="91440" bIns="45720" rtlCol="0" anchor="ctr"/>
          <a:lstStyle>
            <a:lvl1pPr algn="ctr">
              <a:defRPr sz="1100" b="0" i="0">
                <a:solidFill>
                  <a:schemeClr val="bg1"/>
                </a:solidFill>
                <a:latin typeface="Arial" panose="020B0604020202020204" pitchFamily="34" charset="0"/>
                <a:cs typeface="Arial" panose="020B0604020202020204" pitchFamily="34" charset="0"/>
              </a:defRPr>
            </a:lvl1pPr>
          </a:lstStyle>
          <a:p>
            <a:r>
              <a:rPr lang="en-US" i="1" dirty="0"/>
              <a:t>Improving the lives of 10 million older adults by 2020  </a:t>
            </a:r>
            <a:r>
              <a:rPr lang="en-US" b="1" i="1" dirty="0"/>
              <a:t>|</a:t>
            </a:r>
            <a:r>
              <a:rPr lang="en-US" i="1" dirty="0"/>
              <a:t>  </a:t>
            </a:r>
            <a:r>
              <a:rPr lang="en-US" dirty="0"/>
              <a:t>© 2019 National Council on Aging</a:t>
            </a:r>
          </a:p>
        </p:txBody>
      </p:sp>
      <p:sp>
        <p:nvSpPr>
          <p:cNvPr id="13" name="Slide Number Placeholder 12">
            <a:extLst>
              <a:ext uri="{FF2B5EF4-FFF2-40B4-BE49-F238E27FC236}">
                <a16:creationId xmlns:a16="http://schemas.microsoft.com/office/drawing/2014/main" id="{8236C550-DF6A-FC4D-9D22-EA68CA66AB41}"/>
              </a:ext>
            </a:extLst>
          </p:cNvPr>
          <p:cNvSpPr>
            <a:spLocks noGrp="1"/>
          </p:cNvSpPr>
          <p:nvPr>
            <p:ph type="sldNum" sz="quarter" idx="4"/>
          </p:nvPr>
        </p:nvSpPr>
        <p:spPr>
          <a:xfrm>
            <a:off x="8839200" y="7203864"/>
            <a:ext cx="1231423" cy="413808"/>
          </a:xfrm>
          <a:prstGeom prst="rect">
            <a:avLst/>
          </a:prstGeom>
        </p:spPr>
        <p:txBody>
          <a:bodyPr vert="horz" lIns="91440" tIns="45720" rIns="91440" bIns="45720" rtlCol="0" anchor="ctr"/>
          <a:lstStyle>
            <a:lvl1pPr algn="ctr">
              <a:defRPr sz="1760" b="1" i="0">
                <a:solidFill>
                  <a:srgbClr val="FFC000"/>
                </a:solidFill>
                <a:latin typeface="Arial" panose="020B0604020202020204" pitchFamily="34" charset="0"/>
                <a:cs typeface="Arial" panose="020B0604020202020204" pitchFamily="34" charset="0"/>
              </a:defRPr>
            </a:lvl1pPr>
          </a:lstStyle>
          <a:p>
            <a:fld id="{7407AE2B-5099-7E47-BBD9-B1DA69B8770E}" type="slidenum">
              <a:rPr lang="en-US" smtClean="0"/>
              <a:pPr/>
              <a:t>‹#›</a:t>
            </a:fld>
            <a:endParaRPr lang="en-US" dirty="0"/>
          </a:p>
        </p:txBody>
      </p:sp>
      <p:sp>
        <p:nvSpPr>
          <p:cNvPr id="8" name="Content Placeholder 7">
            <a:extLst>
              <a:ext uri="{FF2B5EF4-FFF2-40B4-BE49-F238E27FC236}">
                <a16:creationId xmlns:a16="http://schemas.microsoft.com/office/drawing/2014/main" id="{A3278F2D-788A-414F-8031-7FFFF2E773AC}"/>
              </a:ext>
            </a:extLst>
          </p:cNvPr>
          <p:cNvSpPr>
            <a:spLocks noGrp="1"/>
          </p:cNvSpPr>
          <p:nvPr>
            <p:ph sz="quarter" idx="13"/>
          </p:nvPr>
        </p:nvSpPr>
        <p:spPr>
          <a:xfrm>
            <a:off x="6909683" y="282112"/>
            <a:ext cx="2894460" cy="6188130"/>
          </a:xfrm>
          <a:prstGeom prst="rect">
            <a:avLst/>
          </a:prstGeom>
          <a:solidFill>
            <a:schemeClr val="tx1">
              <a:lumMod val="50000"/>
              <a:lumOff val="50000"/>
            </a:schemeClr>
          </a:solidFill>
          <a:ln w="15875">
            <a:solidFill>
              <a:schemeClr val="bg1"/>
            </a:solidFill>
          </a:ln>
        </p:spPr>
        <p:txBody>
          <a:bodyPr anchor="ctr"/>
          <a:lstStyle>
            <a:lvl1pPr algn="ctr">
              <a:defRPr>
                <a:solidFill>
                  <a:schemeClr val="bg1"/>
                </a:solidFill>
              </a:defRPr>
            </a:lvl1pPr>
          </a:lstStyle>
          <a:p>
            <a:pPr lvl="0"/>
            <a:endParaRPr lang="en-US" dirty="0"/>
          </a:p>
        </p:txBody>
      </p:sp>
    </p:spTree>
    <p:extLst>
      <p:ext uri="{BB962C8B-B14F-4D97-AF65-F5344CB8AC3E}">
        <p14:creationId xmlns:p14="http://schemas.microsoft.com/office/powerpoint/2010/main" val="35334555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5B372A21-E0F6-1C4A-B698-ECD0D60F83A8}"/>
              </a:ext>
            </a:extLst>
          </p:cNvPr>
          <p:cNvSpPr txBox="1"/>
          <p:nvPr userDrawn="1"/>
        </p:nvSpPr>
        <p:spPr>
          <a:xfrm>
            <a:off x="3673502" y="395321"/>
            <a:ext cx="615651" cy="1717393"/>
          </a:xfrm>
          <a:prstGeom prst="rect">
            <a:avLst/>
          </a:prstGeom>
          <a:noFill/>
        </p:spPr>
        <p:txBody>
          <a:bodyPr wrap="square" rtlCol="0" anchor="t">
            <a:spAutoFit/>
          </a:bodyPr>
          <a:lstStyle/>
          <a:p>
            <a:pPr algn="r"/>
            <a:r>
              <a:rPr lang="en-US" sz="10560" b="1" i="0" dirty="0">
                <a:solidFill>
                  <a:srgbClr val="FFC000"/>
                </a:solidFill>
                <a:latin typeface="Adobe Garamond Pro" panose="02020502060506020403" pitchFamily="18" charset="77"/>
              </a:rPr>
              <a:t>{</a:t>
            </a:r>
            <a:endParaRPr lang="en-US" sz="10560" b="1" i="0" dirty="0">
              <a:solidFill>
                <a:srgbClr val="FFC000"/>
              </a:solidFill>
            </a:endParaRPr>
          </a:p>
        </p:txBody>
      </p:sp>
      <p:sp>
        <p:nvSpPr>
          <p:cNvPr id="7" name="TextBox 6">
            <a:extLst>
              <a:ext uri="{FF2B5EF4-FFF2-40B4-BE49-F238E27FC236}">
                <a16:creationId xmlns:a16="http://schemas.microsoft.com/office/drawing/2014/main" id="{245D203E-AD0B-E147-A883-369C5E25B700}"/>
              </a:ext>
            </a:extLst>
          </p:cNvPr>
          <p:cNvSpPr txBox="1"/>
          <p:nvPr userDrawn="1"/>
        </p:nvSpPr>
        <p:spPr>
          <a:xfrm>
            <a:off x="5431538" y="395321"/>
            <a:ext cx="682221" cy="1717393"/>
          </a:xfrm>
          <a:prstGeom prst="rect">
            <a:avLst/>
          </a:prstGeom>
          <a:noFill/>
        </p:spPr>
        <p:txBody>
          <a:bodyPr wrap="square" rtlCol="0" anchor="t">
            <a:spAutoFit/>
          </a:bodyPr>
          <a:lstStyle/>
          <a:p>
            <a:pPr algn="l"/>
            <a:r>
              <a:rPr lang="en-US" sz="10560" b="1" i="0" dirty="0">
                <a:solidFill>
                  <a:srgbClr val="FFC000"/>
                </a:solidFill>
                <a:latin typeface="Adobe Garamond Pro" panose="02020502060506020403" pitchFamily="18" charset="77"/>
              </a:rPr>
              <a:t>}</a:t>
            </a:r>
            <a:endParaRPr lang="en-US" sz="10560" b="1" i="0" dirty="0">
              <a:solidFill>
                <a:srgbClr val="FFC000"/>
              </a:solidFill>
            </a:endParaRPr>
          </a:p>
        </p:txBody>
      </p:sp>
      <p:sp>
        <p:nvSpPr>
          <p:cNvPr id="13" name="Rectangle 12">
            <a:extLst>
              <a:ext uri="{FF2B5EF4-FFF2-40B4-BE49-F238E27FC236}">
                <a16:creationId xmlns:a16="http://schemas.microsoft.com/office/drawing/2014/main" id="{4C2934AB-B0E1-4247-9E39-C63DEBC709F5}"/>
              </a:ext>
            </a:extLst>
          </p:cNvPr>
          <p:cNvSpPr/>
          <p:nvPr userDrawn="1"/>
        </p:nvSpPr>
        <p:spPr>
          <a:xfrm>
            <a:off x="1005840" y="1301158"/>
            <a:ext cx="8002016" cy="4962820"/>
          </a:xfrm>
          <a:prstGeom prst="rect">
            <a:avLst/>
          </a:prstGeom>
          <a:noFill/>
          <a:ln w="63500">
            <a:solidFill>
              <a:schemeClr val="bg1">
                <a:lumMod val="85000"/>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7">
              <a:solidFill>
                <a:srgbClr val="0048AA"/>
              </a:solidFill>
            </a:endParaRPr>
          </a:p>
        </p:txBody>
      </p:sp>
      <p:sp>
        <p:nvSpPr>
          <p:cNvPr id="11" name="Footer Placeholder 10">
            <a:extLst>
              <a:ext uri="{FF2B5EF4-FFF2-40B4-BE49-F238E27FC236}">
                <a16:creationId xmlns:a16="http://schemas.microsoft.com/office/drawing/2014/main" id="{04BF1EA4-CE51-9349-AAB8-E47921D6E002}"/>
              </a:ext>
            </a:extLst>
          </p:cNvPr>
          <p:cNvSpPr>
            <a:spLocks noGrp="1"/>
          </p:cNvSpPr>
          <p:nvPr>
            <p:ph type="ftr" sz="quarter" idx="3"/>
          </p:nvPr>
        </p:nvSpPr>
        <p:spPr>
          <a:xfrm>
            <a:off x="1732547" y="7203864"/>
            <a:ext cx="7085317" cy="413808"/>
          </a:xfrm>
          <a:prstGeom prst="rect">
            <a:avLst/>
          </a:prstGeom>
        </p:spPr>
        <p:txBody>
          <a:bodyPr vert="horz" lIns="91440" tIns="45720" rIns="91440" bIns="45720" rtlCol="0" anchor="ctr"/>
          <a:lstStyle>
            <a:lvl1pPr algn="ctr">
              <a:defRPr sz="1100" b="0" i="0">
                <a:solidFill>
                  <a:schemeClr val="bg1"/>
                </a:solidFill>
                <a:latin typeface="Arial" panose="020B0604020202020204" pitchFamily="34" charset="0"/>
                <a:cs typeface="Arial" panose="020B0604020202020204" pitchFamily="34" charset="0"/>
              </a:defRPr>
            </a:lvl1pPr>
          </a:lstStyle>
          <a:p>
            <a:r>
              <a:rPr lang="en-US" i="1" dirty="0"/>
              <a:t>Improving the lives of 10 million older adults by 2020  </a:t>
            </a:r>
            <a:r>
              <a:rPr lang="en-US" b="1" i="1" dirty="0"/>
              <a:t>|</a:t>
            </a:r>
            <a:r>
              <a:rPr lang="en-US" i="1" dirty="0"/>
              <a:t>  </a:t>
            </a:r>
            <a:r>
              <a:rPr lang="en-US" dirty="0"/>
              <a:t>© 2019 National Council on Aging</a:t>
            </a:r>
          </a:p>
        </p:txBody>
      </p:sp>
      <p:sp>
        <p:nvSpPr>
          <p:cNvPr id="12" name="Slide Number Placeholder 12">
            <a:extLst>
              <a:ext uri="{FF2B5EF4-FFF2-40B4-BE49-F238E27FC236}">
                <a16:creationId xmlns:a16="http://schemas.microsoft.com/office/drawing/2014/main" id="{050C4BE4-6D3C-3E4A-A3BA-D983794B08CC}"/>
              </a:ext>
            </a:extLst>
          </p:cNvPr>
          <p:cNvSpPr>
            <a:spLocks noGrp="1"/>
          </p:cNvSpPr>
          <p:nvPr>
            <p:ph type="sldNum" sz="quarter" idx="4"/>
          </p:nvPr>
        </p:nvSpPr>
        <p:spPr>
          <a:xfrm>
            <a:off x="8817864" y="7203864"/>
            <a:ext cx="1252759" cy="413808"/>
          </a:xfrm>
          <a:prstGeom prst="rect">
            <a:avLst/>
          </a:prstGeom>
        </p:spPr>
        <p:txBody>
          <a:bodyPr vert="horz" lIns="91440" tIns="45720" rIns="91440" bIns="45720" rtlCol="0" anchor="ctr"/>
          <a:lstStyle>
            <a:lvl1pPr algn="ctr">
              <a:defRPr sz="1760" b="1" i="0">
                <a:solidFill>
                  <a:srgbClr val="FFC000"/>
                </a:solidFill>
                <a:latin typeface="Arial" panose="020B0604020202020204" pitchFamily="34" charset="0"/>
                <a:cs typeface="Arial" panose="020B0604020202020204" pitchFamily="34" charset="0"/>
              </a:defRPr>
            </a:lvl1pPr>
          </a:lstStyle>
          <a:p>
            <a:fld id="{7407AE2B-5099-7E47-BBD9-B1DA69B8770E}" type="slidenum">
              <a:rPr lang="en-US" smtClean="0"/>
              <a:pPr/>
              <a:t>‹#›</a:t>
            </a:fld>
            <a:endParaRPr lang="en-US" dirty="0"/>
          </a:p>
        </p:txBody>
      </p:sp>
      <p:sp>
        <p:nvSpPr>
          <p:cNvPr id="3" name="Text Placeholder 2">
            <a:extLst>
              <a:ext uri="{FF2B5EF4-FFF2-40B4-BE49-F238E27FC236}">
                <a16:creationId xmlns:a16="http://schemas.microsoft.com/office/drawing/2014/main" id="{214642D2-EC25-F741-B326-3036018D8B6E}"/>
              </a:ext>
            </a:extLst>
          </p:cNvPr>
          <p:cNvSpPr>
            <a:spLocks noGrp="1"/>
          </p:cNvSpPr>
          <p:nvPr>
            <p:ph type="body" sz="quarter" idx="10" hasCustomPrompt="1"/>
          </p:nvPr>
        </p:nvSpPr>
        <p:spPr>
          <a:xfrm>
            <a:off x="1363473" y="2210816"/>
            <a:ext cx="7454391" cy="3684693"/>
          </a:xfrm>
          <a:prstGeom prst="rect">
            <a:avLst/>
          </a:prstGeom>
        </p:spPr>
        <p:txBody>
          <a:bodyPr/>
          <a:lstStyle>
            <a:lvl1pPr marL="0" marR="0" indent="0" algn="ctr" defTabSz="502920" rtl="0" eaLnBrk="1" fontAlgn="auto" latinLnBrk="0" hangingPunct="1">
              <a:lnSpc>
                <a:spcPct val="100000"/>
              </a:lnSpc>
              <a:spcBef>
                <a:spcPts val="0"/>
              </a:spcBef>
              <a:spcAft>
                <a:spcPts val="0"/>
              </a:spcAft>
              <a:buClrTx/>
              <a:buSzTx/>
              <a:buFontTx/>
              <a:buNone/>
              <a:tabLst/>
              <a:defRPr/>
            </a:lvl1pPr>
          </a:lstStyle>
          <a:p>
            <a:pPr marL="0" marR="0" lvl="0" indent="0" algn="ctr" defTabSz="502920" rtl="0" eaLnBrk="1" fontAlgn="auto" latinLnBrk="0" hangingPunct="1">
              <a:lnSpc>
                <a:spcPct val="100000"/>
              </a:lnSpc>
              <a:spcBef>
                <a:spcPts val="0"/>
              </a:spcBef>
              <a:spcAft>
                <a:spcPts val="0"/>
              </a:spcAft>
              <a:buClrTx/>
              <a:buSzTx/>
              <a:buFontTx/>
              <a:buNone/>
              <a:tabLst/>
              <a:defRPr/>
            </a:pPr>
            <a:r>
              <a:rPr lang="en-US" sz="2640" b="0" i="0" dirty="0">
                <a:latin typeface="Arial" panose="020B0604020202020204" pitchFamily="34" charset="0"/>
                <a:cs typeface="Arial" panose="020B0604020202020204" pitchFamily="34" charset="0"/>
              </a:rPr>
              <a:t>Insert your quotation here to start or </a:t>
            </a:r>
            <a:br>
              <a:rPr lang="en-US" sz="2640" b="0" i="0" dirty="0">
                <a:latin typeface="Arial" panose="020B0604020202020204" pitchFamily="34" charset="0"/>
                <a:cs typeface="Arial" panose="020B0604020202020204" pitchFamily="34" charset="0"/>
              </a:rPr>
            </a:br>
            <a:r>
              <a:rPr lang="en-US" sz="2640" b="0" i="0" dirty="0">
                <a:latin typeface="Arial" panose="020B0604020202020204" pitchFamily="34" charset="0"/>
                <a:cs typeface="Arial" panose="020B0604020202020204" pitchFamily="34" charset="0"/>
              </a:rPr>
              <a:t>to end your presentation</a:t>
            </a:r>
          </a:p>
          <a:p>
            <a:pPr marL="0" indent="0" algn="ctr">
              <a:buNone/>
            </a:pPr>
            <a:endParaRPr lang="en-US" sz="2640" i="1" dirty="0">
              <a:latin typeface="Adobe Garamond Pro" panose="02020502060506020403" pitchFamily="18" charset="77"/>
            </a:endParaRPr>
          </a:p>
          <a:p>
            <a:pPr marL="0" indent="0" algn="ctr">
              <a:buNone/>
            </a:pPr>
            <a:r>
              <a:rPr lang="en-US" sz="3080" i="1" dirty="0">
                <a:latin typeface="Adobe Garamond Pro" panose="02020502060506020403" pitchFamily="18" charset="77"/>
              </a:rPr>
              <a:t>“Quotations are commonly printed as a means </a:t>
            </a:r>
            <a:br>
              <a:rPr lang="en-US" sz="3080" i="1" dirty="0">
                <a:latin typeface="Adobe Garamond Pro" panose="02020502060506020403" pitchFamily="18" charset="77"/>
              </a:rPr>
            </a:br>
            <a:r>
              <a:rPr lang="en-US" sz="3080" i="1" dirty="0">
                <a:latin typeface="Adobe Garamond Pro" panose="02020502060506020403" pitchFamily="18" charset="77"/>
              </a:rPr>
              <a:t>of inspiration and to invoke philosophical </a:t>
            </a:r>
            <a:br>
              <a:rPr lang="en-US" sz="3080" i="1" dirty="0">
                <a:latin typeface="Adobe Garamond Pro" panose="02020502060506020403" pitchFamily="18" charset="77"/>
              </a:rPr>
            </a:br>
            <a:r>
              <a:rPr lang="en-US" sz="3080" i="1" dirty="0">
                <a:latin typeface="Adobe Garamond Pro" panose="02020502060506020403" pitchFamily="18" charset="77"/>
              </a:rPr>
              <a:t>thoughts from the reader.”</a:t>
            </a:r>
          </a:p>
        </p:txBody>
      </p:sp>
      <p:pic>
        <p:nvPicPr>
          <p:cNvPr id="14" name="Picture Placeholder 63">
            <a:extLst>
              <a:ext uri="{FF2B5EF4-FFF2-40B4-BE49-F238E27FC236}">
                <a16:creationId xmlns:a16="http://schemas.microsoft.com/office/drawing/2014/main" id="{DA44A024-7DFD-5549-86BB-F62642225CFC}"/>
              </a:ext>
            </a:extLst>
          </p:cNvPr>
          <p:cNvPicPr>
            <a:picLocks noChangeAspect="1"/>
          </p:cNvPicPr>
          <p:nvPr userDrawn="1"/>
        </p:nvPicPr>
        <p:blipFill rotWithShape="1">
          <a:blip r:embed="rId2" cstate="screen">
            <a:alphaModFix amt="50000"/>
            <a:extLst>
              <a:ext uri="{28A0092B-C50C-407E-A947-70E740481C1C}">
                <a14:useLocalDpi xmlns:a14="http://schemas.microsoft.com/office/drawing/2010/main"/>
              </a:ext>
            </a:extLst>
          </a:blip>
          <a:srcRect/>
          <a:stretch/>
        </p:blipFill>
        <p:spPr>
          <a:xfrm>
            <a:off x="4518505" y="547032"/>
            <a:ext cx="781834" cy="1627237"/>
          </a:xfrm>
          <a:prstGeom prst="rect">
            <a:avLst/>
          </a:prstGeom>
          <a:solidFill>
            <a:schemeClr val="bg1">
              <a:alpha val="42000"/>
            </a:schemeClr>
          </a:solidFill>
        </p:spPr>
      </p:pic>
    </p:spTree>
    <p:extLst>
      <p:ext uri="{BB962C8B-B14F-4D97-AF65-F5344CB8AC3E}">
        <p14:creationId xmlns:p14="http://schemas.microsoft.com/office/powerpoint/2010/main" val="3696170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76835" y="123703"/>
            <a:ext cx="9586338" cy="963282"/>
          </a:xfrm>
          <a:prstGeom prst="rect">
            <a:avLst/>
          </a:prstGeom>
        </p:spPr>
        <p:txBody>
          <a:bodyPr vert="horz">
            <a:normAutofit/>
          </a:bodyPr>
          <a:lstStyle>
            <a:lvl1pPr algn="l">
              <a:defRPr sz="3520"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7" name="Text Placeholder 6"/>
          <p:cNvSpPr>
            <a:spLocks noGrp="1"/>
          </p:cNvSpPr>
          <p:nvPr>
            <p:ph type="body" sz="quarter" idx="10"/>
          </p:nvPr>
        </p:nvSpPr>
        <p:spPr>
          <a:xfrm>
            <a:off x="377194" y="1340881"/>
            <a:ext cx="9585979" cy="5893874"/>
          </a:xfrm>
          <a:prstGeom prst="rect">
            <a:avLst/>
          </a:prstGeom>
        </p:spPr>
        <p:txBody>
          <a:bodyPr vert="horz">
            <a:normAutofit/>
          </a:bodyPr>
          <a:lstStyle>
            <a:lvl1pPr marL="377161" indent="-377161">
              <a:buClr>
                <a:schemeClr val="tx2"/>
              </a:buClr>
              <a:buFont typeface="Arial" panose="020B0604020202020204" pitchFamily="34" charset="0"/>
              <a:buChar char="•"/>
              <a:defRPr sz="3960" b="0" i="0">
                <a:solidFill>
                  <a:schemeClr val="tx2"/>
                </a:solidFill>
                <a:latin typeface="Arial" panose="020B0604020202020204" pitchFamily="34" charset="0"/>
                <a:cs typeface="Arial" panose="020B0604020202020204" pitchFamily="34" charset="0"/>
              </a:defRPr>
            </a:lvl1pPr>
            <a:lvl2pPr marL="817184" indent="-314303">
              <a:buClr>
                <a:schemeClr val="tx2"/>
              </a:buClr>
              <a:buSzPct val="60000"/>
              <a:buFont typeface="Courier New" panose="02070309020205020404" pitchFamily="49" charset="0"/>
              <a:buChar char="o"/>
              <a:defRPr sz="3520" b="0" i="0">
                <a:solidFill>
                  <a:schemeClr val="tx2"/>
                </a:solidFill>
                <a:latin typeface="Arial" panose="020B0604020202020204" pitchFamily="34" charset="0"/>
                <a:cs typeface="Arial" panose="020B0604020202020204" pitchFamily="34" charset="0"/>
              </a:defRPr>
            </a:lvl2pPr>
            <a:lvl3pPr marL="1382927" indent="-377161">
              <a:buClr>
                <a:schemeClr val="tx2"/>
              </a:buClr>
              <a:buFont typeface="Wingdings" panose="05000000000000000000" pitchFamily="2" charset="2"/>
              <a:buChar char="§"/>
              <a:defRPr sz="3080" b="0" i="0">
                <a:solidFill>
                  <a:schemeClr val="tx2"/>
                </a:solidFill>
                <a:latin typeface="Arial" panose="020B0604020202020204" pitchFamily="34" charset="0"/>
                <a:cs typeface="Arial" panose="020B0604020202020204" pitchFamily="34" charset="0"/>
              </a:defRPr>
            </a:lvl3pPr>
            <a:lvl4pPr marL="1760088" indent="-251442">
              <a:buClr>
                <a:schemeClr val="tx2"/>
              </a:buClr>
              <a:buSzPct val="80000"/>
              <a:buFont typeface="Arial" panose="020B0604020202020204" pitchFamily="34" charset="0"/>
              <a:buChar char="□"/>
              <a:defRPr sz="2640" b="0" i="0">
                <a:solidFill>
                  <a:schemeClr val="tx2"/>
                </a:solidFill>
                <a:latin typeface="Arial" panose="020B0604020202020204" pitchFamily="34" charset="0"/>
                <a:cs typeface="Arial" panose="020B0604020202020204" pitchFamily="34" charset="0"/>
              </a:defRPr>
            </a:lvl4pPr>
            <a:lvl5pPr>
              <a:buClr>
                <a:schemeClr val="tx2"/>
              </a:buClr>
              <a:defRPr sz="2200"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28875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sp>
        <p:nvSpPr>
          <p:cNvPr id="17" name="Title 1"/>
          <p:cNvSpPr>
            <a:spLocks noGrp="1"/>
          </p:cNvSpPr>
          <p:nvPr>
            <p:ph type="title" hasCustomPrompt="1"/>
          </p:nvPr>
        </p:nvSpPr>
        <p:spPr>
          <a:xfrm>
            <a:off x="376835" y="123705"/>
            <a:ext cx="9178650" cy="917224"/>
          </a:xfrm>
          <a:prstGeom prst="rect">
            <a:avLst/>
          </a:prstGeom>
        </p:spPr>
        <p:txBody>
          <a:bodyPr vert="horz">
            <a:normAutofit/>
          </a:bodyPr>
          <a:lstStyle>
            <a:lvl1pPr algn="l">
              <a:defRPr sz="3520"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Content Placeholder 11"/>
          <p:cNvSpPr>
            <a:spLocks noGrp="1"/>
          </p:cNvSpPr>
          <p:nvPr>
            <p:ph sz="quarter" idx="11" hasCustomPrompt="1"/>
          </p:nvPr>
        </p:nvSpPr>
        <p:spPr>
          <a:xfrm>
            <a:off x="5193420" y="1854946"/>
            <a:ext cx="4626864" cy="5436495"/>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
        <p:nvSpPr>
          <p:cNvPr id="6" name="Content Placeholder 11"/>
          <p:cNvSpPr>
            <a:spLocks noGrp="1"/>
          </p:cNvSpPr>
          <p:nvPr>
            <p:ph sz="quarter" idx="12" hasCustomPrompt="1"/>
          </p:nvPr>
        </p:nvSpPr>
        <p:spPr>
          <a:xfrm>
            <a:off x="194727" y="1854946"/>
            <a:ext cx="4622359" cy="5436495"/>
          </a:xfrm>
          <a:prstGeom prst="rect">
            <a:avLst/>
          </a:prstGeom>
        </p:spPr>
        <p:txBody>
          <a:bodyPr>
            <a:normAutofit/>
          </a:bodyPr>
          <a:lstStyle>
            <a:lvl1pPr marL="0" indent="0">
              <a:buNone/>
              <a:defRPr>
                <a:solidFill>
                  <a:schemeClr val="tx2"/>
                </a:solidFill>
              </a:defRPr>
            </a:lvl1pPr>
          </a:lstStyle>
          <a:p>
            <a:r>
              <a:rPr lang="en-US" dirty="0"/>
              <a:t>Click an icon below to insert image/graphics</a:t>
            </a:r>
          </a:p>
        </p:txBody>
      </p:sp>
    </p:spTree>
    <p:extLst>
      <p:ext uri="{BB962C8B-B14F-4D97-AF65-F5344CB8AC3E}">
        <p14:creationId xmlns:p14="http://schemas.microsoft.com/office/powerpoint/2010/main" val="34678519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ext and Graphic">
    <p:spTree>
      <p:nvGrpSpPr>
        <p:cNvPr id="1" name=""/>
        <p:cNvGrpSpPr/>
        <p:nvPr/>
      </p:nvGrpSpPr>
      <p:grpSpPr>
        <a:xfrm>
          <a:off x="0" y="0"/>
          <a:ext cx="0" cy="0"/>
          <a:chOff x="0" y="0"/>
          <a:chExt cx="0" cy="0"/>
        </a:xfrm>
      </p:grpSpPr>
      <p:sp>
        <p:nvSpPr>
          <p:cNvPr id="12" name="Content Placeholder 11"/>
          <p:cNvSpPr>
            <a:spLocks noGrp="1"/>
          </p:cNvSpPr>
          <p:nvPr>
            <p:ph sz="quarter" idx="11" hasCustomPrompt="1"/>
          </p:nvPr>
        </p:nvSpPr>
        <p:spPr>
          <a:xfrm>
            <a:off x="4679957" y="1357233"/>
            <a:ext cx="5289168" cy="5891693"/>
          </a:xfrm>
          <a:prstGeom prst="rect">
            <a:avLst/>
          </a:prstGeom>
        </p:spPr>
        <p:txBody>
          <a:bodyPr>
            <a:normAutofit/>
          </a:bodyPr>
          <a:lstStyle>
            <a:lvl1pPr marL="0" indent="0">
              <a:buNone/>
              <a:defRPr baseline="0">
                <a:solidFill>
                  <a:schemeClr val="tx1"/>
                </a:solidFill>
              </a:defRPr>
            </a:lvl1pPr>
          </a:lstStyle>
          <a:p>
            <a:pPr lvl="0"/>
            <a:r>
              <a:rPr lang="en-US" dirty="0"/>
              <a:t>Click an icon below to insert image/graphics</a:t>
            </a:r>
          </a:p>
        </p:txBody>
      </p:sp>
      <p:sp>
        <p:nvSpPr>
          <p:cNvPr id="17" name="Title 1"/>
          <p:cNvSpPr>
            <a:spLocks noGrp="1"/>
          </p:cNvSpPr>
          <p:nvPr>
            <p:ph type="title" hasCustomPrompt="1"/>
          </p:nvPr>
        </p:nvSpPr>
        <p:spPr>
          <a:xfrm>
            <a:off x="376836" y="123713"/>
            <a:ext cx="9592289" cy="926433"/>
          </a:xfrm>
          <a:prstGeom prst="rect">
            <a:avLst/>
          </a:prstGeom>
        </p:spPr>
        <p:txBody>
          <a:bodyPr vert="horz">
            <a:normAutofit/>
          </a:bodyPr>
          <a:lstStyle>
            <a:lvl1pPr algn="l">
              <a:defRPr sz="3520" b="1" i="0">
                <a:solidFill>
                  <a:schemeClr val="tx2"/>
                </a:solidFill>
                <a:latin typeface="Arial" panose="020B0604020202020204" pitchFamily="34" charset="0"/>
                <a:cs typeface="Arial" panose="020B0604020202020204" pitchFamily="34" charset="0"/>
              </a:defRPr>
            </a:lvl1pPr>
          </a:lstStyle>
          <a:p>
            <a:r>
              <a:rPr lang="en-US" dirty="0"/>
              <a:t>Title of Slide</a:t>
            </a:r>
          </a:p>
        </p:txBody>
      </p:sp>
      <p:sp>
        <p:nvSpPr>
          <p:cNvPr id="5" name="Text Placeholder 6">
            <a:extLst>
              <a:ext uri="{FF2B5EF4-FFF2-40B4-BE49-F238E27FC236}">
                <a16:creationId xmlns:a16="http://schemas.microsoft.com/office/drawing/2014/main" id="{E757656B-6117-4ACD-8EF1-6A92565E900C}"/>
              </a:ext>
            </a:extLst>
          </p:cNvPr>
          <p:cNvSpPr>
            <a:spLocks noGrp="1"/>
          </p:cNvSpPr>
          <p:nvPr>
            <p:ph type="body" sz="quarter" idx="10" hasCustomPrompt="1"/>
          </p:nvPr>
        </p:nvSpPr>
        <p:spPr>
          <a:xfrm>
            <a:off x="377194" y="1340881"/>
            <a:ext cx="4134208" cy="5893874"/>
          </a:xfrm>
          <a:prstGeom prst="rect">
            <a:avLst/>
          </a:prstGeom>
        </p:spPr>
        <p:txBody>
          <a:bodyPr vert="horz">
            <a:normAutofit/>
          </a:bodyPr>
          <a:lstStyle>
            <a:lvl1pPr marL="377161" indent="-377161">
              <a:buClr>
                <a:schemeClr val="tx2"/>
              </a:buClr>
              <a:buFont typeface="Arial" panose="020B0604020202020204" pitchFamily="34" charset="0"/>
              <a:buChar char="•"/>
              <a:defRPr sz="3960" b="0" i="0">
                <a:solidFill>
                  <a:schemeClr val="tx2"/>
                </a:solidFill>
                <a:latin typeface="Arial" panose="020B0604020202020204" pitchFamily="34" charset="0"/>
                <a:cs typeface="Arial" panose="020B0604020202020204" pitchFamily="34" charset="0"/>
              </a:defRPr>
            </a:lvl1pPr>
            <a:lvl2pPr marL="817184" indent="-314303">
              <a:buClr>
                <a:schemeClr val="tx2"/>
              </a:buClr>
              <a:buSzPct val="60000"/>
              <a:buFont typeface="Courier New" panose="02070309020205020404" pitchFamily="49" charset="0"/>
              <a:buChar char="o"/>
              <a:defRPr sz="3520" b="0" i="0">
                <a:solidFill>
                  <a:schemeClr val="tx2"/>
                </a:solidFill>
                <a:latin typeface="Arial" panose="020B0604020202020204" pitchFamily="34" charset="0"/>
                <a:cs typeface="Arial" panose="020B0604020202020204" pitchFamily="34" charset="0"/>
              </a:defRPr>
            </a:lvl2pPr>
            <a:lvl3pPr marL="1382927" indent="-377161">
              <a:buClr>
                <a:schemeClr val="tx2"/>
              </a:buClr>
              <a:buFont typeface="Wingdings" panose="05000000000000000000" pitchFamily="2" charset="2"/>
              <a:buChar char="§"/>
              <a:defRPr sz="3080" b="0" i="0">
                <a:solidFill>
                  <a:schemeClr val="tx2"/>
                </a:solidFill>
                <a:latin typeface="Arial" panose="020B0604020202020204" pitchFamily="34" charset="0"/>
                <a:cs typeface="Arial" panose="020B0604020202020204" pitchFamily="34" charset="0"/>
              </a:defRPr>
            </a:lvl3pPr>
            <a:lvl4pPr marL="1760088" indent="-251442">
              <a:buClr>
                <a:schemeClr val="tx2"/>
              </a:buClr>
              <a:buSzPct val="80000"/>
              <a:buFont typeface="Arial" panose="020B0604020202020204" pitchFamily="34" charset="0"/>
              <a:buChar char="□"/>
              <a:defRPr sz="2640" b="0" i="0">
                <a:solidFill>
                  <a:schemeClr val="tx2"/>
                </a:solidFill>
                <a:latin typeface="Arial" panose="020B0604020202020204" pitchFamily="34" charset="0"/>
                <a:cs typeface="Arial" panose="020B0604020202020204" pitchFamily="34" charset="0"/>
              </a:defRPr>
            </a:lvl4pPr>
            <a:lvl5pPr>
              <a:buClr>
                <a:schemeClr val="tx2"/>
              </a:buClr>
              <a:defRPr sz="2200" b="0" i="0">
                <a:solidFill>
                  <a:schemeClr val="tx2"/>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0299045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5BE5D86-44B3-9545-8AD1-EEBA5F1F906B}"/>
              </a:ext>
            </a:extLst>
          </p:cNvPr>
          <p:cNvPicPr>
            <a:picLocks noChangeAspect="1"/>
          </p:cNvPicPr>
          <p:nvPr userDrawn="1"/>
        </p:nvPicPr>
        <p:blipFill>
          <a:blip r:embed="rId2"/>
          <a:stretch>
            <a:fillRect/>
          </a:stretch>
        </p:blipFill>
        <p:spPr>
          <a:xfrm>
            <a:off x="401118" y="439839"/>
            <a:ext cx="9256164" cy="1579173"/>
          </a:xfrm>
          <a:prstGeom prst="rect">
            <a:avLst/>
          </a:prstGeom>
        </p:spPr>
      </p:pic>
      <p:sp>
        <p:nvSpPr>
          <p:cNvPr id="2" name="Title 1"/>
          <p:cNvSpPr>
            <a:spLocks noGrp="1"/>
          </p:cNvSpPr>
          <p:nvPr>
            <p:ph type="title"/>
          </p:nvPr>
        </p:nvSpPr>
        <p:spPr>
          <a:xfrm>
            <a:off x="690906" y="601885"/>
            <a:ext cx="8686886" cy="1417127"/>
          </a:xfrm>
          <a:prstGeom prst="rect">
            <a:avLst/>
          </a:prstGeom>
        </p:spPr>
        <p:txBody>
          <a:bodyPr>
            <a:normAutofit/>
          </a:bodyPr>
          <a:lstStyle>
            <a:lvl1pPr>
              <a:defRPr sz="2912">
                <a:solidFill>
                  <a:srgbClr val="003E7F"/>
                </a:solidFill>
              </a:defRPr>
            </a:lvl1pPr>
          </a:lstStyle>
          <a:p>
            <a:r>
              <a:rPr lang="en-US" dirty="0"/>
              <a:t>Click to edit Master title style</a:t>
            </a:r>
          </a:p>
        </p:txBody>
      </p:sp>
      <p:sp>
        <p:nvSpPr>
          <p:cNvPr id="8" name="Picture Placeholder 7">
            <a:extLst>
              <a:ext uri="{FF2B5EF4-FFF2-40B4-BE49-F238E27FC236}">
                <a16:creationId xmlns:a16="http://schemas.microsoft.com/office/drawing/2014/main" id="{221047D2-6BB7-414E-A761-D7E75F8840B3}"/>
              </a:ext>
            </a:extLst>
          </p:cNvPr>
          <p:cNvSpPr>
            <a:spLocks noGrp="1"/>
          </p:cNvSpPr>
          <p:nvPr>
            <p:ph type="pic" sz="quarter" idx="13"/>
          </p:nvPr>
        </p:nvSpPr>
        <p:spPr>
          <a:xfrm>
            <a:off x="1659861" y="2523282"/>
            <a:ext cx="7997421" cy="4224760"/>
          </a:xfrm>
        </p:spPr>
        <p:txBody>
          <a:bodyPr/>
          <a:lstStyle/>
          <a:p>
            <a:endParaRPr lang="en-US" dirty="0"/>
          </a:p>
        </p:txBody>
      </p:sp>
      <p:sp>
        <p:nvSpPr>
          <p:cNvPr id="11" name="Slide Number Placeholder 12">
            <a:extLst>
              <a:ext uri="{FF2B5EF4-FFF2-40B4-BE49-F238E27FC236}">
                <a16:creationId xmlns:a16="http://schemas.microsoft.com/office/drawing/2014/main" id="{1DE6531D-12D5-064E-9087-B8255A9EB2CC}"/>
              </a:ext>
            </a:extLst>
          </p:cNvPr>
          <p:cNvSpPr>
            <a:spLocks noGrp="1"/>
          </p:cNvSpPr>
          <p:nvPr>
            <p:ph type="sldNum" sz="quarter" idx="14"/>
          </p:nvPr>
        </p:nvSpPr>
        <p:spPr>
          <a:xfrm>
            <a:off x="9008184" y="7203877"/>
            <a:ext cx="1050223" cy="568536"/>
          </a:xfrm>
          <a:prstGeom prst="rect">
            <a:avLst/>
          </a:prstGeom>
        </p:spPr>
        <p:txBody>
          <a:bodyPr vert="horz" lIns="100584" tIns="50292" rIns="100584" bIns="50292" rtlCol="0" anchor="ctr"/>
          <a:lstStyle>
            <a:lvl1pPr algn="ctr">
              <a:defRPr sz="1456" b="1" i="0">
                <a:solidFill>
                  <a:srgbClr val="FFC000"/>
                </a:solidFill>
                <a:latin typeface="Helvetica" panose="020B0604020202020204" pitchFamily="34" charset="0"/>
                <a:cs typeface="Helvetica" panose="020B0604020202020204" pitchFamily="34" charset="0"/>
              </a:defRPr>
            </a:lvl1pPr>
          </a:lstStyle>
          <a:p>
            <a:fld id="{7407AE2B-5099-7E47-BBD9-B1DA69B8770E}" type="slidenum">
              <a:rPr lang="en-US" smtClean="0"/>
              <a:pPr/>
              <a:t>‹#›</a:t>
            </a:fld>
            <a:endParaRPr lang="en-US" dirty="0"/>
          </a:p>
        </p:txBody>
      </p:sp>
    </p:spTree>
    <p:extLst>
      <p:ext uri="{BB962C8B-B14F-4D97-AF65-F5344CB8AC3E}">
        <p14:creationId xmlns:p14="http://schemas.microsoft.com/office/powerpoint/2010/main" val="280387283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83820AD9-1A97-9C4A-8893-A2699A4F9DC7}"/>
              </a:ext>
            </a:extLst>
          </p:cNvPr>
          <p:cNvSpPr/>
          <p:nvPr userDrawn="1"/>
        </p:nvSpPr>
        <p:spPr>
          <a:xfrm>
            <a:off x="1738879" y="7203865"/>
            <a:ext cx="8319521" cy="568535"/>
          </a:xfrm>
          <a:prstGeom prst="rect">
            <a:avLst/>
          </a:prstGeom>
          <a:solidFill>
            <a:srgbClr val="203D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48AA"/>
              </a:solidFill>
            </a:endParaRPr>
          </a:p>
        </p:txBody>
      </p:sp>
      <p:sp>
        <p:nvSpPr>
          <p:cNvPr id="2" name="Title Placeholder 1"/>
          <p:cNvSpPr>
            <a:spLocks noGrp="1"/>
          </p:cNvSpPr>
          <p:nvPr>
            <p:ph type="title"/>
          </p:nvPr>
        </p:nvSpPr>
        <p:spPr>
          <a:xfrm>
            <a:off x="417095" y="413810"/>
            <a:ext cx="9176078" cy="1502305"/>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17096" y="2069042"/>
            <a:ext cx="9176078" cy="4588432"/>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1738878" y="7203865"/>
            <a:ext cx="7132401" cy="568534"/>
          </a:xfrm>
          <a:prstGeom prst="rect">
            <a:avLst/>
          </a:prstGeom>
        </p:spPr>
        <p:txBody>
          <a:bodyPr vert="horz" lIns="91440" tIns="45720" rIns="91440" bIns="45720" rtlCol="0" anchor="ctr"/>
          <a:lstStyle>
            <a:lvl1pPr algn="ctr">
              <a:defRPr sz="900" b="0" i="0">
                <a:solidFill>
                  <a:srgbClr val="FFFFFF"/>
                </a:solidFill>
                <a:latin typeface="Helvetica" pitchFamily="2" charset="0"/>
              </a:defRPr>
            </a:lvl1pPr>
          </a:lstStyle>
          <a:p>
            <a:r>
              <a:rPr lang="en-US" dirty="0">
                <a:cs typeface="Arial" panose="020B0604020202020204" pitchFamily="34" charset="0"/>
              </a:rPr>
              <a:t>Improving the lives of 10 million older adults by 2020  |  © 2019 National Council on Aging</a:t>
            </a:r>
            <a:endParaRPr lang="en-US" dirty="0"/>
          </a:p>
        </p:txBody>
      </p:sp>
      <p:sp>
        <p:nvSpPr>
          <p:cNvPr id="6" name="Slide Number Placeholder 5"/>
          <p:cNvSpPr>
            <a:spLocks noGrp="1"/>
          </p:cNvSpPr>
          <p:nvPr>
            <p:ph type="sldNum" sz="quarter" idx="4"/>
          </p:nvPr>
        </p:nvSpPr>
        <p:spPr>
          <a:xfrm>
            <a:off x="8871284" y="7203864"/>
            <a:ext cx="1187116" cy="568533"/>
          </a:xfrm>
          <a:prstGeom prst="rect">
            <a:avLst/>
          </a:prstGeom>
        </p:spPr>
        <p:txBody>
          <a:bodyPr vert="horz" lIns="91440" tIns="45720" rIns="91440" bIns="45720" rtlCol="0" anchor="ctr"/>
          <a:lstStyle>
            <a:lvl1pPr algn="ctr">
              <a:defRPr sz="1200" b="1" i="0">
                <a:solidFill>
                  <a:schemeClr val="accent4"/>
                </a:solidFill>
                <a:latin typeface="Helvetica" pitchFamily="2" charset="0"/>
              </a:defRPr>
            </a:lvl1pPr>
          </a:lstStyle>
          <a:p>
            <a:fld id="{7407AE2B-5099-7E47-BBD9-B1DA69B8770E}" type="slidenum">
              <a:rPr lang="en-US" smtClean="0"/>
              <a:pPr/>
              <a:t>‹#›</a:t>
            </a:fld>
            <a:endParaRPr lang="en-US" dirty="0"/>
          </a:p>
        </p:txBody>
      </p:sp>
      <p:pic>
        <p:nvPicPr>
          <p:cNvPr id="8" name="Picture 7">
            <a:extLst>
              <a:ext uri="{FF2B5EF4-FFF2-40B4-BE49-F238E27FC236}">
                <a16:creationId xmlns:a16="http://schemas.microsoft.com/office/drawing/2014/main" id="{0EA02D48-84C2-A145-843D-D5869C888F8B}"/>
              </a:ext>
            </a:extLst>
          </p:cNvPr>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289559" y="7245664"/>
            <a:ext cx="1147039" cy="330209"/>
          </a:xfrm>
          <a:prstGeom prst="rect">
            <a:avLst/>
          </a:prstGeom>
        </p:spPr>
      </p:pic>
      <p:cxnSp>
        <p:nvCxnSpPr>
          <p:cNvPr id="15" name="Straight Connector 14">
            <a:extLst>
              <a:ext uri="{FF2B5EF4-FFF2-40B4-BE49-F238E27FC236}">
                <a16:creationId xmlns:a16="http://schemas.microsoft.com/office/drawing/2014/main" id="{51D786A7-8040-1042-9BF2-0F465FA9DA69}"/>
              </a:ext>
            </a:extLst>
          </p:cNvPr>
          <p:cNvCxnSpPr>
            <a:cxnSpLocks/>
          </p:cNvCxnSpPr>
          <p:nvPr userDrawn="1"/>
        </p:nvCxnSpPr>
        <p:spPr>
          <a:xfrm>
            <a:off x="8871279" y="7203865"/>
            <a:ext cx="5" cy="568535"/>
          </a:xfrm>
          <a:prstGeom prst="line">
            <a:avLst/>
          </a:prstGeom>
          <a:ln w="25400"/>
        </p:spPr>
        <p:style>
          <a:lnRef idx="1">
            <a:schemeClr val="accent4"/>
          </a:lnRef>
          <a:fillRef idx="0">
            <a:schemeClr val="accent4"/>
          </a:fillRef>
          <a:effectRef idx="0">
            <a:schemeClr val="accent4"/>
          </a:effectRef>
          <a:fontRef idx="minor">
            <a:schemeClr val="tx1"/>
          </a:fontRef>
        </p:style>
      </p:cxnSp>
      <p:cxnSp>
        <p:nvCxnSpPr>
          <p:cNvPr id="17" name="Straight Connector 16">
            <a:extLst>
              <a:ext uri="{FF2B5EF4-FFF2-40B4-BE49-F238E27FC236}">
                <a16:creationId xmlns:a16="http://schemas.microsoft.com/office/drawing/2014/main" id="{2A2C200A-58CE-1449-8BF3-509D183964E0}"/>
              </a:ext>
            </a:extLst>
          </p:cNvPr>
          <p:cNvCxnSpPr>
            <a:cxnSpLocks/>
          </p:cNvCxnSpPr>
          <p:nvPr userDrawn="1"/>
        </p:nvCxnSpPr>
        <p:spPr>
          <a:xfrm>
            <a:off x="1658668" y="7203864"/>
            <a:ext cx="0" cy="568536"/>
          </a:xfrm>
          <a:prstGeom prst="line">
            <a:avLst/>
          </a:prstGeom>
          <a:ln w="25400"/>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856528670"/>
      </p:ext>
    </p:extLst>
  </p:cSld>
  <p:clrMap bg1="lt1" tx1="dk1" bg2="lt2" tx2="dk2" accent1="accent1" accent2="accent2" accent3="accent3" accent4="accent4" accent5="accent5" accent6="accent6" hlink="hlink" folHlink="folHlink"/>
  <p:sldLayoutIdLst>
    <p:sldLayoutId id="2147483681" r:id="rId1"/>
    <p:sldLayoutId id="2147483687" r:id="rId2"/>
    <p:sldLayoutId id="2147483695" r:id="rId3"/>
    <p:sldLayoutId id="2147483693" r:id="rId4"/>
    <p:sldLayoutId id="2147483696" r:id="rId5"/>
    <p:sldLayoutId id="2147483697" r:id="rId6"/>
    <p:sldLayoutId id="2147483698" r:id="rId7"/>
    <p:sldLayoutId id="2147483699" r:id="rId8"/>
    <p:sldLayoutId id="2147483700" r:id="rId9"/>
    <p:sldLayoutId id="2147483701" r:id="rId10"/>
  </p:sldLayoutIdLst>
  <p:hf hdr="0" dt="0"/>
  <p:txStyles>
    <p:titleStyle>
      <a:lvl1pPr algn="ctr" defTabSz="1005840" rtl="0" eaLnBrk="1" latinLnBrk="0" hangingPunct="1">
        <a:lnSpc>
          <a:spcPct val="90000"/>
        </a:lnSpc>
        <a:spcBef>
          <a:spcPct val="0"/>
        </a:spcBef>
        <a:buNone/>
        <a:defRPr sz="3600" b="1" i="0" kern="1200">
          <a:solidFill>
            <a:srgbClr val="203D89"/>
          </a:solidFill>
          <a:latin typeface="Helvetica" pitchFamily="2" charset="0"/>
          <a:ea typeface="+mj-ea"/>
          <a:cs typeface="+mj-cs"/>
        </a:defRPr>
      </a:lvl1pPr>
    </p:titleStyle>
    <p:bodyStyle>
      <a:lvl1pPr marL="251460" indent="-251460" algn="l" defTabSz="1005840" rtl="0" eaLnBrk="1" latinLnBrk="0" hangingPunct="1">
        <a:lnSpc>
          <a:spcPct val="90000"/>
        </a:lnSpc>
        <a:spcBef>
          <a:spcPts val="1100"/>
        </a:spcBef>
        <a:buFont typeface="Arial" panose="020B0604020202020204" pitchFamily="34" charset="0"/>
        <a:buChar char="•"/>
        <a:defRPr sz="2000" b="0" i="0" kern="1200">
          <a:solidFill>
            <a:schemeClr val="tx1"/>
          </a:solidFill>
          <a:latin typeface="Helvetica" pitchFamily="2" charset="0"/>
          <a:ea typeface="+mn-ea"/>
          <a:cs typeface="+mn-cs"/>
        </a:defRPr>
      </a:lvl1pPr>
      <a:lvl2pPr marL="754380" indent="-251460" algn="l" defTabSz="1005840" rtl="0" eaLnBrk="1" latinLnBrk="0" hangingPunct="1">
        <a:lnSpc>
          <a:spcPct val="90000"/>
        </a:lnSpc>
        <a:spcBef>
          <a:spcPts val="550"/>
        </a:spcBef>
        <a:buFont typeface="Arial" panose="020B0604020202020204" pitchFamily="34" charset="0"/>
        <a:buChar char="•"/>
        <a:defRPr sz="2000" b="0" i="0" kern="1200">
          <a:solidFill>
            <a:schemeClr val="tx1"/>
          </a:solidFill>
          <a:latin typeface="Helvetica" pitchFamily="2" charset="0"/>
          <a:ea typeface="+mn-ea"/>
          <a:cs typeface="+mn-cs"/>
        </a:defRPr>
      </a:lvl2pPr>
      <a:lvl3pPr marL="1257300" indent="-251460" algn="l" defTabSz="1005840" rtl="0" eaLnBrk="1" latinLnBrk="0" hangingPunct="1">
        <a:lnSpc>
          <a:spcPct val="90000"/>
        </a:lnSpc>
        <a:spcBef>
          <a:spcPts val="550"/>
        </a:spcBef>
        <a:buFont typeface="Arial" panose="020B0604020202020204" pitchFamily="34" charset="0"/>
        <a:buChar char="•"/>
        <a:defRPr sz="2000" b="0" i="0" kern="1200">
          <a:solidFill>
            <a:schemeClr val="tx1"/>
          </a:solidFill>
          <a:latin typeface="Helvetica" pitchFamily="2" charset="0"/>
          <a:ea typeface="+mn-ea"/>
          <a:cs typeface="+mn-cs"/>
        </a:defRPr>
      </a:lvl3pPr>
      <a:lvl4pPr marL="1760220" indent="-251460" algn="l" defTabSz="1005840" rtl="0" eaLnBrk="1" latinLnBrk="0" hangingPunct="1">
        <a:lnSpc>
          <a:spcPct val="90000"/>
        </a:lnSpc>
        <a:spcBef>
          <a:spcPts val="550"/>
        </a:spcBef>
        <a:buFont typeface="Arial" panose="020B0604020202020204" pitchFamily="34" charset="0"/>
        <a:buChar char="•"/>
        <a:defRPr sz="2000" b="0" i="0" kern="1200">
          <a:solidFill>
            <a:schemeClr val="tx1"/>
          </a:solidFill>
          <a:latin typeface="Helvetica" pitchFamily="2" charset="0"/>
          <a:ea typeface="+mn-ea"/>
          <a:cs typeface="+mn-cs"/>
        </a:defRPr>
      </a:lvl4pPr>
      <a:lvl5pPr marL="2263140" indent="-251460" algn="l" defTabSz="1005840" rtl="0" eaLnBrk="1" latinLnBrk="0" hangingPunct="1">
        <a:lnSpc>
          <a:spcPct val="90000"/>
        </a:lnSpc>
        <a:spcBef>
          <a:spcPts val="550"/>
        </a:spcBef>
        <a:buFont typeface="Arial" panose="020B0604020202020204" pitchFamily="34" charset="0"/>
        <a:buChar char="•"/>
        <a:defRPr sz="2000" b="0" i="0" kern="1200">
          <a:solidFill>
            <a:schemeClr val="tx1"/>
          </a:solidFill>
          <a:latin typeface="Helvetica" pitchFamily="2" charset="0"/>
          <a:ea typeface="+mn-ea"/>
          <a:cs typeface="+mn-cs"/>
        </a:defRPr>
      </a:lvl5pPr>
      <a:lvl6pPr marL="276606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6pPr>
      <a:lvl7pPr marL="326898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7pPr>
      <a:lvl8pPr marL="377190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8pPr>
      <a:lvl9pPr marL="4274820" indent="-251460" algn="l" defTabSz="1005840" rtl="0" eaLnBrk="1" latinLnBrk="0" hangingPunct="1">
        <a:lnSpc>
          <a:spcPct val="90000"/>
        </a:lnSpc>
        <a:spcBef>
          <a:spcPts val="550"/>
        </a:spcBef>
        <a:buFont typeface="Arial" panose="020B0604020202020204" pitchFamily="34" charset="0"/>
        <a:buChar char="•"/>
        <a:defRPr sz="1980" kern="1200">
          <a:solidFill>
            <a:schemeClr val="tx1"/>
          </a:solidFill>
          <a:latin typeface="+mn-lt"/>
          <a:ea typeface="+mn-ea"/>
          <a:cs typeface="+mn-cs"/>
        </a:defRPr>
      </a:lvl9pPr>
    </p:bodyStyle>
    <p:otherStyle>
      <a:defPPr>
        <a:defRPr lang="en-US"/>
      </a:defPPr>
      <a:lvl1pPr marL="0" algn="l" defTabSz="1005840" rtl="0" eaLnBrk="1" latinLnBrk="0" hangingPunct="1">
        <a:defRPr sz="1980" kern="1200">
          <a:solidFill>
            <a:schemeClr val="tx1"/>
          </a:solidFill>
          <a:latin typeface="+mn-lt"/>
          <a:ea typeface="+mn-ea"/>
          <a:cs typeface="+mn-cs"/>
        </a:defRPr>
      </a:lvl1pPr>
      <a:lvl2pPr marL="502920" algn="l" defTabSz="1005840" rtl="0" eaLnBrk="1" latinLnBrk="0" hangingPunct="1">
        <a:defRPr sz="1980" kern="1200">
          <a:solidFill>
            <a:schemeClr val="tx1"/>
          </a:solidFill>
          <a:latin typeface="+mn-lt"/>
          <a:ea typeface="+mn-ea"/>
          <a:cs typeface="+mn-cs"/>
        </a:defRPr>
      </a:lvl2pPr>
      <a:lvl3pPr marL="1005840" algn="l" defTabSz="1005840" rtl="0" eaLnBrk="1" latinLnBrk="0" hangingPunct="1">
        <a:defRPr sz="1980" kern="1200">
          <a:solidFill>
            <a:schemeClr val="tx1"/>
          </a:solidFill>
          <a:latin typeface="+mn-lt"/>
          <a:ea typeface="+mn-ea"/>
          <a:cs typeface="+mn-cs"/>
        </a:defRPr>
      </a:lvl3pPr>
      <a:lvl4pPr marL="1508760" algn="l" defTabSz="1005840" rtl="0" eaLnBrk="1" latinLnBrk="0" hangingPunct="1">
        <a:defRPr sz="1980" kern="1200">
          <a:solidFill>
            <a:schemeClr val="tx1"/>
          </a:solidFill>
          <a:latin typeface="+mn-lt"/>
          <a:ea typeface="+mn-ea"/>
          <a:cs typeface="+mn-cs"/>
        </a:defRPr>
      </a:lvl4pPr>
      <a:lvl5pPr marL="2011680" algn="l" defTabSz="1005840" rtl="0" eaLnBrk="1" latinLnBrk="0" hangingPunct="1">
        <a:defRPr sz="1980" kern="1200">
          <a:solidFill>
            <a:schemeClr val="tx1"/>
          </a:solidFill>
          <a:latin typeface="+mn-lt"/>
          <a:ea typeface="+mn-ea"/>
          <a:cs typeface="+mn-cs"/>
        </a:defRPr>
      </a:lvl5pPr>
      <a:lvl6pPr marL="2514600" algn="l" defTabSz="1005840" rtl="0" eaLnBrk="1" latinLnBrk="0" hangingPunct="1">
        <a:defRPr sz="1980" kern="1200">
          <a:solidFill>
            <a:schemeClr val="tx1"/>
          </a:solidFill>
          <a:latin typeface="+mn-lt"/>
          <a:ea typeface="+mn-ea"/>
          <a:cs typeface="+mn-cs"/>
        </a:defRPr>
      </a:lvl6pPr>
      <a:lvl7pPr marL="3017520" algn="l" defTabSz="1005840" rtl="0" eaLnBrk="1" latinLnBrk="0" hangingPunct="1">
        <a:defRPr sz="1980" kern="1200">
          <a:solidFill>
            <a:schemeClr val="tx1"/>
          </a:solidFill>
          <a:latin typeface="+mn-lt"/>
          <a:ea typeface="+mn-ea"/>
          <a:cs typeface="+mn-cs"/>
        </a:defRPr>
      </a:lvl7pPr>
      <a:lvl8pPr marL="3520440" algn="l" defTabSz="1005840" rtl="0" eaLnBrk="1" latinLnBrk="0" hangingPunct="1">
        <a:defRPr sz="1980" kern="1200">
          <a:solidFill>
            <a:schemeClr val="tx1"/>
          </a:solidFill>
          <a:latin typeface="+mn-lt"/>
          <a:ea typeface="+mn-ea"/>
          <a:cs typeface="+mn-cs"/>
        </a:defRPr>
      </a:lvl8pPr>
      <a:lvl9pPr marL="4023360" algn="l" defTabSz="1005840" rtl="0" eaLnBrk="1" latinLnBrk="0" hangingPunct="1">
        <a:defRPr sz="19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hyperlink" Target="http://www.dreamstime.com/stock-illustration-well-done-apreciation-related-words-like-awesome-good-cool-nice-awesome-image44591074"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publicdomainfiles.com/show_file.php?id=13533998411324" TargetMode="External"/><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hyperlink" Target="http://empowermentmomentsblog.com/2014/11/17/dare-to-be-the-best-you/" TargetMode="External"/><Relationship Id="rId2" Type="http://schemas.openxmlformats.org/officeDocument/2006/relationships/image" Target="../media/image19.jp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commons.wikimedia.org/wiki/File:Capitol_hill.jpg" TargetMode="External"/><Relationship Id="rId2" Type="http://schemas.openxmlformats.org/officeDocument/2006/relationships/image" Target="../media/image20.jpg"/><Relationship Id="rId1" Type="http://schemas.openxmlformats.org/officeDocument/2006/relationships/slideLayout" Target="../slideLayouts/slideLayout8.xml"/><Relationship Id="rId4" Type="http://schemas.openxmlformats.org/officeDocument/2006/relationships/hyperlink" Target="https://creativecommons.org/licenses/by-sa/3.0/"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xml"/><Relationship Id="rId1" Type="http://schemas.openxmlformats.org/officeDocument/2006/relationships/slideLayout" Target="../slideLayouts/slideLayout8.xml"/><Relationship Id="rId4" Type="http://schemas.openxmlformats.org/officeDocument/2006/relationships/hyperlink" Target="https://www.ncoa.org/resources/infographic-ship-mippa/"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hyperlink" Target="mailto:brandy.bauer@ncoa.org" TargetMode="External"/><Relationship Id="rId2" Type="http://schemas.openxmlformats.org/officeDocument/2006/relationships/hyperlink" Target="mailto:ann.kayrish@ncoa.org" TargetMode="External"/><Relationship Id="rId1" Type="http://schemas.openxmlformats.org/officeDocument/2006/relationships/slideLayout" Target="../slideLayouts/slideLayout6.xml"/><Relationship Id="rId5" Type="http://schemas.openxmlformats.org/officeDocument/2006/relationships/hyperlink" Target="mailto:marci.phillips@ncoa.org" TargetMode="External"/><Relationship Id="rId4" Type="http://schemas.openxmlformats.org/officeDocument/2006/relationships/hyperlink" Target="mailto:lauren.popham@ncoa.org"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hyperlink" Target="http://luistorodupouy.blogspot.com/2010/11/management-of-change.html" TargetMode="External"/><Relationship Id="rId2" Type="http://schemas.openxmlformats.org/officeDocument/2006/relationships/image" Target="../media/image1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reading4meaning.blogspot.com/2013/07/cor-literacy-framework-pt2-feedback.html" TargetMode="External"/><Relationship Id="rId2" Type="http://schemas.openxmlformats.org/officeDocument/2006/relationships/image" Target="../media/image13.jpg"/><Relationship Id="rId1" Type="http://schemas.openxmlformats.org/officeDocument/2006/relationships/slideLayout" Target="../slideLayouts/slideLayout8.xml"/><Relationship Id="rId4" Type="http://schemas.openxmlformats.org/officeDocument/2006/relationships/hyperlink" Target="https://creativecommons.org/licenses/by-nc-nd/3.0/"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8DFA238D-EB06-9B4D-9473-3B7FE2D612CD}"/>
              </a:ext>
            </a:extLst>
          </p:cNvPr>
          <p:cNvSpPr/>
          <p:nvPr/>
        </p:nvSpPr>
        <p:spPr>
          <a:xfrm>
            <a:off x="0" y="0"/>
            <a:ext cx="10058400" cy="5379265"/>
          </a:xfrm>
          <a:prstGeom prst="rect">
            <a:avLst/>
          </a:prstGeom>
          <a:solidFill>
            <a:srgbClr val="203D89"/>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0584" tIns="50292" rIns="100584" bIns="50292" numCol="1" spcCol="0" rtlCol="0" fromWordArt="0" anchor="ctr" anchorCtr="0" forceAA="0" compatLnSpc="1">
            <a:prstTxWarp prst="textNoShape">
              <a:avLst/>
            </a:prstTxWarp>
            <a:noAutofit/>
          </a:bodyPr>
          <a:lstStyle/>
          <a:p>
            <a:pPr algn="ctr"/>
            <a:endParaRPr lang="en-US" sz="2207"/>
          </a:p>
        </p:txBody>
      </p:sp>
      <p:pic>
        <p:nvPicPr>
          <p:cNvPr id="21" name="Picture 20">
            <a:extLst>
              <a:ext uri="{FF2B5EF4-FFF2-40B4-BE49-F238E27FC236}">
                <a16:creationId xmlns:a16="http://schemas.microsoft.com/office/drawing/2014/main" id="{75E50B4D-8FBD-5044-ABE5-CFC515214C71}"/>
              </a:ext>
            </a:extLst>
          </p:cNvPr>
          <p:cNvPicPr>
            <a:picLocks noChangeAspect="1"/>
          </p:cNvPicPr>
          <p:nvPr/>
        </p:nvPicPr>
        <p:blipFill>
          <a:blip r:embed="rId2"/>
          <a:stretch>
            <a:fillRect/>
          </a:stretch>
        </p:blipFill>
        <p:spPr>
          <a:xfrm>
            <a:off x="491744" y="478302"/>
            <a:ext cx="9074912" cy="4401960"/>
          </a:xfrm>
          <a:prstGeom prst="rect">
            <a:avLst/>
          </a:prstGeom>
        </p:spPr>
      </p:pic>
      <p:sp>
        <p:nvSpPr>
          <p:cNvPr id="14" name="Subtitle 13">
            <a:extLst>
              <a:ext uri="{FF2B5EF4-FFF2-40B4-BE49-F238E27FC236}">
                <a16:creationId xmlns:a16="http://schemas.microsoft.com/office/drawing/2014/main" id="{FF56B3EC-3251-EE4D-9C4A-64CAD0ADFE04}"/>
              </a:ext>
            </a:extLst>
          </p:cNvPr>
          <p:cNvSpPr>
            <a:spLocks noGrp="1"/>
          </p:cNvSpPr>
          <p:nvPr>
            <p:ph type="subTitle" idx="4294967295"/>
          </p:nvPr>
        </p:nvSpPr>
        <p:spPr>
          <a:xfrm>
            <a:off x="641684" y="2347784"/>
            <a:ext cx="8758990" cy="2199502"/>
          </a:xfrm>
        </p:spPr>
        <p:txBody>
          <a:bodyPr>
            <a:normAutofit/>
          </a:bodyPr>
          <a:lstStyle/>
          <a:p>
            <a:pPr marL="0" indent="0" algn="ctr">
              <a:lnSpc>
                <a:spcPct val="100000"/>
              </a:lnSpc>
              <a:buNone/>
            </a:pPr>
            <a:r>
              <a:rPr lang="en-US" sz="4800" b="1" cap="all" dirty="0">
                <a:solidFill>
                  <a:schemeClr val="bg1"/>
                </a:solidFill>
                <a:latin typeface="Franklin Gothic Demi" panose="020B0603020102020204" pitchFamily="34" charset="0"/>
              </a:rPr>
              <a:t>August 2019 MIPPA TA CALL  </a:t>
            </a:r>
          </a:p>
        </p:txBody>
      </p:sp>
      <p:sp>
        <p:nvSpPr>
          <p:cNvPr id="15" name="Text Placeholder 14">
            <a:extLst>
              <a:ext uri="{FF2B5EF4-FFF2-40B4-BE49-F238E27FC236}">
                <a16:creationId xmlns:a16="http://schemas.microsoft.com/office/drawing/2014/main" id="{DE302F38-80D7-A84B-87BF-2B426F63BF72}"/>
              </a:ext>
            </a:extLst>
          </p:cNvPr>
          <p:cNvSpPr>
            <a:spLocks noGrp="1"/>
          </p:cNvSpPr>
          <p:nvPr>
            <p:ph type="body" sz="quarter" idx="4294967295"/>
          </p:nvPr>
        </p:nvSpPr>
        <p:spPr>
          <a:xfrm>
            <a:off x="2387792" y="4683210"/>
            <a:ext cx="5211494" cy="675353"/>
          </a:xfrm>
        </p:spPr>
        <p:txBody>
          <a:bodyPr>
            <a:normAutofit/>
          </a:bodyPr>
          <a:lstStyle/>
          <a:p>
            <a:pPr marL="0" indent="0" algn="ctr">
              <a:buNone/>
            </a:pPr>
            <a:r>
              <a:rPr lang="en-US" sz="2000" dirty="0">
                <a:solidFill>
                  <a:schemeClr val="bg1"/>
                </a:solidFill>
                <a:latin typeface="Franklin Gothic Medium" panose="020B0603020102020204" pitchFamily="34" charset="0"/>
              </a:rPr>
              <a:t>Ann Kayrish,  Brandy Bauer |   August 8, 2020</a:t>
            </a:r>
          </a:p>
        </p:txBody>
      </p:sp>
      <p:sp>
        <p:nvSpPr>
          <p:cNvPr id="23" name="Footer Placeholder 18">
            <a:extLst>
              <a:ext uri="{FF2B5EF4-FFF2-40B4-BE49-F238E27FC236}">
                <a16:creationId xmlns:a16="http://schemas.microsoft.com/office/drawing/2014/main" id="{84378282-86AB-F347-88EF-841C59161309}"/>
              </a:ext>
            </a:extLst>
          </p:cNvPr>
          <p:cNvSpPr txBox="1">
            <a:spLocks/>
          </p:cNvSpPr>
          <p:nvPr/>
        </p:nvSpPr>
        <p:spPr>
          <a:xfrm>
            <a:off x="17254" y="6822891"/>
            <a:ext cx="10058399" cy="1078905"/>
          </a:xfrm>
          <a:prstGeom prst="rect">
            <a:avLst/>
          </a:prstGeom>
          <a:solidFill>
            <a:schemeClr val="bg1"/>
          </a:solidFill>
        </p:spPr>
        <p:txBody>
          <a:bodyPr vert="horz" lIns="91440" tIns="45720" rIns="91440" bIns="45720" rtlCol="0" anchor="ctr"/>
          <a:lstStyle>
            <a:defPPr>
              <a:defRPr lang="en-US"/>
            </a:defPPr>
            <a:lvl1pPr marL="0" algn="ctr" defTabSz="509412" rtl="0" eaLnBrk="1" latinLnBrk="0" hangingPunct="1">
              <a:defRPr sz="2640" b="0" i="1" kern="1200">
                <a:solidFill>
                  <a:srgbClr val="D55320"/>
                </a:solidFill>
                <a:latin typeface="Adobe Garamond Pro" panose="02020502060506020403" pitchFamily="18" charset="77"/>
                <a:ea typeface="+mn-ea"/>
                <a:cs typeface="+mn-cs"/>
              </a:defRPr>
            </a:lvl1pPr>
            <a:lvl2pPr marL="509412" algn="l" defTabSz="509412" rtl="0" eaLnBrk="1" latinLnBrk="0" hangingPunct="1">
              <a:defRPr sz="2006" kern="1200">
                <a:solidFill>
                  <a:schemeClr val="tx1"/>
                </a:solidFill>
                <a:latin typeface="+mn-lt"/>
                <a:ea typeface="+mn-ea"/>
                <a:cs typeface="+mn-cs"/>
              </a:defRPr>
            </a:lvl2pPr>
            <a:lvl3pPr marL="1018824" algn="l" defTabSz="509412" rtl="0" eaLnBrk="1" latinLnBrk="0" hangingPunct="1">
              <a:defRPr sz="2006" kern="1200">
                <a:solidFill>
                  <a:schemeClr val="tx1"/>
                </a:solidFill>
                <a:latin typeface="+mn-lt"/>
                <a:ea typeface="+mn-ea"/>
                <a:cs typeface="+mn-cs"/>
              </a:defRPr>
            </a:lvl3pPr>
            <a:lvl4pPr marL="1528237" algn="l" defTabSz="509412" rtl="0" eaLnBrk="1" latinLnBrk="0" hangingPunct="1">
              <a:defRPr sz="2006" kern="1200">
                <a:solidFill>
                  <a:schemeClr val="tx1"/>
                </a:solidFill>
                <a:latin typeface="+mn-lt"/>
                <a:ea typeface="+mn-ea"/>
                <a:cs typeface="+mn-cs"/>
              </a:defRPr>
            </a:lvl4pPr>
            <a:lvl5pPr marL="2037649" algn="l" defTabSz="509412" rtl="0" eaLnBrk="1" latinLnBrk="0" hangingPunct="1">
              <a:defRPr sz="2006" kern="1200">
                <a:solidFill>
                  <a:schemeClr val="tx1"/>
                </a:solidFill>
                <a:latin typeface="+mn-lt"/>
                <a:ea typeface="+mn-ea"/>
                <a:cs typeface="+mn-cs"/>
              </a:defRPr>
            </a:lvl5pPr>
            <a:lvl6pPr marL="2547061" algn="l" defTabSz="509412" rtl="0" eaLnBrk="1" latinLnBrk="0" hangingPunct="1">
              <a:defRPr sz="2006" kern="1200">
                <a:solidFill>
                  <a:schemeClr val="tx1"/>
                </a:solidFill>
                <a:latin typeface="+mn-lt"/>
                <a:ea typeface="+mn-ea"/>
                <a:cs typeface="+mn-cs"/>
              </a:defRPr>
            </a:lvl6pPr>
            <a:lvl7pPr marL="3056473" algn="l" defTabSz="509412" rtl="0" eaLnBrk="1" latinLnBrk="0" hangingPunct="1">
              <a:defRPr sz="2006" kern="1200">
                <a:solidFill>
                  <a:schemeClr val="tx1"/>
                </a:solidFill>
                <a:latin typeface="+mn-lt"/>
                <a:ea typeface="+mn-ea"/>
                <a:cs typeface="+mn-cs"/>
              </a:defRPr>
            </a:lvl7pPr>
            <a:lvl8pPr marL="3565886" algn="l" defTabSz="509412" rtl="0" eaLnBrk="1" latinLnBrk="0" hangingPunct="1">
              <a:defRPr sz="2006" kern="1200">
                <a:solidFill>
                  <a:schemeClr val="tx1"/>
                </a:solidFill>
                <a:latin typeface="+mn-lt"/>
                <a:ea typeface="+mn-ea"/>
                <a:cs typeface="+mn-cs"/>
              </a:defRPr>
            </a:lvl8pPr>
            <a:lvl9pPr marL="4075298" algn="l" defTabSz="509412" rtl="0" eaLnBrk="1" latinLnBrk="0" hangingPunct="1">
              <a:defRPr sz="2006" kern="1200">
                <a:solidFill>
                  <a:schemeClr val="tx1"/>
                </a:solidFill>
                <a:latin typeface="+mn-lt"/>
                <a:ea typeface="+mn-ea"/>
                <a:cs typeface="+mn-cs"/>
              </a:defRPr>
            </a:lvl9pPr>
          </a:lstStyle>
          <a:p>
            <a:r>
              <a:rPr lang="en-US" dirty="0">
                <a:cs typeface="Arial" panose="020B0604020202020204" pitchFamily="34" charset="0"/>
              </a:rPr>
              <a:t>Improving the lives of 40 million older adults by 2030</a:t>
            </a:r>
            <a:endParaRPr lang="en-US" dirty="0"/>
          </a:p>
        </p:txBody>
      </p:sp>
      <p:pic>
        <p:nvPicPr>
          <p:cNvPr id="22" name="Picture 21">
            <a:extLst>
              <a:ext uri="{FF2B5EF4-FFF2-40B4-BE49-F238E27FC236}">
                <a16:creationId xmlns:a16="http://schemas.microsoft.com/office/drawing/2014/main" id="{31A756F7-0267-CD4C-95BB-8522D81F8EC8}"/>
              </a:ext>
            </a:extLst>
          </p:cNvPr>
          <p:cNvPicPr>
            <a:picLocks noChangeAspect="1"/>
          </p:cNvPicPr>
          <p:nvPr/>
        </p:nvPicPr>
        <p:blipFill>
          <a:blip r:embed="rId3"/>
          <a:stretch>
            <a:fillRect/>
          </a:stretch>
        </p:blipFill>
        <p:spPr>
          <a:xfrm>
            <a:off x="3967196" y="6010288"/>
            <a:ext cx="2730167" cy="791901"/>
          </a:xfrm>
          <a:prstGeom prst="rect">
            <a:avLst/>
          </a:prstGeom>
        </p:spPr>
      </p:pic>
    </p:spTree>
    <p:extLst>
      <p:ext uri="{BB962C8B-B14F-4D97-AF65-F5344CB8AC3E}">
        <p14:creationId xmlns:p14="http://schemas.microsoft.com/office/powerpoint/2010/main" val="21494283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D6280-CF10-4F9F-8828-A6367F839F51}"/>
              </a:ext>
            </a:extLst>
          </p:cNvPr>
          <p:cNvSpPr>
            <a:spLocks noGrp="1"/>
          </p:cNvSpPr>
          <p:nvPr>
            <p:ph type="title"/>
          </p:nvPr>
        </p:nvSpPr>
        <p:spPr>
          <a:xfrm>
            <a:off x="641684" y="155789"/>
            <a:ext cx="8536966" cy="838219"/>
          </a:xfrm>
        </p:spPr>
        <p:txBody>
          <a:bodyPr>
            <a:normAutofit/>
          </a:bodyPr>
          <a:lstStyle/>
          <a:p>
            <a:r>
              <a:rPr lang="en-US" dirty="0"/>
              <a:t>Top 5 Concerns with New MPF</a:t>
            </a:r>
          </a:p>
        </p:txBody>
      </p:sp>
      <p:pic>
        <p:nvPicPr>
          <p:cNvPr id="2" name="Picture 1">
            <a:extLst>
              <a:ext uri="{FF2B5EF4-FFF2-40B4-BE49-F238E27FC236}">
                <a16:creationId xmlns:a16="http://schemas.microsoft.com/office/drawing/2014/main" id="{FCE6DFD9-E8E8-4254-9E2A-FDE6FC7BDFDE}"/>
              </a:ext>
            </a:extLst>
          </p:cNvPr>
          <p:cNvPicPr>
            <a:picLocks noChangeAspect="1"/>
          </p:cNvPicPr>
          <p:nvPr/>
        </p:nvPicPr>
        <p:blipFill rotWithShape="1">
          <a:blip r:embed="rId2"/>
          <a:srcRect l="19782" t="20607" r="20738" b="8273"/>
          <a:stretch/>
        </p:blipFill>
        <p:spPr>
          <a:xfrm>
            <a:off x="920415" y="1124136"/>
            <a:ext cx="8217569" cy="5524127"/>
          </a:xfrm>
          <a:prstGeom prst="rect">
            <a:avLst/>
          </a:prstGeom>
          <a:solidFill>
            <a:srgbClr val="D55320"/>
          </a:solidFill>
          <a:ln w="38100">
            <a:solidFill>
              <a:srgbClr val="C00000"/>
            </a:solidFill>
          </a:ln>
        </p:spPr>
      </p:pic>
    </p:spTree>
    <p:extLst>
      <p:ext uri="{BB962C8B-B14F-4D97-AF65-F5344CB8AC3E}">
        <p14:creationId xmlns:p14="http://schemas.microsoft.com/office/powerpoint/2010/main" val="17294389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42D6280-CF10-4F9F-8828-A6367F839F51}"/>
              </a:ext>
            </a:extLst>
          </p:cNvPr>
          <p:cNvSpPr>
            <a:spLocks noGrp="1"/>
          </p:cNvSpPr>
          <p:nvPr>
            <p:ph type="title"/>
          </p:nvPr>
        </p:nvSpPr>
        <p:spPr/>
        <p:txBody>
          <a:bodyPr>
            <a:normAutofit/>
          </a:bodyPr>
          <a:lstStyle/>
          <a:p>
            <a:r>
              <a:rPr lang="en-US" dirty="0"/>
              <a:t>Survey Demographics  </a:t>
            </a:r>
          </a:p>
        </p:txBody>
      </p:sp>
      <p:sp>
        <p:nvSpPr>
          <p:cNvPr id="6" name="Text Placeholder 5">
            <a:extLst>
              <a:ext uri="{FF2B5EF4-FFF2-40B4-BE49-F238E27FC236}">
                <a16:creationId xmlns:a16="http://schemas.microsoft.com/office/drawing/2014/main" id="{A7E38419-B158-49A1-B71E-18A0790179CE}"/>
              </a:ext>
            </a:extLst>
          </p:cNvPr>
          <p:cNvSpPr>
            <a:spLocks noGrp="1"/>
          </p:cNvSpPr>
          <p:nvPr>
            <p:ph sz="quarter" idx="11"/>
          </p:nvPr>
        </p:nvSpPr>
        <p:spPr>
          <a:xfrm>
            <a:off x="3769895" y="1624036"/>
            <a:ext cx="6194769" cy="4899054"/>
          </a:xfrm>
        </p:spPr>
        <p:txBody>
          <a:bodyPr>
            <a:normAutofit/>
          </a:bodyPr>
          <a:lstStyle/>
          <a:p>
            <a:pPr marL="471488" indent="-471488">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24 surveys received</a:t>
            </a:r>
          </a:p>
          <a:p>
            <a:pPr marL="471488" indent="-471488">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16 states including:</a:t>
            </a:r>
          </a:p>
          <a:p>
            <a:pPr marL="1225868" lvl="1" indent="-471488">
              <a:buFont typeface="Courier New" panose="02070309020205020404" pitchFamily="49" charset="0"/>
              <a:buChar char="o"/>
            </a:pPr>
            <a:r>
              <a:rPr lang="en-US" sz="3200" dirty="0">
                <a:latin typeface="Arial" panose="020B0604020202020204" pitchFamily="34" charset="0"/>
                <a:cs typeface="Arial" panose="020B0604020202020204" pitchFamily="34" charset="0"/>
              </a:rPr>
              <a:t>AL, IA, KS, LA, MD, ME, MI, MO, MN, NE, NJ, OK, SC, TN, WI, WV</a:t>
            </a:r>
          </a:p>
          <a:p>
            <a:pPr marL="471488" indent="-471488">
              <a:buFont typeface="Arial" panose="020B0604020202020204" pitchFamily="34" charset="0"/>
              <a:buChar char="•"/>
            </a:pPr>
            <a:r>
              <a:rPr lang="en-US" sz="3200" dirty="0">
                <a:solidFill>
                  <a:schemeClr val="tx1"/>
                </a:solidFill>
                <a:latin typeface="Arial" panose="020B0604020202020204" pitchFamily="34" charset="0"/>
                <a:cs typeface="Arial" panose="020B0604020202020204" pitchFamily="34" charset="0"/>
              </a:rPr>
              <a:t>3 anonymous responses</a:t>
            </a:r>
          </a:p>
          <a:p>
            <a:pPr marL="342900" indent="-342900">
              <a:buFont typeface="Arial" panose="020B0604020202020204" pitchFamily="34" charset="0"/>
              <a:buChar char="•"/>
            </a:pPr>
            <a:endParaRPr lang="en-US" dirty="0"/>
          </a:p>
        </p:txBody>
      </p:sp>
      <p:pic>
        <p:nvPicPr>
          <p:cNvPr id="8" name="Content Placeholder 7">
            <a:extLst>
              <a:ext uri="{FF2B5EF4-FFF2-40B4-BE49-F238E27FC236}">
                <a16:creationId xmlns:a16="http://schemas.microsoft.com/office/drawing/2014/main" id="{DB465B44-5DBB-44FC-A1A3-D0359EC5C7C8}"/>
              </a:ext>
            </a:extLst>
          </p:cNvPr>
          <p:cNvPicPr>
            <a:picLocks noGrp="1" noChangeAspect="1"/>
          </p:cNvPicPr>
          <p:nvPr>
            <p:ph sz="quarter" idx="12"/>
          </p:nvPr>
        </p:nvPicPr>
        <p:blipFill>
          <a:blip r:embed="rId2" cstate="screen">
            <a:extLst>
              <a:ext uri="{28A0092B-C50C-407E-A947-70E740481C1C}">
                <a14:useLocalDpi xmlns:a14="http://schemas.microsoft.com/office/drawing/2010/main"/>
              </a:ext>
            </a:extLst>
          </a:blip>
          <a:stretch>
            <a:fillRect/>
          </a:stretch>
        </p:blipFill>
        <p:spPr>
          <a:xfrm>
            <a:off x="554850" y="1789827"/>
            <a:ext cx="3070666" cy="3903987"/>
          </a:xfrm>
          <a:prstGeom prst="rect">
            <a:avLst/>
          </a:prstGeom>
        </p:spPr>
      </p:pic>
    </p:spTree>
    <p:extLst>
      <p:ext uri="{BB962C8B-B14F-4D97-AF65-F5344CB8AC3E}">
        <p14:creationId xmlns:p14="http://schemas.microsoft.com/office/powerpoint/2010/main" val="42298725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EC2-B328-4201-B4EF-7412F90AD352}"/>
              </a:ext>
            </a:extLst>
          </p:cNvPr>
          <p:cNvSpPr>
            <a:spLocks noGrp="1"/>
          </p:cNvSpPr>
          <p:nvPr>
            <p:ph type="title"/>
          </p:nvPr>
        </p:nvSpPr>
        <p:spPr/>
        <p:txBody>
          <a:bodyPr vert="horz" lIns="91440" tIns="45720" rIns="91440" bIns="45720" rtlCol="0" anchor="ctr">
            <a:normAutofit/>
          </a:bodyPr>
          <a:lstStyle/>
          <a:p>
            <a:r>
              <a:rPr lang="en-US" dirty="0"/>
              <a:t>Top Improvements </a:t>
            </a:r>
          </a:p>
        </p:txBody>
      </p:sp>
      <p:sp>
        <p:nvSpPr>
          <p:cNvPr id="3" name="Text Placeholder 2">
            <a:extLst>
              <a:ext uri="{FF2B5EF4-FFF2-40B4-BE49-F238E27FC236}">
                <a16:creationId xmlns:a16="http://schemas.microsoft.com/office/drawing/2014/main" id="{BCEC7245-D507-43BF-AF20-E48340177D10}"/>
              </a:ext>
            </a:extLst>
          </p:cNvPr>
          <p:cNvSpPr>
            <a:spLocks noGrp="1"/>
          </p:cNvSpPr>
          <p:nvPr>
            <p:ph type="body" sz="quarter" idx="10"/>
          </p:nvPr>
        </p:nvSpPr>
        <p:spPr>
          <a:xfrm>
            <a:off x="3922295" y="1340881"/>
            <a:ext cx="6040878" cy="4662877"/>
          </a:xfrm>
        </p:spPr>
        <p:txBody>
          <a:bodyPr vert="horz" lIns="91440" tIns="45720" rIns="91440" bIns="45720" rtlCol="0">
            <a:normAutofit/>
          </a:bodyPr>
          <a:lstStyle/>
          <a:p>
            <a:pPr>
              <a:buClr>
                <a:schemeClr val="tx1"/>
              </a:buClr>
            </a:pPr>
            <a:r>
              <a:rPr lang="en-US" sz="3400" dirty="0">
                <a:solidFill>
                  <a:schemeClr val="tx1"/>
                </a:solidFill>
              </a:rPr>
              <a:t>Web appearance  </a:t>
            </a:r>
          </a:p>
          <a:p>
            <a:pPr>
              <a:buClr>
                <a:schemeClr val="tx1"/>
              </a:buClr>
            </a:pPr>
            <a:r>
              <a:rPr lang="en-US" sz="3400" dirty="0">
                <a:solidFill>
                  <a:schemeClr val="tx1"/>
                </a:solidFill>
              </a:rPr>
              <a:t>Navigation and layout  </a:t>
            </a:r>
          </a:p>
          <a:p>
            <a:pPr>
              <a:buClr>
                <a:schemeClr val="tx1"/>
              </a:buClr>
            </a:pPr>
            <a:r>
              <a:rPr lang="en-US" sz="3400" dirty="0">
                <a:solidFill>
                  <a:schemeClr val="tx1"/>
                </a:solidFill>
              </a:rPr>
              <a:t>Ability to pull personalized data   </a:t>
            </a:r>
          </a:p>
          <a:p>
            <a:pPr>
              <a:buClr>
                <a:schemeClr val="tx1"/>
              </a:buClr>
            </a:pPr>
            <a:r>
              <a:rPr lang="en-US" sz="3400" dirty="0">
                <a:solidFill>
                  <a:schemeClr val="tx1"/>
                </a:solidFill>
              </a:rPr>
              <a:t>Display of OOP costs </a:t>
            </a:r>
          </a:p>
          <a:p>
            <a:pPr>
              <a:buClr>
                <a:schemeClr val="tx1"/>
              </a:buClr>
            </a:pPr>
            <a:r>
              <a:rPr lang="en-US" sz="3400" dirty="0">
                <a:solidFill>
                  <a:schemeClr val="tx1"/>
                </a:solidFill>
              </a:rPr>
              <a:t>Improved pharmacy comparison   </a:t>
            </a: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p:txBody>
      </p:sp>
      <p:pic>
        <p:nvPicPr>
          <p:cNvPr id="8" name="Content Placeholder 7" descr="A close up of a sign&#10;&#10;Description automatically generated">
            <a:extLst>
              <a:ext uri="{FF2B5EF4-FFF2-40B4-BE49-F238E27FC236}">
                <a16:creationId xmlns:a16="http://schemas.microsoft.com/office/drawing/2014/main" id="{AD635426-BAD4-4354-9264-69A520FA3085}"/>
              </a:ext>
            </a:extLst>
          </p:cNvPr>
          <p:cNvPicPr>
            <a:picLocks noGrp="1" noChangeAspect="1"/>
          </p:cNvPicPr>
          <p:nvPr>
            <p:ph sz="quarter" idx="4294967295"/>
          </p:nvPr>
        </p:nvPicPr>
        <p:blipFill rotWithShape="1">
          <a:blip r:embed="rId3">
            <a:extLst>
              <a:ext uri="{837473B0-CC2E-450A-ABE3-18F120FF3D39}">
                <a1611:picAttrSrcUrl xmlns:a1611="http://schemas.microsoft.com/office/drawing/2016/11/main" r:id="rId4"/>
              </a:ext>
            </a:extLst>
          </a:blip>
          <a:srcRect l="28728" r="4516" b="7058"/>
          <a:stretch/>
        </p:blipFill>
        <p:spPr>
          <a:xfrm>
            <a:off x="692097" y="1340881"/>
            <a:ext cx="2861145" cy="4893093"/>
          </a:xfrm>
          <a:prstGeom prst="rect">
            <a:avLst/>
          </a:prstGeom>
          <a:effectLst/>
        </p:spPr>
      </p:pic>
    </p:spTree>
    <p:extLst>
      <p:ext uri="{BB962C8B-B14F-4D97-AF65-F5344CB8AC3E}">
        <p14:creationId xmlns:p14="http://schemas.microsoft.com/office/powerpoint/2010/main" val="18097094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EC2-B328-4201-B4EF-7412F90AD352}"/>
              </a:ext>
            </a:extLst>
          </p:cNvPr>
          <p:cNvSpPr>
            <a:spLocks noGrp="1"/>
          </p:cNvSpPr>
          <p:nvPr>
            <p:ph type="title"/>
          </p:nvPr>
        </p:nvSpPr>
        <p:spPr>
          <a:xfrm>
            <a:off x="204537" y="128337"/>
            <a:ext cx="9325797" cy="1058779"/>
          </a:xfrm>
        </p:spPr>
        <p:txBody>
          <a:bodyPr vert="horz" lIns="91440" tIns="45720" rIns="91440" bIns="45720" rtlCol="0" anchor="ctr">
            <a:normAutofit/>
          </a:bodyPr>
          <a:lstStyle/>
          <a:p>
            <a:r>
              <a:rPr lang="en-US" dirty="0"/>
              <a:t>Comments </a:t>
            </a:r>
          </a:p>
        </p:txBody>
      </p:sp>
      <p:pic>
        <p:nvPicPr>
          <p:cNvPr id="7" name="Content Placeholder 6">
            <a:extLst>
              <a:ext uri="{FF2B5EF4-FFF2-40B4-BE49-F238E27FC236}">
                <a16:creationId xmlns:a16="http://schemas.microsoft.com/office/drawing/2014/main" id="{68EEEDD0-AE40-40DC-869F-08963EB17B9C}"/>
              </a:ext>
            </a:extLst>
          </p:cNvPr>
          <p:cNvPicPr>
            <a:picLocks noGrp="1" noChangeAspect="1"/>
          </p:cNvPicPr>
          <p:nvPr>
            <p:ph sz="quarter" idx="11"/>
          </p:nvPr>
        </p:nvPicPr>
        <p:blipFill rotWithShape="1">
          <a:blip r:embed="rId2">
            <a:extLst>
              <a:ext uri="{837473B0-CC2E-450A-ABE3-18F120FF3D39}">
                <a1611:picAttrSrcUrl xmlns:a1611="http://schemas.microsoft.com/office/drawing/2016/11/main" r:id="rId3"/>
              </a:ext>
            </a:extLst>
          </a:blip>
          <a:srcRect l="27104" r="38083" b="-1"/>
          <a:stretch/>
        </p:blipFill>
        <p:spPr>
          <a:xfrm>
            <a:off x="360751" y="1491916"/>
            <a:ext cx="2959892" cy="4464751"/>
          </a:xfrm>
          <a:prstGeom prst="rect">
            <a:avLst/>
          </a:prstGeom>
          <a:effectLst/>
        </p:spPr>
      </p:pic>
      <p:sp>
        <p:nvSpPr>
          <p:cNvPr id="3" name="Text Placeholder 2">
            <a:extLst>
              <a:ext uri="{FF2B5EF4-FFF2-40B4-BE49-F238E27FC236}">
                <a16:creationId xmlns:a16="http://schemas.microsoft.com/office/drawing/2014/main" id="{BCEC7245-D507-43BF-AF20-E48340177D10}"/>
              </a:ext>
            </a:extLst>
          </p:cNvPr>
          <p:cNvSpPr>
            <a:spLocks noGrp="1"/>
          </p:cNvSpPr>
          <p:nvPr>
            <p:ph type="body" sz="quarter" idx="10"/>
          </p:nvPr>
        </p:nvSpPr>
        <p:spPr>
          <a:xfrm>
            <a:off x="3416968" y="1187116"/>
            <a:ext cx="6113366" cy="5866546"/>
          </a:xfrm>
        </p:spPr>
        <p:txBody>
          <a:bodyPr vert="horz" lIns="91440" tIns="45720" rIns="91440" bIns="45720" rtlCol="0">
            <a:normAutofit/>
          </a:bodyPr>
          <a:lstStyle/>
          <a:p>
            <a:pPr marL="0" lvl="0" indent="0">
              <a:spcAft>
                <a:spcPts val="600"/>
              </a:spcAft>
              <a:buClr>
                <a:schemeClr val="tx1"/>
              </a:buClr>
              <a:buNone/>
            </a:pPr>
            <a:r>
              <a:rPr lang="en-US" sz="3000" i="1" dirty="0">
                <a:solidFill>
                  <a:schemeClr val="tx1"/>
                </a:solidFill>
              </a:rPr>
              <a:t>“The cleaner format will really improve navigation.” </a:t>
            </a:r>
          </a:p>
          <a:p>
            <a:pPr marL="0" lvl="0" indent="0">
              <a:spcAft>
                <a:spcPts val="600"/>
              </a:spcAft>
              <a:buClr>
                <a:schemeClr val="tx1"/>
              </a:buClr>
              <a:buNone/>
            </a:pPr>
            <a:r>
              <a:rPr lang="en-US" sz="3000" i="1" dirty="0">
                <a:solidFill>
                  <a:schemeClr val="tx1"/>
                </a:solidFill>
              </a:rPr>
              <a:t>“MPF needed to be updated and it had to start somewhere…Now let's work together to tweak it into a tool that works for all.” </a:t>
            </a:r>
          </a:p>
          <a:p>
            <a:pPr marL="0" lvl="0" indent="0">
              <a:spcAft>
                <a:spcPts val="600"/>
              </a:spcAft>
              <a:buClr>
                <a:schemeClr val="tx1"/>
              </a:buClr>
              <a:buNone/>
            </a:pPr>
            <a:r>
              <a:rPr lang="en-US" sz="3000" i="1" dirty="0">
                <a:solidFill>
                  <a:schemeClr val="tx1"/>
                </a:solidFill>
              </a:rPr>
              <a:t>“Appreciate all the hard work put into updating MPF. It will be great once counselors learn it.” </a:t>
            </a:r>
          </a:p>
          <a:p>
            <a:pPr marL="0" lvl="0" indent="0">
              <a:spcAft>
                <a:spcPts val="600"/>
              </a:spcAft>
              <a:buClr>
                <a:schemeClr val="tx1"/>
              </a:buClr>
              <a:buNone/>
            </a:pPr>
            <a:r>
              <a:rPr lang="en-US" sz="3000" i="1" dirty="0">
                <a:solidFill>
                  <a:schemeClr val="tx1"/>
                </a:solidFill>
              </a:rPr>
              <a:t>“The ability to pull drug data is very helpful.”</a:t>
            </a: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p:txBody>
      </p:sp>
    </p:spTree>
    <p:extLst>
      <p:ext uri="{BB962C8B-B14F-4D97-AF65-F5344CB8AC3E}">
        <p14:creationId xmlns:p14="http://schemas.microsoft.com/office/powerpoint/2010/main" val="35796054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EC2-B328-4201-B4EF-7412F90AD352}"/>
              </a:ext>
            </a:extLst>
          </p:cNvPr>
          <p:cNvSpPr>
            <a:spLocks noGrp="1"/>
          </p:cNvSpPr>
          <p:nvPr>
            <p:ph type="title"/>
          </p:nvPr>
        </p:nvSpPr>
        <p:spPr>
          <a:xfrm>
            <a:off x="401053" y="0"/>
            <a:ext cx="9129281" cy="1347538"/>
          </a:xfrm>
        </p:spPr>
        <p:txBody>
          <a:bodyPr vert="horz" lIns="91440" tIns="45720" rIns="91440" bIns="45720" rtlCol="0" anchor="ctr">
            <a:normAutofit/>
          </a:bodyPr>
          <a:lstStyle/>
          <a:p>
            <a:pPr defTabSz="914400"/>
            <a:r>
              <a:rPr lang="en-US" dirty="0"/>
              <a:t>Top Areas of Concern</a:t>
            </a:r>
            <a:r>
              <a:rPr lang="en-US" sz="4400" dirty="0">
                <a:solidFill>
                  <a:schemeClr val="tx1"/>
                </a:solidFill>
                <a:latin typeface="+mj-lt"/>
                <a:cs typeface="+mj-cs"/>
              </a:rPr>
              <a:t> </a:t>
            </a:r>
          </a:p>
        </p:txBody>
      </p:sp>
      <p:sp>
        <p:nvSpPr>
          <p:cNvPr id="3" name="Text Placeholder 2">
            <a:extLst>
              <a:ext uri="{FF2B5EF4-FFF2-40B4-BE49-F238E27FC236}">
                <a16:creationId xmlns:a16="http://schemas.microsoft.com/office/drawing/2014/main" id="{BCEC7245-D507-43BF-AF20-E48340177D10}"/>
              </a:ext>
            </a:extLst>
          </p:cNvPr>
          <p:cNvSpPr>
            <a:spLocks noGrp="1"/>
          </p:cNvSpPr>
          <p:nvPr>
            <p:ph type="body" sz="quarter" idx="10"/>
          </p:nvPr>
        </p:nvSpPr>
        <p:spPr>
          <a:xfrm>
            <a:off x="401053" y="1347538"/>
            <a:ext cx="9392651" cy="5706124"/>
          </a:xfrm>
        </p:spPr>
        <p:txBody>
          <a:bodyPr vert="horz" lIns="91440" tIns="45720" rIns="91440" bIns="45720" rtlCol="0">
            <a:normAutofit/>
          </a:bodyPr>
          <a:lstStyle/>
          <a:p>
            <a:pPr>
              <a:buClr>
                <a:schemeClr val="tx1"/>
              </a:buClr>
            </a:pPr>
            <a:r>
              <a:rPr lang="en-US" sz="3100" dirty="0">
                <a:solidFill>
                  <a:schemeClr val="tx1"/>
                </a:solidFill>
              </a:rPr>
              <a:t>Need to create My Medicare account to save searches* </a:t>
            </a:r>
          </a:p>
          <a:p>
            <a:pPr>
              <a:buClr>
                <a:schemeClr val="tx1"/>
              </a:buClr>
            </a:pPr>
            <a:r>
              <a:rPr lang="en-US" sz="3100" dirty="0">
                <a:solidFill>
                  <a:schemeClr val="tx1"/>
                </a:solidFill>
              </a:rPr>
              <a:t>Timing of release and lack of training time </a:t>
            </a:r>
          </a:p>
          <a:p>
            <a:pPr>
              <a:buClr>
                <a:schemeClr val="tx1"/>
              </a:buClr>
            </a:pPr>
            <a:r>
              <a:rPr lang="en-US" sz="3100" dirty="0">
                <a:solidFill>
                  <a:schemeClr val="tx1"/>
                </a:solidFill>
              </a:rPr>
              <a:t>Availability/display of Part B/D drug restrictions  </a:t>
            </a:r>
          </a:p>
          <a:p>
            <a:pPr>
              <a:buClr>
                <a:schemeClr val="tx1"/>
              </a:buClr>
            </a:pPr>
            <a:r>
              <a:rPr lang="en-US" sz="3100" dirty="0">
                <a:solidFill>
                  <a:schemeClr val="tx1"/>
                </a:solidFill>
              </a:rPr>
              <a:t>Display of OOP costs </a:t>
            </a:r>
          </a:p>
          <a:p>
            <a:pPr>
              <a:buClr>
                <a:schemeClr val="tx1"/>
              </a:buClr>
            </a:pPr>
            <a:r>
              <a:rPr lang="en-US" sz="3100" dirty="0">
                <a:solidFill>
                  <a:schemeClr val="tx1"/>
                </a:solidFill>
              </a:rPr>
              <a:t>Adequate info on Supplemental benefits  </a:t>
            </a:r>
          </a:p>
          <a:p>
            <a:pPr>
              <a:buClr>
                <a:schemeClr val="tx1"/>
              </a:buClr>
            </a:pPr>
            <a:r>
              <a:rPr lang="en-US" sz="3100" dirty="0">
                <a:solidFill>
                  <a:schemeClr val="tx1"/>
                </a:solidFill>
              </a:rPr>
              <a:t> No Integrated Provider directory </a:t>
            </a: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marL="148561" indent="0" defTabSz="914400">
              <a:buNone/>
            </a:pPr>
            <a:r>
              <a:rPr lang="en-US" sz="2300">
                <a:solidFill>
                  <a:schemeClr val="tx1"/>
                </a:solidFill>
                <a:latin typeface="+mn-lt"/>
                <a:cs typeface="+mn-cs"/>
              </a:rPr>
              <a:t>*</a:t>
            </a:r>
            <a:r>
              <a:rPr lang="en-US" sz="2400" i="1" dirty="0">
                <a:solidFill>
                  <a:schemeClr val="tx1"/>
                </a:solidFill>
              </a:rPr>
              <a:t>How to identify extra help status?</a:t>
            </a: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a:p>
            <a:pPr indent="-228600" defTabSz="914400"/>
            <a:endParaRPr lang="en-US" sz="2300" dirty="0">
              <a:solidFill>
                <a:schemeClr val="tx1"/>
              </a:solidFill>
              <a:latin typeface="+mn-lt"/>
              <a:cs typeface="+mn-cs"/>
            </a:endParaRPr>
          </a:p>
        </p:txBody>
      </p:sp>
    </p:spTree>
    <p:extLst>
      <p:ext uri="{BB962C8B-B14F-4D97-AF65-F5344CB8AC3E}">
        <p14:creationId xmlns:p14="http://schemas.microsoft.com/office/powerpoint/2010/main" val="4908979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EC2-B328-4201-B4EF-7412F90AD352}"/>
              </a:ext>
            </a:extLst>
          </p:cNvPr>
          <p:cNvSpPr>
            <a:spLocks noGrp="1"/>
          </p:cNvSpPr>
          <p:nvPr>
            <p:ph type="title"/>
          </p:nvPr>
        </p:nvSpPr>
        <p:spPr>
          <a:xfrm>
            <a:off x="248653" y="12042"/>
            <a:ext cx="7476946" cy="1203148"/>
          </a:xfrm>
        </p:spPr>
        <p:txBody>
          <a:bodyPr vert="horz" lIns="91440" tIns="45720" rIns="91440" bIns="45720" rtlCol="0" anchor="ctr">
            <a:normAutofit/>
          </a:bodyPr>
          <a:lstStyle/>
          <a:p>
            <a:pPr defTabSz="914400"/>
            <a:r>
              <a:rPr lang="en-US" dirty="0"/>
              <a:t>Comments </a:t>
            </a:r>
          </a:p>
        </p:txBody>
      </p:sp>
      <p:sp>
        <p:nvSpPr>
          <p:cNvPr id="3" name="Text Placeholder 2">
            <a:extLst>
              <a:ext uri="{FF2B5EF4-FFF2-40B4-BE49-F238E27FC236}">
                <a16:creationId xmlns:a16="http://schemas.microsoft.com/office/drawing/2014/main" id="{BCEC7245-D507-43BF-AF20-E48340177D10}"/>
              </a:ext>
            </a:extLst>
          </p:cNvPr>
          <p:cNvSpPr>
            <a:spLocks noGrp="1"/>
          </p:cNvSpPr>
          <p:nvPr>
            <p:ph type="body" sz="quarter" idx="10"/>
          </p:nvPr>
        </p:nvSpPr>
        <p:spPr>
          <a:xfrm>
            <a:off x="493295" y="1215190"/>
            <a:ext cx="9037039" cy="5838472"/>
          </a:xfrm>
        </p:spPr>
        <p:txBody>
          <a:bodyPr vert="horz" lIns="91440" tIns="45720" rIns="91440" bIns="45720" rtlCol="0">
            <a:normAutofit/>
          </a:bodyPr>
          <a:lstStyle/>
          <a:p>
            <a:pPr marL="0" lvl="0" indent="0" defTabSz="914400">
              <a:buNone/>
            </a:pPr>
            <a:r>
              <a:rPr lang="en-US" sz="2800" b="1" dirty="0">
                <a:solidFill>
                  <a:schemeClr val="tx1"/>
                </a:solidFill>
              </a:rPr>
              <a:t>Requirement to create My Medicare accounts for users in order to save searches is a big problem</a:t>
            </a:r>
          </a:p>
          <a:p>
            <a:pPr defTabSz="914400"/>
            <a:r>
              <a:rPr lang="en-US" sz="2800" dirty="0">
                <a:solidFill>
                  <a:schemeClr val="tx1"/>
                </a:solidFill>
              </a:rPr>
              <a:t>Inability to save a prescription drug list without creating a My Medicare account  </a:t>
            </a:r>
          </a:p>
          <a:p>
            <a:pPr defTabSz="914400"/>
            <a:r>
              <a:rPr lang="en-US" sz="2800" dirty="0">
                <a:solidFill>
                  <a:schemeClr val="tx1"/>
                </a:solidFill>
              </a:rPr>
              <a:t>Time required to create the account will reduce number of beneficiaries served</a:t>
            </a:r>
          </a:p>
          <a:p>
            <a:pPr defTabSz="914400"/>
            <a:r>
              <a:rPr lang="en-US" sz="2800" dirty="0">
                <a:solidFill>
                  <a:schemeClr val="tx1"/>
                </a:solidFill>
              </a:rPr>
              <a:t>SHIP contracts limit the ability to house personally identifiable patient data</a:t>
            </a:r>
          </a:p>
          <a:p>
            <a:pPr lvl="1" indent="-228600" defTabSz="914400">
              <a:buFont typeface="Arial" panose="020B0604020202020204" pitchFamily="34" charset="0"/>
              <a:buChar char="•"/>
            </a:pPr>
            <a:endParaRPr lang="en-US" sz="2800" dirty="0">
              <a:solidFill>
                <a:schemeClr val="tx1"/>
              </a:solidFill>
            </a:endParaRPr>
          </a:p>
          <a:p>
            <a:pPr marL="0" lvl="0" indent="0" defTabSz="914400">
              <a:buNone/>
            </a:pPr>
            <a:r>
              <a:rPr lang="en-US" sz="2800" b="1" dirty="0">
                <a:solidFill>
                  <a:schemeClr val="tx1"/>
                </a:solidFill>
              </a:rPr>
              <a:t>Re-design is happening too close to Open Enrollment leaving little time to learn the tool and train counselors </a:t>
            </a:r>
          </a:p>
        </p:txBody>
      </p:sp>
    </p:spTree>
    <p:extLst>
      <p:ext uri="{BB962C8B-B14F-4D97-AF65-F5344CB8AC3E}">
        <p14:creationId xmlns:p14="http://schemas.microsoft.com/office/powerpoint/2010/main" val="13861806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D5FEC2-B328-4201-B4EF-7412F90AD352}"/>
              </a:ext>
            </a:extLst>
          </p:cNvPr>
          <p:cNvSpPr>
            <a:spLocks noGrp="1"/>
          </p:cNvSpPr>
          <p:nvPr>
            <p:ph type="title"/>
          </p:nvPr>
        </p:nvSpPr>
        <p:spPr>
          <a:xfrm>
            <a:off x="308811" y="256674"/>
            <a:ext cx="7091935" cy="641684"/>
          </a:xfrm>
        </p:spPr>
        <p:txBody>
          <a:bodyPr vert="horz" lIns="91440" tIns="45720" rIns="91440" bIns="45720" rtlCol="0" anchor="ctr">
            <a:normAutofit/>
          </a:bodyPr>
          <a:lstStyle/>
          <a:p>
            <a:pPr defTabSz="914400"/>
            <a:r>
              <a:rPr lang="en-US" dirty="0"/>
              <a:t>Comments continued…</a:t>
            </a:r>
          </a:p>
        </p:txBody>
      </p:sp>
      <p:sp>
        <p:nvSpPr>
          <p:cNvPr id="3" name="Text Placeholder 2">
            <a:extLst>
              <a:ext uri="{FF2B5EF4-FFF2-40B4-BE49-F238E27FC236}">
                <a16:creationId xmlns:a16="http://schemas.microsoft.com/office/drawing/2014/main" id="{BCEC7245-D507-43BF-AF20-E48340177D10}"/>
              </a:ext>
            </a:extLst>
          </p:cNvPr>
          <p:cNvSpPr>
            <a:spLocks noGrp="1"/>
          </p:cNvSpPr>
          <p:nvPr>
            <p:ph type="body" sz="quarter" idx="10"/>
          </p:nvPr>
        </p:nvSpPr>
        <p:spPr>
          <a:xfrm>
            <a:off x="397042" y="1203158"/>
            <a:ext cx="9484895" cy="5850504"/>
          </a:xfrm>
        </p:spPr>
        <p:txBody>
          <a:bodyPr vert="horz" lIns="91440" tIns="45720" rIns="91440" bIns="45720" rtlCol="0">
            <a:normAutofit/>
          </a:bodyPr>
          <a:lstStyle/>
          <a:p>
            <a:pPr marL="0" lvl="0" indent="0" defTabSz="914400">
              <a:buNone/>
            </a:pPr>
            <a:r>
              <a:rPr lang="en-US" sz="2800" b="1" dirty="0">
                <a:solidFill>
                  <a:schemeClr val="tx1"/>
                </a:solidFill>
              </a:rPr>
              <a:t>Unclear Out-of-Pocket Costs </a:t>
            </a:r>
          </a:p>
          <a:p>
            <a:pPr lvl="0" indent="-228600" defTabSz="914400"/>
            <a:r>
              <a:rPr lang="en-US" sz="2800" dirty="0">
                <a:solidFill>
                  <a:schemeClr val="tx1"/>
                </a:solidFill>
              </a:rPr>
              <a:t>Premium amount appeared larger &amp; bold and annual out of pocket cost seemed hard to find</a:t>
            </a:r>
          </a:p>
          <a:p>
            <a:pPr lvl="0" indent="-228600" defTabSz="914400"/>
            <a:r>
              <a:rPr lang="en-US" sz="2800" dirty="0">
                <a:solidFill>
                  <a:schemeClr val="tx1"/>
                </a:solidFill>
              </a:rPr>
              <a:t>How will supplemental benefits and cost be shown on MPF</a:t>
            </a:r>
          </a:p>
          <a:p>
            <a:pPr marL="0" lvl="0" indent="0" defTabSz="914400">
              <a:buNone/>
            </a:pPr>
            <a:r>
              <a:rPr lang="en-US" sz="2800" b="1" dirty="0">
                <a:solidFill>
                  <a:schemeClr val="tx1"/>
                </a:solidFill>
              </a:rPr>
              <a:t>Reduced prominence of drug utilization management </a:t>
            </a:r>
          </a:p>
          <a:p>
            <a:pPr indent="-228600" defTabSz="914400"/>
            <a:r>
              <a:rPr lang="en-US" sz="2800" dirty="0">
                <a:solidFill>
                  <a:schemeClr val="tx1"/>
                </a:solidFill>
              </a:rPr>
              <a:t>Will individuals really have to call each plan to know quantity limits, step therapy, prior authorization?</a:t>
            </a:r>
          </a:p>
          <a:p>
            <a:pPr marL="0" lvl="0" indent="0" defTabSz="914400">
              <a:buNone/>
            </a:pPr>
            <a:r>
              <a:rPr lang="en-US" sz="2800" b="1" dirty="0">
                <a:solidFill>
                  <a:schemeClr val="tx1"/>
                </a:solidFill>
              </a:rPr>
              <a:t>Need more information about the role, and integration of Medigap and Medicare Savings Programs/Extra Help</a:t>
            </a: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a:p>
            <a:pPr indent="-228600" defTabSz="914400"/>
            <a:endParaRPr lang="en-US" sz="1800" dirty="0">
              <a:solidFill>
                <a:schemeClr val="tx1"/>
              </a:solidFill>
              <a:latin typeface="+mn-lt"/>
              <a:cs typeface="+mn-cs"/>
            </a:endParaRPr>
          </a:p>
        </p:txBody>
      </p:sp>
    </p:spTree>
    <p:extLst>
      <p:ext uri="{BB962C8B-B14F-4D97-AF65-F5344CB8AC3E}">
        <p14:creationId xmlns:p14="http://schemas.microsoft.com/office/powerpoint/2010/main" val="4119180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EE48CB49-A7A8-4750-87DF-60281A32008B}"/>
              </a:ext>
            </a:extLst>
          </p:cNvPr>
          <p:cNvSpPr>
            <a:spLocks noGrp="1"/>
          </p:cNvSpPr>
          <p:nvPr>
            <p:ph type="title"/>
          </p:nvPr>
        </p:nvSpPr>
        <p:spPr>
          <a:xfrm>
            <a:off x="417095" y="160422"/>
            <a:ext cx="8949790" cy="834190"/>
          </a:xfrm>
        </p:spPr>
        <p:txBody>
          <a:bodyPr vert="horz" lIns="91440" tIns="45720" rIns="91440" bIns="45720" rtlCol="0" anchor="ctr">
            <a:normAutofit/>
          </a:bodyPr>
          <a:lstStyle/>
          <a:p>
            <a:pPr defTabSz="914400"/>
            <a:r>
              <a:rPr lang="en-US" dirty="0"/>
              <a:t>Recommendations to CMS</a:t>
            </a:r>
          </a:p>
        </p:txBody>
      </p:sp>
      <p:sp>
        <p:nvSpPr>
          <p:cNvPr id="2" name="Text Placeholder 1">
            <a:extLst>
              <a:ext uri="{FF2B5EF4-FFF2-40B4-BE49-F238E27FC236}">
                <a16:creationId xmlns:a16="http://schemas.microsoft.com/office/drawing/2014/main" id="{9BF94EB7-842B-4284-B5B7-0F3970A187EE}"/>
              </a:ext>
            </a:extLst>
          </p:cNvPr>
          <p:cNvSpPr>
            <a:spLocks noGrp="1"/>
          </p:cNvSpPr>
          <p:nvPr>
            <p:ph type="body" sz="quarter" idx="10"/>
          </p:nvPr>
        </p:nvSpPr>
        <p:spPr>
          <a:xfrm>
            <a:off x="332874" y="1219201"/>
            <a:ext cx="6384757" cy="6118243"/>
          </a:xfrm>
        </p:spPr>
        <p:txBody>
          <a:bodyPr vert="horz" lIns="91440" tIns="45720" rIns="91440" bIns="45720" rtlCol="0">
            <a:noAutofit/>
          </a:bodyPr>
          <a:lstStyle/>
          <a:p>
            <a:pPr lvl="0" indent="-228600" defTabSz="914400"/>
            <a:r>
              <a:rPr lang="en-US" sz="2400" dirty="0">
                <a:solidFill>
                  <a:schemeClr val="tx1"/>
                </a:solidFill>
              </a:rPr>
              <a:t>Delay the roll out of the new MPF until after the Open Enrollment 2019 </a:t>
            </a:r>
          </a:p>
          <a:p>
            <a:pPr lvl="0" indent="-228600" defTabSz="914400"/>
            <a:r>
              <a:rPr lang="en-US" sz="2400" dirty="0">
                <a:solidFill>
                  <a:schemeClr val="tx1"/>
                </a:solidFill>
              </a:rPr>
              <a:t>Allow users to save prescription drug lists without creating a My Medicare account. </a:t>
            </a:r>
          </a:p>
          <a:p>
            <a:pPr lvl="0" indent="-228600" defTabSz="914400"/>
            <a:r>
              <a:rPr lang="en-US" sz="2400" dirty="0">
                <a:solidFill>
                  <a:schemeClr val="tx1"/>
                </a:solidFill>
              </a:rPr>
              <a:t>Allow for the legacy MPF &amp; the redesigned tool to co-exist during the 2019 Open Enrollment</a:t>
            </a:r>
          </a:p>
          <a:p>
            <a:pPr lvl="0" indent="-228600" defTabSz="914400"/>
            <a:r>
              <a:rPr lang="en-US" sz="2400" dirty="0">
                <a:solidFill>
                  <a:schemeClr val="tx1"/>
                </a:solidFill>
              </a:rPr>
              <a:t>Make the total OOP costs for each plan more prominent.</a:t>
            </a:r>
          </a:p>
          <a:p>
            <a:pPr lvl="0" indent="-228600" defTabSz="914400"/>
            <a:r>
              <a:rPr lang="en-US" sz="2400" dirty="0">
                <a:solidFill>
                  <a:schemeClr val="tx1"/>
                </a:solidFill>
              </a:rPr>
              <a:t>Require information on all utilization management requirements for Part B and D drugs and criteria for supplemental benefits be included on the MPF site. </a:t>
            </a:r>
          </a:p>
        </p:txBody>
      </p:sp>
      <p:pic>
        <p:nvPicPr>
          <p:cNvPr id="7" name="Content Placeholder 6" descr="A close up of a street sign on a pole&#10;&#10;Description automatically generated">
            <a:extLst>
              <a:ext uri="{FF2B5EF4-FFF2-40B4-BE49-F238E27FC236}">
                <a16:creationId xmlns:a16="http://schemas.microsoft.com/office/drawing/2014/main" id="{42E5179F-41D4-4D53-B501-D7C67F377216}"/>
              </a:ext>
            </a:extLst>
          </p:cNvPr>
          <p:cNvPicPr>
            <a:picLocks noGrp="1" noChangeAspect="1"/>
          </p:cNvPicPr>
          <p:nvPr>
            <p:ph sz="quarter" idx="11"/>
          </p:nvPr>
        </p:nvPicPr>
        <p:blipFill rotWithShape="1">
          <a:blip r:embed="rId2">
            <a:extLst>
              <a:ext uri="{837473B0-CC2E-450A-ABE3-18F120FF3D39}">
                <a1611:picAttrSrcUrl xmlns:a1611="http://schemas.microsoft.com/office/drawing/2016/11/main" r:id="rId3"/>
              </a:ext>
            </a:extLst>
          </a:blip>
          <a:srcRect l="13011" r="23274" b="2"/>
          <a:stretch/>
        </p:blipFill>
        <p:spPr>
          <a:xfrm>
            <a:off x="6801852" y="1576136"/>
            <a:ext cx="2776681" cy="4177146"/>
          </a:xfrm>
          <a:prstGeom prst="rect">
            <a:avLst/>
          </a:prstGeom>
        </p:spPr>
      </p:pic>
    </p:spTree>
    <p:extLst>
      <p:ext uri="{BB962C8B-B14F-4D97-AF65-F5344CB8AC3E}">
        <p14:creationId xmlns:p14="http://schemas.microsoft.com/office/powerpoint/2010/main" val="24767906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descr="A group of people walking in front of a large building&#10;&#10;Description automatically generated">
            <a:extLst>
              <a:ext uri="{FF2B5EF4-FFF2-40B4-BE49-F238E27FC236}">
                <a16:creationId xmlns:a16="http://schemas.microsoft.com/office/drawing/2014/main" id="{4756CD1B-7E14-4610-BBBB-ADA4BE993B55}"/>
              </a:ext>
            </a:extLst>
          </p:cNvPr>
          <p:cNvPicPr>
            <a:picLocks noGrp="1" noChangeAspect="1"/>
          </p:cNvPicPr>
          <p:nvPr>
            <p:ph sz="quarter" idx="11"/>
          </p:nvPr>
        </p:nvPicPr>
        <p:blipFill rotWithShape="1">
          <a:blip r:embed="rId2">
            <a:extLst>
              <a:ext uri="{837473B0-CC2E-450A-ABE3-18F120FF3D39}">
                <a1611:picAttrSrcUrl xmlns:a1611="http://schemas.microsoft.com/office/drawing/2016/11/main" r:id="rId3"/>
              </a:ext>
            </a:extLst>
          </a:blip>
          <a:srcRect r="2941"/>
          <a:stretch/>
        </p:blipFill>
        <p:spPr>
          <a:xfrm>
            <a:off x="20" y="10"/>
            <a:ext cx="10058380" cy="77723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00584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D4BB0781-1E84-405A-9D10-0928A906B08E}"/>
              </a:ext>
            </a:extLst>
          </p:cNvPr>
          <p:cNvSpPr>
            <a:spLocks noGrp="1"/>
          </p:cNvSpPr>
          <p:nvPr>
            <p:ph type="title"/>
          </p:nvPr>
        </p:nvSpPr>
        <p:spPr>
          <a:xfrm>
            <a:off x="432196" y="6026205"/>
            <a:ext cx="9249014" cy="844147"/>
          </a:xfrm>
        </p:spPr>
        <p:txBody>
          <a:bodyPr vert="horz" lIns="91440" tIns="45720" rIns="91440" bIns="45720" rtlCol="0" anchor="ctr">
            <a:normAutofit/>
          </a:bodyPr>
          <a:lstStyle/>
          <a:p>
            <a:pPr algn="ctr" defTabSz="914400"/>
            <a:r>
              <a:rPr lang="en-US" sz="3500" dirty="0">
                <a:solidFill>
                  <a:srgbClr val="44546A"/>
                </a:solidFill>
              </a:rPr>
              <a:t>Update from Capitol Hill – Marci Phillips </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F6688500-E245-41DB-9AAC-4EE3FCB3933C}"/>
              </a:ext>
            </a:extLst>
          </p:cNvPr>
          <p:cNvSpPr txBox="1"/>
          <p:nvPr/>
        </p:nvSpPr>
        <p:spPr>
          <a:xfrm>
            <a:off x="7751358" y="7572345"/>
            <a:ext cx="2307042" cy="200055"/>
          </a:xfrm>
          <a:prstGeom prst="rect">
            <a:avLst/>
          </a:prstGeom>
          <a:solidFill>
            <a:srgbClr val="000000"/>
          </a:solidFill>
        </p:spPr>
        <p:txBody>
          <a:bodyPr wrap="none" rtlCol="0">
            <a:spAutoFit/>
          </a:bodyPr>
          <a:lstStyle/>
          <a:p>
            <a:pPr algn="r">
              <a:spcAft>
                <a:spcPts val="600"/>
              </a:spcAft>
            </a:pPr>
            <a:r>
              <a:rPr lang="en-US" sz="700">
                <a:solidFill>
                  <a:srgbClr val="FFFFFF"/>
                </a:solidFill>
                <a:hlinkClick r:id="rId3" tooltip="https://commons.wikimedia.org/wiki/File:Capitol_hill.jpg">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4" tooltip="https://creativecommons.org/licenses/by-sa/3.0/">
                  <a:extLst>
                    <a:ext uri="{A12FA001-AC4F-418D-AE19-62706E023703}">
                      <ahyp:hlinkClr xmlns:ahyp="http://schemas.microsoft.com/office/drawing/2018/hyperlinkcolor" val="tx"/>
                    </a:ext>
                  </a:extLst>
                </a:hlinkClick>
              </a:rPr>
              <a:t>CC BY-SA</a:t>
            </a:r>
            <a:endParaRPr lang="en-US" sz="700">
              <a:solidFill>
                <a:srgbClr val="FFFFFF"/>
              </a:solidFill>
            </a:endParaRPr>
          </a:p>
        </p:txBody>
      </p:sp>
    </p:spTree>
    <p:extLst>
      <p:ext uri="{BB962C8B-B14F-4D97-AF65-F5344CB8AC3E}">
        <p14:creationId xmlns:p14="http://schemas.microsoft.com/office/powerpoint/2010/main" val="15220045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4F2E5AF5-8EBF-4412-8781-75329BFBAA5C}"/>
              </a:ext>
            </a:extLst>
          </p:cNvPr>
          <p:cNvPicPr>
            <a:picLocks noGrp="1" noChangeAspect="1"/>
          </p:cNvPicPr>
          <p:nvPr>
            <p:ph sz="quarter" idx="11"/>
          </p:nvPr>
        </p:nvPicPr>
        <p:blipFill rotWithShape="1">
          <a:blip r:embed="rId3"/>
          <a:srcRect l="30759" t="9968" r="31074" b="13441"/>
          <a:stretch/>
        </p:blipFill>
        <p:spPr>
          <a:xfrm>
            <a:off x="2109536" y="158059"/>
            <a:ext cx="6043857" cy="6818713"/>
          </a:xfrm>
          <a:prstGeom prst="rect">
            <a:avLst/>
          </a:prstGeom>
        </p:spPr>
      </p:pic>
      <p:sp>
        <p:nvSpPr>
          <p:cNvPr id="2" name="TextBox 1">
            <a:extLst>
              <a:ext uri="{FF2B5EF4-FFF2-40B4-BE49-F238E27FC236}">
                <a16:creationId xmlns:a16="http://schemas.microsoft.com/office/drawing/2014/main" id="{69FE6D31-1A40-4530-973B-FF04FFFB7A92}"/>
              </a:ext>
            </a:extLst>
          </p:cNvPr>
          <p:cNvSpPr txBox="1"/>
          <p:nvPr/>
        </p:nvSpPr>
        <p:spPr>
          <a:xfrm>
            <a:off x="1343520" y="6776269"/>
            <a:ext cx="8197522" cy="401007"/>
          </a:xfrm>
          <a:prstGeom prst="rect">
            <a:avLst/>
          </a:prstGeom>
          <a:noFill/>
        </p:spPr>
        <p:txBody>
          <a:bodyPr wrap="square" rtlCol="0">
            <a:spAutoFit/>
          </a:bodyPr>
          <a:lstStyle/>
          <a:p>
            <a:r>
              <a:rPr lang="en-US" dirty="0"/>
              <a:t>Available at: </a:t>
            </a:r>
            <a:r>
              <a:rPr lang="en-US" dirty="0">
                <a:hlinkClick r:id="rId4"/>
              </a:rPr>
              <a:t>https://www.ncoa.org/resources/infographic-ship-mippa/</a:t>
            </a:r>
            <a:endParaRPr lang="en-US" dirty="0"/>
          </a:p>
        </p:txBody>
      </p:sp>
    </p:spTree>
    <p:extLst>
      <p:ext uri="{BB962C8B-B14F-4D97-AF65-F5344CB8AC3E}">
        <p14:creationId xmlns:p14="http://schemas.microsoft.com/office/powerpoint/2010/main" val="1870117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7715A-0709-4326-9B01-EB0E6739F058}"/>
              </a:ext>
            </a:extLst>
          </p:cNvPr>
          <p:cNvSpPr>
            <a:spLocks noGrp="1"/>
          </p:cNvSpPr>
          <p:nvPr>
            <p:ph type="title"/>
          </p:nvPr>
        </p:nvSpPr>
        <p:spPr/>
        <p:txBody>
          <a:bodyPr/>
          <a:lstStyle/>
          <a:p>
            <a:r>
              <a:rPr lang="en-US" dirty="0"/>
              <a:t>On Today’s Call </a:t>
            </a:r>
          </a:p>
        </p:txBody>
      </p:sp>
      <p:sp>
        <p:nvSpPr>
          <p:cNvPr id="4" name="Text Placeholder 3">
            <a:extLst>
              <a:ext uri="{FF2B5EF4-FFF2-40B4-BE49-F238E27FC236}">
                <a16:creationId xmlns:a16="http://schemas.microsoft.com/office/drawing/2014/main" id="{C192D592-22B0-4DA5-86B1-C56C04849DB8}"/>
              </a:ext>
            </a:extLst>
          </p:cNvPr>
          <p:cNvSpPr>
            <a:spLocks noGrp="1"/>
          </p:cNvSpPr>
          <p:nvPr>
            <p:ph type="body" sz="quarter" idx="10"/>
          </p:nvPr>
        </p:nvSpPr>
        <p:spPr>
          <a:xfrm>
            <a:off x="529389" y="1315453"/>
            <a:ext cx="9126676" cy="4966850"/>
          </a:xfrm>
        </p:spPr>
        <p:txBody>
          <a:bodyPr vert="horz" anchor="t">
            <a:normAutofit/>
          </a:bodyPr>
          <a:lstStyle/>
          <a:p>
            <a:pPr marL="376482" indent="-376482"/>
            <a:r>
              <a:rPr lang="en-US" sz="3200" dirty="0"/>
              <a:t>Welcome </a:t>
            </a:r>
          </a:p>
          <a:p>
            <a:pPr marL="376482" indent="-376482"/>
            <a:r>
              <a:rPr lang="en-US" sz="3200" dirty="0"/>
              <a:t>Snapshot of state MIPPA programs - (Lauren Popham)</a:t>
            </a:r>
          </a:p>
          <a:p>
            <a:pPr marL="376482" indent="-376482"/>
            <a:r>
              <a:rPr lang="en-US" sz="3200" dirty="0"/>
              <a:t>MPF Re-design Survey results from SHIP/SMP  conference and follow up with CMS (Ann Kayrish) </a:t>
            </a:r>
          </a:p>
          <a:p>
            <a:pPr marL="376482" indent="-376482"/>
            <a:r>
              <a:rPr lang="en-US" sz="3200" dirty="0"/>
              <a:t>Report from the Capitol Hill (Marci Phillips) </a:t>
            </a:r>
          </a:p>
          <a:p>
            <a:pPr marL="376482" indent="-376482"/>
            <a:r>
              <a:rPr lang="en-US" sz="3200" dirty="0"/>
              <a:t>Next call in February 8, 2020</a:t>
            </a:r>
          </a:p>
        </p:txBody>
      </p:sp>
    </p:spTree>
    <p:extLst>
      <p:ext uri="{BB962C8B-B14F-4D97-AF65-F5344CB8AC3E}">
        <p14:creationId xmlns:p14="http://schemas.microsoft.com/office/powerpoint/2010/main" val="17592836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0F3EF8-F5A9-44ED-BA8B-88E0AF9416D5}"/>
              </a:ext>
            </a:extLst>
          </p:cNvPr>
          <p:cNvSpPr>
            <a:spLocks noGrp="1"/>
          </p:cNvSpPr>
          <p:nvPr>
            <p:ph type="title"/>
          </p:nvPr>
        </p:nvSpPr>
        <p:spPr/>
        <p:txBody>
          <a:bodyPr/>
          <a:lstStyle/>
          <a:p>
            <a:r>
              <a:rPr lang="en-US" dirty="0"/>
              <a:t>Resources and Contact Information</a:t>
            </a:r>
          </a:p>
        </p:txBody>
      </p:sp>
      <p:sp>
        <p:nvSpPr>
          <p:cNvPr id="6" name="Text Placeholder 5">
            <a:extLst>
              <a:ext uri="{FF2B5EF4-FFF2-40B4-BE49-F238E27FC236}">
                <a16:creationId xmlns:a16="http://schemas.microsoft.com/office/drawing/2014/main" id="{0FBD2B1A-660B-4C95-A445-399D830FEE86}"/>
              </a:ext>
            </a:extLst>
          </p:cNvPr>
          <p:cNvSpPr>
            <a:spLocks noGrp="1"/>
          </p:cNvSpPr>
          <p:nvPr>
            <p:ph type="body" sz="quarter" idx="10"/>
          </p:nvPr>
        </p:nvSpPr>
        <p:spPr/>
        <p:txBody>
          <a:bodyPr/>
          <a:lstStyle/>
          <a:p>
            <a:r>
              <a:rPr lang="en-US" dirty="0">
                <a:hlinkClick r:id="rId2"/>
              </a:rPr>
              <a:t>ann.kayrish@ncoa.org</a:t>
            </a:r>
            <a:endParaRPr lang="en-US" dirty="0"/>
          </a:p>
          <a:p>
            <a:r>
              <a:rPr lang="en-US" dirty="0">
                <a:hlinkClick r:id="rId3"/>
              </a:rPr>
              <a:t>brandy.bauer@ncoa.org</a:t>
            </a:r>
            <a:endParaRPr lang="en-US" dirty="0"/>
          </a:p>
          <a:p>
            <a:r>
              <a:rPr lang="en-US" dirty="0">
                <a:hlinkClick r:id="rId4"/>
              </a:rPr>
              <a:t>lauren.popham@ncoa.org</a:t>
            </a:r>
            <a:endParaRPr lang="en-US" dirty="0"/>
          </a:p>
          <a:p>
            <a:r>
              <a:rPr lang="en-US" dirty="0">
                <a:hlinkClick r:id="rId5"/>
              </a:rPr>
              <a:t>marci.phillips@ncoa.org</a:t>
            </a:r>
            <a:endParaRPr lang="en-US" dirty="0"/>
          </a:p>
          <a:p>
            <a:endParaRPr lang="en-US" dirty="0"/>
          </a:p>
          <a:p>
            <a:endParaRPr lang="en-US" dirty="0"/>
          </a:p>
        </p:txBody>
      </p:sp>
    </p:spTree>
    <p:extLst>
      <p:ext uri="{BB962C8B-B14F-4D97-AF65-F5344CB8AC3E}">
        <p14:creationId xmlns:p14="http://schemas.microsoft.com/office/powerpoint/2010/main" val="1897384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756CD1B-7E14-4610-BBBB-ADA4BE993B55}"/>
              </a:ext>
            </a:extLst>
          </p:cNvPr>
          <p:cNvPicPr>
            <a:picLocks noGrp="1" noChangeAspect="1"/>
          </p:cNvPicPr>
          <p:nvPr>
            <p:ph sz="quarter" idx="11"/>
          </p:nvPr>
        </p:nvPicPr>
        <p:blipFill>
          <a:blip r:embed="rId2"/>
          <a:stretch>
            <a:fillRect/>
          </a:stretch>
        </p:blipFill>
        <p:spPr>
          <a:xfrm>
            <a:off x="20" y="0"/>
            <a:ext cx="10058380" cy="7772391"/>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00584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4BB0781-1E84-405A-9D10-0928A906B08E}"/>
              </a:ext>
            </a:extLst>
          </p:cNvPr>
          <p:cNvSpPr>
            <a:spLocks noGrp="1"/>
          </p:cNvSpPr>
          <p:nvPr>
            <p:ph type="title"/>
          </p:nvPr>
        </p:nvSpPr>
        <p:spPr>
          <a:xfrm>
            <a:off x="0" y="6026205"/>
            <a:ext cx="10058400" cy="844147"/>
          </a:xfrm>
        </p:spPr>
        <p:txBody>
          <a:bodyPr vert="horz" lIns="91440" tIns="45720" rIns="91440" bIns="45720" rtlCol="0" anchor="ctr">
            <a:noAutofit/>
          </a:bodyPr>
          <a:lstStyle/>
          <a:p>
            <a:pPr algn="ctr" defTabSz="914400"/>
            <a:r>
              <a:rPr lang="en-US" sz="3000" dirty="0">
                <a:solidFill>
                  <a:srgbClr val="44546A"/>
                </a:solidFill>
              </a:rPr>
              <a:t>MIPPA State Director Survey – Lauren Popham, PhD</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57867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4CD173-02BC-484E-9E3E-3457D9FBA3E6}"/>
              </a:ext>
            </a:extLst>
          </p:cNvPr>
          <p:cNvSpPr>
            <a:spLocks noGrp="1"/>
          </p:cNvSpPr>
          <p:nvPr>
            <p:ph type="title"/>
          </p:nvPr>
        </p:nvSpPr>
        <p:spPr/>
        <p:txBody>
          <a:bodyPr>
            <a:normAutofit/>
          </a:bodyPr>
          <a:lstStyle/>
          <a:p>
            <a:r>
              <a:rPr lang="en-US" sz="3600" dirty="0"/>
              <a:t>Survey to MIPPA State Directors</a:t>
            </a:r>
          </a:p>
        </p:txBody>
      </p:sp>
      <p:sp>
        <p:nvSpPr>
          <p:cNvPr id="3" name="Text Placeholder 2">
            <a:extLst>
              <a:ext uri="{FF2B5EF4-FFF2-40B4-BE49-F238E27FC236}">
                <a16:creationId xmlns:a16="http://schemas.microsoft.com/office/drawing/2014/main" id="{31629820-1D04-C544-9FCE-DA486E6144C1}"/>
              </a:ext>
            </a:extLst>
          </p:cNvPr>
          <p:cNvSpPr>
            <a:spLocks noGrp="1"/>
          </p:cNvSpPr>
          <p:nvPr>
            <p:ph type="body" sz="quarter" idx="10"/>
          </p:nvPr>
        </p:nvSpPr>
        <p:spPr>
          <a:xfrm>
            <a:off x="377194" y="1340881"/>
            <a:ext cx="9320259" cy="5893874"/>
          </a:xfrm>
        </p:spPr>
        <p:txBody>
          <a:bodyPr>
            <a:normAutofit/>
          </a:bodyPr>
          <a:lstStyle/>
          <a:p>
            <a:r>
              <a:rPr lang="en-US" sz="2400" dirty="0"/>
              <a:t>The Medicare Improvements for Patients and Providers Act (MIPPA) is up for reauthorization in fiscal year 2020, and the National Council on Aging (NCOA) wants to be able to highlight the great work the states are doing to improve enrollment in Medicare low-income assistance programs. </a:t>
            </a:r>
          </a:p>
          <a:p>
            <a:r>
              <a:rPr lang="en-US" sz="2400" dirty="0"/>
              <a:t>Between June and July 2019, NCOA asked MIPPA State Directors to complete a survey. </a:t>
            </a:r>
          </a:p>
          <a:p>
            <a:r>
              <a:rPr lang="en-US" sz="2400" dirty="0"/>
              <a:t>The research questions were:</a:t>
            </a:r>
          </a:p>
          <a:p>
            <a:pPr lvl="1"/>
            <a:r>
              <a:rPr lang="en-US" sz="2000" dirty="0"/>
              <a:t>How are MIPPA funds allocated in states or U.S. territories between State Health Insurance Assistance Programs (SHIPs), Area Agencies on Aging (AAAs), and Aging and Disability Resource Centers (ADRCs)?</a:t>
            </a:r>
          </a:p>
          <a:p>
            <a:pPr lvl="1"/>
            <a:r>
              <a:rPr lang="en-US" sz="2000" dirty="0"/>
              <a:t>Do any ADRCs provide funding to Centers for Independent Living (CILs)? </a:t>
            </a:r>
          </a:p>
          <a:p>
            <a:pPr lvl="1"/>
            <a:r>
              <a:rPr lang="en-US" sz="2000" dirty="0"/>
              <a:t>Approximately what percentage of SHIPs, AAAs, and ADRCs are cohoused within the same community-based organization? </a:t>
            </a:r>
          </a:p>
        </p:txBody>
      </p:sp>
      <p:sp>
        <p:nvSpPr>
          <p:cNvPr id="4" name="Slide Number Placeholder 3">
            <a:extLst>
              <a:ext uri="{FF2B5EF4-FFF2-40B4-BE49-F238E27FC236}">
                <a16:creationId xmlns:a16="http://schemas.microsoft.com/office/drawing/2014/main" id="{B05012B5-BEA0-0642-8EBB-EE1EEACC076D}"/>
              </a:ext>
            </a:extLst>
          </p:cNvPr>
          <p:cNvSpPr>
            <a:spLocks noGrp="1"/>
          </p:cNvSpPr>
          <p:nvPr>
            <p:ph type="sldNum" sz="quarter" idx="4294967295"/>
          </p:nvPr>
        </p:nvSpPr>
        <p:spPr>
          <a:xfrm>
            <a:off x="9007475" y="7204075"/>
            <a:ext cx="1050925" cy="568325"/>
          </a:xfrm>
        </p:spPr>
        <p:txBody>
          <a:bodyPr/>
          <a:lstStyle/>
          <a:p>
            <a:fld id="{7407AE2B-5099-7E47-BBD9-B1DA69B8770E}" type="slidenum">
              <a:rPr lang="en-US" smtClean="0"/>
              <a:pPr/>
              <a:t>4</a:t>
            </a:fld>
            <a:endParaRPr lang="en-US" dirty="0"/>
          </a:p>
        </p:txBody>
      </p:sp>
    </p:spTree>
    <p:extLst>
      <p:ext uri="{BB962C8B-B14F-4D97-AF65-F5344CB8AC3E}">
        <p14:creationId xmlns:p14="http://schemas.microsoft.com/office/powerpoint/2010/main" val="3570008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BADA9C-EBB3-4D34-A358-CC1223940780}"/>
              </a:ext>
            </a:extLst>
          </p:cNvPr>
          <p:cNvSpPr>
            <a:spLocks noGrp="1"/>
          </p:cNvSpPr>
          <p:nvPr>
            <p:ph type="title"/>
          </p:nvPr>
        </p:nvSpPr>
        <p:spPr/>
        <p:txBody>
          <a:bodyPr/>
          <a:lstStyle/>
          <a:p>
            <a:r>
              <a:rPr lang="en-US" dirty="0"/>
              <a:t>Survey to MIPPA State Directors (cont.)</a:t>
            </a:r>
          </a:p>
        </p:txBody>
      </p:sp>
      <p:sp>
        <p:nvSpPr>
          <p:cNvPr id="3" name="Text Placeholder 2">
            <a:extLst>
              <a:ext uri="{FF2B5EF4-FFF2-40B4-BE49-F238E27FC236}">
                <a16:creationId xmlns:a16="http://schemas.microsoft.com/office/drawing/2014/main" id="{C231F058-5FCC-4A18-BA24-D248AC926E5D}"/>
              </a:ext>
            </a:extLst>
          </p:cNvPr>
          <p:cNvSpPr>
            <a:spLocks noGrp="1"/>
          </p:cNvSpPr>
          <p:nvPr>
            <p:ph type="body" sz="quarter" idx="10"/>
          </p:nvPr>
        </p:nvSpPr>
        <p:spPr>
          <a:xfrm>
            <a:off x="377194" y="1340881"/>
            <a:ext cx="9248069" cy="5893874"/>
          </a:xfrm>
        </p:spPr>
        <p:txBody>
          <a:bodyPr>
            <a:normAutofit fontScale="47500" lnSpcReduction="20000"/>
          </a:bodyPr>
          <a:lstStyle/>
          <a:p>
            <a:r>
              <a:rPr lang="en-US" sz="5100" dirty="0"/>
              <a:t>Thirty-four (or 63%) U.S. states or territories responded to the survey.</a:t>
            </a:r>
          </a:p>
          <a:p>
            <a:r>
              <a:rPr lang="en-US" sz="5100" dirty="0"/>
              <a:t>Key findings:</a:t>
            </a:r>
          </a:p>
          <a:p>
            <a:pPr lvl="1"/>
            <a:r>
              <a:rPr lang="en-US" sz="4400" dirty="0"/>
              <a:t>Almost all (95%) SHIPs receive MIPPA funding </a:t>
            </a:r>
          </a:p>
          <a:p>
            <a:pPr lvl="1"/>
            <a:r>
              <a:rPr lang="en-US" sz="4400" dirty="0"/>
              <a:t>79% of AAAs and 75% of ADRCs receive MIPPA funding</a:t>
            </a:r>
          </a:p>
          <a:p>
            <a:pPr lvl="1"/>
            <a:r>
              <a:rPr lang="en-US" sz="4400" dirty="0"/>
              <a:t>There is a lot of variability between states! For example, Wisconsin, Indiana, and Montana are some of the states with the most SHIPs. Given how unique each state is, it is very difficult to generalize how MIPPA funds tend to be allocated.</a:t>
            </a:r>
          </a:p>
          <a:p>
            <a:pPr lvl="1"/>
            <a:r>
              <a:rPr lang="en-US" sz="4400" dirty="0"/>
              <a:t>15% said they have any (not necessarily all) ADRCs providing funding to Centers for Independent Living (CILs)</a:t>
            </a:r>
          </a:p>
          <a:p>
            <a:pPr lvl="1"/>
            <a:r>
              <a:rPr lang="en-US" sz="4400" dirty="0"/>
              <a:t>More than 2 in 5 states (42%) that responded to the survey indicate that some or all of their MIPPA-funded SHIPs, AAAs, and ADRCs are cohoused within the same community-based organization. Again, there is a lot of variability and each states’ situation is unique and complex. </a:t>
            </a:r>
          </a:p>
          <a:p>
            <a:r>
              <a:rPr lang="en-US" sz="5100" dirty="0"/>
              <a:t>Future research:</a:t>
            </a:r>
          </a:p>
          <a:p>
            <a:pPr lvl="1"/>
            <a:r>
              <a:rPr lang="en-US" sz="4400" dirty="0"/>
              <a:t>We did an informal quantitative survey to get a sense of the complexity and variability between states. Next year we may conduct qualitative interviews to learn more about MIPPA funding allocation in states. </a:t>
            </a:r>
          </a:p>
          <a:p>
            <a:pPr marL="249597" indent="-249597">
              <a:buFont typeface="Arial" panose="020B0604020202020204" pitchFamily="34" charset="0"/>
              <a:buChar char="•"/>
            </a:pPr>
            <a:endParaRPr lang="en-US" dirty="0"/>
          </a:p>
          <a:p>
            <a:pPr marL="249597" indent="-249597">
              <a:buFont typeface="Arial" panose="020B0604020202020204" pitchFamily="34" charset="0"/>
              <a:buChar char="•"/>
            </a:pPr>
            <a:endParaRPr lang="en-US" dirty="0"/>
          </a:p>
        </p:txBody>
      </p:sp>
      <p:sp>
        <p:nvSpPr>
          <p:cNvPr id="4" name="Slide Number Placeholder 3">
            <a:extLst>
              <a:ext uri="{FF2B5EF4-FFF2-40B4-BE49-F238E27FC236}">
                <a16:creationId xmlns:a16="http://schemas.microsoft.com/office/drawing/2014/main" id="{890D2844-E2CA-41D9-BAF3-A00C529C2F16}"/>
              </a:ext>
            </a:extLst>
          </p:cNvPr>
          <p:cNvSpPr>
            <a:spLocks noGrp="1"/>
          </p:cNvSpPr>
          <p:nvPr>
            <p:ph type="sldNum" sz="quarter" idx="4294967295"/>
          </p:nvPr>
        </p:nvSpPr>
        <p:spPr>
          <a:xfrm>
            <a:off x="9007475" y="7204075"/>
            <a:ext cx="1050925" cy="568325"/>
          </a:xfrm>
        </p:spPr>
        <p:txBody>
          <a:bodyPr/>
          <a:lstStyle/>
          <a:p>
            <a:fld id="{7407AE2B-5099-7E47-BBD9-B1DA69B8770E}" type="slidenum">
              <a:rPr lang="en-US" smtClean="0"/>
              <a:pPr/>
              <a:t>5</a:t>
            </a:fld>
            <a:endParaRPr lang="en-US" dirty="0"/>
          </a:p>
        </p:txBody>
      </p:sp>
    </p:spTree>
    <p:extLst>
      <p:ext uri="{BB962C8B-B14F-4D97-AF65-F5344CB8AC3E}">
        <p14:creationId xmlns:p14="http://schemas.microsoft.com/office/powerpoint/2010/main" val="3225982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4756CD1B-7E14-4610-BBBB-ADA4BE993B55}"/>
              </a:ext>
            </a:extLst>
          </p:cNvPr>
          <p:cNvPicPr>
            <a:picLocks noGrp="1" noChangeAspect="1"/>
          </p:cNvPicPr>
          <p:nvPr>
            <p:ph sz="quarter" idx="11"/>
          </p:nvPr>
        </p:nvPicPr>
        <p:blipFill>
          <a:blip r:embed="rId2"/>
          <a:stretch>
            <a:fillRect/>
          </a:stretch>
        </p:blipFill>
        <p:spPr>
          <a:xfrm>
            <a:off x="0" y="1"/>
            <a:ext cx="9936240" cy="7772390"/>
          </a:xfrm>
          <a:prstGeom prst="rect">
            <a:avLst/>
          </a:prstGeom>
        </p:spPr>
      </p:pic>
      <p:sp>
        <p:nvSpPr>
          <p:cNvPr id="14" name="Rectangle 13">
            <a:extLst>
              <a:ext uri="{FF2B5EF4-FFF2-40B4-BE49-F238E27FC236}">
                <a16:creationId xmlns:a16="http://schemas.microsoft.com/office/drawing/2014/main" id="{37C89E4B-3C9F-44B9-8B86-D9E3D112D8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029494"/>
            <a:ext cx="10058400" cy="834758"/>
          </a:xfrm>
          <a:prstGeom prst="rect">
            <a:avLst/>
          </a:prstGeom>
          <a:solidFill>
            <a:schemeClr val="bg1">
              <a:alpha val="9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509412" rtl="0" eaLnBrk="1" fontAlgn="auto" latinLnBrk="0" hangingPunct="1">
              <a:lnSpc>
                <a:spcPct val="100000"/>
              </a:lnSpc>
              <a:spcBef>
                <a:spcPts val="0"/>
              </a:spcBef>
              <a:spcAft>
                <a:spcPts val="0"/>
              </a:spcAft>
              <a:buClrTx/>
              <a:buSzTx/>
              <a:buFontTx/>
              <a:buNone/>
              <a:tabLst/>
              <a:defRPr/>
            </a:pPr>
            <a:endParaRPr kumimoji="0" lang="en-US" sz="2006"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Title 3">
            <a:extLst>
              <a:ext uri="{FF2B5EF4-FFF2-40B4-BE49-F238E27FC236}">
                <a16:creationId xmlns:a16="http://schemas.microsoft.com/office/drawing/2014/main" id="{D4BB0781-1E84-405A-9D10-0928A906B08E}"/>
              </a:ext>
            </a:extLst>
          </p:cNvPr>
          <p:cNvSpPr>
            <a:spLocks noGrp="1"/>
          </p:cNvSpPr>
          <p:nvPr>
            <p:ph type="title"/>
          </p:nvPr>
        </p:nvSpPr>
        <p:spPr>
          <a:xfrm>
            <a:off x="0" y="6026205"/>
            <a:ext cx="10058400" cy="844147"/>
          </a:xfrm>
          <a:ln>
            <a:solidFill>
              <a:schemeClr val="accent2"/>
            </a:solidFill>
          </a:ln>
        </p:spPr>
        <p:txBody>
          <a:bodyPr vert="horz" lIns="91440" tIns="45720" rIns="91440" bIns="45720" rtlCol="0" anchor="ctr">
            <a:noAutofit/>
          </a:bodyPr>
          <a:lstStyle/>
          <a:p>
            <a:pPr algn="ctr" defTabSz="914400"/>
            <a:r>
              <a:rPr lang="en-US" sz="3000" dirty="0">
                <a:solidFill>
                  <a:schemeClr val="accent2"/>
                </a:solidFill>
              </a:rPr>
              <a:t>Medicare Plan </a:t>
            </a:r>
            <a:r>
              <a:rPr lang="en-US" sz="3000">
                <a:solidFill>
                  <a:schemeClr val="accent2"/>
                </a:solidFill>
              </a:rPr>
              <a:t>Finder Redesign – </a:t>
            </a:r>
            <a:r>
              <a:rPr lang="en-US" sz="3000" dirty="0">
                <a:solidFill>
                  <a:schemeClr val="accent2"/>
                </a:solidFill>
              </a:rPr>
              <a:t>Ann Kayrish</a:t>
            </a:r>
          </a:p>
        </p:txBody>
      </p:sp>
      <p:cxnSp>
        <p:nvCxnSpPr>
          <p:cNvPr id="16" name="Straight Connector 15">
            <a:extLst>
              <a:ext uri="{FF2B5EF4-FFF2-40B4-BE49-F238E27FC236}">
                <a16:creationId xmlns:a16="http://schemas.microsoft.com/office/drawing/2014/main" id="{AA2EAA10-076F-46BD-8F0F-B9A2FB77A8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5940914"/>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D891E407-403B-4764-86C9-33A56D3BCA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952832"/>
            <a:ext cx="10058400" cy="0"/>
          </a:xfrm>
          <a:prstGeom prst="line">
            <a:avLst/>
          </a:prstGeom>
          <a:ln w="41275">
            <a:solidFill>
              <a:schemeClr val="bg1">
                <a:alpha val="9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408061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397715A-0709-4326-9B01-EB0E6739F058}"/>
              </a:ext>
            </a:extLst>
          </p:cNvPr>
          <p:cNvSpPr>
            <a:spLocks noGrp="1"/>
          </p:cNvSpPr>
          <p:nvPr>
            <p:ph type="title"/>
          </p:nvPr>
        </p:nvSpPr>
        <p:spPr/>
        <p:txBody>
          <a:bodyPr>
            <a:normAutofit/>
          </a:bodyPr>
          <a:lstStyle/>
          <a:p>
            <a:r>
              <a:rPr lang="en-US" dirty="0"/>
              <a:t>Medicare Plan Finder (MPF) Re-design </a:t>
            </a:r>
          </a:p>
        </p:txBody>
      </p:sp>
      <p:sp>
        <p:nvSpPr>
          <p:cNvPr id="4" name="Text Placeholder 3">
            <a:extLst>
              <a:ext uri="{FF2B5EF4-FFF2-40B4-BE49-F238E27FC236}">
                <a16:creationId xmlns:a16="http://schemas.microsoft.com/office/drawing/2014/main" id="{C192D592-22B0-4DA5-86B1-C56C04849DB8}"/>
              </a:ext>
            </a:extLst>
          </p:cNvPr>
          <p:cNvSpPr>
            <a:spLocks noGrp="1"/>
          </p:cNvSpPr>
          <p:nvPr>
            <p:ph type="body" sz="quarter" idx="10"/>
          </p:nvPr>
        </p:nvSpPr>
        <p:spPr>
          <a:xfrm>
            <a:off x="377194" y="1804737"/>
            <a:ext cx="6059701" cy="5430018"/>
          </a:xfrm>
        </p:spPr>
        <p:txBody>
          <a:bodyPr vert="horz" anchor="t">
            <a:normAutofit/>
          </a:bodyPr>
          <a:lstStyle/>
          <a:p>
            <a:pPr>
              <a:buClr>
                <a:schemeClr val="tx1"/>
              </a:buClr>
            </a:pPr>
            <a:r>
              <a:rPr lang="en-US" sz="3200" dirty="0">
                <a:solidFill>
                  <a:schemeClr val="tx1"/>
                </a:solidFill>
              </a:rPr>
              <a:t>CMS updating MPF for upcoming annual Open Enrollment Period</a:t>
            </a:r>
          </a:p>
          <a:p>
            <a:pPr>
              <a:buClr>
                <a:schemeClr val="tx1"/>
              </a:buClr>
            </a:pPr>
            <a:r>
              <a:rPr lang="en-US" sz="3200" dirty="0">
                <a:solidFill>
                  <a:schemeClr val="tx1"/>
                </a:solidFill>
              </a:rPr>
              <a:t>Preview provided at SHIP/SMP conference  and NMEP regional training   </a:t>
            </a:r>
          </a:p>
          <a:p>
            <a:pPr>
              <a:buClr>
                <a:schemeClr val="tx1"/>
              </a:buClr>
            </a:pPr>
            <a:r>
              <a:rPr lang="en-US" sz="3200" dirty="0">
                <a:solidFill>
                  <a:schemeClr val="tx1"/>
                </a:solidFill>
              </a:rPr>
              <a:t>Previews to date do not include hands-on testing or opportunity to navigate site  </a:t>
            </a:r>
          </a:p>
          <a:p>
            <a:pPr>
              <a:buFont typeface="Wingdings" pitchFamily="2" charset="2"/>
              <a:buChar char="§"/>
            </a:pPr>
            <a:endParaRPr lang="en-US" dirty="0"/>
          </a:p>
        </p:txBody>
      </p:sp>
      <p:pic>
        <p:nvPicPr>
          <p:cNvPr id="8" name="Content Placeholder 7" descr="A yellow sign on a pole&#10;&#10;Description automatically generated">
            <a:extLst>
              <a:ext uri="{FF2B5EF4-FFF2-40B4-BE49-F238E27FC236}">
                <a16:creationId xmlns:a16="http://schemas.microsoft.com/office/drawing/2014/main" id="{C6A2A503-D7C7-4835-B9E1-6C58CC2C3BC8}"/>
              </a:ext>
            </a:extLst>
          </p:cNvPr>
          <p:cNvPicPr>
            <a:picLocks noGrp="1" noChangeAspect="1"/>
          </p:cNvPicPr>
          <p:nvPr>
            <p:ph sz="quarter" idx="4294967295"/>
          </p:nvPr>
        </p:nvPicPr>
        <p:blipFill>
          <a:blip r:embed="rId2">
            <a:extLst>
              <a:ext uri="{837473B0-CC2E-450A-ABE3-18F120FF3D39}">
                <a1611:picAttrSrcUrl xmlns:a1611="http://schemas.microsoft.com/office/drawing/2016/11/main" r:id="rId3"/>
              </a:ext>
            </a:extLst>
          </a:blip>
          <a:stretch>
            <a:fillRect/>
          </a:stretch>
        </p:blipFill>
        <p:spPr>
          <a:xfrm>
            <a:off x="6316579" y="2183649"/>
            <a:ext cx="3122612" cy="3098800"/>
          </a:xfrm>
        </p:spPr>
      </p:pic>
    </p:spTree>
    <p:extLst>
      <p:ext uri="{BB962C8B-B14F-4D97-AF65-F5344CB8AC3E}">
        <p14:creationId xmlns:p14="http://schemas.microsoft.com/office/powerpoint/2010/main" val="8534497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20274C-ACFC-43DC-94C9-C25015F6E66C}"/>
              </a:ext>
            </a:extLst>
          </p:cNvPr>
          <p:cNvSpPr>
            <a:spLocks noGrp="1"/>
          </p:cNvSpPr>
          <p:nvPr>
            <p:ph type="title"/>
          </p:nvPr>
        </p:nvSpPr>
        <p:spPr/>
        <p:txBody>
          <a:bodyPr>
            <a:normAutofit/>
          </a:bodyPr>
          <a:lstStyle/>
          <a:p>
            <a:r>
              <a:rPr lang="en-US" sz="3600" dirty="0"/>
              <a:t>MPF Feedback Collection  </a:t>
            </a:r>
          </a:p>
        </p:txBody>
      </p:sp>
      <p:sp>
        <p:nvSpPr>
          <p:cNvPr id="3" name="Text Placeholder 2">
            <a:extLst>
              <a:ext uri="{FF2B5EF4-FFF2-40B4-BE49-F238E27FC236}">
                <a16:creationId xmlns:a16="http://schemas.microsoft.com/office/drawing/2014/main" id="{0491D101-E433-4633-8FCC-B05229E9EDAE}"/>
              </a:ext>
            </a:extLst>
          </p:cNvPr>
          <p:cNvSpPr>
            <a:spLocks noGrp="1"/>
          </p:cNvSpPr>
          <p:nvPr>
            <p:ph type="body" sz="quarter" idx="10"/>
          </p:nvPr>
        </p:nvSpPr>
        <p:spPr>
          <a:xfrm>
            <a:off x="377193" y="1219200"/>
            <a:ext cx="5494215" cy="6015555"/>
          </a:xfrm>
        </p:spPr>
        <p:txBody>
          <a:bodyPr>
            <a:noAutofit/>
          </a:bodyPr>
          <a:lstStyle/>
          <a:p>
            <a:pPr>
              <a:buClr>
                <a:schemeClr val="tx1"/>
              </a:buClr>
            </a:pPr>
            <a:r>
              <a:rPr lang="en-US" sz="3400" dirty="0">
                <a:solidFill>
                  <a:schemeClr val="tx1"/>
                </a:solidFill>
              </a:rPr>
              <a:t>Collect feedback on the new MPF from across all state programs</a:t>
            </a:r>
          </a:p>
          <a:p>
            <a:pPr>
              <a:buClr>
                <a:schemeClr val="tx1"/>
              </a:buClr>
            </a:pPr>
            <a:r>
              <a:rPr lang="en-US" sz="3400" dirty="0">
                <a:solidFill>
                  <a:schemeClr val="tx1"/>
                </a:solidFill>
              </a:rPr>
              <a:t>Copy of survey was sent to SHIP directors to ensure a feedback loop</a:t>
            </a:r>
          </a:p>
          <a:p>
            <a:pPr>
              <a:buClr>
                <a:schemeClr val="tx1"/>
              </a:buClr>
            </a:pPr>
            <a:r>
              <a:rPr lang="en-US" sz="3400" dirty="0">
                <a:solidFill>
                  <a:schemeClr val="tx1"/>
                </a:solidFill>
              </a:rPr>
              <a:t>Goal: Provide a mechanism for SHIPs to speak with a unified voice and to ensure concerns are heard at CMS   </a:t>
            </a:r>
          </a:p>
        </p:txBody>
      </p:sp>
      <p:pic>
        <p:nvPicPr>
          <p:cNvPr id="5" name="Picture 4">
            <a:extLst>
              <a:ext uri="{FF2B5EF4-FFF2-40B4-BE49-F238E27FC236}">
                <a16:creationId xmlns:a16="http://schemas.microsoft.com/office/drawing/2014/main" id="{6A605750-4CC7-4501-8EF1-D56DA138C354}"/>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6087776" y="1761651"/>
            <a:ext cx="3593431" cy="3613850"/>
          </a:xfrm>
          <a:prstGeom prst="rect">
            <a:avLst/>
          </a:prstGeom>
        </p:spPr>
      </p:pic>
      <p:sp>
        <p:nvSpPr>
          <p:cNvPr id="6" name="TextBox 5">
            <a:extLst>
              <a:ext uri="{FF2B5EF4-FFF2-40B4-BE49-F238E27FC236}">
                <a16:creationId xmlns:a16="http://schemas.microsoft.com/office/drawing/2014/main" id="{D96F4AB2-9D23-44F3-BECD-4CEFB5CC5193}"/>
              </a:ext>
            </a:extLst>
          </p:cNvPr>
          <p:cNvSpPr txBox="1"/>
          <p:nvPr/>
        </p:nvSpPr>
        <p:spPr>
          <a:xfrm>
            <a:off x="6833936" y="7483396"/>
            <a:ext cx="2767263" cy="369332"/>
          </a:xfrm>
          <a:prstGeom prst="rect">
            <a:avLst/>
          </a:prstGeom>
          <a:noFill/>
        </p:spPr>
        <p:txBody>
          <a:bodyPr wrap="square" rtlCol="0">
            <a:spAutoFit/>
          </a:bodyPr>
          <a:lstStyle/>
          <a:p>
            <a:r>
              <a:rPr lang="en-US" sz="900">
                <a:hlinkClick r:id="rId3" tooltip="http://reading4meaning.blogspot.com/2013/07/cor-literacy-framework-pt2-feedback.html"/>
              </a:rPr>
              <a:t>This Photo</a:t>
            </a:r>
            <a:r>
              <a:rPr lang="en-US" sz="900"/>
              <a:t> by Unknown Author is licensed under </a:t>
            </a:r>
            <a:r>
              <a:rPr lang="en-US" sz="900">
                <a:hlinkClick r:id="rId4" tooltip="https://creativecommons.org/licenses/by-nc-nd/3.0/"/>
              </a:rPr>
              <a:t>CC BY-NC-ND</a:t>
            </a:r>
            <a:endParaRPr lang="en-US" sz="900"/>
          </a:p>
        </p:txBody>
      </p:sp>
    </p:spTree>
    <p:extLst>
      <p:ext uri="{BB962C8B-B14F-4D97-AF65-F5344CB8AC3E}">
        <p14:creationId xmlns:p14="http://schemas.microsoft.com/office/powerpoint/2010/main" val="4885437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6BA1D2BE-FABC-4B42-BC69-9DD7AF49EDE7}"/>
              </a:ext>
            </a:extLst>
          </p:cNvPr>
          <p:cNvSpPr>
            <a:spLocks noGrp="1"/>
          </p:cNvSpPr>
          <p:nvPr>
            <p:ph type="title"/>
          </p:nvPr>
        </p:nvSpPr>
        <p:spPr/>
        <p:txBody>
          <a:bodyPr/>
          <a:lstStyle/>
          <a:p>
            <a:r>
              <a:rPr lang="en-US" dirty="0"/>
              <a:t>Top 5 Improvements to MPF</a:t>
            </a:r>
          </a:p>
        </p:txBody>
      </p:sp>
      <p:pic>
        <p:nvPicPr>
          <p:cNvPr id="14" name="Picture 13">
            <a:extLst>
              <a:ext uri="{FF2B5EF4-FFF2-40B4-BE49-F238E27FC236}">
                <a16:creationId xmlns:a16="http://schemas.microsoft.com/office/drawing/2014/main" id="{D634C3C3-781E-46D8-B29F-C53818F9BB99}"/>
              </a:ext>
            </a:extLst>
          </p:cNvPr>
          <p:cNvPicPr>
            <a:picLocks noChangeAspect="1"/>
          </p:cNvPicPr>
          <p:nvPr/>
        </p:nvPicPr>
        <p:blipFill rotWithShape="1">
          <a:blip r:embed="rId2"/>
          <a:srcRect l="19457" t="24964" r="21372" b="19718"/>
          <a:stretch/>
        </p:blipFill>
        <p:spPr>
          <a:xfrm>
            <a:off x="295903" y="1475873"/>
            <a:ext cx="9556039" cy="5197641"/>
          </a:xfrm>
          <a:prstGeom prst="rect">
            <a:avLst/>
          </a:prstGeom>
          <a:solidFill>
            <a:schemeClr val="accent2">
              <a:lumMod val="75000"/>
            </a:schemeClr>
          </a:solidFill>
          <a:ln w="38100">
            <a:solidFill>
              <a:schemeClr val="accent2"/>
            </a:solidFill>
          </a:ln>
        </p:spPr>
      </p:pic>
    </p:spTree>
    <p:extLst>
      <p:ext uri="{BB962C8B-B14F-4D97-AF65-F5344CB8AC3E}">
        <p14:creationId xmlns:p14="http://schemas.microsoft.com/office/powerpoint/2010/main" val="1723267660"/>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5EA80E1C5561743894BAA108066A892" ma:contentTypeVersion="12" ma:contentTypeDescription="Create a new document." ma:contentTypeScope="" ma:versionID="1347141b37ac9625b6c94688d7948d87">
  <xsd:schema xmlns:xsd="http://www.w3.org/2001/XMLSchema" xmlns:xs="http://www.w3.org/2001/XMLSchema" xmlns:p="http://schemas.microsoft.com/office/2006/metadata/properties" xmlns:ns3="c097c550-f50a-4525-87b5-9fa57d063d0c" xmlns:ns4="2767793d-c759-4124-be96-24a8e039742e" targetNamespace="http://schemas.microsoft.com/office/2006/metadata/properties" ma:root="true" ma:fieldsID="7f1bd65003f01df07e2978922f622c3a" ns3:_="" ns4:_="">
    <xsd:import namespace="c097c550-f50a-4525-87b5-9fa57d063d0c"/>
    <xsd:import namespace="2767793d-c759-4124-be96-24a8e039742e"/>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OCR"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097c550-f50a-4525-87b5-9fa57d063d0c"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2767793d-c759-4124-be96-24a8e039742e"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internalName="MediaServiceAutoTags"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4DCC205-0863-4745-8814-D79AFA91740A}">
  <ds:schemaRefs>
    <ds:schemaRef ds:uri="http://purl.org/dc/terms/"/>
    <ds:schemaRef ds:uri="http://purl.org/dc/dcmitype/"/>
    <ds:schemaRef ds:uri="http://schemas.microsoft.com/office/2006/documentManagement/types"/>
    <ds:schemaRef ds:uri="http://purl.org/dc/elements/1.1/"/>
    <ds:schemaRef ds:uri="http://schemas.microsoft.com/office/2006/metadata/properties"/>
    <ds:schemaRef ds:uri="c097c550-f50a-4525-87b5-9fa57d063d0c"/>
    <ds:schemaRef ds:uri="2767793d-c759-4124-be96-24a8e039742e"/>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CFB03E47-2176-4D14-B89A-FEB69178E76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097c550-f50a-4525-87b5-9fa57d063d0c"/>
    <ds:schemaRef ds:uri="2767793d-c759-4124-be96-24a8e039742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D9BBBB9-F4E3-4174-98B1-8A2B6D4BCA9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525</TotalTime>
  <Words>1192</Words>
  <Application>Microsoft Office PowerPoint</Application>
  <PresentationFormat>Custom</PresentationFormat>
  <Paragraphs>133</Paragraphs>
  <Slides>20</Slides>
  <Notes>5</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Adobe Garamond Pro</vt:lpstr>
      <vt:lpstr>Arial</vt:lpstr>
      <vt:lpstr>Calibri</vt:lpstr>
      <vt:lpstr>Calibri Light</vt:lpstr>
      <vt:lpstr>Courier New</vt:lpstr>
      <vt:lpstr>Franklin Gothic Demi</vt:lpstr>
      <vt:lpstr>Franklin Gothic Medium</vt:lpstr>
      <vt:lpstr>Helvetica</vt:lpstr>
      <vt:lpstr>Wingdings</vt:lpstr>
      <vt:lpstr>Office Theme</vt:lpstr>
      <vt:lpstr>PowerPoint Presentation</vt:lpstr>
      <vt:lpstr>On Today’s Call </vt:lpstr>
      <vt:lpstr>MIPPA State Director Survey – Lauren Popham, PhD</vt:lpstr>
      <vt:lpstr>Survey to MIPPA State Directors</vt:lpstr>
      <vt:lpstr>Survey to MIPPA State Directors (cont.)</vt:lpstr>
      <vt:lpstr>Medicare Plan Finder Redesign – Ann Kayrish</vt:lpstr>
      <vt:lpstr>Medicare Plan Finder (MPF) Re-design </vt:lpstr>
      <vt:lpstr>MPF Feedback Collection  </vt:lpstr>
      <vt:lpstr>Top 5 Improvements to MPF</vt:lpstr>
      <vt:lpstr>Top 5 Concerns with New MPF</vt:lpstr>
      <vt:lpstr>Survey Demographics  </vt:lpstr>
      <vt:lpstr>Top Improvements </vt:lpstr>
      <vt:lpstr>Comments </vt:lpstr>
      <vt:lpstr>Top Areas of Concern </vt:lpstr>
      <vt:lpstr>Comments </vt:lpstr>
      <vt:lpstr>Comments continued…</vt:lpstr>
      <vt:lpstr>Recommendations to CMS</vt:lpstr>
      <vt:lpstr>Update from Capitol Hill – Marci Phillips </vt:lpstr>
      <vt:lpstr>PowerPoint Presentation</vt:lpstr>
      <vt:lpstr>Resources and 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 Kayrish</dc:creator>
  <cp:lastModifiedBy>Ann Kayrish</cp:lastModifiedBy>
  <cp:revision>17</cp:revision>
  <cp:lastPrinted>2019-08-08T13:39:19Z</cp:lastPrinted>
  <dcterms:created xsi:type="dcterms:W3CDTF">2019-08-06T14:21:31Z</dcterms:created>
  <dcterms:modified xsi:type="dcterms:W3CDTF">2019-08-08T16:23:06Z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0x01010075EA80E1C5561743894BAA108066A892</vt:lpwstr>
  </property>
</Properties>
</file>