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4"/>
    <p:sldMasterId id="2147483648" r:id="rId5"/>
    <p:sldMasterId id="2147483685" r:id="rId6"/>
    <p:sldMasterId id="2147483697" r:id="rId7"/>
    <p:sldMasterId id="2147483709" r:id="rId8"/>
  </p:sldMasterIdLst>
  <p:notesMasterIdLst>
    <p:notesMasterId r:id="rId44"/>
  </p:notesMasterIdLst>
  <p:handoutMasterIdLst>
    <p:handoutMasterId r:id="rId45"/>
  </p:handoutMasterIdLst>
  <p:sldIdLst>
    <p:sldId id="317" r:id="rId9"/>
    <p:sldId id="306" r:id="rId10"/>
    <p:sldId id="330" r:id="rId11"/>
    <p:sldId id="327" r:id="rId12"/>
    <p:sldId id="328" r:id="rId13"/>
    <p:sldId id="365" r:id="rId14"/>
    <p:sldId id="332" r:id="rId15"/>
    <p:sldId id="333" r:id="rId16"/>
    <p:sldId id="358" r:id="rId17"/>
    <p:sldId id="359" r:id="rId18"/>
    <p:sldId id="360" r:id="rId19"/>
    <p:sldId id="258" r:id="rId20"/>
    <p:sldId id="277" r:id="rId21"/>
    <p:sldId id="361" r:id="rId22"/>
    <p:sldId id="273" r:id="rId23"/>
    <p:sldId id="276" r:id="rId24"/>
    <p:sldId id="257" r:id="rId25"/>
    <p:sldId id="362" r:id="rId26"/>
    <p:sldId id="363" r:id="rId27"/>
    <p:sldId id="364" r:id="rId28"/>
    <p:sldId id="356" r:id="rId29"/>
    <p:sldId id="357" r:id="rId30"/>
    <p:sldId id="264" r:id="rId31"/>
    <p:sldId id="256" r:id="rId32"/>
    <p:sldId id="259" r:id="rId33"/>
    <p:sldId id="260" r:id="rId34"/>
    <p:sldId id="270" r:id="rId35"/>
    <p:sldId id="269" r:id="rId36"/>
    <p:sldId id="268" r:id="rId37"/>
    <p:sldId id="263" r:id="rId38"/>
    <p:sldId id="262" r:id="rId39"/>
    <p:sldId id="265" r:id="rId40"/>
    <p:sldId id="266" r:id="rId41"/>
    <p:sldId id="354" r:id="rId42"/>
    <p:sldId id="355" r:id="rId43"/>
  </p:sldIdLst>
  <p:sldSz cx="9144000" cy="5143500" type="screen16x9"/>
  <p:notesSz cx="7010400" cy="9296400"/>
  <p:defaultTextStyle>
    <a:defPPr>
      <a:defRPr lang="en-US"/>
    </a:defPPr>
    <a:lvl1pPr marL="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F9BF12"/>
    <a:srgbClr val="FDB813"/>
    <a:srgbClr val="1F419B"/>
    <a:srgbClr val="2041A5"/>
    <a:srgbClr val="0037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675171-003B-4A79-987D-794FD4EE9B43}" v="47" dt="2019-04-10T20:53:50.725"/>
    <p1510:client id="{9FBDE099-7D73-46A9-B2D4-48A437BC8A62}" v="16" dt="2019-04-11T18:57:25.2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A36264-5839-488E-AFE7-999E7A064DE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FC05CF3-5613-4BC4-BA5A-01704D7E03D8}">
      <dgm:prSet custT="1"/>
      <dgm:spPr>
        <a:solidFill>
          <a:schemeClr val="tx2"/>
        </a:solidFill>
      </dgm:spPr>
      <dgm:t>
        <a:bodyPr/>
        <a:lstStyle/>
        <a:p>
          <a:r>
            <a:rPr lang="en-US" sz="1600" b="0" i="0" dirty="0"/>
            <a:t> MIPPA messaging: Introduction</a:t>
          </a:r>
          <a:endParaRPr lang="en-US" sz="1600" dirty="0"/>
        </a:p>
      </dgm:t>
    </dgm:pt>
    <dgm:pt modelId="{6081C4D1-3CCF-4767-AF9C-BCF0C75E0094}" type="parTrans" cxnId="{25A13A8A-8F8D-4727-A35E-89861DF9FC48}">
      <dgm:prSet/>
      <dgm:spPr/>
      <dgm:t>
        <a:bodyPr/>
        <a:lstStyle/>
        <a:p>
          <a:endParaRPr lang="en-US"/>
        </a:p>
      </dgm:t>
    </dgm:pt>
    <dgm:pt modelId="{BD2C140F-A371-46EE-9D98-E4A8A6C8C540}" type="sibTrans" cxnId="{25A13A8A-8F8D-4727-A35E-89861DF9FC48}">
      <dgm:prSet/>
      <dgm:spPr/>
      <dgm:t>
        <a:bodyPr/>
        <a:lstStyle/>
        <a:p>
          <a:endParaRPr lang="en-US"/>
        </a:p>
      </dgm:t>
    </dgm:pt>
    <dgm:pt modelId="{E20000C1-494C-43FE-8871-E27CEF2FDFCD}">
      <dgm:prSet custT="1"/>
      <dgm:spPr>
        <a:solidFill>
          <a:schemeClr val="tx2"/>
        </a:solidFill>
      </dgm:spPr>
      <dgm:t>
        <a:bodyPr/>
        <a:lstStyle/>
        <a:p>
          <a:r>
            <a:rPr lang="en-US" sz="1600" b="0" i="0" dirty="0"/>
            <a:t>NCOA Messaging Research Update:  Brandy Bauer, Associate Director CBA  </a:t>
          </a:r>
          <a:endParaRPr lang="en-US" sz="1600" dirty="0"/>
        </a:p>
      </dgm:t>
    </dgm:pt>
    <dgm:pt modelId="{7A1A7D9F-8F17-4E6A-BE2D-32E85B7B35A7}" type="parTrans" cxnId="{122EDEAD-90D7-4541-8DAD-48DF6485BDED}">
      <dgm:prSet/>
      <dgm:spPr/>
      <dgm:t>
        <a:bodyPr/>
        <a:lstStyle/>
        <a:p>
          <a:endParaRPr lang="en-US"/>
        </a:p>
      </dgm:t>
    </dgm:pt>
    <dgm:pt modelId="{C7621800-DDE5-435C-9112-75E9B884D4CF}" type="sibTrans" cxnId="{122EDEAD-90D7-4541-8DAD-48DF6485BDED}">
      <dgm:prSet/>
      <dgm:spPr/>
      <dgm:t>
        <a:bodyPr/>
        <a:lstStyle/>
        <a:p>
          <a:endParaRPr lang="en-US"/>
        </a:p>
      </dgm:t>
    </dgm:pt>
    <dgm:pt modelId="{8D7E9328-F8A4-4233-8C5D-4EBBF6BF9DD5}">
      <dgm:prSet custT="1"/>
      <dgm:spPr>
        <a:solidFill>
          <a:schemeClr val="tx2"/>
        </a:solidFill>
        <a:ln>
          <a:solidFill>
            <a:schemeClr val="tx2"/>
          </a:solidFill>
        </a:ln>
      </dgm:spPr>
      <dgm:t>
        <a:bodyPr/>
        <a:lstStyle/>
        <a:p>
          <a:r>
            <a:rPr lang="en-US" sz="1300" dirty="0"/>
            <a:t> </a:t>
          </a:r>
          <a:r>
            <a:rPr lang="en-US" sz="1600" dirty="0"/>
            <a:t>Rebranding the Brand</a:t>
          </a:r>
          <a:r>
            <a:rPr lang="en-US" sz="1600" b="0" dirty="0"/>
            <a:t>:   Melinda Munden, North Carolina Director and Deputy Commissioner       SHIIP Division</a:t>
          </a:r>
          <a:endParaRPr lang="en-US" sz="1600" dirty="0"/>
        </a:p>
      </dgm:t>
    </dgm:pt>
    <dgm:pt modelId="{8F867894-8275-4633-9800-76B66965A744}" type="parTrans" cxnId="{F6C298F4-EF41-4FB5-9B3C-C35B1FCE2738}">
      <dgm:prSet/>
      <dgm:spPr/>
      <dgm:t>
        <a:bodyPr/>
        <a:lstStyle/>
        <a:p>
          <a:endParaRPr lang="en-US"/>
        </a:p>
      </dgm:t>
    </dgm:pt>
    <dgm:pt modelId="{CADDEA47-CBFE-43F3-A2EA-319E1B06317B}" type="sibTrans" cxnId="{F6C298F4-EF41-4FB5-9B3C-C35B1FCE2738}">
      <dgm:prSet/>
      <dgm:spPr/>
      <dgm:t>
        <a:bodyPr/>
        <a:lstStyle/>
        <a:p>
          <a:endParaRPr lang="en-US"/>
        </a:p>
      </dgm:t>
    </dgm:pt>
    <dgm:pt modelId="{6CED624D-6796-4F6D-BB7A-2C4F8E08D046}">
      <dgm:prSet custT="1"/>
      <dgm:spPr>
        <a:solidFill>
          <a:schemeClr val="tx2"/>
        </a:solidFill>
      </dgm:spPr>
      <dgm:t>
        <a:bodyPr/>
        <a:lstStyle/>
        <a:p>
          <a:r>
            <a:rPr lang="en-US" sz="1600" b="0" i="0" dirty="0"/>
            <a:t>MIPPA Messaging in Montana:  </a:t>
          </a:r>
          <a:r>
            <a:rPr lang="en-US" sz="1600" b="0" dirty="0"/>
            <a:t>Janet Stellmon,  Montana SHIP Director</a:t>
          </a:r>
        </a:p>
      </dgm:t>
    </dgm:pt>
    <dgm:pt modelId="{D2B21195-A507-4FF7-A79D-1C41446ED758}" type="parTrans" cxnId="{F12D99AB-15AF-4246-920C-2690AB1FE7D2}">
      <dgm:prSet/>
      <dgm:spPr/>
      <dgm:t>
        <a:bodyPr/>
        <a:lstStyle/>
        <a:p>
          <a:endParaRPr lang="en-US"/>
        </a:p>
      </dgm:t>
    </dgm:pt>
    <dgm:pt modelId="{BF5F9F2F-D422-400B-94BE-98C5125370AF}" type="sibTrans" cxnId="{F12D99AB-15AF-4246-920C-2690AB1FE7D2}">
      <dgm:prSet/>
      <dgm:spPr/>
      <dgm:t>
        <a:bodyPr/>
        <a:lstStyle/>
        <a:p>
          <a:endParaRPr lang="en-US"/>
        </a:p>
      </dgm:t>
    </dgm:pt>
    <dgm:pt modelId="{684443DA-0C8E-4D26-A46A-286AE8531FF5}">
      <dgm:prSet custT="1"/>
      <dgm:spPr>
        <a:solidFill>
          <a:schemeClr val="tx2"/>
        </a:solidFill>
      </dgm:spPr>
      <dgm:t>
        <a:bodyPr/>
        <a:lstStyle/>
        <a:p>
          <a:r>
            <a:rPr lang="en-US" sz="1600" dirty="0"/>
            <a:t>Rural Outreach in Missouri: Michael Brewer, B</a:t>
          </a:r>
          <a:r>
            <a:rPr lang="en-US" sz="1600" b="0" i="0" dirty="0"/>
            <a:t>ureau Chief of Senior Programs for the MO Health department’s Division of Senior and Disability Services</a:t>
          </a:r>
          <a:endParaRPr lang="en-US" sz="1600" dirty="0"/>
        </a:p>
      </dgm:t>
    </dgm:pt>
    <dgm:pt modelId="{CA36F2C2-20E2-4816-AB55-FD314B6D85EC}" type="parTrans" cxnId="{54448452-1613-424F-A427-0ACEA6D99F38}">
      <dgm:prSet/>
      <dgm:spPr/>
      <dgm:t>
        <a:bodyPr/>
        <a:lstStyle/>
        <a:p>
          <a:endParaRPr lang="en-US"/>
        </a:p>
      </dgm:t>
    </dgm:pt>
    <dgm:pt modelId="{A4019A4A-A584-4555-B3E6-693EEE9E8C01}" type="sibTrans" cxnId="{54448452-1613-424F-A427-0ACEA6D99F38}">
      <dgm:prSet/>
      <dgm:spPr/>
      <dgm:t>
        <a:bodyPr/>
        <a:lstStyle/>
        <a:p>
          <a:endParaRPr lang="en-US"/>
        </a:p>
      </dgm:t>
    </dgm:pt>
    <dgm:pt modelId="{86FEAE18-899E-409B-AE62-C22AB453D265}">
      <dgm:prSet custT="1"/>
      <dgm:spPr>
        <a:solidFill>
          <a:schemeClr val="tx2"/>
        </a:solidFill>
      </dgm:spPr>
      <dgm:t>
        <a:bodyPr/>
        <a:lstStyle/>
        <a:p>
          <a:r>
            <a:rPr lang="en-US" sz="1600" b="0" i="0" dirty="0"/>
            <a:t>Question and Answers </a:t>
          </a:r>
          <a:endParaRPr lang="en-US" sz="1600" dirty="0"/>
        </a:p>
      </dgm:t>
    </dgm:pt>
    <dgm:pt modelId="{675F2846-7F34-4C70-B7BA-AB0B9F92E531}" type="parTrans" cxnId="{0CCAF12A-B7F2-4AD7-B508-D82ACE83ADBB}">
      <dgm:prSet/>
      <dgm:spPr/>
      <dgm:t>
        <a:bodyPr/>
        <a:lstStyle/>
        <a:p>
          <a:endParaRPr lang="en-US"/>
        </a:p>
      </dgm:t>
    </dgm:pt>
    <dgm:pt modelId="{793823E6-E4EA-4A1E-9DAF-B54CFA7F3C0F}" type="sibTrans" cxnId="{0CCAF12A-B7F2-4AD7-B508-D82ACE83ADBB}">
      <dgm:prSet/>
      <dgm:spPr/>
      <dgm:t>
        <a:bodyPr/>
        <a:lstStyle/>
        <a:p>
          <a:endParaRPr lang="en-US"/>
        </a:p>
      </dgm:t>
    </dgm:pt>
    <dgm:pt modelId="{546D0F29-4156-4AB1-A859-912030481992}" type="pres">
      <dgm:prSet presAssocID="{48A36264-5839-488E-AFE7-999E7A064DEA}" presName="linear" presStyleCnt="0">
        <dgm:presLayoutVars>
          <dgm:animLvl val="lvl"/>
          <dgm:resizeHandles val="exact"/>
        </dgm:presLayoutVars>
      </dgm:prSet>
      <dgm:spPr/>
    </dgm:pt>
    <dgm:pt modelId="{7BD72EE8-4478-46AF-B22C-7D8FED064495}" type="pres">
      <dgm:prSet presAssocID="{8FC05CF3-5613-4BC4-BA5A-01704D7E03D8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9AB45348-1F84-44BD-B34C-10F3566B390A}" type="pres">
      <dgm:prSet presAssocID="{BD2C140F-A371-46EE-9D98-E4A8A6C8C540}" presName="spacer" presStyleCnt="0"/>
      <dgm:spPr/>
    </dgm:pt>
    <dgm:pt modelId="{77342ED7-A5DB-4BAD-B945-553B06ABFE68}" type="pres">
      <dgm:prSet presAssocID="{E20000C1-494C-43FE-8871-E27CEF2FDFCD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D04F54DE-7095-4ADE-ADCB-733C9E707D40}" type="pres">
      <dgm:prSet presAssocID="{C7621800-DDE5-435C-9112-75E9B884D4CF}" presName="spacer" presStyleCnt="0"/>
      <dgm:spPr/>
    </dgm:pt>
    <dgm:pt modelId="{14F6DC85-0847-47B2-BE93-3988418C08F9}" type="pres">
      <dgm:prSet presAssocID="{8D7E9328-F8A4-4233-8C5D-4EBBF6BF9DD5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EAE9BBC5-A7EE-4766-87B5-7989A90C16E7}" type="pres">
      <dgm:prSet presAssocID="{CADDEA47-CBFE-43F3-A2EA-319E1B06317B}" presName="spacer" presStyleCnt="0"/>
      <dgm:spPr/>
    </dgm:pt>
    <dgm:pt modelId="{D3B852F9-28AA-41D2-AF1B-EF2DF1DC643E}" type="pres">
      <dgm:prSet presAssocID="{6CED624D-6796-4F6D-BB7A-2C4F8E08D046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CC18A789-E2FE-4A4B-BCD8-2D66C53B135B}" type="pres">
      <dgm:prSet presAssocID="{BF5F9F2F-D422-400B-94BE-98C5125370AF}" presName="spacer" presStyleCnt="0"/>
      <dgm:spPr/>
    </dgm:pt>
    <dgm:pt modelId="{B53C38FE-CC5F-4424-BBF4-FA57602C02A5}" type="pres">
      <dgm:prSet presAssocID="{684443DA-0C8E-4D26-A46A-286AE8531FF5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68C463AF-EB35-44C1-AA55-453FFE47A7A1}" type="pres">
      <dgm:prSet presAssocID="{A4019A4A-A584-4555-B3E6-693EEE9E8C01}" presName="spacer" presStyleCnt="0"/>
      <dgm:spPr/>
    </dgm:pt>
    <dgm:pt modelId="{92891AF1-AE2C-4483-9D4D-05FC666686C1}" type="pres">
      <dgm:prSet presAssocID="{86FEAE18-899E-409B-AE62-C22AB453D265}" presName="parentText" presStyleLbl="node1" presStyleIdx="5" presStyleCnt="6" custScaleY="124102" custLinFactNeighborX="0">
        <dgm:presLayoutVars>
          <dgm:chMax val="0"/>
          <dgm:bulletEnabled val="1"/>
        </dgm:presLayoutVars>
      </dgm:prSet>
      <dgm:spPr/>
    </dgm:pt>
  </dgm:ptLst>
  <dgm:cxnLst>
    <dgm:cxn modelId="{5ADB1217-90C1-41BA-BF90-3DD46BE0DCE9}" type="presOf" srcId="{6CED624D-6796-4F6D-BB7A-2C4F8E08D046}" destId="{D3B852F9-28AA-41D2-AF1B-EF2DF1DC643E}" srcOrd="0" destOrd="0" presId="urn:microsoft.com/office/officeart/2005/8/layout/vList2"/>
    <dgm:cxn modelId="{0CCAF12A-B7F2-4AD7-B508-D82ACE83ADBB}" srcId="{48A36264-5839-488E-AFE7-999E7A064DEA}" destId="{86FEAE18-899E-409B-AE62-C22AB453D265}" srcOrd="5" destOrd="0" parTransId="{675F2846-7F34-4C70-B7BA-AB0B9F92E531}" sibTransId="{793823E6-E4EA-4A1E-9DAF-B54CFA7F3C0F}"/>
    <dgm:cxn modelId="{4847AB3C-F4BE-4695-967F-62E08A536E50}" type="presOf" srcId="{8FC05CF3-5613-4BC4-BA5A-01704D7E03D8}" destId="{7BD72EE8-4478-46AF-B22C-7D8FED064495}" srcOrd="0" destOrd="0" presId="urn:microsoft.com/office/officeart/2005/8/layout/vList2"/>
    <dgm:cxn modelId="{DFE16E64-A66C-4ED7-A701-EA8DBF5C935D}" type="presOf" srcId="{48A36264-5839-488E-AFE7-999E7A064DEA}" destId="{546D0F29-4156-4AB1-A859-912030481992}" srcOrd="0" destOrd="0" presId="urn:microsoft.com/office/officeart/2005/8/layout/vList2"/>
    <dgm:cxn modelId="{54448452-1613-424F-A427-0ACEA6D99F38}" srcId="{48A36264-5839-488E-AFE7-999E7A064DEA}" destId="{684443DA-0C8E-4D26-A46A-286AE8531FF5}" srcOrd="4" destOrd="0" parTransId="{CA36F2C2-20E2-4816-AB55-FD314B6D85EC}" sibTransId="{A4019A4A-A584-4555-B3E6-693EEE9E8C01}"/>
    <dgm:cxn modelId="{25A13A8A-8F8D-4727-A35E-89861DF9FC48}" srcId="{48A36264-5839-488E-AFE7-999E7A064DEA}" destId="{8FC05CF3-5613-4BC4-BA5A-01704D7E03D8}" srcOrd="0" destOrd="0" parTransId="{6081C4D1-3CCF-4767-AF9C-BCF0C75E0094}" sibTransId="{BD2C140F-A371-46EE-9D98-E4A8A6C8C540}"/>
    <dgm:cxn modelId="{25DB5C9A-3BDC-4635-88F1-621F694233D8}" type="presOf" srcId="{86FEAE18-899E-409B-AE62-C22AB453D265}" destId="{92891AF1-AE2C-4483-9D4D-05FC666686C1}" srcOrd="0" destOrd="0" presId="urn:microsoft.com/office/officeart/2005/8/layout/vList2"/>
    <dgm:cxn modelId="{61B5749F-D34A-4E3B-8AFE-393886D2406D}" type="presOf" srcId="{684443DA-0C8E-4D26-A46A-286AE8531FF5}" destId="{B53C38FE-CC5F-4424-BBF4-FA57602C02A5}" srcOrd="0" destOrd="0" presId="urn:microsoft.com/office/officeart/2005/8/layout/vList2"/>
    <dgm:cxn modelId="{5DCB76A2-BC8E-4EB9-9812-84341E9BC029}" type="presOf" srcId="{8D7E9328-F8A4-4233-8C5D-4EBBF6BF9DD5}" destId="{14F6DC85-0847-47B2-BE93-3988418C08F9}" srcOrd="0" destOrd="0" presId="urn:microsoft.com/office/officeart/2005/8/layout/vList2"/>
    <dgm:cxn modelId="{F12D99AB-15AF-4246-920C-2690AB1FE7D2}" srcId="{48A36264-5839-488E-AFE7-999E7A064DEA}" destId="{6CED624D-6796-4F6D-BB7A-2C4F8E08D046}" srcOrd="3" destOrd="0" parTransId="{D2B21195-A507-4FF7-A79D-1C41446ED758}" sibTransId="{BF5F9F2F-D422-400B-94BE-98C5125370AF}"/>
    <dgm:cxn modelId="{122EDEAD-90D7-4541-8DAD-48DF6485BDED}" srcId="{48A36264-5839-488E-AFE7-999E7A064DEA}" destId="{E20000C1-494C-43FE-8871-E27CEF2FDFCD}" srcOrd="1" destOrd="0" parTransId="{7A1A7D9F-8F17-4E6A-BE2D-32E85B7B35A7}" sibTransId="{C7621800-DDE5-435C-9112-75E9B884D4CF}"/>
    <dgm:cxn modelId="{B06FCBE5-4CE0-458F-B97F-924E1B14F9F0}" type="presOf" srcId="{E20000C1-494C-43FE-8871-E27CEF2FDFCD}" destId="{77342ED7-A5DB-4BAD-B945-553B06ABFE68}" srcOrd="0" destOrd="0" presId="urn:microsoft.com/office/officeart/2005/8/layout/vList2"/>
    <dgm:cxn modelId="{F6C298F4-EF41-4FB5-9B3C-C35B1FCE2738}" srcId="{48A36264-5839-488E-AFE7-999E7A064DEA}" destId="{8D7E9328-F8A4-4233-8C5D-4EBBF6BF9DD5}" srcOrd="2" destOrd="0" parTransId="{8F867894-8275-4633-9800-76B66965A744}" sibTransId="{CADDEA47-CBFE-43F3-A2EA-319E1B06317B}"/>
    <dgm:cxn modelId="{D55F5CC9-5A1C-466A-AB35-4D86B3A6BB9D}" type="presParOf" srcId="{546D0F29-4156-4AB1-A859-912030481992}" destId="{7BD72EE8-4478-46AF-B22C-7D8FED064495}" srcOrd="0" destOrd="0" presId="urn:microsoft.com/office/officeart/2005/8/layout/vList2"/>
    <dgm:cxn modelId="{1D8C0C2A-8A78-4F4D-BB21-48F87352C50D}" type="presParOf" srcId="{546D0F29-4156-4AB1-A859-912030481992}" destId="{9AB45348-1F84-44BD-B34C-10F3566B390A}" srcOrd="1" destOrd="0" presId="urn:microsoft.com/office/officeart/2005/8/layout/vList2"/>
    <dgm:cxn modelId="{B838CD98-A240-4781-8EAD-E8220D2A726B}" type="presParOf" srcId="{546D0F29-4156-4AB1-A859-912030481992}" destId="{77342ED7-A5DB-4BAD-B945-553B06ABFE68}" srcOrd="2" destOrd="0" presId="urn:microsoft.com/office/officeart/2005/8/layout/vList2"/>
    <dgm:cxn modelId="{4702EC7A-158A-4747-A320-C468931B6F2F}" type="presParOf" srcId="{546D0F29-4156-4AB1-A859-912030481992}" destId="{D04F54DE-7095-4ADE-ADCB-733C9E707D40}" srcOrd="3" destOrd="0" presId="urn:microsoft.com/office/officeart/2005/8/layout/vList2"/>
    <dgm:cxn modelId="{01A91BA1-FC0F-4364-9BFC-1BDF7F1AF845}" type="presParOf" srcId="{546D0F29-4156-4AB1-A859-912030481992}" destId="{14F6DC85-0847-47B2-BE93-3988418C08F9}" srcOrd="4" destOrd="0" presId="urn:microsoft.com/office/officeart/2005/8/layout/vList2"/>
    <dgm:cxn modelId="{800BFC5D-4A2A-451A-AF69-F47159A1BC7A}" type="presParOf" srcId="{546D0F29-4156-4AB1-A859-912030481992}" destId="{EAE9BBC5-A7EE-4766-87B5-7989A90C16E7}" srcOrd="5" destOrd="0" presId="urn:microsoft.com/office/officeart/2005/8/layout/vList2"/>
    <dgm:cxn modelId="{AC8EE6A1-64B3-4937-81BA-2532329E6BDE}" type="presParOf" srcId="{546D0F29-4156-4AB1-A859-912030481992}" destId="{D3B852F9-28AA-41D2-AF1B-EF2DF1DC643E}" srcOrd="6" destOrd="0" presId="urn:microsoft.com/office/officeart/2005/8/layout/vList2"/>
    <dgm:cxn modelId="{94450105-5FDF-4FBD-BF94-69F0A261493B}" type="presParOf" srcId="{546D0F29-4156-4AB1-A859-912030481992}" destId="{CC18A789-E2FE-4A4B-BCD8-2D66C53B135B}" srcOrd="7" destOrd="0" presId="urn:microsoft.com/office/officeart/2005/8/layout/vList2"/>
    <dgm:cxn modelId="{0EBE1BB2-04F5-481A-9189-C3555F41169F}" type="presParOf" srcId="{546D0F29-4156-4AB1-A859-912030481992}" destId="{B53C38FE-CC5F-4424-BBF4-FA57602C02A5}" srcOrd="8" destOrd="0" presId="urn:microsoft.com/office/officeart/2005/8/layout/vList2"/>
    <dgm:cxn modelId="{B496E1CE-569F-4115-8A68-93A2F70C9B56}" type="presParOf" srcId="{546D0F29-4156-4AB1-A859-912030481992}" destId="{68C463AF-EB35-44C1-AA55-453FFE47A7A1}" srcOrd="9" destOrd="0" presId="urn:microsoft.com/office/officeart/2005/8/layout/vList2"/>
    <dgm:cxn modelId="{DAD5C643-CAE9-4C51-8634-0CDFEB322ED8}" type="presParOf" srcId="{546D0F29-4156-4AB1-A859-912030481992}" destId="{92891AF1-AE2C-4483-9D4D-05FC666686C1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D72EE8-4478-46AF-B22C-7D8FED064495}">
      <dsp:nvSpPr>
        <dsp:cNvPr id="0" name=""/>
        <dsp:cNvSpPr/>
      </dsp:nvSpPr>
      <dsp:spPr>
        <a:xfrm>
          <a:off x="0" y="13200"/>
          <a:ext cx="8714527" cy="608107"/>
        </a:xfrm>
        <a:prstGeom prst="roundRect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/>
            <a:t> MIPPA messaging: Introduction</a:t>
          </a:r>
          <a:endParaRPr lang="en-US" sz="1600" kern="1200" dirty="0"/>
        </a:p>
      </dsp:txBody>
      <dsp:txXfrm>
        <a:off x="29685" y="42885"/>
        <a:ext cx="8655157" cy="548737"/>
      </dsp:txXfrm>
    </dsp:sp>
    <dsp:sp modelId="{77342ED7-A5DB-4BAD-B945-553B06ABFE68}">
      <dsp:nvSpPr>
        <dsp:cNvPr id="0" name=""/>
        <dsp:cNvSpPr/>
      </dsp:nvSpPr>
      <dsp:spPr>
        <a:xfrm>
          <a:off x="0" y="701947"/>
          <a:ext cx="8714527" cy="608107"/>
        </a:xfrm>
        <a:prstGeom prst="roundRect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/>
            <a:t>NCOA Messaging Research Update:  Brandy Bauer, Associate Director CBA  </a:t>
          </a:r>
          <a:endParaRPr lang="en-US" sz="1600" kern="1200" dirty="0"/>
        </a:p>
      </dsp:txBody>
      <dsp:txXfrm>
        <a:off x="29685" y="731632"/>
        <a:ext cx="8655157" cy="548737"/>
      </dsp:txXfrm>
    </dsp:sp>
    <dsp:sp modelId="{14F6DC85-0847-47B2-BE93-3988418C08F9}">
      <dsp:nvSpPr>
        <dsp:cNvPr id="0" name=""/>
        <dsp:cNvSpPr/>
      </dsp:nvSpPr>
      <dsp:spPr>
        <a:xfrm>
          <a:off x="0" y="1390695"/>
          <a:ext cx="8714527" cy="608107"/>
        </a:xfrm>
        <a:prstGeom prst="roundRect">
          <a:avLst/>
        </a:prstGeom>
        <a:solidFill>
          <a:schemeClr val="tx2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 </a:t>
          </a:r>
          <a:r>
            <a:rPr lang="en-US" sz="1600" kern="1200" dirty="0"/>
            <a:t>Rebranding the Brand</a:t>
          </a:r>
          <a:r>
            <a:rPr lang="en-US" sz="1600" b="0" kern="1200" dirty="0"/>
            <a:t>:   Melinda Munden, North Carolina Director and Deputy Commissioner       SHIIP Division</a:t>
          </a:r>
          <a:endParaRPr lang="en-US" sz="1600" kern="1200" dirty="0"/>
        </a:p>
      </dsp:txBody>
      <dsp:txXfrm>
        <a:off x="29685" y="1420380"/>
        <a:ext cx="8655157" cy="548737"/>
      </dsp:txXfrm>
    </dsp:sp>
    <dsp:sp modelId="{D3B852F9-28AA-41D2-AF1B-EF2DF1DC643E}">
      <dsp:nvSpPr>
        <dsp:cNvPr id="0" name=""/>
        <dsp:cNvSpPr/>
      </dsp:nvSpPr>
      <dsp:spPr>
        <a:xfrm>
          <a:off x="0" y="2079442"/>
          <a:ext cx="8714527" cy="608107"/>
        </a:xfrm>
        <a:prstGeom prst="roundRect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/>
            <a:t>MIPPA Messaging in Montana:  </a:t>
          </a:r>
          <a:r>
            <a:rPr lang="en-US" sz="1600" b="0" kern="1200" dirty="0"/>
            <a:t>Janet Stellmon,  Montana SHIP Director</a:t>
          </a:r>
        </a:p>
      </dsp:txBody>
      <dsp:txXfrm>
        <a:off x="29685" y="2109127"/>
        <a:ext cx="8655157" cy="548737"/>
      </dsp:txXfrm>
    </dsp:sp>
    <dsp:sp modelId="{B53C38FE-CC5F-4424-BBF4-FA57602C02A5}">
      <dsp:nvSpPr>
        <dsp:cNvPr id="0" name=""/>
        <dsp:cNvSpPr/>
      </dsp:nvSpPr>
      <dsp:spPr>
        <a:xfrm>
          <a:off x="0" y="2768190"/>
          <a:ext cx="8714527" cy="608107"/>
        </a:xfrm>
        <a:prstGeom prst="roundRect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Rural Outreach in Missouri: Michael Brewer, B</a:t>
          </a:r>
          <a:r>
            <a:rPr lang="en-US" sz="1600" b="0" i="0" kern="1200" dirty="0"/>
            <a:t>ureau Chief of Senior Programs for the MO Health department’s Division of Senior and Disability Services</a:t>
          </a:r>
          <a:endParaRPr lang="en-US" sz="1600" kern="1200" dirty="0"/>
        </a:p>
      </dsp:txBody>
      <dsp:txXfrm>
        <a:off x="29685" y="2797875"/>
        <a:ext cx="8655157" cy="548737"/>
      </dsp:txXfrm>
    </dsp:sp>
    <dsp:sp modelId="{92891AF1-AE2C-4483-9D4D-05FC666686C1}">
      <dsp:nvSpPr>
        <dsp:cNvPr id="0" name=""/>
        <dsp:cNvSpPr/>
      </dsp:nvSpPr>
      <dsp:spPr>
        <a:xfrm>
          <a:off x="0" y="3456937"/>
          <a:ext cx="8714527" cy="754673"/>
        </a:xfrm>
        <a:prstGeom prst="roundRect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/>
            <a:t>Question and Answers </a:t>
          </a:r>
          <a:endParaRPr lang="en-US" sz="1600" kern="1200" dirty="0"/>
        </a:p>
      </dsp:txBody>
      <dsp:txXfrm>
        <a:off x="36840" y="3493777"/>
        <a:ext cx="8640847" cy="6809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525A24-D235-46B4-B58D-0420FE295955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17387E-E92D-4449-B207-F912BF37F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2198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263EA26-9C7C-EE43-90B0-D6D9EA77EB5F}" type="datetimeFigureOut">
              <a:rPr lang="en-US" smtClean="0"/>
              <a:pPr/>
              <a:t>4/11/2019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DADA8AD-698D-444A-82A1-27588ABEAA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913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402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Symbo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DA8AD-698D-444A-82A1-27588ABEAAD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013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Symbo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DA8AD-698D-444A-82A1-27588ABEAAD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837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Symbo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DA8AD-698D-444A-82A1-27588ABEAAD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213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Symbo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DA8AD-698D-444A-82A1-27588ABEAAD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962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Symbo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DA8AD-698D-444A-82A1-27588ABEAAD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666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36274-F2B9-4C45-BBB4-0EDF4CD651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441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ADA8AD-698D-444A-82A1-27588ABEAAD4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60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65117"/>
            <a:ext cx="8848531" cy="1061799"/>
          </a:xfrm>
          <a:prstGeom prst="rect">
            <a:avLst/>
          </a:prstGeom>
        </p:spPr>
        <p:txBody>
          <a:bodyPr anchor="t" anchorCtr="0"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5740400" y="1728441"/>
            <a:ext cx="3260531" cy="401301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lang="en-US" sz="2400" dirty="0"/>
            </a:lvl1pPr>
          </a:lstStyle>
          <a:p>
            <a:pPr algn="r"/>
            <a:r>
              <a:rPr lang="en-US">
                <a:solidFill>
                  <a:schemeClr val="tx2"/>
                </a:solidFill>
              </a:rPr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677519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5AA98-CEB9-49C9-8B83-411503E19A4C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391C-F6C4-48B3-9DC8-2B514A8B2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954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5AA98-CEB9-49C9-8B83-411503E19A4C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391C-F6C4-48B3-9DC8-2B514A8B2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84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5AA98-CEB9-49C9-8B83-411503E19A4C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391C-F6C4-48B3-9DC8-2B514A8B2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574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5AA98-CEB9-49C9-8B83-411503E19A4C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391C-F6C4-48B3-9DC8-2B514A8B2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443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5AA98-CEB9-49C9-8B83-411503E19A4C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391C-F6C4-48B3-9DC8-2B514A8B2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651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5AA98-CEB9-49C9-8B83-411503E19A4C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391C-F6C4-48B3-9DC8-2B514A8B2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048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5AA98-CEB9-49C9-8B83-411503E19A4C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391C-F6C4-48B3-9DC8-2B514A8B2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056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5AA98-CEB9-49C9-8B83-411503E19A4C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391C-F6C4-48B3-9DC8-2B514A8B2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031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5AA98-CEB9-49C9-8B83-411503E19A4C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391C-F6C4-48B3-9DC8-2B514A8B2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766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5AA98-CEB9-49C9-8B83-411503E19A4C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391C-F6C4-48B3-9DC8-2B514A8B2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036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01C7289-0920-494E-A8C7-25FDD1A43039}"/>
              </a:ext>
            </a:extLst>
          </p:cNvPr>
          <p:cNvSpPr/>
          <p:nvPr userDrawn="1"/>
        </p:nvSpPr>
        <p:spPr>
          <a:xfrm>
            <a:off x="335667" y="-1"/>
            <a:ext cx="8330814" cy="51435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D21194-1A02-41AF-9971-5C967FE01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681E4F7-431C-40D1-A630-5ACEE4EAF2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685" y="2590191"/>
            <a:ext cx="2164085" cy="6065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2956" y="635605"/>
            <a:ext cx="5555849" cy="4179463"/>
          </a:xfrm>
          <a:prstGeom prst="rect">
            <a:avLst/>
          </a:prstGeom>
        </p:spPr>
        <p:txBody>
          <a:bodyPr anchor="t" anchorCtr="0"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779543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5AA98-CEB9-49C9-8B83-411503E19A4C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391C-F6C4-48B3-9DC8-2B514A8B2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225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2107" y="1028700"/>
            <a:ext cx="6859786" cy="26289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107" y="3714750"/>
            <a:ext cx="6173808" cy="8001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85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chemeClr val="accent2"/>
              </a:buClr>
              <a:defRPr/>
            </a:lvl2pPr>
            <a:lvl5pPr>
              <a:defRPr/>
            </a:lvl5pPr>
            <a:lvl6pPr>
              <a:buClr>
                <a:schemeClr val="accent2"/>
              </a:buClr>
              <a:defRPr baseline="0"/>
            </a:lvl6pPr>
            <a:lvl7pPr>
              <a:buClr>
                <a:schemeClr val="accent2"/>
              </a:buClr>
              <a:defRPr baseline="0"/>
            </a:lvl7pPr>
            <a:lvl8pPr>
              <a:buClr>
                <a:schemeClr val="accent2"/>
              </a:buClr>
              <a:defRPr baseline="0"/>
            </a:lvl8pPr>
            <a:lvl9pPr>
              <a:buClr>
                <a:schemeClr val="accent2"/>
              </a:buClr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2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108" y="1885951"/>
            <a:ext cx="6859786" cy="2114550"/>
          </a:xfrm>
        </p:spPr>
        <p:txBody>
          <a:bodyPr anchor="b">
            <a:noAutofit/>
          </a:bodyPr>
          <a:lstStyle>
            <a:lvl1pPr algn="l">
              <a:defRPr sz="4950" b="0" i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2107" y="742950"/>
            <a:ext cx="6173808" cy="85725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6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108" y="400050"/>
            <a:ext cx="7202776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2108" y="1371600"/>
            <a:ext cx="3484771" cy="314325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7824" y="1371600"/>
            <a:ext cx="3487059" cy="314325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46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108" y="400050"/>
            <a:ext cx="7202776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2108" y="1371600"/>
            <a:ext cx="3484771" cy="5715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2108" y="2000250"/>
            <a:ext cx="3484771" cy="25146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 baseline="0"/>
            </a:lvl6pPr>
            <a:lvl7pPr>
              <a:defRPr sz="1050" baseline="0"/>
            </a:lvl7pPr>
            <a:lvl8pPr>
              <a:defRPr sz="1050" baseline="0"/>
            </a:lvl8pPr>
            <a:lvl9pPr>
              <a:defRPr sz="105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0112" y="1371600"/>
            <a:ext cx="3484771" cy="5715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60112" y="2000250"/>
            <a:ext cx="3484771" cy="25146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5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9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624" y="1943100"/>
            <a:ext cx="2458089" cy="14430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021" y="628650"/>
            <a:ext cx="4630357" cy="38862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7624" y="3486150"/>
            <a:ext cx="2458089" cy="1028700"/>
          </a:xfrm>
        </p:spPr>
        <p:txBody>
          <a:bodyPr>
            <a:normAutofit/>
          </a:bodyPr>
          <a:lstStyle>
            <a:lvl1pPr marL="0" indent="0">
              <a:spcBef>
                <a:spcPts val="450"/>
              </a:spcBef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pPr/>
              <a:t>4/11/2019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00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624" y="1943100"/>
            <a:ext cx="2458089" cy="14430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3828856" y="342900"/>
            <a:ext cx="4973345" cy="445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114681" y="627457"/>
            <a:ext cx="4401697" cy="3887393"/>
          </a:xfr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7624" y="3486150"/>
            <a:ext cx="2458089" cy="1028700"/>
          </a:xfrm>
        </p:spPr>
        <p:txBody>
          <a:bodyPr>
            <a:normAutofit/>
          </a:bodyPr>
          <a:lstStyle>
            <a:lvl1pPr marL="0" indent="0">
              <a:spcBef>
                <a:spcPts val="450"/>
              </a:spcBef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533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01C7289-0920-494E-A8C7-25FDD1A43039}"/>
              </a:ext>
            </a:extLst>
          </p:cNvPr>
          <p:cNvSpPr/>
          <p:nvPr userDrawn="1"/>
        </p:nvSpPr>
        <p:spPr>
          <a:xfrm>
            <a:off x="-1" y="-1"/>
            <a:ext cx="9144001" cy="51435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BF24DA-2DD5-425E-B8FE-89AA2609A7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6134" y="2569577"/>
            <a:ext cx="3651513" cy="3530280"/>
          </a:xfrm>
          <a:prstGeom prst="rect">
            <a:avLst/>
          </a:prstGeom>
        </p:spPr>
      </p:pic>
      <p:pic>
        <p:nvPicPr>
          <p:cNvPr id="7" name="Picture 25">
            <a:extLst>
              <a:ext uri="{FF2B5EF4-FFF2-40B4-BE49-F238E27FC236}">
                <a16:creationId xmlns:a16="http://schemas.microsoft.com/office/drawing/2014/main" id="{4ADC3BC9-FE4D-4422-9BF1-AA320D8006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77983" y="4068590"/>
            <a:ext cx="1901098" cy="532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8E852F0E-5EDC-491C-BC41-BB0DE5511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97" y="274638"/>
            <a:ext cx="8958806" cy="2410689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CACFCF9-8603-4CE3-9029-360570B43C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597" y="2847372"/>
            <a:ext cx="5833537" cy="199084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888613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48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914" y="400050"/>
            <a:ext cx="1028968" cy="41945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2106" y="400050"/>
            <a:ext cx="6059479" cy="4194573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9175-527E-46A3-863C-1BB1F163B849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37D0E-4A4F-4307-8994-C1891D747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8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950797"/>
            <a:ext cx="7182197" cy="323096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5851" y="1058711"/>
            <a:ext cx="6972300" cy="302607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851910" y="950798"/>
            <a:ext cx="1440180" cy="548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937635" y="950798"/>
            <a:ext cx="1268730" cy="483971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1568447"/>
            <a:ext cx="6801440" cy="19431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5400" b="0" kern="1200" cap="all" spc="-75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3511547"/>
            <a:ext cx="6803136" cy="3429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 spc="6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89070" y="1005942"/>
            <a:ext cx="1165860" cy="395410"/>
          </a:xfrm>
        </p:spPr>
        <p:txBody>
          <a:bodyPr/>
          <a:lstStyle>
            <a:lvl1pPr algn="ctr">
              <a:defRPr sz="975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5D9A258E-0549-4C4F-9EE9-3D060E0A1290}" type="datetimeFigureOut">
              <a:rPr lang="en-US" smtClean="0"/>
              <a:t>4/11/2019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090422" y="3908295"/>
            <a:ext cx="4429125" cy="17145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3909060"/>
            <a:ext cx="1583911" cy="1714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CD55601-ED33-4423-AC68-366F1AC07D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67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A258E-0549-4C4F-9EE9-3D060E0A1290}" type="datetimeFigureOut">
              <a:rPr lang="en-US" smtClean="0"/>
              <a:t>4/11/2019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55601-ED33-4423-AC68-366F1AC07D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4516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950797"/>
            <a:ext cx="7182197" cy="323096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5850" y="1058711"/>
            <a:ext cx="6972300" cy="302607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851910" y="950798"/>
            <a:ext cx="1440180" cy="548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937635" y="950798"/>
            <a:ext cx="1268730" cy="483971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1570732"/>
            <a:ext cx="6803136" cy="1940814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5400" kern="1200" cap="all" spc="-75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3511547"/>
            <a:ext cx="6803136" cy="342900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effectLst/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91356" y="1008377"/>
            <a:ext cx="1165860" cy="397764"/>
          </a:xfrm>
        </p:spPr>
        <p:txBody>
          <a:bodyPr/>
          <a:lstStyle>
            <a:lvl1pPr algn="ctr">
              <a:defRPr lang="en-US" sz="975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5D9A258E-0549-4C4F-9EE9-3D060E0A1290}" type="datetimeFigureOut">
              <a:rPr lang="en-US" smtClean="0"/>
              <a:t>4/11/2019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0165" y="3908295"/>
            <a:ext cx="4430268" cy="17145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3908295"/>
            <a:ext cx="1584198" cy="171450"/>
          </a:xfrm>
        </p:spPr>
        <p:txBody>
          <a:bodyPr/>
          <a:lstStyle/>
          <a:p>
            <a:fld id="{5CD55601-ED33-4423-AC68-366F1AC07D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44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100" y="1577340"/>
            <a:ext cx="3566160" cy="281178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7740" y="1577340"/>
            <a:ext cx="3566160" cy="281178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A258E-0549-4C4F-9EE9-3D060E0A1290}" type="datetimeFigureOut">
              <a:rPr lang="en-US" smtClean="0"/>
              <a:t>4/11/2019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55601-ED33-4423-AC68-366F1AC07D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209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1555751"/>
            <a:ext cx="3566160" cy="48006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425" b="0">
                <a:solidFill>
                  <a:schemeClr val="tx2"/>
                </a:solidFill>
                <a:latin typeface="+mn-lt"/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066924"/>
            <a:ext cx="3566160" cy="24003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80026" y="1555751"/>
            <a:ext cx="3566160" cy="48006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425" b="0">
                <a:solidFill>
                  <a:schemeClr val="tx2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80026" y="2067436"/>
            <a:ext cx="3566160" cy="24003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A258E-0549-4C4F-9EE9-3D060E0A1290}" type="datetimeFigureOut">
              <a:rPr lang="en-US" smtClean="0"/>
              <a:t>4/11/2019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55601-ED33-4423-AC68-366F1AC07D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0072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A258E-0549-4C4F-9EE9-3D060E0A1290}" type="datetimeFigureOut">
              <a:rPr lang="en-US" smtClean="0"/>
              <a:t>4/11/2019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55601-ED33-4423-AC68-366F1AC07D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4049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A258E-0549-4C4F-9EE9-3D060E0A1290}" type="datetimeFigureOut">
              <a:rPr lang="en-US" smtClean="0"/>
              <a:t>4/11/2019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55601-ED33-4423-AC68-366F1AC07D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7151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178308"/>
            <a:ext cx="6398514" cy="47868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178308"/>
            <a:ext cx="2194560" cy="47868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455544"/>
            <a:ext cx="1823085" cy="1234440"/>
          </a:xfrm>
        </p:spPr>
        <p:txBody>
          <a:bodyPr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1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457200"/>
            <a:ext cx="5829300" cy="40005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1714500"/>
            <a:ext cx="1823085" cy="26289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0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A258E-0549-4C4F-9EE9-3D060E0A1290}" type="datetimeFigureOut">
              <a:rPr lang="en-US" smtClean="0"/>
              <a:t>4/11/2019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4667252"/>
            <a:ext cx="1097280" cy="20574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CD55601-ED33-4423-AC68-366F1AC07D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868160" y="281178"/>
            <a:ext cx="1988820" cy="4581144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34831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2577" y="81862"/>
            <a:ext cx="8714853" cy="637466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of Slide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42902" y="887347"/>
            <a:ext cx="8714527" cy="390035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882" indent="-342882">
              <a:buClr>
                <a:schemeClr val="tx2"/>
              </a:buClr>
              <a:buFont typeface="Arial" panose="020B0604020202020204" pitchFamily="34" charset="0"/>
              <a:buChar char="•"/>
              <a:defRPr sz="3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13" indent="-285737">
              <a:buClr>
                <a:schemeClr val="tx2"/>
              </a:buClr>
              <a:buSzPct val="60000"/>
              <a:buFont typeface="Courier New" panose="02070309020205020404" pitchFamily="49" charset="0"/>
              <a:buChar char="o"/>
              <a:defRPr sz="3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238" indent="-342882">
              <a:buClr>
                <a:schemeClr val="tx2"/>
              </a:buClr>
              <a:buFont typeface="Wingdings" panose="05000000000000000000" pitchFamily="2" charset="2"/>
              <a:buChar char="§"/>
              <a:defRPr sz="2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20" indent="-228589">
              <a:buClr>
                <a:schemeClr val="tx2"/>
              </a:buClr>
              <a:buSzPct val="80000"/>
              <a:buFont typeface="Arial" panose="020B0604020202020204" pitchFamily="34" charset="0"/>
              <a:buChar char="□"/>
              <a:defRPr sz="2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178308"/>
            <a:ext cx="2194560" cy="47868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452628"/>
            <a:ext cx="1824228" cy="1234440"/>
          </a:xfrm>
        </p:spPr>
        <p:txBody>
          <a:bodyPr anchor="b">
            <a:noAutofit/>
          </a:bodyPr>
          <a:lstStyle>
            <a:lvl1pPr algn="l">
              <a:defRPr sz="21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178308"/>
            <a:ext cx="6398514" cy="4786884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1714500"/>
            <a:ext cx="1824228" cy="2626614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600"/>
              </a:spcBef>
              <a:buNone/>
              <a:defRPr sz="10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5D9A258E-0549-4C4F-9EE9-3D060E0A1290}" type="datetimeFigureOut">
              <a:rPr lang="en-US" smtClean="0"/>
              <a:t>4/11/2019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685800" rtl="0" eaLnBrk="1" latinLnBrk="0" hangingPunct="1">
              <a:defRPr lang="en-US" sz="75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4670298"/>
            <a:ext cx="1097280" cy="20574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CD55601-ED33-4423-AC68-366F1AC07D3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868160" y="281178"/>
            <a:ext cx="1988820" cy="4581144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889173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A258E-0549-4C4F-9EE9-3D060E0A1290}" type="datetimeFigureOut">
              <a:rPr lang="en-US" smtClean="0"/>
              <a:t>4/11/2019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55601-ED33-4423-AC68-366F1AC07D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6426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571500"/>
            <a:ext cx="1771650" cy="39433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571500"/>
            <a:ext cx="6057900" cy="39433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A258E-0549-4C4F-9EE9-3D060E0A1290}" type="datetimeFigureOut">
              <a:rPr lang="en-US" smtClean="0"/>
              <a:t>4/11/2019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55601-ED33-4423-AC68-366F1AC07D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055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42577" y="81863"/>
            <a:ext cx="8720263" cy="631370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of Slide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233415" y="849472"/>
            <a:ext cx="8818604" cy="3909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Click the icon below to insert image/graphics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42577" y="81868"/>
            <a:ext cx="8709442" cy="625273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lang="en-US" sz="3200" b="1" i="0" kern="120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Title of Slide</a:t>
            </a:r>
          </a:p>
        </p:txBody>
      </p:sp>
    </p:spTree>
    <p:extLst>
      <p:ext uri="{BB962C8B-B14F-4D97-AF65-F5344CB8AC3E}">
        <p14:creationId xmlns:p14="http://schemas.microsoft.com/office/powerpoint/2010/main" val="1016853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4254505" y="898168"/>
            <a:ext cx="4808335" cy="38989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an icon below to insert image/graphics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342577" y="81868"/>
            <a:ext cx="8720263" cy="613081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of Slide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E757656B-6117-4ACD-8EF1-6A92565E90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2902" y="887347"/>
            <a:ext cx="3758371" cy="390035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882" indent="-342882">
              <a:buClr>
                <a:schemeClr val="tx2"/>
              </a:buClr>
              <a:buFont typeface="Arial" panose="020B0604020202020204" pitchFamily="34" charset="0"/>
              <a:buChar char="•"/>
              <a:defRPr sz="3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13" indent="-285737">
              <a:buClr>
                <a:schemeClr val="tx2"/>
              </a:buClr>
              <a:buSzPct val="60000"/>
              <a:buFont typeface="Courier New" panose="02070309020205020404" pitchFamily="49" charset="0"/>
              <a:buChar char="o"/>
              <a:defRPr sz="3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238" indent="-342882">
              <a:buClr>
                <a:schemeClr val="tx2"/>
              </a:buClr>
              <a:buFont typeface="Wingdings" panose="05000000000000000000" pitchFamily="2" charset="2"/>
              <a:buChar char="§"/>
              <a:defRPr sz="2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20" indent="-228589">
              <a:buClr>
                <a:schemeClr val="tx2"/>
              </a:buClr>
              <a:buSzPct val="80000"/>
              <a:buFont typeface="Arial" panose="020B0604020202020204" pitchFamily="34" charset="0"/>
              <a:buChar char="□"/>
              <a:defRPr sz="2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2"/>
              </a:buClr>
              <a:defRPr sz="2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2730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342577" y="81863"/>
            <a:ext cx="8714853" cy="606986"/>
          </a:xfrm>
          <a:prstGeom prst="rect">
            <a:avLst/>
          </a:prstGeom>
        </p:spPr>
        <p:txBody>
          <a:bodyPr vert="horz">
            <a:normAutofit/>
          </a:bodyPr>
          <a:lstStyle>
            <a:lvl1pPr algn="l">
              <a:defRPr sz="32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of Slide</a:t>
            </a:r>
          </a:p>
        </p:txBody>
      </p:sp>
      <p:sp>
        <p:nvSpPr>
          <p:cNvPr id="5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4721290" y="881936"/>
            <a:ext cx="4336139" cy="39432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an icon below to insert image/graphics</a:t>
            </a:r>
          </a:p>
        </p:txBody>
      </p:sp>
      <p:sp>
        <p:nvSpPr>
          <p:cNvPr id="6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177023" y="881936"/>
            <a:ext cx="4331917" cy="39432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an icon below to insert image/graphics</a:t>
            </a:r>
          </a:p>
        </p:txBody>
      </p:sp>
    </p:spTree>
    <p:extLst>
      <p:ext uri="{BB962C8B-B14F-4D97-AF65-F5344CB8AC3E}">
        <p14:creationId xmlns:p14="http://schemas.microsoft.com/office/powerpoint/2010/main" val="2644508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C05E7-EF4A-41E5-A560-8087CEB5DD7D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01919-B986-462D-8FCB-E37AE4D7201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124408" y="-46653"/>
            <a:ext cx="9355495" cy="525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7820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51B46B-BD69-49C5-9986-45DEA0B5B7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01164"/>
            <a:ext cx="6479417" cy="39423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BD8E45-49BD-4646-AD7F-F091210565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6135" y="2569577"/>
            <a:ext cx="3217866" cy="2573923"/>
          </a:xfrm>
          <a:prstGeom prst="rect">
            <a:avLst/>
          </a:prstGeom>
        </p:spPr>
      </p:pic>
      <p:pic>
        <p:nvPicPr>
          <p:cNvPr id="5" name="Picture 2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77983" y="4068590"/>
            <a:ext cx="1901098" cy="532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83" r:id="rId2"/>
    <p:sldLayoutId id="2147483684" r:id="rId3"/>
  </p:sldLayoutIdLst>
  <p:txStyles>
    <p:titleStyle>
      <a:lvl1pPr algn="ctr" defTabSz="457178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457178" rtl="0" eaLnBrk="1" latinLnBrk="0" hangingPunct="1">
        <a:spcBef>
          <a:spcPct val="20000"/>
        </a:spcBef>
        <a:buFont typeface="Arial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defTabSz="457178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45717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457178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457178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4"/>
          <p:cNvSpPr txBox="1">
            <a:spLocks noChangeArrowheads="1"/>
          </p:cNvSpPr>
          <p:nvPr userDrawn="1"/>
        </p:nvSpPr>
        <p:spPr bwMode="auto">
          <a:xfrm>
            <a:off x="2387599" y="4900675"/>
            <a:ext cx="6584463" cy="484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i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Improving the lives</a:t>
            </a:r>
            <a:r>
              <a:rPr lang="en-US" sz="800" i="1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10 million older adults by 2020  </a:t>
            </a:r>
            <a:r>
              <a:rPr lang="en-US" sz="1051" b="1" i="1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US" sz="800" i="1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2019 National Council on Aging					 </a:t>
            </a:r>
            <a:fld id="{4232F715-DC4E-1C44-A066-9C752B56DC8B}" type="slidenum">
              <a:rPr lang="en-US" sz="1000" b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571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i="1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en-US" sz="8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i="1">
              <a:solidFill>
                <a:srgbClr val="2D39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300135" y="4883339"/>
            <a:ext cx="8543732" cy="0"/>
          </a:xfrm>
          <a:prstGeom prst="line">
            <a:avLst/>
          </a:prstGeom>
          <a:ln w="63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309" y="4924529"/>
            <a:ext cx="611786" cy="171282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155584" y="638456"/>
            <a:ext cx="8918077" cy="120583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FE794F6-0858-46AD-BB40-FE616B6C0CE3}"/>
              </a:ext>
            </a:extLst>
          </p:cNvPr>
          <p:cNvSpPr/>
          <p:nvPr userDrawn="1"/>
        </p:nvSpPr>
        <p:spPr>
          <a:xfrm>
            <a:off x="102803" y="491926"/>
            <a:ext cx="252185" cy="249779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3" r:id="rId2"/>
    <p:sldLayoutId id="2147483680" r:id="rId3"/>
    <p:sldLayoutId id="2147483677" r:id="rId4"/>
    <p:sldLayoutId id="2147483682" r:id="rId5"/>
    <p:sldLayoutId id="2147483678" r:id="rId6"/>
  </p:sldLayoutIdLst>
  <p:txStyles>
    <p:titleStyle>
      <a:lvl1pPr algn="ctr" defTabSz="4571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457178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defTabSz="457178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45717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457178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457178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5AA98-CEB9-49C9-8B83-411503E19A4C}" type="datetimeFigureOut">
              <a:rPr lang="en-US" smtClean="0"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6391C-F6C4-48B3-9DC8-2B514A8B2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581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0" y="0"/>
            <a:ext cx="9144000" cy="5143500"/>
            <a:chOff x="-1" y="0"/>
            <a:chExt cx="12188825" cy="6858000"/>
          </a:xfrm>
        </p:grpSpPr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4164514" y="6705600"/>
              <a:ext cx="8024310" cy="152400"/>
            </a:xfrm>
            <a:prstGeom prst="rect">
              <a:avLst/>
            </a:prstGeom>
            <a:gradFill rotWithShape="0"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/>
              <a:endParaRPr kumimoji="1" lang="en-US" sz="1800">
                <a:latin typeface="굴림" pitchFamily="50" charset="-127"/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11680956" y="1981200"/>
              <a:ext cx="507868" cy="4267200"/>
            </a:xfrm>
            <a:prstGeom prst="rect">
              <a:avLst/>
            </a:prstGeom>
            <a:gradFill rotWithShape="0">
              <a:gsLst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/>
              <a:endParaRPr kumimoji="1" lang="en-US" sz="1800">
                <a:latin typeface="굴림" pitchFamily="50" charset="-127"/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-1" y="5257800"/>
              <a:ext cx="609441" cy="1524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en-US" sz="1800">
                <a:latin typeface="굴림" pitchFamily="50" charset="-127"/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-1" y="5410200"/>
              <a:ext cx="609441" cy="144780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en-US" sz="1800">
                <a:latin typeface="굴림" pitchFamily="50" charset="-127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11680956" y="0"/>
              <a:ext cx="507868" cy="1981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en-US" sz="1800">
                <a:latin typeface="굴림" pitchFamily="50" charset="-127"/>
              </a:endParaRPr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7618015" y="0"/>
              <a:ext cx="4062942" cy="304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accent3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/>
              <a:endParaRPr kumimoji="1" lang="en-US" sz="1800">
                <a:latin typeface="굴림" pitchFamily="50" charset="-127"/>
              </a:endParaRPr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609440" y="304800"/>
              <a:ext cx="711015" cy="762000"/>
            </a:xfrm>
            <a:prstGeom prst="rect">
              <a:avLst/>
            </a:prstGeom>
            <a:solidFill>
              <a:schemeClr val="bg2">
                <a:lumMod val="50000"/>
                <a:alpha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/>
              <a:endParaRPr kumimoji="1" lang="en-US" sz="1800">
                <a:latin typeface="굴림" pitchFamily="50" charset="-127"/>
              </a:endParaRPr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-1" y="1066800"/>
              <a:ext cx="609441" cy="4191000"/>
            </a:xfrm>
            <a:prstGeom prst="rect">
              <a:avLst/>
            </a:prstGeom>
            <a:gradFill rotWithShape="0">
              <a:gsLst>
                <a:gs pos="0">
                  <a:schemeClr val="bg2">
                    <a:lumMod val="50000"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/>
              <a:endParaRPr kumimoji="1" lang="en-US" sz="1800">
                <a:latin typeface="굴림" pitchFamily="50" charset="-127"/>
              </a:endParaRPr>
            </a:p>
          </p:txBody>
        </p:sp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-1" y="304800"/>
              <a:ext cx="609441" cy="762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en-US" sz="1800">
                <a:latin typeface="굴림" pitchFamily="50" charset="-127"/>
              </a:endParaRPr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-1" y="0"/>
              <a:ext cx="1320456" cy="30480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accent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/>
              <a:endParaRPr kumimoji="1" lang="en-US" sz="1800">
                <a:latin typeface="굴림" pitchFamily="50" charset="-127"/>
              </a:endParaRPr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>
              <a:off x="1320455" y="0"/>
              <a:ext cx="6297560" cy="3048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en-US" sz="1800">
                <a:latin typeface="굴림" pitchFamily="50" charset="-127"/>
              </a:endParaRPr>
            </a:p>
          </p:txBody>
        </p:sp>
        <p:sp>
          <p:nvSpPr>
            <p:cNvPr id="19" name="Line 19"/>
            <p:cNvSpPr>
              <a:spLocks noChangeShapeType="1"/>
            </p:cNvSpPr>
            <p:nvPr/>
          </p:nvSpPr>
          <p:spPr bwMode="auto">
            <a:xfrm flipV="1">
              <a:off x="609440" y="304800"/>
              <a:ext cx="0" cy="6553200"/>
            </a:xfrm>
            <a:prstGeom prst="line">
              <a:avLst/>
            </a:prstGeom>
            <a:noFill/>
            <a:ln w="762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/>
            </a:p>
          </p:txBody>
        </p:sp>
        <p:sp>
          <p:nvSpPr>
            <p:cNvPr id="20" name="Line 20"/>
            <p:cNvSpPr>
              <a:spLocks noChangeShapeType="1"/>
            </p:cNvSpPr>
            <p:nvPr/>
          </p:nvSpPr>
          <p:spPr bwMode="auto">
            <a:xfrm>
              <a:off x="609440" y="6705600"/>
              <a:ext cx="11579384" cy="0"/>
            </a:xfrm>
            <a:prstGeom prst="line">
              <a:avLst/>
            </a:prstGeom>
            <a:noFill/>
            <a:ln w="5715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/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 flipV="1">
              <a:off x="11680956" y="0"/>
              <a:ext cx="0" cy="6705600"/>
            </a:xfrm>
            <a:prstGeom prst="line">
              <a:avLst/>
            </a:prstGeom>
            <a:noFill/>
            <a:ln w="5715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/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>
              <a:off x="-1" y="304800"/>
              <a:ext cx="12188825" cy="0"/>
            </a:xfrm>
            <a:prstGeom prst="line">
              <a:avLst/>
            </a:prstGeom>
            <a:noFill/>
            <a:ln w="381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/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 flipH="1">
              <a:off x="7618015" y="457200"/>
              <a:ext cx="4570809" cy="0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/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 flipV="1">
              <a:off x="7618015" y="0"/>
              <a:ext cx="0" cy="457200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/>
            </a:p>
          </p:txBody>
        </p:sp>
        <p:sp>
          <p:nvSpPr>
            <p:cNvPr id="25" name="Line 25"/>
            <p:cNvSpPr>
              <a:spLocks noChangeShapeType="1"/>
            </p:cNvSpPr>
            <p:nvPr/>
          </p:nvSpPr>
          <p:spPr bwMode="auto">
            <a:xfrm>
              <a:off x="11680956" y="1981200"/>
              <a:ext cx="50786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/>
            </a:p>
          </p:txBody>
        </p:sp>
        <p:sp>
          <p:nvSpPr>
            <p:cNvPr id="26" name="Line 26"/>
            <p:cNvSpPr>
              <a:spLocks noChangeShapeType="1"/>
            </p:cNvSpPr>
            <p:nvPr/>
          </p:nvSpPr>
          <p:spPr bwMode="auto">
            <a:xfrm>
              <a:off x="1320455" y="0"/>
              <a:ext cx="0" cy="1066800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/>
            </a:p>
          </p:txBody>
        </p:sp>
        <p:sp>
          <p:nvSpPr>
            <p:cNvPr id="27" name="Line 27"/>
            <p:cNvSpPr>
              <a:spLocks noChangeShapeType="1"/>
            </p:cNvSpPr>
            <p:nvPr/>
          </p:nvSpPr>
          <p:spPr bwMode="auto">
            <a:xfrm flipH="1">
              <a:off x="-1" y="1066800"/>
              <a:ext cx="1320456" cy="0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/>
            </a:p>
          </p:txBody>
        </p:sp>
        <p:sp>
          <p:nvSpPr>
            <p:cNvPr id="30" name="Line 30"/>
            <p:cNvSpPr>
              <a:spLocks noChangeShapeType="1"/>
            </p:cNvSpPr>
            <p:nvPr/>
          </p:nvSpPr>
          <p:spPr bwMode="auto">
            <a:xfrm flipH="1">
              <a:off x="-1" y="5257800"/>
              <a:ext cx="609441" cy="0"/>
            </a:xfrm>
            <a:prstGeom prst="line">
              <a:avLst/>
            </a:prstGeom>
            <a:noFill/>
            <a:ln w="2857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/>
            </a:p>
          </p:txBody>
        </p:sp>
        <p:sp>
          <p:nvSpPr>
            <p:cNvPr id="31" name="Line 31"/>
            <p:cNvSpPr>
              <a:spLocks noChangeShapeType="1"/>
            </p:cNvSpPr>
            <p:nvPr/>
          </p:nvSpPr>
          <p:spPr bwMode="auto">
            <a:xfrm flipH="1">
              <a:off x="-1" y="5410200"/>
              <a:ext cx="609441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13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2108" y="400050"/>
            <a:ext cx="7202776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2108" y="1371600"/>
            <a:ext cx="7202776" cy="3143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8759" y="4629150"/>
            <a:ext cx="5148187" cy="2047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8441" y="4629150"/>
            <a:ext cx="990302" cy="2047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/>
                </a:solidFill>
              </a:defRPr>
            </a:lvl1pPr>
          </a:lstStyle>
          <a:p>
            <a:fld id="{83829175-527E-46A3-863C-1BB1F163B849}" type="datetimeFigureOut">
              <a:rPr lang="en-US" smtClean="0"/>
              <a:pPr/>
              <a:t>4/11/2019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01739" y="4629150"/>
            <a:ext cx="743144" cy="2047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/>
                </a:solidFill>
              </a:defRPr>
            </a:lvl1pPr>
          </a:lstStyle>
          <a:p>
            <a:fld id="{E5137D0E-4A4F-4307-8994-C1891D747D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21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67879" indent="-167879" algn="l" defTabSz="685800" rtl="0" eaLnBrk="1" latinLnBrk="0" hangingPunct="1">
        <a:lnSpc>
          <a:spcPct val="90000"/>
        </a:lnSpc>
        <a:spcBef>
          <a:spcPts val="1350"/>
        </a:spcBef>
        <a:buClr>
          <a:schemeClr val="accent2"/>
        </a:buClr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7190" indent="-167879" algn="l" defTabSz="685800" rtl="0" eaLnBrk="1" latinLnBrk="0" hangingPunct="1">
        <a:lnSpc>
          <a:spcPct val="90000"/>
        </a:lnSpc>
        <a:spcBef>
          <a:spcPts val="600"/>
        </a:spcBef>
        <a:buClr>
          <a:schemeClr val="accent2"/>
        </a:buClr>
        <a:buFont typeface="Arial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556022" indent="-128588" algn="l" defTabSz="685800" rtl="0" eaLnBrk="1" latinLnBrk="0" hangingPunct="1">
        <a:lnSpc>
          <a:spcPct val="90000"/>
        </a:lnSpc>
        <a:spcBef>
          <a:spcPts val="450"/>
        </a:spcBef>
        <a:buClr>
          <a:schemeClr val="accent2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25091" indent="-129779" algn="l" defTabSz="685800" rtl="0" eaLnBrk="1" latinLnBrk="0" hangingPunct="1">
        <a:lnSpc>
          <a:spcPct val="90000"/>
        </a:lnSpc>
        <a:spcBef>
          <a:spcPts val="450"/>
        </a:spcBef>
        <a:buClr>
          <a:schemeClr val="accent2"/>
        </a:buClr>
        <a:buFont typeface="Arial" pitchFamily="34" charset="0"/>
        <a:buChar char="–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906066" indent="-129779" algn="l" defTabSz="685800" rtl="0" eaLnBrk="1" latinLnBrk="0" hangingPunct="1">
        <a:lnSpc>
          <a:spcPct val="90000"/>
        </a:lnSpc>
        <a:spcBef>
          <a:spcPts val="450"/>
        </a:spcBef>
        <a:buClr>
          <a:schemeClr val="accent2"/>
        </a:buClr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083564" indent="-130302" algn="l" defTabSz="685800" rtl="0" eaLnBrk="1" latinLnBrk="0" hangingPunct="1">
        <a:lnSpc>
          <a:spcPct val="90000"/>
        </a:lnSpc>
        <a:spcBef>
          <a:spcPts val="450"/>
        </a:spcBef>
        <a:buFont typeface="Arial" pitchFamily="34" charset="0"/>
        <a:buChar char="–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261872" indent="-130302" algn="l" defTabSz="685800" rtl="0" eaLnBrk="1" latinLnBrk="0" hangingPunct="1">
        <a:lnSpc>
          <a:spcPct val="90000"/>
        </a:lnSpc>
        <a:spcBef>
          <a:spcPts val="450"/>
        </a:spcBef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440180" indent="-130302" algn="l" defTabSz="685800" rtl="0" eaLnBrk="1" latinLnBrk="0" hangingPunct="1">
        <a:lnSpc>
          <a:spcPct val="90000"/>
        </a:lnSpc>
        <a:spcBef>
          <a:spcPts val="450"/>
        </a:spcBef>
        <a:buFont typeface="Arial" pitchFamily="34" charset="0"/>
        <a:buChar char="–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618488" indent="-130302" algn="l" defTabSz="685800" rtl="0" eaLnBrk="1" latinLnBrk="0" hangingPunct="1">
        <a:lnSpc>
          <a:spcPct val="90000"/>
        </a:lnSpc>
        <a:spcBef>
          <a:spcPts val="450"/>
        </a:spcBef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178308"/>
            <a:ext cx="8791956" cy="4786884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0100" y="481946"/>
            <a:ext cx="7543800" cy="1028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1577340"/>
            <a:ext cx="7543800" cy="2948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5740" y="4730754"/>
            <a:ext cx="2057400" cy="2057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D9A258E-0549-4C4F-9EE9-3D060E0A1290}" type="datetimeFigureOut">
              <a:rPr lang="en-US" smtClean="0"/>
              <a:t>4/11/2019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17470" y="4730754"/>
            <a:ext cx="3909060" cy="2057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52410" y="4730754"/>
            <a:ext cx="1097280" cy="2057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CD55601-ED33-4423-AC68-366F1AC07D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69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en-US" sz="36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37160" indent="-137160" algn="l" defTabSz="685800" rtl="0" eaLnBrk="1" latinLnBrk="0" hangingPunct="1">
        <a:lnSpc>
          <a:spcPct val="100000"/>
        </a:lnSpc>
        <a:spcBef>
          <a:spcPts val="675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eadytalk.com/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pule.wikispaces.com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Melinda.Munden@ncdoi.gov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hyperlink" Target="https://ejournal4writing.wordpress.com/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hyperlink" Target="https://youtu.be/qno3oZPlehk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oa.org/economic-security/benefits/visualizations/medicare-savings-program-visualization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oa.org/economic-security/benefits/visualizations/lis-msp-potential-eligibles/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2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oa.org/centerforbenefits/promising-practices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Brandy.Bauer@ncoa.org" TargetMode="External"/><Relationship Id="rId5" Type="http://schemas.openxmlformats.org/officeDocument/2006/relationships/hyperlink" Target="mailto:Ann.Kayrish@ncoa.org" TargetMode="External"/><Relationship Id="rId4" Type="http://schemas.openxmlformats.org/officeDocument/2006/relationships/hyperlink" Target="https://www.ncoa.org/centerforbenefits/outreach-toolkit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oa.org/centerforbenefits/outreach-toolkit/what-the-research-says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AD083-FF3F-49DE-8BF4-25CD50E2F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56" y="331773"/>
            <a:ext cx="5555849" cy="4666070"/>
          </a:xfrm>
        </p:spPr>
        <p:txBody>
          <a:bodyPr/>
          <a:lstStyle/>
          <a:p>
            <a:r>
              <a:rPr lang="en-US" sz="4000"/>
              <a:t>Taking a </a:t>
            </a:r>
            <a:r>
              <a:rPr lang="en-US" sz="4000" dirty="0"/>
              <a:t>Closer Look at MIPPA Messaging </a:t>
            </a:r>
            <a:br>
              <a:rPr lang="en-US" sz="4000" dirty="0"/>
            </a:br>
            <a:br>
              <a:rPr lang="en-US" dirty="0"/>
            </a:br>
            <a:r>
              <a:rPr lang="en-US" sz="2000" dirty="0"/>
              <a:t>April 11, 2019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Ann Kayrish </a:t>
            </a:r>
            <a:br>
              <a:rPr lang="en-US" sz="2000" dirty="0"/>
            </a:br>
            <a:r>
              <a:rPr lang="en-US" sz="2000" dirty="0"/>
              <a:t>Brandy Bauer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>
                <a:hlinkClick r:id="rId2"/>
              </a:rPr>
              <a:t>www.readytalk.com</a:t>
            </a:r>
            <a:br>
              <a:rPr lang="en-US" sz="2000" dirty="0"/>
            </a:br>
            <a:r>
              <a:rPr lang="en-US" sz="2000" dirty="0"/>
              <a:t>1-866-740-1260, passcode 4796976</a:t>
            </a:r>
          </a:p>
        </p:txBody>
      </p:sp>
    </p:spTree>
    <p:extLst>
      <p:ext uri="{BB962C8B-B14F-4D97-AF65-F5344CB8AC3E}">
        <p14:creationId xmlns:p14="http://schemas.microsoft.com/office/powerpoint/2010/main" val="3965564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578095-A3DB-47B7-BD49-B2DE220FA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86" y="157549"/>
            <a:ext cx="2653871" cy="3442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CA6690-353C-4534-B3AC-F145672E9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70668">
            <a:off x="904841" y="2440652"/>
            <a:ext cx="3564472" cy="23179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68C63A-4E64-4B33-A819-AACD68144AD5}"/>
              </a:ext>
            </a:extLst>
          </p:cNvPr>
          <p:cNvSpPr txBox="1"/>
          <p:nvPr/>
        </p:nvSpPr>
        <p:spPr>
          <a:xfrm>
            <a:off x="5151467" y="1186756"/>
            <a:ext cx="2966923" cy="3773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MIPPA grantee since 2008</a:t>
            </a:r>
          </a:p>
          <a:p>
            <a:pPr marL="214313" indent="-214313" defTabSz="6858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“Do you or someone you know need help paying for Medicare coverage?  If so, the Extra Help Program may be able to help!”</a:t>
            </a:r>
          </a:p>
          <a:p>
            <a:pPr marL="214313" indent="-214313" defTabSz="6858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Logo - Rx</a:t>
            </a:r>
          </a:p>
          <a:p>
            <a:pPr marL="214313" indent="-214313" defTabSz="6858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Distributed information through local communities</a:t>
            </a:r>
          </a:p>
          <a:p>
            <a:pPr defTabSz="685800"/>
            <a:endParaRPr lang="en-US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06532B-ECFA-4589-A65E-96872804D935}"/>
              </a:ext>
            </a:extLst>
          </p:cNvPr>
          <p:cNvSpPr/>
          <p:nvPr/>
        </p:nvSpPr>
        <p:spPr>
          <a:xfrm>
            <a:off x="3382662" y="301172"/>
            <a:ext cx="52176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Original Marketing Campaign</a:t>
            </a:r>
          </a:p>
        </p:txBody>
      </p:sp>
    </p:spTree>
    <p:extLst>
      <p:ext uri="{BB962C8B-B14F-4D97-AF65-F5344CB8AC3E}">
        <p14:creationId xmlns:p14="http://schemas.microsoft.com/office/powerpoint/2010/main" val="630376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23738B-E87D-4D35-BDC7-D205D1958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89491">
            <a:off x="413398" y="409074"/>
            <a:ext cx="2963084" cy="3819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44C93D-3A14-48DD-AD75-E4565EA39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16075">
            <a:off x="2155531" y="385198"/>
            <a:ext cx="2765195" cy="36927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A0105C-EC4B-461B-9157-C57037F844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7830" y="467445"/>
            <a:ext cx="2904601" cy="37029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3C0498-F703-4E3B-A3D7-E22F50E23E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00873">
            <a:off x="4894067" y="614919"/>
            <a:ext cx="2776235" cy="3579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9385DF-7645-4F44-BADF-8A96E1596E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50226">
            <a:off x="5992479" y="1078115"/>
            <a:ext cx="2883461" cy="370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744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FCFCD8C-F5B1-4A62-9BC1-AB81E268B048}"/>
              </a:ext>
            </a:extLst>
          </p:cNvPr>
          <p:cNvSpPr txBox="1"/>
          <p:nvPr/>
        </p:nvSpPr>
        <p:spPr>
          <a:xfrm>
            <a:off x="5489496" y="1208896"/>
            <a:ext cx="3410465" cy="3419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Eliminated “Relay for Extra Help” branding</a:t>
            </a:r>
          </a:p>
          <a:p>
            <a:pPr marL="214313" indent="-214313" defTabSz="6858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Rebranded with existing NC SHIIP branding and NCDOI/SHIIP color palate</a:t>
            </a:r>
          </a:p>
          <a:p>
            <a:pPr marL="214313" indent="-214313" defTabSz="6858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phone #</a:t>
            </a:r>
          </a:p>
          <a:p>
            <a:pPr marL="214313" indent="-214313" defTabSz="6858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Faded money as the background</a:t>
            </a:r>
          </a:p>
          <a:p>
            <a:pPr marL="214313" indent="-214313" defTabSz="6858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Maintained same messaging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endParaRPr lang="en-US" sz="1800" b="1" dirty="0">
              <a:solidFill>
                <a:prstClr val="black"/>
              </a:solidFill>
              <a:latin typeface="Century Gothic" panose="020B0502020202020204"/>
            </a:endParaRPr>
          </a:p>
          <a:p>
            <a:pPr defTabSz="685800"/>
            <a:endParaRPr lang="en-US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DB3017-6994-4BFF-B59A-827ACCEFF616}"/>
              </a:ext>
            </a:extLst>
          </p:cNvPr>
          <p:cNvSpPr txBox="1"/>
          <p:nvPr/>
        </p:nvSpPr>
        <p:spPr>
          <a:xfrm>
            <a:off x="5656629" y="210880"/>
            <a:ext cx="28266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 Changes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94D0C8-A77A-448E-BCA0-3B850512A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67" y="2316892"/>
            <a:ext cx="4116421" cy="26723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1E073D-1D58-4213-8662-C510BC888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117" y="182757"/>
            <a:ext cx="4134031" cy="267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39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Billboard 2015">
            <a:extLst>
              <a:ext uri="{FF2B5EF4-FFF2-40B4-BE49-F238E27FC236}">
                <a16:creationId xmlns:a16="http://schemas.microsoft.com/office/drawing/2014/main" id="{620D6C3D-2EF9-4043-8252-DE1472E23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6415" y="1192987"/>
            <a:ext cx="4022124" cy="154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698012-C26B-43D8-8076-770E8C808105}"/>
              </a:ext>
            </a:extLst>
          </p:cNvPr>
          <p:cNvPicPr/>
          <p:nvPr/>
        </p:nvPicPr>
        <p:blipFill rotWithShape="1">
          <a:blip r:embed="rId4"/>
          <a:srcRect l="32532" t="21637" r="35088" b="14667"/>
          <a:stretch/>
        </p:blipFill>
        <p:spPr bwMode="auto">
          <a:xfrm>
            <a:off x="2279822" y="2863679"/>
            <a:ext cx="3938717" cy="17976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5F9CDD-2222-4CB7-ABB6-37A6D06CB559}"/>
              </a:ext>
            </a:extLst>
          </p:cNvPr>
          <p:cNvSpPr txBox="1"/>
          <p:nvPr/>
        </p:nvSpPr>
        <p:spPr>
          <a:xfrm>
            <a:off x="339224" y="200408"/>
            <a:ext cx="82240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Billboard Campaign 2016/2017  </a:t>
            </a:r>
          </a:p>
          <a:p>
            <a:pPr algn="ctr" defTabSz="685800"/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Commissioner = New Branding and Logo!</a:t>
            </a:r>
          </a:p>
        </p:txBody>
      </p:sp>
    </p:spTree>
    <p:extLst>
      <p:ext uri="{BB962C8B-B14F-4D97-AF65-F5344CB8AC3E}">
        <p14:creationId xmlns:p14="http://schemas.microsoft.com/office/powerpoint/2010/main" val="1376551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54B1D2-58E2-454B-AD51-E26CAAA2F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09" y="198520"/>
            <a:ext cx="2663114" cy="34953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91657A-3CA4-4694-9A0B-EA6B09886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8721" y="863381"/>
            <a:ext cx="2628694" cy="341673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3E93DFF-AF22-44D7-939C-B10472D2E904}"/>
              </a:ext>
            </a:extLst>
          </p:cNvPr>
          <p:cNvSpPr/>
          <p:nvPr/>
        </p:nvSpPr>
        <p:spPr>
          <a:xfrm>
            <a:off x="4980081" y="198520"/>
            <a:ext cx="36977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New Messaging &amp; New Direction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5318C9-22EF-4CE0-8549-908B6A42F7A4}"/>
              </a:ext>
            </a:extLst>
          </p:cNvPr>
          <p:cNvSpPr txBox="1"/>
          <p:nvPr/>
        </p:nvSpPr>
        <p:spPr>
          <a:xfrm>
            <a:off x="5828111" y="1427150"/>
            <a:ext cx="300388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Focused on Social Determinants of Health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NC ranks third highest for senior food insecurity behind LA and MS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Engaged focus group to review materials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Training document vs. consumer handout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Removed Income and Asset Requirements</a:t>
            </a:r>
          </a:p>
          <a:p>
            <a:pPr defTabSz="685800"/>
            <a:endParaRPr lang="en-US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118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07EEE6-3601-4285-A1A1-4CA05F7A8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35" y="2458680"/>
            <a:ext cx="3861380" cy="23882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C3F299-F74F-42FC-B3A9-EEC3F981B1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608" y="603658"/>
            <a:ext cx="3861380" cy="24944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CFCD8C-F5B1-4A62-9BC1-AB81E268B048}"/>
              </a:ext>
            </a:extLst>
          </p:cNvPr>
          <p:cNvSpPr txBox="1"/>
          <p:nvPr/>
        </p:nvSpPr>
        <p:spPr>
          <a:xfrm>
            <a:off x="5364700" y="777637"/>
            <a:ext cx="3410465" cy="4178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Partnered with local Food Bank 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Co-branded existing Extra Help postcard to include the Food Bank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Distributed in 34 counties through the Commodity Supplemental Food Program (CSFP)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5,000 postcards go out each month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Long-term goal is to duplicate efforts with other Food Banks in the state.</a:t>
            </a:r>
          </a:p>
          <a:p>
            <a:pPr defTabSz="685800"/>
            <a:endParaRPr lang="en-US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DB3017-6994-4BFF-B59A-827ACCEFF616}"/>
              </a:ext>
            </a:extLst>
          </p:cNvPr>
          <p:cNvSpPr txBox="1"/>
          <p:nvPr/>
        </p:nvSpPr>
        <p:spPr>
          <a:xfrm>
            <a:off x="5105819" y="79736"/>
            <a:ext cx="39282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Partners</a:t>
            </a:r>
          </a:p>
        </p:txBody>
      </p:sp>
    </p:spTree>
    <p:extLst>
      <p:ext uri="{BB962C8B-B14F-4D97-AF65-F5344CB8AC3E}">
        <p14:creationId xmlns:p14="http://schemas.microsoft.com/office/powerpoint/2010/main" val="163715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>
            <a:extLst>
              <a:ext uri="{FF2B5EF4-FFF2-40B4-BE49-F238E27FC236}">
                <a16:creationId xmlns:a16="http://schemas.microsoft.com/office/drawing/2014/main" id="{01D00C93-4E6C-4472-874A-20C14A110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17" y="716692"/>
            <a:ext cx="3068435" cy="3956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0E0B9D-56DD-4AED-BB70-99215B804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685800"/>
            <a:ext cx="3091207" cy="405720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9A69F67-376E-4FE3-B391-E353C6945D38}"/>
              </a:ext>
            </a:extLst>
          </p:cNvPr>
          <p:cNvSpPr/>
          <p:nvPr/>
        </p:nvSpPr>
        <p:spPr>
          <a:xfrm>
            <a:off x="5368043" y="1291282"/>
            <a:ext cx="685800" cy="5189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E58134D-EF0B-4442-9BB0-47D2E1FA4F67}"/>
              </a:ext>
            </a:extLst>
          </p:cNvPr>
          <p:cNvSpPr/>
          <p:nvPr/>
        </p:nvSpPr>
        <p:spPr>
          <a:xfrm>
            <a:off x="1608499" y="1226410"/>
            <a:ext cx="685800" cy="5189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64ADBE1-9552-49CC-A2AE-48978BA6F445}"/>
              </a:ext>
            </a:extLst>
          </p:cNvPr>
          <p:cNvCxnSpPr>
            <a:stCxn id="6" idx="6"/>
          </p:cNvCxnSpPr>
          <p:nvPr/>
        </p:nvCxnSpPr>
        <p:spPr>
          <a:xfrm flipV="1">
            <a:off x="2294299" y="1485901"/>
            <a:ext cx="3073744" cy="1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3D45171-8F29-40F4-84C5-55576268382A}"/>
              </a:ext>
            </a:extLst>
          </p:cNvPr>
          <p:cNvSpPr/>
          <p:nvPr/>
        </p:nvSpPr>
        <p:spPr>
          <a:xfrm>
            <a:off x="157549" y="107305"/>
            <a:ext cx="83222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– One word can make a big difference</a:t>
            </a:r>
          </a:p>
        </p:txBody>
      </p:sp>
    </p:spTree>
    <p:extLst>
      <p:ext uri="{BB962C8B-B14F-4D97-AF65-F5344CB8AC3E}">
        <p14:creationId xmlns:p14="http://schemas.microsoft.com/office/powerpoint/2010/main" val="20970689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8BC5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2">
            <a:extLst>
              <a:ext uri="{FF2B5EF4-FFF2-40B4-BE49-F238E27FC236}">
                <a16:creationId xmlns:a16="http://schemas.microsoft.com/office/drawing/2014/main" id="{43047B46-4F2F-4746-8B82-B30EAAAE0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400" y="0"/>
            <a:ext cx="4758225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A54E8A8E-D194-4D55-92A3-6B0799722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269" y="190161"/>
            <a:ext cx="4388846" cy="478861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23" name="Content Placeholder 4">
            <a:extLst>
              <a:ext uri="{FF2B5EF4-FFF2-40B4-BE49-F238E27FC236}">
                <a16:creationId xmlns:a16="http://schemas.microsoft.com/office/drawing/2014/main" id="{753158FF-431B-4D27-9F15-B63073BCAD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2" r="8877"/>
          <a:stretch/>
        </p:blipFill>
        <p:spPr>
          <a:xfrm rot="5400000">
            <a:off x="106692" y="513351"/>
            <a:ext cx="4539996" cy="41422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6B551FB-3551-44A2-9873-7CFDBF2F2259}"/>
              </a:ext>
            </a:extLst>
          </p:cNvPr>
          <p:cNvSpPr txBox="1"/>
          <p:nvPr/>
        </p:nvSpPr>
        <p:spPr>
          <a:xfrm>
            <a:off x="5101390" y="878306"/>
            <a:ext cx="3737036" cy="3570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2.5 x 2.5 adhesive stickers</a:t>
            </a:r>
          </a:p>
          <a:p>
            <a:pPr marL="214313" indent="-214313" defTabSz="6858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One-time use</a:t>
            </a:r>
          </a:p>
          <a:p>
            <a:pPr marL="214313" indent="-214313" defTabSz="6858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 rolls of 200 stickers/roll</a:t>
            </a:r>
          </a:p>
          <a:p>
            <a:pPr marL="214313" indent="-214313" defTabSz="6858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Distributed through Meals on Wheels and Senior Nutrition sites</a:t>
            </a:r>
          </a:p>
          <a:p>
            <a:pPr defTabSz="685800"/>
            <a:endParaRPr lang="en-US" sz="2100" b="1" dirty="0">
              <a:solidFill>
                <a:prstClr val="black"/>
              </a:solidFill>
              <a:latin typeface="Century Gothic" panose="020B0502020202020204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4AE2E6-FC37-4C39-949C-E9F51F0CF326}"/>
              </a:ext>
            </a:extLst>
          </p:cNvPr>
          <p:cNvSpPr txBox="1"/>
          <p:nvPr/>
        </p:nvSpPr>
        <p:spPr>
          <a:xfrm>
            <a:off x="5288438" y="190161"/>
            <a:ext cx="328647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 Help Sticker</a:t>
            </a:r>
          </a:p>
        </p:txBody>
      </p:sp>
    </p:spTree>
    <p:extLst>
      <p:ext uri="{BB962C8B-B14F-4D97-AF65-F5344CB8AC3E}">
        <p14:creationId xmlns:p14="http://schemas.microsoft.com/office/powerpoint/2010/main" val="9114648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8BC5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2">
            <a:extLst>
              <a:ext uri="{FF2B5EF4-FFF2-40B4-BE49-F238E27FC236}">
                <a16:creationId xmlns:a16="http://schemas.microsoft.com/office/drawing/2014/main" id="{43047B46-4F2F-4746-8B82-B30EAAAE0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400" y="0"/>
            <a:ext cx="4758225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A54E8A8E-D194-4D55-92A3-6B0799722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269" y="190161"/>
            <a:ext cx="4388846" cy="478861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4861DCA-162C-4F9E-A328-EDF925FB0E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8295" y="622634"/>
            <a:ext cx="4376792" cy="389823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14427D-D5F8-4F0F-AEF9-3787A6BAAD98}"/>
              </a:ext>
            </a:extLst>
          </p:cNvPr>
          <p:cNvSpPr txBox="1"/>
          <p:nvPr/>
        </p:nvSpPr>
        <p:spPr>
          <a:xfrm>
            <a:off x="4816422" y="117897"/>
            <a:ext cx="40863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 Help Post-It Note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1B1AFB-6C87-4566-84CE-A3DCEFCF6D1A}"/>
              </a:ext>
            </a:extLst>
          </p:cNvPr>
          <p:cNvSpPr txBox="1"/>
          <p:nvPr/>
        </p:nvSpPr>
        <p:spPr>
          <a:xfrm>
            <a:off x="5210998" y="926433"/>
            <a:ext cx="3658064" cy="2936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x 3 adhesive</a:t>
            </a:r>
          </a:p>
          <a:p>
            <a:pPr marL="214313" indent="-214313" defTabSz="6858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 pads of 100 sheets per pad</a:t>
            </a:r>
          </a:p>
          <a:p>
            <a:pPr marL="214313" indent="-214313" defTabSz="6858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Distributed through local SHIIP sites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for in-reach and outreach activities.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4619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5F965B-1125-47A3-B11C-997934C96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34" y="246084"/>
            <a:ext cx="3582706" cy="4486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6F6D29-29A5-4AA5-84E1-322214FF6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0703" y="407194"/>
            <a:ext cx="3336131" cy="432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2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Reminders </a:t>
            </a:r>
          </a:p>
        </p:txBody>
      </p:sp>
      <p:sp>
        <p:nvSpPr>
          <p:cNvPr id="7" name="Rectangle 6"/>
          <p:cNvSpPr/>
          <p:nvPr/>
        </p:nvSpPr>
        <p:spPr>
          <a:xfrm>
            <a:off x="774552" y="1183341"/>
            <a:ext cx="3968900" cy="2967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6362" fontAlgn="base">
              <a:lnSpc>
                <a:spcPct val="107000"/>
              </a:lnSpc>
              <a:spcAft>
                <a:spcPts val="520"/>
              </a:spcAft>
              <a:buClr>
                <a:srgbClr val="1F3D7C"/>
              </a:buClr>
              <a:buSzPts val="2500"/>
            </a:pPr>
            <a:r>
              <a:rPr lang="en-US" sz="2100" dirty="0">
                <a:solidFill>
                  <a:srgbClr val="1F3D7C"/>
                </a:solidFill>
                <a:uFill>
                  <a:solidFill>
                    <a:srgbClr val="000000"/>
                  </a:solidFill>
                </a:uFill>
                <a:ea typeface="Arial" panose="020B0604020202020204" pitchFamily="34" charset="0"/>
                <a:cs typeface="Wingdings" panose="05000000000000000000" pitchFamily="2" charset="2"/>
              </a:rPr>
              <a:t>If you’re on the phone, mute your line by pushing *6; unmute by pressing *7</a:t>
            </a:r>
          </a:p>
          <a:p>
            <a:pPr marR="126362" fontAlgn="base">
              <a:lnSpc>
                <a:spcPct val="107000"/>
              </a:lnSpc>
              <a:spcAft>
                <a:spcPts val="520"/>
              </a:spcAft>
              <a:buClr>
                <a:srgbClr val="1F3D7C"/>
              </a:buClr>
              <a:buSzPts val="2500"/>
            </a:pPr>
            <a:r>
              <a:rPr lang="en-US" sz="2100" dirty="0">
                <a:solidFill>
                  <a:srgbClr val="1F3D7C"/>
                </a:solidFill>
                <a:uFill>
                  <a:solidFill>
                    <a:srgbClr val="000000"/>
                  </a:solidFill>
                </a:uFill>
                <a:ea typeface="Arial" panose="020B0604020202020204" pitchFamily="34" charset="0"/>
                <a:cs typeface="Wingdings" panose="05000000000000000000" pitchFamily="2" charset="2"/>
              </a:rPr>
              <a:t>   </a:t>
            </a:r>
            <a:endParaRPr lang="en-US" sz="21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ea typeface="Arial" panose="020B0604020202020204" pitchFamily="34" charset="0"/>
              <a:cs typeface="Wingdings" panose="05000000000000000000" pitchFamily="2" charset="2"/>
            </a:endParaRPr>
          </a:p>
          <a:p>
            <a:pPr marL="461963" indent="-461963">
              <a:lnSpc>
                <a:spcPct val="107000"/>
              </a:lnSpc>
              <a:spcAft>
                <a:spcPts val="235"/>
              </a:spcAft>
              <a:buFont typeface="Wingdings" panose="05000000000000000000" pitchFamily="2" charset="2"/>
              <a:buChar char="§"/>
            </a:pPr>
            <a:r>
              <a:rPr lang="en-US" sz="2100" dirty="0">
                <a:solidFill>
                  <a:srgbClr val="1F3D7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Next TA call scheduled for June 13</a:t>
            </a:r>
            <a:endParaRPr lang="en-US" sz="21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61963" lvl="1" indent="-461963">
              <a:buFont typeface="Wingdings" panose="05000000000000000000" pitchFamily="2" charset="2"/>
              <a:buChar char="§"/>
            </a:pPr>
            <a:r>
              <a:rPr lang="en-US" sz="2100" dirty="0">
                <a:solidFill>
                  <a:srgbClr val="1F3D7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Second Thursday, 2-3 p.m. EST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B14464-37EC-47BE-9439-21E518AEFF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069899" y="1183341"/>
            <a:ext cx="3422015" cy="247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38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6279" y="1668163"/>
            <a:ext cx="7488194" cy="2186285"/>
          </a:xfrm>
        </p:spPr>
        <p:txBody>
          <a:bodyPr>
            <a:no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Contact Information: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Melinda Munden, NC SHIIP Director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(919) 807-6900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Melinda.Munden@ncdoi.gov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27544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MIPPA Messaging in Montana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3714750"/>
            <a:ext cx="6172200" cy="1028700"/>
          </a:xfrm>
        </p:spPr>
        <p:txBody>
          <a:bodyPr>
            <a:normAutofit/>
          </a:bodyPr>
          <a:lstStyle/>
          <a:p>
            <a:r>
              <a:rPr lang="en-US" dirty="0"/>
              <a:t>Janet Stellmon</a:t>
            </a:r>
          </a:p>
          <a:p>
            <a:r>
              <a:rPr lang="en-US" sz="1050" dirty="0"/>
              <a:t>Montana SHIP Director</a:t>
            </a:r>
          </a:p>
          <a:p>
            <a:r>
              <a:rPr lang="en-US" sz="1050" dirty="0"/>
              <a:t>Jstellmon@mt.gov/406-444-7784</a:t>
            </a:r>
          </a:p>
        </p:txBody>
      </p:sp>
    </p:spTree>
    <p:extLst>
      <p:ext uri="{BB962C8B-B14F-4D97-AF65-F5344CB8AC3E}">
        <p14:creationId xmlns:p14="http://schemas.microsoft.com/office/powerpoint/2010/main" val="296726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MIPPA Messaging in Montana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143002" y="1200150"/>
            <a:ext cx="7200900" cy="3714750"/>
          </a:xfrm>
        </p:spPr>
        <p:txBody>
          <a:bodyPr>
            <a:normAutofit fontScale="40000" lnSpcReduction="20000"/>
          </a:bodyPr>
          <a:lstStyle/>
          <a:p>
            <a:pPr lvl="0"/>
            <a:r>
              <a:rPr lang="en-US" sz="3225" dirty="0"/>
              <a:t>Montana’s MIPPA PSA</a:t>
            </a:r>
          </a:p>
          <a:p>
            <a:pPr lvl="1"/>
            <a:r>
              <a:rPr lang="en-US" sz="3225" dirty="0"/>
              <a:t>Montana hasn’t had an updated “SHIP” PSA in over 15 years.  </a:t>
            </a:r>
          </a:p>
          <a:p>
            <a:pPr lvl="1"/>
            <a:r>
              <a:rPr lang="en-US" sz="3225" dirty="0"/>
              <a:t>Good deal </a:t>
            </a:r>
          </a:p>
          <a:p>
            <a:pPr lvl="2"/>
            <a:r>
              <a:rPr lang="en-US" sz="3225" dirty="0"/>
              <a:t>25 </a:t>
            </a:r>
            <a:r>
              <a:rPr lang="en-US" sz="3225" dirty="0" err="1"/>
              <a:t>yr</a:t>
            </a:r>
            <a:r>
              <a:rPr lang="en-US" sz="3225" dirty="0"/>
              <a:t> history with production company/in-kind $$</a:t>
            </a:r>
          </a:p>
          <a:p>
            <a:pPr lvl="2"/>
            <a:r>
              <a:rPr lang="en-US" sz="3225" dirty="0"/>
              <a:t>PSAs get cheaper broadcasting deals/in-kind from Broadcasters Association</a:t>
            </a:r>
          </a:p>
          <a:p>
            <a:pPr lvl="1"/>
            <a:r>
              <a:rPr lang="en-US" sz="3225" dirty="0"/>
              <a:t>Broadcasting package includes coverage on 107 radio stations across the state and 44 television stations.</a:t>
            </a:r>
          </a:p>
          <a:p>
            <a:pPr lvl="2"/>
            <a:r>
              <a:rPr lang="en-US" sz="3225" dirty="0"/>
              <a:t>3 month campaign – mid-January – April</a:t>
            </a:r>
          </a:p>
          <a:p>
            <a:pPr lvl="3"/>
            <a:r>
              <a:rPr lang="en-US" sz="3225" dirty="0"/>
              <a:t>February = 1858 radio ads and 1013 TV Ads </a:t>
            </a:r>
          </a:p>
          <a:p>
            <a:pPr lvl="1"/>
            <a:r>
              <a:rPr lang="en-US" sz="3225" dirty="0"/>
              <a:t>PSA plays weekly on our </a:t>
            </a:r>
            <a:r>
              <a:rPr lang="en-US" sz="3225" i="1" dirty="0"/>
              <a:t>Aging Horizons </a:t>
            </a:r>
            <a:r>
              <a:rPr lang="en-US" sz="3225" dirty="0"/>
              <a:t>TV show and </a:t>
            </a:r>
            <a:r>
              <a:rPr lang="en-US" sz="3225" dirty="0" err="1"/>
              <a:t>Mtn</a:t>
            </a:r>
            <a:r>
              <a:rPr lang="en-US" sz="3225" dirty="0"/>
              <a:t> Pacific Quality Health’s </a:t>
            </a:r>
            <a:r>
              <a:rPr lang="en-US" sz="3225" i="1" dirty="0"/>
              <a:t>Healthy Living for Life </a:t>
            </a:r>
          </a:p>
          <a:p>
            <a:pPr lvl="2"/>
            <a:r>
              <a:rPr lang="en-US" sz="3225" dirty="0"/>
              <a:t>4 extra times per week, every week</a:t>
            </a:r>
          </a:p>
          <a:p>
            <a:pPr lvl="1"/>
            <a:r>
              <a:rPr lang="en-US" sz="3225" dirty="0"/>
              <a:t>Plans for Montana’s SHIP website, Department’s Facebook, Twitter, Instagram and our partner’s websites, Facebook, twitter, Instagram, </a:t>
            </a:r>
            <a:r>
              <a:rPr lang="en-US" sz="3225" dirty="0" err="1"/>
              <a:t>etc</a:t>
            </a:r>
            <a:endParaRPr lang="en-US" sz="3225" dirty="0"/>
          </a:p>
          <a:p>
            <a:pPr lvl="1"/>
            <a:r>
              <a:rPr lang="en-US" sz="3225" dirty="0"/>
              <a:t>FREE…SHIP Counselor telephone number</a:t>
            </a:r>
          </a:p>
          <a:p>
            <a:pPr lvl="2"/>
            <a:r>
              <a:rPr lang="en-US" sz="3075" dirty="0"/>
              <a:t>Real Medicare beneficiaries – married couple, </a:t>
            </a:r>
            <a:r>
              <a:rPr lang="en-US" sz="3075"/>
              <a:t>actors from </a:t>
            </a:r>
            <a:r>
              <a:rPr lang="en-US" sz="3075" dirty="0"/>
              <a:t>local theater.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99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397BA-026C-4A3E-89D2-DA5D67EAF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MIPPA Messaging in Montana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C05F9-5D52-4702-A791-6BA713D1BA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Lessons learned?</a:t>
            </a:r>
          </a:p>
          <a:p>
            <a:pPr lvl="1"/>
            <a:r>
              <a:rPr lang="en-US" dirty="0"/>
              <a:t>15/30 seconds is NOT a lot of time to get your message across</a:t>
            </a:r>
          </a:p>
          <a:p>
            <a:pPr lvl="2"/>
            <a:r>
              <a:rPr lang="en-US" dirty="0"/>
              <a:t>Radio – must leave time for disclaimer/mention of Department, ACL and grant.  </a:t>
            </a:r>
          </a:p>
          <a:p>
            <a:pPr lvl="1"/>
            <a:r>
              <a:rPr lang="en-US" dirty="0"/>
              <a:t>Clear communication with Production Company</a:t>
            </a:r>
          </a:p>
          <a:p>
            <a:pPr lvl="2"/>
            <a:r>
              <a:rPr lang="en-US" dirty="0"/>
              <a:t>10 revisions to agree on script</a:t>
            </a:r>
          </a:p>
          <a:p>
            <a:pPr lvl="3"/>
            <a:r>
              <a:rPr lang="en-US" dirty="0"/>
              <a:t>Approval from supervisor, administrator, DPHHS Communications Director</a:t>
            </a:r>
          </a:p>
          <a:p>
            <a:pPr lvl="1"/>
            <a:r>
              <a:rPr lang="en-US" dirty="0"/>
              <a:t>More will be revealed!</a:t>
            </a:r>
          </a:p>
          <a:p>
            <a:pPr marL="209312" lvl="1" indent="0">
              <a:buNone/>
            </a:pPr>
            <a:endParaRPr lang="en-US" dirty="0"/>
          </a:p>
          <a:p>
            <a:pPr marL="209312" lvl="1" indent="0">
              <a:buNone/>
            </a:pPr>
            <a:r>
              <a:rPr lang="en-US" dirty="0"/>
              <a:t>PSA</a:t>
            </a:r>
          </a:p>
          <a:p>
            <a:pPr marL="209312" lvl="1" indent="0">
              <a:buNone/>
            </a:pPr>
            <a:r>
              <a:rPr lang="en-US" b="1" u="sng" dirty="0">
                <a:hlinkClick r:id="rId4" tooltip="blocked::https://youtu.be/qno3oZPlehk"/>
              </a:rPr>
              <a:t>https://youtu.be/qno3oZPlehk</a:t>
            </a:r>
            <a:endParaRPr lang="en-US" b="1" u="sng" dirty="0"/>
          </a:p>
          <a:p>
            <a:pPr marL="209312" lvl="1" indent="0">
              <a:buNone/>
            </a:pPr>
            <a:endParaRPr lang="en-US" b="1" u="sng" dirty="0"/>
          </a:p>
          <a:p>
            <a:pPr marL="209312" lvl="1" indent="0">
              <a:buNone/>
            </a:pPr>
            <a:r>
              <a:rPr lang="en-US" dirty="0"/>
              <a:t>Radio</a:t>
            </a:r>
          </a:p>
        </p:txBody>
      </p:sp>
      <p:pic>
        <p:nvPicPr>
          <p:cNvPr id="4" name="2FCE3C20">
            <a:hlinkClick r:id="" action="ppaction://media"/>
            <a:extLst>
              <a:ext uri="{FF2B5EF4-FFF2-40B4-BE49-F238E27FC236}">
                <a16:creationId xmlns:a16="http://schemas.microsoft.com/office/drawing/2014/main" id="{578585A3-5551-4A01-B938-245A46710B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0251" y="4048126"/>
            <a:ext cx="365522" cy="3655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DE4B27-2C43-4BDD-A3EA-581C36F29D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200650" y="2901124"/>
            <a:ext cx="2686050" cy="17280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C64E2EA-6A93-4309-B049-0BC50E1EB155}"/>
              </a:ext>
            </a:extLst>
          </p:cNvPr>
          <p:cNvSpPr txBox="1"/>
          <p:nvPr/>
        </p:nvSpPr>
        <p:spPr>
          <a:xfrm flipH="1">
            <a:off x="7029449" y="4451869"/>
            <a:ext cx="114300" cy="19620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defTabSz="685800"/>
            <a:endParaRPr lang="en-US" sz="675" dirty="0">
              <a:solidFill>
                <a:prstClr val="black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9357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Medicare Benefits Outreach to Rural Missourians</a:t>
            </a:r>
          </a:p>
        </p:txBody>
      </p:sp>
    </p:spTree>
    <p:extLst>
      <p:ext uri="{BB962C8B-B14F-4D97-AF65-F5344CB8AC3E}">
        <p14:creationId xmlns:p14="http://schemas.microsoft.com/office/powerpoint/2010/main" val="10770029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Demographics of Persons in Rural Communities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People in rural communities may: </a:t>
            </a:r>
          </a:p>
          <a:p>
            <a:pPr marL="556022" indent="-296466"/>
            <a:r>
              <a:rPr lang="en-US" dirty="0"/>
              <a:t>	Be older</a:t>
            </a:r>
          </a:p>
          <a:p>
            <a:pPr marL="556022" indent="-296466"/>
            <a:r>
              <a:rPr lang="en-US" dirty="0"/>
              <a:t>	Have less formal education</a:t>
            </a:r>
          </a:p>
          <a:p>
            <a:pPr marL="556022" indent="-296466"/>
            <a:r>
              <a:rPr lang="en-US" dirty="0"/>
              <a:t>	May not have traveled far or lived in an urban area</a:t>
            </a:r>
          </a:p>
          <a:p>
            <a:pPr marL="556022" indent="-296466"/>
            <a:r>
              <a:rPr lang="en-US" dirty="0"/>
              <a:t>    Hold characteristic rural values</a:t>
            </a:r>
          </a:p>
          <a:p>
            <a:pPr indent="0">
              <a:buNone/>
            </a:pPr>
            <a:endParaRPr lang="en-US" dirty="0"/>
          </a:p>
          <a:p>
            <a:pPr marL="0" indent="0">
              <a:buNone/>
            </a:pPr>
            <a:endParaRPr lang="en-US" dirty="0">
              <a:ea typeface="Calibri"/>
            </a:endParaRPr>
          </a:p>
          <a:p>
            <a:pPr marL="0" indent="0">
              <a:buNone/>
            </a:pPr>
            <a:r>
              <a:rPr lang="en-US" dirty="0">
                <a:ea typeface="Calibri"/>
              </a:rPr>
              <a:t>Degree of acculturation may involve assessing the importance of local customs to </a:t>
            </a:r>
            <a:r>
              <a:rPr lang="en-US" i="1" dirty="0">
                <a:ea typeface="Calibri"/>
              </a:rPr>
              <a:t>each</a:t>
            </a:r>
            <a:r>
              <a:rPr lang="en-US" dirty="0">
                <a:ea typeface="Calibri"/>
              </a:rPr>
              <a:t> client.</a:t>
            </a:r>
          </a:p>
          <a:p>
            <a:pPr marL="0" indent="0" algn="r">
              <a:buNone/>
            </a:pPr>
            <a:endParaRPr lang="en-US" sz="975" i="1" dirty="0">
              <a:ea typeface="Calibri"/>
            </a:endParaRPr>
          </a:p>
          <a:p>
            <a:pPr marL="0" indent="0" algn="r">
              <a:buNone/>
            </a:pPr>
            <a:endParaRPr lang="en-US" sz="975" i="1" dirty="0">
              <a:ea typeface="Calibri"/>
            </a:endParaRPr>
          </a:p>
          <a:p>
            <a:pPr marL="0" indent="0" algn="r">
              <a:buNone/>
            </a:pPr>
            <a:r>
              <a:rPr lang="en-US" sz="975" i="1" dirty="0">
                <a:ea typeface="Calibri"/>
              </a:rPr>
              <a:t>Katherine Slama, toward Rural Cultural Competence, March 2004 </a:t>
            </a:r>
            <a:r>
              <a:rPr lang="en-US" sz="975" dirty="0">
                <a:ea typeface="Calibri"/>
              </a:rPr>
              <a:t> </a:t>
            </a:r>
            <a:endParaRPr lang="en-US" sz="975" dirty="0"/>
          </a:p>
        </p:txBody>
      </p:sp>
    </p:spTree>
    <p:extLst>
      <p:ext uri="{BB962C8B-B14F-4D97-AF65-F5344CB8AC3E}">
        <p14:creationId xmlns:p14="http://schemas.microsoft.com/office/powerpoint/2010/main" val="18973244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Missouri Senior Food Insecurity Report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r">
              <a:buNone/>
            </a:pPr>
            <a:endParaRPr lang="en-US" sz="825" dirty="0"/>
          </a:p>
          <a:p>
            <a:pPr marL="0" indent="0" algn="r">
              <a:buNone/>
            </a:pPr>
            <a:r>
              <a:rPr lang="en-US" sz="825" dirty="0"/>
              <a:t>Figure adapted from Meals on Wheels America (2017).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1" y="1321594"/>
            <a:ext cx="5772150" cy="2678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50483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279" y="370689"/>
            <a:ext cx="6977894" cy="40912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61358" y="4481819"/>
            <a:ext cx="57721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1000" dirty="0">
                <a:solidFill>
                  <a:prstClr val="black"/>
                </a:solidFill>
                <a:latin typeface="Calibri"/>
                <a:hlinkClick r:id="rId3"/>
              </a:rPr>
              <a:t>https://www.ncoa.org/economic-security/benefits/visualizations/medicare-savings-program-visualization/</a:t>
            </a:r>
            <a:r>
              <a:rPr lang="en-US" sz="1000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16221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NCOA’s LIS/MSP Potential </a:t>
            </a:r>
            <a:b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Eligible Map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856" y="1194384"/>
            <a:ext cx="3874547" cy="3394472"/>
          </a:xfrm>
        </p:spPr>
      </p:pic>
      <p:sp>
        <p:nvSpPr>
          <p:cNvPr id="6" name="Rectangle 5"/>
          <p:cNvSpPr/>
          <p:nvPr/>
        </p:nvSpPr>
        <p:spPr>
          <a:xfrm>
            <a:off x="2526134" y="4647018"/>
            <a:ext cx="475970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900" dirty="0">
                <a:solidFill>
                  <a:prstClr val="black"/>
                </a:solidFill>
                <a:latin typeface="Calibri"/>
                <a:hlinkClick r:id="rId3"/>
              </a:rPr>
              <a:t>https://www.ncoa.org/economic-security/benefits/visualizations/lis-msp-potential-eligibles/</a:t>
            </a:r>
            <a:r>
              <a:rPr lang="en-US" sz="900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23679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590" y="1421971"/>
            <a:ext cx="3872820" cy="30863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1506" y="191386"/>
            <a:ext cx="83252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McDonald County Territorial Government</a:t>
            </a:r>
          </a:p>
        </p:txBody>
      </p:sp>
    </p:spTree>
    <p:extLst>
      <p:ext uri="{BB962C8B-B14F-4D97-AF65-F5344CB8AC3E}">
        <p14:creationId xmlns:p14="http://schemas.microsoft.com/office/powerpoint/2010/main" val="1064033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B0612-CF12-42F9-BB06-C2FEE4573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 today’s call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1667A7A-90FF-4CA6-981D-7FA7C8B694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5449142"/>
              </p:ext>
            </p:extLst>
          </p:nvPr>
        </p:nvGraphicFramePr>
        <p:xfrm>
          <a:off x="342902" y="719328"/>
          <a:ext cx="8714527" cy="4224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071784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Missouri Medicare Boot Camps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3123307" y="1047842"/>
          <a:ext cx="2897386" cy="37329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Acrobat Document" r:id="rId3" imgW="5943424" imgH="7658022" progId="AcroExch.Document.DC">
                  <p:embed/>
                </p:oleObj>
              </mc:Choice>
              <mc:Fallback>
                <p:oleObj name="Acrobat Document" r:id="rId3" imgW="5943424" imgH="7658022" progId="AcroExch.Document.DC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23307" y="1047842"/>
                        <a:ext cx="2897386" cy="37329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32132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Anchors</a:t>
            </a:r>
          </a:p>
        </p:txBody>
      </p:sp>
      <p:pic>
        <p:nvPicPr>
          <p:cNvPr id="4098" name="Picture 2" descr="Community Ancho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37" y="1314450"/>
            <a:ext cx="4559235" cy="325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1940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sz="3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Missouri Health Care Navigators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0">
              <a:buNone/>
            </a:pPr>
            <a:endParaRPr lang="en-US" dirty="0"/>
          </a:p>
          <a:p>
            <a:pPr marL="342900" lvl="1" indent="0">
              <a:buNone/>
            </a:pPr>
            <a:r>
              <a:rPr lang="en-US" dirty="0"/>
              <a:t>Ma4 received Health Insurance Navigator Grants for four consecutive years totaling approximately three million dollars in additional funding.</a:t>
            </a:r>
          </a:p>
          <a:p>
            <a:pPr lvl="1"/>
            <a:r>
              <a:rPr lang="en-US" dirty="0"/>
              <a:t>70 dedicated benefits/navigation specialists</a:t>
            </a:r>
          </a:p>
          <a:p>
            <a:pPr lvl="1"/>
            <a:r>
              <a:rPr lang="en-US" dirty="0"/>
              <a:t>8 regional benefits centers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7244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Resources and Services Administration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1" y="1200150"/>
            <a:ext cx="428774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40918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02339-5B83-48A1-A48F-BB497EB1C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Contact Information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986C59B-0D04-4362-BC37-EB1128F1BE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332498"/>
              </p:ext>
            </p:extLst>
          </p:nvPr>
        </p:nvGraphicFramePr>
        <p:xfrm>
          <a:off x="202019" y="892884"/>
          <a:ext cx="8722638" cy="3963693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903228">
                  <a:extLst>
                    <a:ext uri="{9D8B030D-6E8A-4147-A177-3AD203B41FA5}">
                      <a16:colId xmlns:a16="http://schemas.microsoft.com/office/drawing/2014/main" val="2651582006"/>
                    </a:ext>
                  </a:extLst>
                </a:gridCol>
                <a:gridCol w="3157869">
                  <a:extLst>
                    <a:ext uri="{9D8B030D-6E8A-4147-A177-3AD203B41FA5}">
                      <a16:colId xmlns:a16="http://schemas.microsoft.com/office/drawing/2014/main" val="2275306878"/>
                    </a:ext>
                  </a:extLst>
                </a:gridCol>
                <a:gridCol w="3661541">
                  <a:extLst>
                    <a:ext uri="{9D8B030D-6E8A-4147-A177-3AD203B41FA5}">
                      <a16:colId xmlns:a16="http://schemas.microsoft.com/office/drawing/2014/main" val="1828065459"/>
                    </a:ext>
                  </a:extLst>
                </a:gridCol>
              </a:tblGrid>
              <a:tr h="763793"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+mn-lt"/>
                        </a:rPr>
                        <a:t>Melinda Munden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+mn-lt"/>
                        </a:rPr>
                        <a:t>Director and Deputy Commissioner SHIIP Division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+mn-lt"/>
                        </a:rPr>
                        <a:t>melinda.munden@ncdoi.gov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5232329"/>
                  </a:ext>
                </a:extLst>
              </a:tr>
              <a:tr h="763793"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+mn-lt"/>
                        </a:rPr>
                        <a:t>Janet Stellmon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+mn-lt"/>
                        </a:rPr>
                        <a:t>Montana SHIP Director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+mn-lt"/>
                        </a:rPr>
                        <a:t>jstellmon@mt.gov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910590"/>
                  </a:ext>
                </a:extLst>
              </a:tr>
              <a:tr h="763793">
                <a:tc>
                  <a:txBody>
                    <a:bodyPr/>
                    <a:lstStyle/>
                    <a:p>
                      <a:r>
                        <a:rPr lang="en-US" b="1" i="0" dirty="0">
                          <a:latin typeface="+mn-lt"/>
                        </a:rPr>
                        <a:t>Michael Brewer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800" b="1" dirty="0"/>
                        <a:t>B</a:t>
                      </a:r>
                      <a:r>
                        <a:rPr lang="en-US" sz="1800" b="1" i="0" dirty="0"/>
                        <a:t>ureau Chief of Senior Programs for the MO Health department’s Division of Senior and Disability Services</a:t>
                      </a:r>
                      <a:endParaRPr lang="en-US" b="1" i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i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michael.brewer@health.mo.gov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2165861"/>
                  </a:ext>
                </a:extLst>
              </a:tr>
              <a:tr h="822460">
                <a:tc>
                  <a:txBody>
                    <a:bodyPr/>
                    <a:lstStyle/>
                    <a:p>
                      <a:endParaRPr lang="en-US" b="1" i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i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i="0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0682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59281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CB6F2C-03A7-40EB-B939-A4236F615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NCOA Resources and Contact Info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C5A8CC-9397-40DE-ABA0-5E793A5301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hlinkClick r:id="rId3"/>
              </a:rPr>
              <a:t>https://www.ncoa.org/centerforbenefits/promising-practices/</a:t>
            </a:r>
            <a:endParaRPr lang="en-US" sz="2400" dirty="0"/>
          </a:p>
          <a:p>
            <a:pPr latinLnBrk="1"/>
            <a:r>
              <a:rPr lang="en-US" sz="2400" dirty="0">
                <a:hlinkClick r:id="rId4"/>
              </a:rPr>
              <a:t>https://www.ncoa.org/centerforbenefits/outreach-toolkit/</a:t>
            </a:r>
            <a:endParaRPr lang="en-US" sz="2400" dirty="0"/>
          </a:p>
          <a:p>
            <a:pPr marL="0" indent="-57131">
              <a:spcBef>
                <a:spcPts val="0"/>
              </a:spcBef>
              <a:buClr>
                <a:srgbClr val="2041A5"/>
              </a:buClr>
              <a:buNone/>
            </a:pPr>
            <a:endParaRPr lang="en-US" sz="2800" dirty="0">
              <a:solidFill>
                <a:srgbClr val="20419B"/>
              </a:solidFill>
            </a:endParaRPr>
          </a:p>
          <a:p>
            <a:pPr marL="0" indent="-57131">
              <a:spcBef>
                <a:spcPts val="0"/>
              </a:spcBef>
              <a:buClr>
                <a:srgbClr val="2041A5"/>
              </a:buClr>
              <a:buNone/>
            </a:pPr>
            <a:r>
              <a:rPr lang="en-US" sz="2800" dirty="0">
                <a:solidFill>
                  <a:srgbClr val="20419B"/>
                </a:solidFill>
              </a:rPr>
              <a:t>Ann Kayrish: </a:t>
            </a:r>
            <a:r>
              <a:rPr lang="en-US" sz="2800" dirty="0">
                <a:solidFill>
                  <a:srgbClr val="20419B"/>
                </a:solidFill>
                <a:hlinkClick r:id="rId5"/>
              </a:rPr>
              <a:t>Ann.Kayrish@ncoa.org</a:t>
            </a:r>
            <a:endParaRPr lang="en-US" sz="2800" dirty="0">
              <a:solidFill>
                <a:srgbClr val="20419B"/>
              </a:solidFill>
            </a:endParaRPr>
          </a:p>
          <a:p>
            <a:pPr marL="0" indent="-57131">
              <a:spcBef>
                <a:spcPts val="0"/>
              </a:spcBef>
              <a:buClr>
                <a:srgbClr val="2041A5"/>
              </a:buClr>
              <a:buNone/>
            </a:pPr>
            <a:r>
              <a:rPr lang="en-US" sz="2800" dirty="0">
                <a:solidFill>
                  <a:srgbClr val="20419B"/>
                </a:solidFill>
              </a:rPr>
              <a:t>Brandy Bauer: </a:t>
            </a:r>
            <a:r>
              <a:rPr lang="en-US" sz="2800" dirty="0">
                <a:solidFill>
                  <a:srgbClr val="20419B"/>
                </a:solidFill>
                <a:hlinkClick r:id="rId6"/>
              </a:rPr>
              <a:t>Brandy.Bauer@ncoa.org</a:t>
            </a:r>
            <a:r>
              <a:rPr lang="en-US" sz="2800" dirty="0">
                <a:solidFill>
                  <a:srgbClr val="20419B"/>
                </a:solidFill>
              </a:rPr>
              <a:t> </a:t>
            </a:r>
          </a:p>
          <a:p>
            <a:pPr latinLnBrk="1"/>
            <a:endParaRPr lang="en-US" sz="3200" b="1" dirty="0"/>
          </a:p>
          <a:p>
            <a:pPr latinLnBrk="1"/>
            <a:endParaRPr lang="en-US" sz="3200" b="1" dirty="0"/>
          </a:p>
          <a:p>
            <a:pPr latinLnBrk="1"/>
            <a:endParaRPr lang="en-US" sz="3200" b="1" dirty="0"/>
          </a:p>
          <a:p>
            <a:endParaRPr lang="en-US" sz="3200" b="1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643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00CD41B-02EC-4493-8429-02EA03150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Messaging Research Update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9F4B9FC-82D2-4409-9BD0-91952BCE07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0947" y="887347"/>
            <a:ext cx="8586016" cy="3900358"/>
          </a:xfrm>
        </p:spPr>
        <p:txBody>
          <a:bodyPr vert="horz" anchor="t">
            <a:noAutofit/>
          </a:bodyPr>
          <a:lstStyle/>
          <a:p>
            <a:pPr fontAlgn="base"/>
            <a:r>
              <a:rPr lang="en-US" sz="2400" dirty="0"/>
              <a:t>2016: National telephone survey of over 1,000 adults aged 60+ with incomes below 250% FPL​</a:t>
            </a:r>
          </a:p>
          <a:p>
            <a:pPr lvl="1" fontAlgn="base"/>
            <a:r>
              <a:rPr lang="en-US" sz="2000" dirty="0"/>
              <a:t>Asked about knowledge of benefits programs, interest in programs, where they get trusted information, and tested messages​</a:t>
            </a:r>
          </a:p>
          <a:p>
            <a:pPr lvl="1" fontAlgn="base"/>
            <a:r>
              <a:rPr lang="en-US" sz="2000" dirty="0"/>
              <a:t>Focus groups with older adults &amp; caregivers in four cities</a:t>
            </a:r>
          </a:p>
          <a:p>
            <a:pPr lvl="1" fontAlgn="base"/>
            <a:r>
              <a:rPr lang="en-US" sz="2000" dirty="0"/>
              <a:t>See findings at: </a:t>
            </a:r>
            <a:r>
              <a:rPr lang="en-US" sz="2000" dirty="0">
                <a:hlinkClick r:id="rId3"/>
              </a:rPr>
              <a:t>https://www.ncoa.org/centerforbenefits/outreach-toolkit/what-the-research-says/</a:t>
            </a:r>
            <a:r>
              <a:rPr lang="en-US" sz="2000" dirty="0"/>
              <a:t> </a:t>
            </a:r>
          </a:p>
          <a:p>
            <a:pPr fontAlgn="base"/>
            <a:r>
              <a:rPr lang="en-US" sz="2400" dirty="0"/>
              <a:t>2018: Repeated specifically with underrepresented populations (Asian-American, Latino, LGBT, Native American) with help from Diverse Elders Coalition</a:t>
            </a:r>
          </a:p>
        </p:txBody>
      </p:sp>
    </p:spTree>
    <p:extLst>
      <p:ext uri="{BB962C8B-B14F-4D97-AF65-F5344CB8AC3E}">
        <p14:creationId xmlns:p14="http://schemas.microsoft.com/office/powerpoint/2010/main" val="1607287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00CD41B-02EC-4493-8429-02EA03150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Awareness of Benefits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9F4B9FC-82D2-4409-9BD0-91952BCE07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0947" y="878223"/>
            <a:ext cx="8618384" cy="3900358"/>
          </a:xfrm>
        </p:spPr>
        <p:txBody>
          <a:bodyPr vert="horz" anchor="t">
            <a:noAutofit/>
          </a:bodyPr>
          <a:lstStyle/>
          <a:p>
            <a:pPr fontAlgn="base"/>
            <a:r>
              <a:rPr lang="en-US" sz="2000" dirty="0"/>
              <a:t>Both iterations of survey revealed little knowledge around Medicare Savings Programs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E71376-2F48-4AAE-90D8-F3F92E273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426" y="1587028"/>
            <a:ext cx="6767147" cy="3200677"/>
          </a:xfrm>
          <a:prstGeom prst="rect">
            <a:avLst/>
          </a:prstGeom>
        </p:spPr>
      </p:pic>
      <p:sp>
        <p:nvSpPr>
          <p:cNvPr id="3" name="Star: 5 Points 2">
            <a:extLst>
              <a:ext uri="{FF2B5EF4-FFF2-40B4-BE49-F238E27FC236}">
                <a16:creationId xmlns:a16="http://schemas.microsoft.com/office/drawing/2014/main" id="{5248802C-B095-4387-A544-A4E59495259A}"/>
              </a:ext>
            </a:extLst>
          </p:cNvPr>
          <p:cNvSpPr/>
          <p:nvPr/>
        </p:nvSpPr>
        <p:spPr>
          <a:xfrm>
            <a:off x="2115704" y="4114800"/>
            <a:ext cx="546813" cy="495837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00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00CD41B-02EC-4493-8429-02EA03150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Messaging that Works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9F4B9FC-82D2-4409-9BD0-91952BCE07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0947" y="887347"/>
            <a:ext cx="8561740" cy="3900358"/>
          </a:xfrm>
        </p:spPr>
        <p:txBody>
          <a:bodyPr vert="horz" anchor="t">
            <a:noAutofit/>
          </a:bodyPr>
          <a:lstStyle/>
          <a:p>
            <a:pPr fontAlgn="base"/>
            <a:r>
              <a:rPr lang="en-US" sz="2000" dirty="0"/>
              <a:t>Across both surveys and all population groups, and among focus group participants, the #1 message that resonated when asked what would compel people to seek information on these benefits was</a:t>
            </a:r>
          </a:p>
          <a:p>
            <a:pPr marL="0" indent="0" fontAlgn="base">
              <a:buNone/>
            </a:pPr>
            <a:endParaRPr lang="en-US" sz="2000" dirty="0"/>
          </a:p>
          <a:p>
            <a:pPr marL="0" indent="0" fontAlgn="base">
              <a:buNone/>
            </a:pPr>
            <a:r>
              <a:rPr lang="en-US" b="1" i="1" dirty="0"/>
              <a:t>“Help for people on fixed incomes is important because the cost of living goes up, but our incomes do not.”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91768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00CD41B-02EC-4493-8429-02EA03150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Messaging that Works (cont.)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3C2A37-1180-40AF-BCE3-C672FCE923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888" y="878542"/>
            <a:ext cx="7942513" cy="384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33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00CD41B-02EC-4493-8429-02EA03150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Trusted Sources of Information 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9F4B9FC-82D2-4409-9BD0-91952BCE07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0946" y="887347"/>
            <a:ext cx="5679547" cy="3900358"/>
          </a:xfrm>
        </p:spPr>
        <p:txBody>
          <a:bodyPr vert="horz" anchor="t">
            <a:noAutofit/>
          </a:bodyPr>
          <a:lstStyle/>
          <a:p>
            <a:pPr fontAlgn="base"/>
            <a:r>
              <a:rPr lang="en-US" sz="2200" dirty="0"/>
              <a:t>The original survey found that trust in Medicare, Social Security, providers, and aging agencies was high</a:t>
            </a:r>
          </a:p>
          <a:p>
            <a:pPr fontAlgn="base"/>
            <a:r>
              <a:rPr lang="en-US" sz="2200" dirty="0"/>
              <a:t>The major difference in the survey of diverse elders was that adult children and spouses were the most trusted sources of information, followed by local aging agencies</a:t>
            </a:r>
          </a:p>
          <a:p>
            <a:pPr fontAlgn="base"/>
            <a:r>
              <a:rPr lang="en-US" sz="2200" dirty="0"/>
              <a:t>Next step: Testing messages (specific focus on family) with different images in different languages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8E6530-64DA-4F4F-975D-2390A96E6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2869" y="1188136"/>
            <a:ext cx="2770183" cy="184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536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6279" y="1668163"/>
            <a:ext cx="7488194" cy="2186285"/>
          </a:xfrm>
        </p:spPr>
        <p:txBody>
          <a:bodyPr>
            <a:noAutofit/>
          </a:bodyPr>
          <a:lstStyle/>
          <a:p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NC SHIIP</a:t>
            </a:r>
          </a:p>
          <a:p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Rebranding the Brand!</a:t>
            </a:r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81124765"/>
      </p:ext>
    </p:extLst>
  </p:cSld>
  <p:clrMapOvr>
    <a:masterClrMapping/>
  </p:clrMapOvr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Title Slides">
  <a:themeElements>
    <a:clrScheme name="NCOA">
      <a:dk1>
        <a:sysClr val="windowText" lastClr="000000"/>
      </a:dk1>
      <a:lt1>
        <a:sysClr val="window" lastClr="FFFFFF"/>
      </a:lt1>
      <a:dk2>
        <a:srgbClr val="1F3D7C"/>
      </a:dk2>
      <a:lt2>
        <a:srgbClr val="F6F5EE"/>
      </a:lt2>
      <a:accent1>
        <a:srgbClr val="F9BF12"/>
      </a:accent1>
      <a:accent2>
        <a:srgbClr val="6EBF49"/>
      </a:accent2>
      <a:accent3>
        <a:srgbClr val="F47735"/>
      </a:accent3>
      <a:accent4>
        <a:srgbClr val="74489D"/>
      </a:accent4>
      <a:accent5>
        <a:srgbClr val="B3373C"/>
      </a:accent5>
      <a:accent6>
        <a:srgbClr val="4BACC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tent Slides">
  <a:themeElements>
    <a:clrScheme name="NCOA">
      <a:dk1>
        <a:sysClr val="windowText" lastClr="000000"/>
      </a:dk1>
      <a:lt1>
        <a:sysClr val="window" lastClr="FFFFFF"/>
      </a:lt1>
      <a:dk2>
        <a:srgbClr val="1F3D7C"/>
      </a:dk2>
      <a:lt2>
        <a:srgbClr val="F6F5EE"/>
      </a:lt2>
      <a:accent1>
        <a:srgbClr val="F9BF12"/>
      </a:accent1>
      <a:accent2>
        <a:srgbClr val="6EBF49"/>
      </a:accent2>
      <a:accent3>
        <a:srgbClr val="F47735"/>
      </a:accent3>
      <a:accent4>
        <a:srgbClr val="74489D"/>
      </a:accent4>
      <a:accent5>
        <a:srgbClr val="B3373C"/>
      </a:accent5>
      <a:accent6>
        <a:srgbClr val="4BACC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/>
      <a:lstStyle>
        <a:defPPr marL="173038" indent="-173038" eaLnBrk="0" hangingPunct="0">
          <a:spcBef>
            <a:spcPct val="20000"/>
          </a:spcBef>
          <a:buClr>
            <a:srgbClr val="003767"/>
          </a:buClr>
          <a:buSzPct val="80000"/>
          <a:buFont typeface="Wingdings" charset="2"/>
          <a:buChar char="§"/>
          <a:defRPr sz="1600" dirty="0" smtClean="0">
            <a:solidFill>
              <a:srgbClr val="003767"/>
            </a:solidFill>
            <a:latin typeface="Franklin Gothic Book"/>
            <a:ea typeface="ヒラギノ角ゴ Pro W3" charset="-128"/>
            <a:cs typeface="Franklin Gothic Book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Vertical and Horizontal design templat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Vertical and horizontal design slides.potx" id="{7E307492-4344-40EC-954C-E30551E95991}" vid="{493C3130-E1FA-416B-8465-D41FAD56C1B7}"/>
    </a:ext>
  </a:extLst>
</a:theme>
</file>

<file path=ppt/theme/theme5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CA32BE9F454045B8DACDD23207D45E" ma:contentTypeVersion="5" ma:contentTypeDescription="Create a new document." ma:contentTypeScope="" ma:versionID="cad09ca7a5d6f361e4364e330410cb53">
  <xsd:schema xmlns:xsd="http://www.w3.org/2001/XMLSchema" xmlns:xs="http://www.w3.org/2001/XMLSchema" xmlns:p="http://schemas.microsoft.com/office/2006/metadata/properties" xmlns:ns2="30f62db9-cbc3-4e0a-b422-46969ec0f1c2" targetNamespace="http://schemas.microsoft.com/office/2006/metadata/properties" ma:root="true" ma:fieldsID="e404a82d6c60642d2f271c7080e28714" ns2:_="">
    <xsd:import namespace="30f62db9-cbc3-4e0a-b422-46969ec0f1c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f62db9-cbc3-4e0a-b422-46969ec0f1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0B8B944-6B86-4E64-A32A-6FC04871300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6F374CB-B052-4316-B71F-23C8A128635E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30f62db9-cbc3-4e0a-b422-46969ec0f1c2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71D1DFF-9FCD-44EE-9FC5-197843E150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0f62db9-cbc3-4e0a-b422-46969ec0f1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1424</TotalTime>
  <Words>990</Words>
  <Application>Microsoft Office PowerPoint</Application>
  <PresentationFormat>On-screen Show (16:9)</PresentationFormat>
  <Paragraphs>165</Paragraphs>
  <Slides>35</Slides>
  <Notes>8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0" baseType="lpstr">
      <vt:lpstr>굴림</vt:lpstr>
      <vt:lpstr>Arial</vt:lpstr>
      <vt:lpstr>Calibri</vt:lpstr>
      <vt:lpstr>Century Gothic</vt:lpstr>
      <vt:lpstr>Courier New</vt:lpstr>
      <vt:lpstr>Garamond</vt:lpstr>
      <vt:lpstr>Symbol</vt:lpstr>
      <vt:lpstr>Times New Roman</vt:lpstr>
      <vt:lpstr>Wingdings</vt:lpstr>
      <vt:lpstr>Title Slides</vt:lpstr>
      <vt:lpstr>Content Slides</vt:lpstr>
      <vt:lpstr>Office Theme</vt:lpstr>
      <vt:lpstr>Vertical and Horizontal design template</vt:lpstr>
      <vt:lpstr>Savon</vt:lpstr>
      <vt:lpstr>Acrobat Document</vt:lpstr>
      <vt:lpstr>Taking a Closer Look at MIPPA Messaging   April 11, 2019   Ann Kayrish  Brandy Bauer  www.readytalk.com 1-866-740-1260, passcode 4796976</vt:lpstr>
      <vt:lpstr>Reminders </vt:lpstr>
      <vt:lpstr>On today’s call</vt:lpstr>
      <vt:lpstr>Messaging Research Update</vt:lpstr>
      <vt:lpstr>Awareness of Benefits</vt:lpstr>
      <vt:lpstr>Messaging that Works</vt:lpstr>
      <vt:lpstr>Messaging that Works (cont.)</vt:lpstr>
      <vt:lpstr>Trusted Sources of Information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MIPPA Messaging in Montana</vt:lpstr>
      <vt:lpstr>MIPPA Messaging in Montana</vt:lpstr>
      <vt:lpstr>MIPPA Messaging in Montana</vt:lpstr>
      <vt:lpstr>Medicare Benefits Outreach to Rural Missourians</vt:lpstr>
      <vt:lpstr>Demographics of Persons in Rural Communities </vt:lpstr>
      <vt:lpstr>Missouri Senior Food Insecurity Report</vt:lpstr>
      <vt:lpstr>PowerPoint Presentation</vt:lpstr>
      <vt:lpstr>NCOA’s LIS/MSP Potential  Eligible Map</vt:lpstr>
      <vt:lpstr>PowerPoint Presentation</vt:lpstr>
      <vt:lpstr>Missouri Medicare Boot Camps</vt:lpstr>
      <vt:lpstr>Community Anchors</vt:lpstr>
      <vt:lpstr> Missouri Health Care Navigators </vt:lpstr>
      <vt:lpstr>Health Resources and Services Administration</vt:lpstr>
      <vt:lpstr>Contact Information</vt:lpstr>
      <vt:lpstr>NCOA Resources and Contact Info</vt:lpstr>
    </vt:vector>
  </TitlesOfParts>
  <Company>National Council on Aging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2018 NCOA PPT Template</dc:title>
  <dc:creator>National Council on Aging</dc:creator>
  <cp:lastModifiedBy>Ann Kayrish</cp:lastModifiedBy>
  <cp:revision>3</cp:revision>
  <dcterms:created xsi:type="dcterms:W3CDTF">2011-08-25T21:05:55Z</dcterms:created>
  <dcterms:modified xsi:type="dcterms:W3CDTF">2019-04-12T15:24:46Z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0x010100AACA32BE9F454045B8DACDD23207D45E</vt:lpwstr>
  </property>
  <property fmtid="{D5CDD505-2E9C-101B-9397-08002B2CF9AE}" pid="3" name="Order">
    <vt:r8>59000</vt:r8>
  </property>
</Properties>
</file>