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3"/>
  </p:notesMasterIdLst>
  <p:sldIdLst>
    <p:sldId id="256" r:id="rId2"/>
    <p:sldId id="339" r:id="rId3"/>
    <p:sldId id="338" r:id="rId4"/>
    <p:sldId id="354" r:id="rId5"/>
    <p:sldId id="402" r:id="rId6"/>
    <p:sldId id="358" r:id="rId7"/>
    <p:sldId id="357" r:id="rId8"/>
    <p:sldId id="356" r:id="rId9"/>
    <p:sldId id="355" r:id="rId10"/>
    <p:sldId id="359" r:id="rId11"/>
    <p:sldId id="361" r:id="rId12"/>
    <p:sldId id="362" r:id="rId13"/>
    <p:sldId id="363" r:id="rId14"/>
    <p:sldId id="364" r:id="rId15"/>
    <p:sldId id="365" r:id="rId16"/>
    <p:sldId id="384" r:id="rId17"/>
    <p:sldId id="383" r:id="rId18"/>
    <p:sldId id="382" r:id="rId19"/>
    <p:sldId id="381" r:id="rId20"/>
    <p:sldId id="380" r:id="rId21"/>
    <p:sldId id="379" r:id="rId22"/>
    <p:sldId id="378" r:id="rId23"/>
    <p:sldId id="377" r:id="rId24"/>
    <p:sldId id="376" r:id="rId25"/>
    <p:sldId id="375" r:id="rId26"/>
    <p:sldId id="374" r:id="rId27"/>
    <p:sldId id="373" r:id="rId28"/>
    <p:sldId id="372" r:id="rId29"/>
    <p:sldId id="371" r:id="rId30"/>
    <p:sldId id="370" r:id="rId31"/>
    <p:sldId id="369" r:id="rId32"/>
    <p:sldId id="368" r:id="rId33"/>
    <p:sldId id="367" r:id="rId34"/>
    <p:sldId id="366" r:id="rId35"/>
    <p:sldId id="385" r:id="rId36"/>
    <p:sldId id="388" r:id="rId37"/>
    <p:sldId id="400" r:id="rId38"/>
    <p:sldId id="401" r:id="rId39"/>
    <p:sldId id="387" r:id="rId40"/>
    <p:sldId id="386" r:id="rId41"/>
    <p:sldId id="392" r:id="rId42"/>
    <p:sldId id="391" r:id="rId43"/>
    <p:sldId id="390" r:id="rId44"/>
    <p:sldId id="393" r:id="rId45"/>
    <p:sldId id="398" r:id="rId46"/>
    <p:sldId id="397" r:id="rId47"/>
    <p:sldId id="396" r:id="rId48"/>
    <p:sldId id="395" r:id="rId49"/>
    <p:sldId id="399" r:id="rId50"/>
    <p:sldId id="405" r:id="rId51"/>
    <p:sldId id="404"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3" autoAdjust="0"/>
    <p:restoredTop sz="74891" autoAdjust="0"/>
  </p:normalViewPr>
  <p:slideViewPr>
    <p:cSldViewPr>
      <p:cViewPr varScale="1">
        <p:scale>
          <a:sx n="81" d="100"/>
          <a:sy n="81" d="100"/>
        </p:scale>
        <p:origin x="774"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2" Type="http://schemas.openxmlformats.org/officeDocument/2006/relationships/hyperlink" Target="http://www.smpresource.org/login.aspx" TargetMode="External"/><Relationship Id="rId1" Type="http://schemas.openxmlformats.org/officeDocument/2006/relationships/hyperlink" Target="http://www.shiptacenter.org/"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www.shiptacenter.org/" TargetMode="External"/><Relationship Id="rId1" Type="http://schemas.openxmlformats.org/officeDocument/2006/relationships/hyperlink" Target="http://www.smpresource.org/login.aspx"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E47D13-61A0-45C3-B401-0E89099AA25E}" type="doc">
      <dgm:prSet loTypeId="urn:microsoft.com/office/officeart/2005/8/layout/chevron1" loCatId="process" qsTypeId="urn:microsoft.com/office/officeart/2005/8/quickstyle/simple1" qsCatId="simple" csTypeId="urn:microsoft.com/office/officeart/2005/8/colors/accent1_2" csCatId="accent1" phldr="1"/>
      <dgm:spPr/>
    </dgm:pt>
    <dgm:pt modelId="{20B4EEBF-3BF6-4B87-A3B1-CA10DC6EF523}">
      <dgm:prSet phldrT="[Text]"/>
      <dgm:spPr>
        <a:solidFill>
          <a:schemeClr val="accent2"/>
        </a:solidFill>
      </dgm:spPr>
      <dgm:t>
        <a:bodyPr/>
        <a:lstStyle/>
        <a:p>
          <a:r>
            <a:rPr lang="en-US" dirty="0" smtClean="0">
              <a:solidFill>
                <a:schemeClr val="accent2"/>
              </a:solidFill>
            </a:rPr>
            <a:t>.</a:t>
          </a:r>
          <a:endParaRPr lang="en-US" dirty="0">
            <a:solidFill>
              <a:schemeClr val="accent2"/>
            </a:solidFill>
          </a:endParaRPr>
        </a:p>
      </dgm:t>
    </dgm:pt>
    <dgm:pt modelId="{FCAC22A9-43FD-43EA-A088-04D7CC40BCF6}" type="parTrans" cxnId="{BD90486A-5DCA-4430-A54B-4F77BAAFD899}">
      <dgm:prSet/>
      <dgm:spPr/>
      <dgm:t>
        <a:bodyPr/>
        <a:lstStyle/>
        <a:p>
          <a:endParaRPr lang="en-US"/>
        </a:p>
      </dgm:t>
    </dgm:pt>
    <dgm:pt modelId="{051FD94F-B6C6-4EE2-B375-6CFFB44B291B}" type="sibTrans" cxnId="{BD90486A-5DCA-4430-A54B-4F77BAAFD899}">
      <dgm:prSet/>
      <dgm:spPr/>
      <dgm:t>
        <a:bodyPr/>
        <a:lstStyle/>
        <a:p>
          <a:endParaRPr lang="en-US"/>
        </a:p>
      </dgm:t>
    </dgm:pt>
    <dgm:pt modelId="{BDE392E1-2BD2-41F3-9D69-2DA2D5EFF3E7}">
      <dgm:prSet phldrT="[Text]"/>
      <dgm:spPr>
        <a:solidFill>
          <a:schemeClr val="accent6"/>
        </a:solidFill>
      </dgm:spPr>
      <dgm:t>
        <a:bodyPr/>
        <a:lstStyle/>
        <a:p>
          <a:r>
            <a:rPr lang="en-US" dirty="0" smtClean="0">
              <a:solidFill>
                <a:schemeClr val="accent6"/>
              </a:solidFill>
            </a:rPr>
            <a:t>.</a:t>
          </a:r>
          <a:endParaRPr lang="en-US" dirty="0">
            <a:solidFill>
              <a:schemeClr val="accent6"/>
            </a:solidFill>
          </a:endParaRPr>
        </a:p>
      </dgm:t>
    </dgm:pt>
    <dgm:pt modelId="{D85EF494-57AF-4EA7-BCD4-260C92DE6800}" type="parTrans" cxnId="{E50E561B-0BF7-4038-9159-1EFF68CCA8DA}">
      <dgm:prSet/>
      <dgm:spPr/>
      <dgm:t>
        <a:bodyPr/>
        <a:lstStyle/>
        <a:p>
          <a:endParaRPr lang="en-US"/>
        </a:p>
      </dgm:t>
    </dgm:pt>
    <dgm:pt modelId="{C04B0E6D-8689-4E18-BA59-BFDA57E390C6}" type="sibTrans" cxnId="{E50E561B-0BF7-4038-9159-1EFF68CCA8DA}">
      <dgm:prSet/>
      <dgm:spPr/>
      <dgm:t>
        <a:bodyPr/>
        <a:lstStyle/>
        <a:p>
          <a:endParaRPr lang="en-US"/>
        </a:p>
      </dgm:t>
    </dgm:pt>
    <dgm:pt modelId="{FEABF34E-A8A6-427E-9402-7263FF16DAF8}" type="pres">
      <dgm:prSet presAssocID="{ADE47D13-61A0-45C3-B401-0E89099AA25E}" presName="Name0" presStyleCnt="0">
        <dgm:presLayoutVars>
          <dgm:dir/>
          <dgm:animLvl val="lvl"/>
          <dgm:resizeHandles val="exact"/>
        </dgm:presLayoutVars>
      </dgm:prSet>
      <dgm:spPr/>
    </dgm:pt>
    <dgm:pt modelId="{4061C27C-38B6-43AF-BCF1-FF6ADF8E5A9C}" type="pres">
      <dgm:prSet presAssocID="{20B4EEBF-3BF6-4B87-A3B1-CA10DC6EF523}" presName="parTxOnly" presStyleLbl="node1" presStyleIdx="0" presStyleCnt="2" custScaleY="43618">
        <dgm:presLayoutVars>
          <dgm:chMax val="0"/>
          <dgm:chPref val="0"/>
          <dgm:bulletEnabled val="1"/>
        </dgm:presLayoutVars>
      </dgm:prSet>
      <dgm:spPr/>
      <dgm:t>
        <a:bodyPr/>
        <a:lstStyle/>
        <a:p>
          <a:endParaRPr lang="en-US"/>
        </a:p>
      </dgm:t>
    </dgm:pt>
    <dgm:pt modelId="{479F8EB9-7DBA-4456-B3D1-89FF0B13761F}" type="pres">
      <dgm:prSet presAssocID="{051FD94F-B6C6-4EE2-B375-6CFFB44B291B}" presName="parTxOnlySpace" presStyleCnt="0"/>
      <dgm:spPr/>
    </dgm:pt>
    <dgm:pt modelId="{B1E639E2-414A-49F8-B5B7-D6B733CF1528}" type="pres">
      <dgm:prSet presAssocID="{BDE392E1-2BD2-41F3-9D69-2DA2D5EFF3E7}" presName="parTxOnly" presStyleLbl="node1" presStyleIdx="1" presStyleCnt="2" custScaleY="43618" custLinFactX="4517" custLinFactNeighborX="100000" custLinFactNeighborY="0">
        <dgm:presLayoutVars>
          <dgm:chMax val="0"/>
          <dgm:chPref val="0"/>
          <dgm:bulletEnabled val="1"/>
        </dgm:presLayoutVars>
      </dgm:prSet>
      <dgm:spPr/>
      <dgm:t>
        <a:bodyPr/>
        <a:lstStyle/>
        <a:p>
          <a:endParaRPr lang="en-US"/>
        </a:p>
      </dgm:t>
    </dgm:pt>
  </dgm:ptLst>
  <dgm:cxnLst>
    <dgm:cxn modelId="{8B401412-5275-48D0-A79C-42AD0C45FC91}" type="presOf" srcId="{ADE47D13-61A0-45C3-B401-0E89099AA25E}" destId="{FEABF34E-A8A6-427E-9402-7263FF16DAF8}" srcOrd="0" destOrd="0" presId="urn:microsoft.com/office/officeart/2005/8/layout/chevron1"/>
    <dgm:cxn modelId="{BD90486A-5DCA-4430-A54B-4F77BAAFD899}" srcId="{ADE47D13-61A0-45C3-B401-0E89099AA25E}" destId="{20B4EEBF-3BF6-4B87-A3B1-CA10DC6EF523}" srcOrd="0" destOrd="0" parTransId="{FCAC22A9-43FD-43EA-A088-04D7CC40BCF6}" sibTransId="{051FD94F-B6C6-4EE2-B375-6CFFB44B291B}"/>
    <dgm:cxn modelId="{E50E561B-0BF7-4038-9159-1EFF68CCA8DA}" srcId="{ADE47D13-61A0-45C3-B401-0E89099AA25E}" destId="{BDE392E1-2BD2-41F3-9D69-2DA2D5EFF3E7}" srcOrd="1" destOrd="0" parTransId="{D85EF494-57AF-4EA7-BCD4-260C92DE6800}" sibTransId="{C04B0E6D-8689-4E18-BA59-BFDA57E390C6}"/>
    <dgm:cxn modelId="{1305CAB7-0DA4-4BD6-A345-C5D3920A762E}" type="presOf" srcId="{20B4EEBF-3BF6-4B87-A3B1-CA10DC6EF523}" destId="{4061C27C-38B6-43AF-BCF1-FF6ADF8E5A9C}" srcOrd="0" destOrd="0" presId="urn:microsoft.com/office/officeart/2005/8/layout/chevron1"/>
    <dgm:cxn modelId="{517D937B-F746-45A5-9506-FA243BAF8289}" type="presOf" srcId="{BDE392E1-2BD2-41F3-9D69-2DA2D5EFF3E7}" destId="{B1E639E2-414A-49F8-B5B7-D6B733CF1528}" srcOrd="0" destOrd="0" presId="urn:microsoft.com/office/officeart/2005/8/layout/chevron1"/>
    <dgm:cxn modelId="{D2734963-F35C-4BF6-A399-0519627B8A4B}" type="presParOf" srcId="{FEABF34E-A8A6-427E-9402-7263FF16DAF8}" destId="{4061C27C-38B6-43AF-BCF1-FF6ADF8E5A9C}" srcOrd="0" destOrd="0" presId="urn:microsoft.com/office/officeart/2005/8/layout/chevron1"/>
    <dgm:cxn modelId="{22AD82C3-AC61-42AB-979A-095E61C4A9C6}" type="presParOf" srcId="{FEABF34E-A8A6-427E-9402-7263FF16DAF8}" destId="{479F8EB9-7DBA-4456-B3D1-89FF0B13761F}" srcOrd="1" destOrd="0" presId="urn:microsoft.com/office/officeart/2005/8/layout/chevron1"/>
    <dgm:cxn modelId="{352C49D2-8D6B-46B6-AD61-E46E8E34BCC4}" type="presParOf" srcId="{FEABF34E-A8A6-427E-9402-7263FF16DAF8}" destId="{B1E639E2-414A-49F8-B5B7-D6B733CF1528}"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37A3C0-3830-41E9-9B54-AA33227EECD9}"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16CEA566-0A74-4972-A16B-B37D18B182C0}">
      <dgm:prSet custT="1"/>
      <dgm:spPr/>
      <dgm:t>
        <a:bodyPr/>
        <a:lstStyle/>
        <a:p>
          <a:pPr rtl="0"/>
          <a:r>
            <a:rPr lang="en-US" sz="1600" b="1" dirty="0" smtClean="0">
              <a:solidFill>
                <a:schemeClr val="tx1"/>
              </a:solidFill>
            </a:rPr>
            <a:t>SMPs </a:t>
          </a:r>
          <a:endParaRPr lang="en-US" sz="1600" b="1" dirty="0">
            <a:solidFill>
              <a:schemeClr val="tx1"/>
            </a:solidFill>
          </a:endParaRPr>
        </a:p>
      </dgm:t>
    </dgm:pt>
    <dgm:pt modelId="{0F183F3D-8805-46FE-8D4B-0DE26F7B37BC}" type="parTrans" cxnId="{81520C85-AC36-4406-9B21-7B6695D15906}">
      <dgm:prSet/>
      <dgm:spPr/>
      <dgm:t>
        <a:bodyPr/>
        <a:lstStyle/>
        <a:p>
          <a:endParaRPr lang="en-US">
            <a:solidFill>
              <a:schemeClr val="tx1"/>
            </a:solidFill>
          </a:endParaRPr>
        </a:p>
      </dgm:t>
    </dgm:pt>
    <dgm:pt modelId="{02AAAA57-F0F7-44CA-91C5-AC8F54F4E3E3}" type="sibTrans" cxnId="{81520C85-AC36-4406-9B21-7B6695D15906}">
      <dgm:prSet/>
      <dgm:spPr/>
      <dgm:t>
        <a:bodyPr/>
        <a:lstStyle/>
        <a:p>
          <a:endParaRPr lang="en-US">
            <a:solidFill>
              <a:schemeClr val="tx1"/>
            </a:solidFill>
          </a:endParaRPr>
        </a:p>
      </dgm:t>
    </dgm:pt>
    <dgm:pt modelId="{518A35C3-ED64-4951-9B76-964714FB6531}">
      <dgm:prSet custT="1"/>
      <dgm:spPr/>
      <dgm:t>
        <a:bodyPr/>
        <a:lstStyle/>
        <a:p>
          <a:pPr rtl="0"/>
          <a:r>
            <a:rPr lang="en-US" sz="1600" dirty="0" smtClean="0">
              <a:solidFill>
                <a:sysClr val="windowText" lastClr="000000"/>
              </a:solidFill>
              <a:latin typeface="Calibri"/>
              <a:ea typeface="+mn-ea"/>
              <a:cs typeface="+mn-cs"/>
            </a:rPr>
            <a:t>Step 1: Go to </a:t>
          </a:r>
          <a:r>
            <a:rPr lang="en-US" sz="1600" dirty="0" smtClean="0">
              <a:solidFill>
                <a:sysClr val="windowText" lastClr="000000"/>
              </a:solidFill>
              <a:latin typeface="Calibri"/>
              <a:ea typeface="+mn-ea"/>
              <a:cs typeface="+mn-cs"/>
              <a:hlinkClick xmlns:r="http://schemas.openxmlformats.org/officeDocument/2006/relationships" r:id="rId1"/>
            </a:rPr>
            <a:t>www.shiptacenter.org</a:t>
          </a:r>
          <a:r>
            <a:rPr lang="en-US" sz="1600" dirty="0" smtClean="0">
              <a:solidFill>
                <a:sysClr val="windowText" lastClr="000000"/>
              </a:solidFill>
              <a:latin typeface="Calibri"/>
              <a:ea typeface="+mn-ea"/>
              <a:cs typeface="+mn-cs"/>
            </a:rPr>
            <a:t> and click on the orange SHIP Login padlock to log in.</a:t>
          </a:r>
          <a:endParaRPr lang="en-US" sz="1600" dirty="0">
            <a:solidFill>
              <a:schemeClr val="tx1"/>
            </a:solidFill>
          </a:endParaRPr>
        </a:p>
      </dgm:t>
    </dgm:pt>
    <dgm:pt modelId="{E914FA6B-D22C-4A94-9C53-5EC35E16F33A}" type="parTrans" cxnId="{7CF67120-0158-4F92-B865-F63741E84F00}">
      <dgm:prSet/>
      <dgm:spPr/>
      <dgm:t>
        <a:bodyPr/>
        <a:lstStyle/>
        <a:p>
          <a:endParaRPr lang="en-US">
            <a:solidFill>
              <a:schemeClr val="tx1"/>
            </a:solidFill>
          </a:endParaRPr>
        </a:p>
      </dgm:t>
    </dgm:pt>
    <dgm:pt modelId="{9358E792-4254-4D14-9738-8D4E418FEC45}" type="sibTrans" cxnId="{7CF67120-0158-4F92-B865-F63741E84F00}">
      <dgm:prSet/>
      <dgm:spPr/>
      <dgm:t>
        <a:bodyPr/>
        <a:lstStyle/>
        <a:p>
          <a:endParaRPr lang="en-US">
            <a:solidFill>
              <a:schemeClr val="tx1"/>
            </a:solidFill>
          </a:endParaRPr>
        </a:p>
      </dgm:t>
    </dgm:pt>
    <dgm:pt modelId="{9F1EFADD-C8B0-47F2-88E9-E60E886C2B6A}">
      <dgm:prSet custT="1"/>
      <dgm:spPr>
        <a:solidFill>
          <a:schemeClr val="accent1">
            <a:lumMod val="60000"/>
            <a:lumOff val="40000"/>
          </a:schemeClr>
        </a:solidFill>
      </dgm:spPr>
      <dgm:t>
        <a:bodyPr/>
        <a:lstStyle/>
        <a:p>
          <a:r>
            <a:rPr lang="en-US" sz="1600" b="1" dirty="0">
              <a:solidFill>
                <a:schemeClr val="tx1"/>
              </a:solidFill>
            </a:rPr>
            <a:t>MIPPAs</a:t>
          </a:r>
        </a:p>
      </dgm:t>
    </dgm:pt>
    <dgm:pt modelId="{F3052050-3D40-4796-B28B-EE77D5D2F3F4}" type="parTrans" cxnId="{56150451-C857-4E16-9742-066697DCF3AB}">
      <dgm:prSet/>
      <dgm:spPr/>
      <dgm:t>
        <a:bodyPr/>
        <a:lstStyle/>
        <a:p>
          <a:endParaRPr lang="en-US"/>
        </a:p>
      </dgm:t>
    </dgm:pt>
    <dgm:pt modelId="{9BB95E51-9F02-4084-B12A-9B10D7F010C3}" type="sibTrans" cxnId="{56150451-C857-4E16-9742-066697DCF3AB}">
      <dgm:prSet/>
      <dgm:spPr/>
      <dgm:t>
        <a:bodyPr/>
        <a:lstStyle/>
        <a:p>
          <a:endParaRPr lang="en-US"/>
        </a:p>
      </dgm:t>
    </dgm:pt>
    <dgm:pt modelId="{3D0585AC-EC46-4FEA-B09A-A049B0C81218}">
      <dgm:prSet custT="1"/>
      <dgm:spPr>
        <a:solidFill>
          <a:schemeClr val="accent1">
            <a:lumMod val="20000"/>
            <a:lumOff val="80000"/>
            <a:alpha val="90000"/>
          </a:schemeClr>
        </a:solidFill>
        <a:ln>
          <a:solidFill>
            <a:schemeClr val="accent1">
              <a:lumMod val="20000"/>
              <a:lumOff val="80000"/>
              <a:alpha val="90000"/>
            </a:schemeClr>
          </a:solidFill>
        </a:ln>
      </dgm:spPr>
      <dgm:t>
        <a:bodyPr/>
        <a:lstStyle/>
        <a:p>
          <a:r>
            <a:rPr lang="en-US" sz="1600" dirty="0" smtClean="0">
              <a:solidFill>
                <a:sysClr val="windowText" lastClr="000000"/>
              </a:solidFill>
              <a:latin typeface="Calibri"/>
              <a:ea typeface="+mn-ea"/>
              <a:cs typeface="+mn-cs"/>
            </a:rPr>
            <a:t>Stay tuned for resources to be emailed to the MIPPA listserv.</a:t>
          </a:r>
          <a:endParaRPr lang="en-US" sz="1600" dirty="0">
            <a:solidFill>
              <a:sysClr val="windowText" lastClr="000000"/>
            </a:solidFill>
            <a:latin typeface="Calibri"/>
            <a:ea typeface="+mn-ea"/>
            <a:cs typeface="+mn-cs"/>
          </a:endParaRPr>
        </a:p>
      </dgm:t>
    </dgm:pt>
    <dgm:pt modelId="{3D0543D2-7989-4F12-99BF-CE4B0B23840C}" type="parTrans" cxnId="{935E893C-472B-43FA-B32D-77DE29C29427}">
      <dgm:prSet/>
      <dgm:spPr/>
      <dgm:t>
        <a:bodyPr/>
        <a:lstStyle/>
        <a:p>
          <a:endParaRPr lang="en-US"/>
        </a:p>
      </dgm:t>
    </dgm:pt>
    <dgm:pt modelId="{78EB53CA-1054-4E75-88BE-C47A5B770C20}" type="sibTrans" cxnId="{935E893C-472B-43FA-B32D-77DE29C29427}">
      <dgm:prSet/>
      <dgm:spPr/>
      <dgm:t>
        <a:bodyPr/>
        <a:lstStyle/>
        <a:p>
          <a:endParaRPr lang="en-US"/>
        </a:p>
      </dgm:t>
    </dgm:pt>
    <dgm:pt modelId="{B337EC1E-9161-43EC-AF98-2614B2617C8F}">
      <dgm:prSet custT="1"/>
      <dgm:spPr/>
      <dgm:t>
        <a:bodyPr/>
        <a:lstStyle/>
        <a:p>
          <a:r>
            <a:rPr lang="en-US" sz="1600" dirty="0" smtClean="0">
              <a:solidFill>
                <a:sysClr val="windowText" lastClr="000000"/>
              </a:solidFill>
              <a:latin typeface="Calibri"/>
              <a:ea typeface="+mn-ea"/>
              <a:cs typeface="+mn-cs"/>
            </a:rPr>
            <a:t>Step 1: Log in to the SMP Resource Library at </a:t>
          </a:r>
          <a:r>
            <a:rPr lang="en-US" sz="1600" dirty="0" smtClean="0">
              <a:solidFill>
                <a:sysClr val="windowText" lastClr="000000"/>
              </a:solidFill>
              <a:latin typeface="Calibri"/>
              <a:ea typeface="+mn-ea"/>
              <a:cs typeface="+mn-cs"/>
              <a:hlinkClick xmlns:r="http://schemas.openxmlformats.org/officeDocument/2006/relationships" r:id="rId2"/>
            </a:rPr>
            <a:t>www.smpresource.org/login.aspx</a:t>
          </a:r>
          <a:endParaRPr lang="en-US" sz="1600" dirty="0">
            <a:solidFill>
              <a:schemeClr val="tx1"/>
            </a:solidFill>
          </a:endParaRPr>
        </a:p>
      </dgm:t>
    </dgm:pt>
    <dgm:pt modelId="{32E6C8C9-45E9-49FA-B672-37E6D1B22A62}" type="parTrans" cxnId="{C1DD2756-7D00-46C0-8A8A-DB06058700A8}">
      <dgm:prSet/>
      <dgm:spPr/>
      <dgm:t>
        <a:bodyPr/>
        <a:lstStyle/>
        <a:p>
          <a:endParaRPr lang="en-US"/>
        </a:p>
      </dgm:t>
    </dgm:pt>
    <dgm:pt modelId="{8894E038-B4E2-4E9B-BBDC-B39B972BEB7E}" type="sibTrans" cxnId="{C1DD2756-7D00-46C0-8A8A-DB06058700A8}">
      <dgm:prSet/>
      <dgm:spPr/>
      <dgm:t>
        <a:bodyPr/>
        <a:lstStyle/>
        <a:p>
          <a:endParaRPr lang="en-US"/>
        </a:p>
      </dgm:t>
    </dgm:pt>
    <dgm:pt modelId="{FF35B5C3-2022-4514-A213-EF1253801608}">
      <dgm:prSet custT="1"/>
      <dgm:spPr/>
      <dgm:t>
        <a:bodyPr/>
        <a:lstStyle/>
        <a:p>
          <a:r>
            <a:rPr lang="en-US" sz="1600" b="1" dirty="0" smtClean="0">
              <a:solidFill>
                <a:schemeClr val="tx1"/>
              </a:solidFill>
            </a:rPr>
            <a:t>SHIPs</a:t>
          </a:r>
          <a:endParaRPr lang="en-US" sz="1600" dirty="0"/>
        </a:p>
      </dgm:t>
    </dgm:pt>
    <dgm:pt modelId="{72E40CC3-C5FD-45CA-97F9-D273B530899D}" type="parTrans" cxnId="{EB2AD119-A548-4606-A8A2-E16EEDD587A5}">
      <dgm:prSet/>
      <dgm:spPr/>
      <dgm:t>
        <a:bodyPr/>
        <a:lstStyle/>
        <a:p>
          <a:endParaRPr lang="en-US"/>
        </a:p>
      </dgm:t>
    </dgm:pt>
    <dgm:pt modelId="{7E5176A5-4A28-48FC-AA88-010F6F4589B8}" type="sibTrans" cxnId="{EB2AD119-A548-4606-A8A2-E16EEDD587A5}">
      <dgm:prSet/>
      <dgm:spPr/>
      <dgm:t>
        <a:bodyPr/>
        <a:lstStyle/>
        <a:p>
          <a:endParaRPr lang="en-US"/>
        </a:p>
      </dgm:t>
    </dgm:pt>
    <dgm:pt modelId="{1BF3AB5B-0B80-4675-A6C5-E54958D6AA91}">
      <dgm:prSet custT="1"/>
      <dgm:spPr/>
      <dgm:t>
        <a:bodyPr/>
        <a:lstStyle/>
        <a:p>
          <a:r>
            <a:rPr lang="en-US" sz="1600" i="1" dirty="0" smtClean="0">
              <a:solidFill>
                <a:sysClr val="windowText" lastClr="000000"/>
              </a:solidFill>
              <a:latin typeface="Calibri"/>
              <a:ea typeface="+mn-ea"/>
              <a:cs typeface="+mn-cs"/>
            </a:rPr>
            <a:t>Tip: Search for keyword “ESRD”</a:t>
          </a:r>
          <a:endParaRPr lang="en-US" sz="1600" dirty="0" smtClean="0">
            <a:solidFill>
              <a:sysClr val="windowText" lastClr="000000"/>
            </a:solidFill>
            <a:latin typeface="Calibri"/>
            <a:ea typeface="+mn-ea"/>
            <a:cs typeface="+mn-cs"/>
          </a:endParaRPr>
        </a:p>
      </dgm:t>
    </dgm:pt>
    <dgm:pt modelId="{B549C97B-1E3C-4230-A76D-90E98B94FB01}" type="parTrans" cxnId="{A6A90EBB-29E8-4B23-B10C-1F9B893949BC}">
      <dgm:prSet/>
      <dgm:spPr/>
      <dgm:t>
        <a:bodyPr/>
        <a:lstStyle/>
        <a:p>
          <a:endParaRPr lang="en-US"/>
        </a:p>
      </dgm:t>
    </dgm:pt>
    <dgm:pt modelId="{9605DFF6-B18F-494F-ABE0-9179F0D56E71}" type="sibTrans" cxnId="{A6A90EBB-29E8-4B23-B10C-1F9B893949BC}">
      <dgm:prSet/>
      <dgm:spPr/>
      <dgm:t>
        <a:bodyPr/>
        <a:lstStyle/>
        <a:p>
          <a:endParaRPr lang="en-US"/>
        </a:p>
      </dgm:t>
    </dgm:pt>
    <dgm:pt modelId="{9382182F-748E-4996-8C1B-1A9904189520}">
      <dgm:prSet custT="1"/>
      <dgm:spPr/>
      <dgm:t>
        <a:bodyPr/>
        <a:lstStyle/>
        <a:p>
          <a:pPr rtl="0"/>
          <a:r>
            <a:rPr lang="en-US" sz="1600" i="1" dirty="0" smtClean="0">
              <a:solidFill>
                <a:sysClr val="windowText" lastClr="000000"/>
              </a:solidFill>
              <a:latin typeface="Calibri"/>
              <a:ea typeface="+mn-ea"/>
              <a:cs typeface="+mn-cs"/>
            </a:rPr>
            <a:t>Tip: Search for keyword “ESRD”</a:t>
          </a:r>
          <a:endParaRPr lang="en-US" sz="1600" i="1" dirty="0">
            <a:solidFill>
              <a:sysClr val="windowText" lastClr="000000"/>
            </a:solidFill>
            <a:latin typeface="Calibri"/>
            <a:ea typeface="+mn-ea"/>
            <a:cs typeface="+mn-cs"/>
          </a:endParaRPr>
        </a:p>
      </dgm:t>
    </dgm:pt>
    <dgm:pt modelId="{95622DB0-FB2E-415D-99A8-9E3566F56369}" type="parTrans" cxnId="{D6D26464-FE5D-428C-B5D7-FF5D17232406}">
      <dgm:prSet/>
      <dgm:spPr/>
      <dgm:t>
        <a:bodyPr/>
        <a:lstStyle/>
        <a:p>
          <a:endParaRPr lang="en-US"/>
        </a:p>
      </dgm:t>
    </dgm:pt>
    <dgm:pt modelId="{9A0FCB4A-114D-4621-A15F-D6733AC71F53}" type="sibTrans" cxnId="{D6D26464-FE5D-428C-B5D7-FF5D17232406}">
      <dgm:prSet/>
      <dgm:spPr/>
      <dgm:t>
        <a:bodyPr/>
        <a:lstStyle/>
        <a:p>
          <a:endParaRPr lang="en-US"/>
        </a:p>
      </dgm:t>
    </dgm:pt>
    <dgm:pt modelId="{C9C2E9D1-B09F-4DDA-8277-C1D873E1308C}">
      <dgm:prSet custT="1"/>
      <dgm:spPr/>
      <dgm:t>
        <a:bodyPr/>
        <a:lstStyle/>
        <a:p>
          <a:r>
            <a:rPr lang="en-US" sz="1600" dirty="0" smtClean="0">
              <a:solidFill>
                <a:sysClr val="windowText" lastClr="000000"/>
              </a:solidFill>
              <a:latin typeface="Calibri"/>
              <a:ea typeface="+mn-ea"/>
              <a:cs typeface="+mn-cs"/>
            </a:rPr>
            <a:t>Step 2: View the "Recent" list or conduct a search</a:t>
          </a:r>
          <a:endParaRPr lang="en-US" sz="1600" dirty="0">
            <a:solidFill>
              <a:schemeClr val="tx1"/>
            </a:solidFill>
          </a:endParaRPr>
        </a:p>
      </dgm:t>
    </dgm:pt>
    <dgm:pt modelId="{45752F96-B36E-4AC4-B8C8-FA54E6B88BC2}" type="parTrans" cxnId="{F2280F27-7A25-4A40-9E2E-5CD312A3A7AE}">
      <dgm:prSet/>
      <dgm:spPr/>
      <dgm:t>
        <a:bodyPr/>
        <a:lstStyle/>
        <a:p>
          <a:endParaRPr lang="en-US"/>
        </a:p>
      </dgm:t>
    </dgm:pt>
    <dgm:pt modelId="{C916171D-A76C-400D-80CF-C84048736DC9}" type="sibTrans" cxnId="{F2280F27-7A25-4A40-9E2E-5CD312A3A7AE}">
      <dgm:prSet/>
      <dgm:spPr/>
      <dgm:t>
        <a:bodyPr/>
        <a:lstStyle/>
        <a:p>
          <a:endParaRPr lang="en-US"/>
        </a:p>
      </dgm:t>
    </dgm:pt>
    <dgm:pt modelId="{3A207392-D959-428A-8555-55BDF4077C80}">
      <dgm:prSet custT="1"/>
      <dgm:spPr/>
      <dgm:t>
        <a:bodyPr/>
        <a:lstStyle/>
        <a:p>
          <a:pPr rtl="0"/>
          <a:r>
            <a:rPr lang="en-US" sz="1600" dirty="0" smtClean="0">
              <a:solidFill>
                <a:sysClr val="windowText" lastClr="000000"/>
              </a:solidFill>
              <a:latin typeface="Calibri"/>
              <a:ea typeface="+mn-ea"/>
              <a:cs typeface="+mn-cs"/>
            </a:rPr>
            <a:t>Step 2: Go to the Resource Library and view the "Recent" list or conduct a search.</a:t>
          </a:r>
          <a:endParaRPr lang="en-US" sz="1600" dirty="0">
            <a:solidFill>
              <a:schemeClr val="tx1"/>
            </a:solidFill>
          </a:endParaRPr>
        </a:p>
      </dgm:t>
    </dgm:pt>
    <dgm:pt modelId="{34CC691C-F139-47EB-8CA0-7E486304A88B}" type="parTrans" cxnId="{3D924FD3-2064-4270-A8F0-8FAF5A13D74B}">
      <dgm:prSet/>
      <dgm:spPr/>
    </dgm:pt>
    <dgm:pt modelId="{CC6C9F11-E9D8-42B8-9F18-F5DD38CB963B}" type="sibTrans" cxnId="{3D924FD3-2064-4270-A8F0-8FAF5A13D74B}">
      <dgm:prSet/>
      <dgm:spPr/>
    </dgm:pt>
    <dgm:pt modelId="{74915B1C-75CB-4326-941D-D3CEE7878919}" type="pres">
      <dgm:prSet presAssocID="{9C37A3C0-3830-41E9-9B54-AA33227EECD9}" presName="Name0" presStyleCnt="0">
        <dgm:presLayoutVars>
          <dgm:dir/>
          <dgm:animLvl val="lvl"/>
          <dgm:resizeHandles val="exact"/>
        </dgm:presLayoutVars>
      </dgm:prSet>
      <dgm:spPr/>
      <dgm:t>
        <a:bodyPr/>
        <a:lstStyle/>
        <a:p>
          <a:endParaRPr lang="en-US"/>
        </a:p>
      </dgm:t>
    </dgm:pt>
    <dgm:pt modelId="{3AFBB5C3-6867-499D-B4C0-2E70E0B87A6B}" type="pres">
      <dgm:prSet presAssocID="{16CEA566-0A74-4972-A16B-B37D18B182C0}" presName="composite" presStyleCnt="0"/>
      <dgm:spPr/>
    </dgm:pt>
    <dgm:pt modelId="{7C377906-6FC7-4352-9FAF-D48300B6E5E5}" type="pres">
      <dgm:prSet presAssocID="{16CEA566-0A74-4972-A16B-B37D18B182C0}" presName="parTx" presStyleLbl="alignNode1" presStyleIdx="0" presStyleCnt="3">
        <dgm:presLayoutVars>
          <dgm:chMax val="0"/>
          <dgm:chPref val="0"/>
          <dgm:bulletEnabled val="1"/>
        </dgm:presLayoutVars>
      </dgm:prSet>
      <dgm:spPr/>
      <dgm:t>
        <a:bodyPr/>
        <a:lstStyle/>
        <a:p>
          <a:endParaRPr lang="en-US"/>
        </a:p>
      </dgm:t>
    </dgm:pt>
    <dgm:pt modelId="{FDE5531C-8674-4FAB-B57E-BFF626120889}" type="pres">
      <dgm:prSet presAssocID="{16CEA566-0A74-4972-A16B-B37D18B182C0}" presName="desTx" presStyleLbl="alignAccFollowNode1" presStyleIdx="0" presStyleCnt="3">
        <dgm:presLayoutVars>
          <dgm:bulletEnabled val="1"/>
        </dgm:presLayoutVars>
      </dgm:prSet>
      <dgm:spPr/>
      <dgm:t>
        <a:bodyPr/>
        <a:lstStyle/>
        <a:p>
          <a:endParaRPr lang="en-US"/>
        </a:p>
      </dgm:t>
    </dgm:pt>
    <dgm:pt modelId="{A3A21580-6475-48DC-9866-94FCF3942A38}" type="pres">
      <dgm:prSet presAssocID="{02AAAA57-F0F7-44CA-91C5-AC8F54F4E3E3}" presName="space" presStyleCnt="0"/>
      <dgm:spPr/>
    </dgm:pt>
    <dgm:pt modelId="{B8A1C4F5-25D4-42CF-8FB3-DCDFBA49B9A1}" type="pres">
      <dgm:prSet presAssocID="{FF35B5C3-2022-4514-A213-EF1253801608}" presName="composite" presStyleCnt="0"/>
      <dgm:spPr/>
    </dgm:pt>
    <dgm:pt modelId="{189036BE-D9B2-4AFB-AD07-744BEF7FA3DB}" type="pres">
      <dgm:prSet presAssocID="{FF35B5C3-2022-4514-A213-EF1253801608}" presName="parTx" presStyleLbl="alignNode1" presStyleIdx="1" presStyleCnt="3">
        <dgm:presLayoutVars>
          <dgm:chMax val="0"/>
          <dgm:chPref val="0"/>
          <dgm:bulletEnabled val="1"/>
        </dgm:presLayoutVars>
      </dgm:prSet>
      <dgm:spPr/>
      <dgm:t>
        <a:bodyPr/>
        <a:lstStyle/>
        <a:p>
          <a:endParaRPr lang="en-US"/>
        </a:p>
      </dgm:t>
    </dgm:pt>
    <dgm:pt modelId="{3D959629-0C4A-48BD-AD70-5E995A7385F1}" type="pres">
      <dgm:prSet presAssocID="{FF35B5C3-2022-4514-A213-EF1253801608}" presName="desTx" presStyleLbl="alignAccFollowNode1" presStyleIdx="1" presStyleCnt="3">
        <dgm:presLayoutVars>
          <dgm:bulletEnabled val="1"/>
        </dgm:presLayoutVars>
      </dgm:prSet>
      <dgm:spPr/>
      <dgm:t>
        <a:bodyPr/>
        <a:lstStyle/>
        <a:p>
          <a:endParaRPr lang="en-US"/>
        </a:p>
      </dgm:t>
    </dgm:pt>
    <dgm:pt modelId="{4918FA17-841E-4BBB-A835-420AB7406BF4}" type="pres">
      <dgm:prSet presAssocID="{7E5176A5-4A28-48FC-AA88-010F6F4589B8}" presName="space" presStyleCnt="0"/>
      <dgm:spPr/>
    </dgm:pt>
    <dgm:pt modelId="{3F8A71E2-5F89-4F66-BCA8-B85FB4231312}" type="pres">
      <dgm:prSet presAssocID="{9F1EFADD-C8B0-47F2-88E9-E60E886C2B6A}" presName="composite" presStyleCnt="0"/>
      <dgm:spPr/>
    </dgm:pt>
    <dgm:pt modelId="{1B3D6E98-993A-47E0-A57D-9D63C9B3F03B}" type="pres">
      <dgm:prSet presAssocID="{9F1EFADD-C8B0-47F2-88E9-E60E886C2B6A}" presName="parTx" presStyleLbl="alignNode1" presStyleIdx="2" presStyleCnt="3" custScaleX="83512">
        <dgm:presLayoutVars>
          <dgm:chMax val="0"/>
          <dgm:chPref val="0"/>
          <dgm:bulletEnabled val="1"/>
        </dgm:presLayoutVars>
      </dgm:prSet>
      <dgm:spPr/>
      <dgm:t>
        <a:bodyPr/>
        <a:lstStyle/>
        <a:p>
          <a:endParaRPr lang="en-US"/>
        </a:p>
      </dgm:t>
    </dgm:pt>
    <dgm:pt modelId="{4F7F8249-DCA6-48D2-93C7-9595FBC09987}" type="pres">
      <dgm:prSet presAssocID="{9F1EFADD-C8B0-47F2-88E9-E60E886C2B6A}" presName="desTx" presStyleLbl="alignAccFollowNode1" presStyleIdx="2" presStyleCnt="3" custScaleX="84111">
        <dgm:presLayoutVars>
          <dgm:bulletEnabled val="1"/>
        </dgm:presLayoutVars>
      </dgm:prSet>
      <dgm:spPr/>
      <dgm:t>
        <a:bodyPr/>
        <a:lstStyle/>
        <a:p>
          <a:endParaRPr lang="en-US"/>
        </a:p>
      </dgm:t>
    </dgm:pt>
  </dgm:ptLst>
  <dgm:cxnLst>
    <dgm:cxn modelId="{EB2AD119-A548-4606-A8A2-E16EEDD587A5}" srcId="{9C37A3C0-3830-41E9-9B54-AA33227EECD9}" destId="{FF35B5C3-2022-4514-A213-EF1253801608}" srcOrd="1" destOrd="0" parTransId="{72E40CC3-C5FD-45CA-97F9-D273B530899D}" sibTransId="{7E5176A5-4A28-48FC-AA88-010F6F4589B8}"/>
    <dgm:cxn modelId="{6B04B75A-AC41-4CA9-B4B3-64C7EB8DFCD6}" type="presOf" srcId="{B337EC1E-9161-43EC-AF98-2614B2617C8F}" destId="{FDE5531C-8674-4FAB-B57E-BFF626120889}" srcOrd="0" destOrd="0" presId="urn:microsoft.com/office/officeart/2005/8/layout/hList1"/>
    <dgm:cxn modelId="{81520C85-AC36-4406-9B21-7B6695D15906}" srcId="{9C37A3C0-3830-41E9-9B54-AA33227EECD9}" destId="{16CEA566-0A74-4972-A16B-B37D18B182C0}" srcOrd="0" destOrd="0" parTransId="{0F183F3D-8805-46FE-8D4B-0DE26F7B37BC}" sibTransId="{02AAAA57-F0F7-44CA-91C5-AC8F54F4E3E3}"/>
    <dgm:cxn modelId="{5CF6EC11-9E77-4726-AB41-FCDB1BEDF80B}" type="presOf" srcId="{C9C2E9D1-B09F-4DDA-8277-C1D873E1308C}" destId="{FDE5531C-8674-4FAB-B57E-BFF626120889}" srcOrd="0" destOrd="1" presId="urn:microsoft.com/office/officeart/2005/8/layout/hList1"/>
    <dgm:cxn modelId="{F1377640-92B7-4ED9-AB82-8ABBC761172E}" type="presOf" srcId="{9382182F-748E-4996-8C1B-1A9904189520}" destId="{3D959629-0C4A-48BD-AD70-5E995A7385F1}" srcOrd="0" destOrd="2" presId="urn:microsoft.com/office/officeart/2005/8/layout/hList1"/>
    <dgm:cxn modelId="{E4E5163D-CA39-44E9-88BF-AEF47154CC06}" type="presOf" srcId="{FF35B5C3-2022-4514-A213-EF1253801608}" destId="{189036BE-D9B2-4AFB-AD07-744BEF7FA3DB}" srcOrd="0" destOrd="0" presId="urn:microsoft.com/office/officeart/2005/8/layout/hList1"/>
    <dgm:cxn modelId="{7CF67120-0158-4F92-B865-F63741E84F00}" srcId="{FF35B5C3-2022-4514-A213-EF1253801608}" destId="{518A35C3-ED64-4951-9B76-964714FB6531}" srcOrd="0" destOrd="0" parTransId="{E914FA6B-D22C-4A94-9C53-5EC35E16F33A}" sibTransId="{9358E792-4254-4D14-9738-8D4E418FEC45}"/>
    <dgm:cxn modelId="{809DD28D-D2C0-4897-90BC-61508EF43D29}" type="presOf" srcId="{9F1EFADD-C8B0-47F2-88E9-E60E886C2B6A}" destId="{1B3D6E98-993A-47E0-A57D-9D63C9B3F03B}" srcOrd="0" destOrd="0" presId="urn:microsoft.com/office/officeart/2005/8/layout/hList1"/>
    <dgm:cxn modelId="{712FBC76-3C96-4A8E-B4EE-1714332B229B}" type="presOf" srcId="{9C37A3C0-3830-41E9-9B54-AA33227EECD9}" destId="{74915B1C-75CB-4326-941D-D3CEE7878919}" srcOrd="0" destOrd="0" presId="urn:microsoft.com/office/officeart/2005/8/layout/hList1"/>
    <dgm:cxn modelId="{D6D26464-FE5D-428C-B5D7-FF5D17232406}" srcId="{3A207392-D959-428A-8555-55BDF4077C80}" destId="{9382182F-748E-4996-8C1B-1A9904189520}" srcOrd="0" destOrd="0" parTransId="{95622DB0-FB2E-415D-99A8-9E3566F56369}" sibTransId="{9A0FCB4A-114D-4621-A15F-D6733AC71F53}"/>
    <dgm:cxn modelId="{EEEE8CAF-1E72-4163-B03D-D9B074A568B8}" type="presOf" srcId="{518A35C3-ED64-4951-9B76-964714FB6531}" destId="{3D959629-0C4A-48BD-AD70-5E995A7385F1}" srcOrd="0" destOrd="0" presId="urn:microsoft.com/office/officeart/2005/8/layout/hList1"/>
    <dgm:cxn modelId="{935E893C-472B-43FA-B32D-77DE29C29427}" srcId="{9F1EFADD-C8B0-47F2-88E9-E60E886C2B6A}" destId="{3D0585AC-EC46-4FEA-B09A-A049B0C81218}" srcOrd="0" destOrd="0" parTransId="{3D0543D2-7989-4F12-99BF-CE4B0B23840C}" sibTransId="{78EB53CA-1054-4E75-88BE-C47A5B770C20}"/>
    <dgm:cxn modelId="{3D924FD3-2064-4270-A8F0-8FAF5A13D74B}" srcId="{FF35B5C3-2022-4514-A213-EF1253801608}" destId="{3A207392-D959-428A-8555-55BDF4077C80}" srcOrd="1" destOrd="0" parTransId="{34CC691C-F139-47EB-8CA0-7E486304A88B}" sibTransId="{CC6C9F11-E9D8-42B8-9F18-F5DD38CB963B}"/>
    <dgm:cxn modelId="{A6A90EBB-29E8-4B23-B10C-1F9B893949BC}" srcId="{16CEA566-0A74-4972-A16B-B37D18B182C0}" destId="{1BF3AB5B-0B80-4675-A6C5-E54958D6AA91}" srcOrd="2" destOrd="0" parTransId="{B549C97B-1E3C-4230-A76D-90E98B94FB01}" sibTransId="{9605DFF6-B18F-494F-ABE0-9179F0D56E71}"/>
    <dgm:cxn modelId="{1D9C0824-5D6D-4D8E-BEBC-81AC51F8CF63}" type="presOf" srcId="{3D0585AC-EC46-4FEA-B09A-A049B0C81218}" destId="{4F7F8249-DCA6-48D2-93C7-9595FBC09987}" srcOrd="0" destOrd="0" presId="urn:microsoft.com/office/officeart/2005/8/layout/hList1"/>
    <dgm:cxn modelId="{56150451-C857-4E16-9742-066697DCF3AB}" srcId="{9C37A3C0-3830-41E9-9B54-AA33227EECD9}" destId="{9F1EFADD-C8B0-47F2-88E9-E60E886C2B6A}" srcOrd="2" destOrd="0" parTransId="{F3052050-3D40-4796-B28B-EE77D5D2F3F4}" sibTransId="{9BB95E51-9F02-4084-B12A-9B10D7F010C3}"/>
    <dgm:cxn modelId="{F390F77F-9657-431F-9FF8-4A1F43E812D4}" type="presOf" srcId="{16CEA566-0A74-4972-A16B-B37D18B182C0}" destId="{7C377906-6FC7-4352-9FAF-D48300B6E5E5}" srcOrd="0" destOrd="0" presId="urn:microsoft.com/office/officeart/2005/8/layout/hList1"/>
    <dgm:cxn modelId="{054B8DE0-9E9E-40F1-98BE-51329E059A9F}" type="presOf" srcId="{1BF3AB5B-0B80-4675-A6C5-E54958D6AA91}" destId="{FDE5531C-8674-4FAB-B57E-BFF626120889}" srcOrd="0" destOrd="2" presId="urn:microsoft.com/office/officeart/2005/8/layout/hList1"/>
    <dgm:cxn modelId="{598C2C0D-5763-463C-9A05-47598BDE97FF}" type="presOf" srcId="{3A207392-D959-428A-8555-55BDF4077C80}" destId="{3D959629-0C4A-48BD-AD70-5E995A7385F1}" srcOrd="0" destOrd="1" presId="urn:microsoft.com/office/officeart/2005/8/layout/hList1"/>
    <dgm:cxn modelId="{C1DD2756-7D00-46C0-8A8A-DB06058700A8}" srcId="{16CEA566-0A74-4972-A16B-B37D18B182C0}" destId="{B337EC1E-9161-43EC-AF98-2614B2617C8F}" srcOrd="0" destOrd="0" parTransId="{32E6C8C9-45E9-49FA-B672-37E6D1B22A62}" sibTransId="{8894E038-B4E2-4E9B-BBDC-B39B972BEB7E}"/>
    <dgm:cxn modelId="{F2280F27-7A25-4A40-9E2E-5CD312A3A7AE}" srcId="{16CEA566-0A74-4972-A16B-B37D18B182C0}" destId="{C9C2E9D1-B09F-4DDA-8277-C1D873E1308C}" srcOrd="1" destOrd="0" parTransId="{45752F96-B36E-4AC4-B8C8-FA54E6B88BC2}" sibTransId="{C916171D-A76C-400D-80CF-C84048736DC9}"/>
    <dgm:cxn modelId="{D51757D7-F624-4E87-AF33-0D340E739EF1}" type="presParOf" srcId="{74915B1C-75CB-4326-941D-D3CEE7878919}" destId="{3AFBB5C3-6867-499D-B4C0-2E70E0B87A6B}" srcOrd="0" destOrd="0" presId="urn:microsoft.com/office/officeart/2005/8/layout/hList1"/>
    <dgm:cxn modelId="{FD90C944-7CDE-4168-890C-A21851B873FA}" type="presParOf" srcId="{3AFBB5C3-6867-499D-B4C0-2E70E0B87A6B}" destId="{7C377906-6FC7-4352-9FAF-D48300B6E5E5}" srcOrd="0" destOrd="0" presId="urn:microsoft.com/office/officeart/2005/8/layout/hList1"/>
    <dgm:cxn modelId="{67558247-3BFA-4229-9F7F-3CAACF656007}" type="presParOf" srcId="{3AFBB5C3-6867-499D-B4C0-2E70E0B87A6B}" destId="{FDE5531C-8674-4FAB-B57E-BFF626120889}" srcOrd="1" destOrd="0" presId="urn:microsoft.com/office/officeart/2005/8/layout/hList1"/>
    <dgm:cxn modelId="{6BE8B7A3-047A-4DDC-9E68-7FA7F2E4A410}" type="presParOf" srcId="{74915B1C-75CB-4326-941D-D3CEE7878919}" destId="{A3A21580-6475-48DC-9866-94FCF3942A38}" srcOrd="1" destOrd="0" presId="urn:microsoft.com/office/officeart/2005/8/layout/hList1"/>
    <dgm:cxn modelId="{2F08AF8C-5A0C-49A3-8E50-D4B4B8729241}" type="presParOf" srcId="{74915B1C-75CB-4326-941D-D3CEE7878919}" destId="{B8A1C4F5-25D4-42CF-8FB3-DCDFBA49B9A1}" srcOrd="2" destOrd="0" presId="urn:microsoft.com/office/officeart/2005/8/layout/hList1"/>
    <dgm:cxn modelId="{43CD5E01-C755-48F8-89AB-1119A406E62A}" type="presParOf" srcId="{B8A1C4F5-25D4-42CF-8FB3-DCDFBA49B9A1}" destId="{189036BE-D9B2-4AFB-AD07-744BEF7FA3DB}" srcOrd="0" destOrd="0" presId="urn:microsoft.com/office/officeart/2005/8/layout/hList1"/>
    <dgm:cxn modelId="{399A8EBB-B7AE-4E4C-9311-E09764FB980E}" type="presParOf" srcId="{B8A1C4F5-25D4-42CF-8FB3-DCDFBA49B9A1}" destId="{3D959629-0C4A-48BD-AD70-5E995A7385F1}" srcOrd="1" destOrd="0" presId="urn:microsoft.com/office/officeart/2005/8/layout/hList1"/>
    <dgm:cxn modelId="{06BB5D8A-B830-485F-A42C-7E5E8C61B392}" type="presParOf" srcId="{74915B1C-75CB-4326-941D-D3CEE7878919}" destId="{4918FA17-841E-4BBB-A835-420AB7406BF4}" srcOrd="3" destOrd="0" presId="urn:microsoft.com/office/officeart/2005/8/layout/hList1"/>
    <dgm:cxn modelId="{3E7F5088-863C-4740-8170-568D2B2A5E4F}" type="presParOf" srcId="{74915B1C-75CB-4326-941D-D3CEE7878919}" destId="{3F8A71E2-5F89-4F66-BCA8-B85FB4231312}" srcOrd="4" destOrd="0" presId="urn:microsoft.com/office/officeart/2005/8/layout/hList1"/>
    <dgm:cxn modelId="{EA227F27-E0BD-4950-A7CF-608380096E24}" type="presParOf" srcId="{3F8A71E2-5F89-4F66-BCA8-B85FB4231312}" destId="{1B3D6E98-993A-47E0-A57D-9D63C9B3F03B}" srcOrd="0" destOrd="0" presId="urn:microsoft.com/office/officeart/2005/8/layout/hList1"/>
    <dgm:cxn modelId="{60137438-EB07-460B-80FF-D6AD78A31430}" type="presParOf" srcId="{3F8A71E2-5F89-4F66-BCA8-B85FB4231312}" destId="{4F7F8249-DCA6-48D2-93C7-9595FBC0998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77906-6FC7-4352-9FAF-D48300B6E5E5}">
      <dsp:nvSpPr>
        <dsp:cNvPr id="0" name=""/>
        <dsp:cNvSpPr/>
      </dsp:nvSpPr>
      <dsp:spPr>
        <a:xfrm>
          <a:off x="190847" y="1105573"/>
          <a:ext cx="2728338" cy="351696"/>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0">
            <a:lnSpc>
              <a:spcPct val="90000"/>
            </a:lnSpc>
            <a:spcBef>
              <a:spcPct val="0"/>
            </a:spcBef>
            <a:spcAft>
              <a:spcPct val="35000"/>
            </a:spcAft>
          </a:pPr>
          <a:r>
            <a:rPr lang="en-US" sz="1600" b="1" kern="1200" dirty="0" smtClean="0">
              <a:solidFill>
                <a:schemeClr val="tx1"/>
              </a:solidFill>
            </a:rPr>
            <a:t>SMPs </a:t>
          </a:r>
          <a:endParaRPr lang="en-US" sz="1600" b="1" kern="1200" dirty="0">
            <a:solidFill>
              <a:schemeClr val="tx1"/>
            </a:solidFill>
          </a:endParaRPr>
        </a:p>
      </dsp:txBody>
      <dsp:txXfrm>
        <a:off x="190847" y="1105573"/>
        <a:ext cx="2728338" cy="351696"/>
      </dsp:txXfrm>
    </dsp:sp>
    <dsp:sp modelId="{FDE5531C-8674-4FAB-B57E-BFF626120889}">
      <dsp:nvSpPr>
        <dsp:cNvPr id="0" name=""/>
        <dsp:cNvSpPr/>
      </dsp:nvSpPr>
      <dsp:spPr>
        <a:xfrm>
          <a:off x="190847" y="1457270"/>
          <a:ext cx="2728338" cy="2542556"/>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a:ea typeface="+mn-ea"/>
              <a:cs typeface="+mn-cs"/>
            </a:rPr>
            <a:t>Step 1: Log in to the SMP Resource Library at </a:t>
          </a:r>
          <a:r>
            <a:rPr lang="en-US" sz="1600" kern="1200" dirty="0" smtClean="0">
              <a:solidFill>
                <a:sysClr val="windowText" lastClr="000000"/>
              </a:solidFill>
              <a:latin typeface="Calibri"/>
              <a:ea typeface="+mn-ea"/>
              <a:cs typeface="+mn-cs"/>
              <a:hlinkClick xmlns:r="http://schemas.openxmlformats.org/officeDocument/2006/relationships" r:id="rId1"/>
            </a:rPr>
            <a:t>www.smpresource.org/login.aspx</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a:ea typeface="+mn-ea"/>
              <a:cs typeface="+mn-cs"/>
            </a:rPr>
            <a:t>Step 2: View the "Recent" list or conduct a search</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i="1" kern="1200" dirty="0" smtClean="0">
              <a:solidFill>
                <a:sysClr val="windowText" lastClr="000000"/>
              </a:solidFill>
              <a:latin typeface="Calibri"/>
              <a:ea typeface="+mn-ea"/>
              <a:cs typeface="+mn-cs"/>
            </a:rPr>
            <a:t>Tip: Search for keyword “ESRD”</a:t>
          </a:r>
          <a:endParaRPr lang="en-US" sz="1600" kern="1200" dirty="0" smtClean="0">
            <a:solidFill>
              <a:sysClr val="windowText" lastClr="000000"/>
            </a:solidFill>
            <a:latin typeface="Calibri"/>
            <a:ea typeface="+mn-ea"/>
            <a:cs typeface="+mn-cs"/>
          </a:endParaRPr>
        </a:p>
      </dsp:txBody>
      <dsp:txXfrm>
        <a:off x="190847" y="1457270"/>
        <a:ext cx="2728338" cy="2542556"/>
      </dsp:txXfrm>
    </dsp:sp>
    <dsp:sp modelId="{189036BE-D9B2-4AFB-AD07-744BEF7FA3DB}">
      <dsp:nvSpPr>
        <dsp:cNvPr id="0" name=""/>
        <dsp:cNvSpPr/>
      </dsp:nvSpPr>
      <dsp:spPr>
        <a:xfrm>
          <a:off x="3301153" y="1105573"/>
          <a:ext cx="2728338" cy="351696"/>
        </a:xfrm>
        <a:prstGeom prst="rect">
          <a:avLst/>
        </a:prstGeom>
        <a:solidFill>
          <a:schemeClr val="accent2">
            <a:hueOff val="1373170"/>
            <a:satOff val="-24404"/>
            <a:lumOff val="785"/>
            <a:alphaOff val="0"/>
          </a:schemeClr>
        </a:solidFill>
        <a:ln w="19050" cap="flat" cmpd="sng" algn="ctr">
          <a:solidFill>
            <a:schemeClr val="accent2">
              <a:hueOff val="1373170"/>
              <a:satOff val="-24404"/>
              <a:lumOff val="78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SHIPs</a:t>
          </a:r>
          <a:endParaRPr lang="en-US" sz="1600" kern="1200" dirty="0"/>
        </a:p>
      </dsp:txBody>
      <dsp:txXfrm>
        <a:off x="3301153" y="1105573"/>
        <a:ext cx="2728338" cy="351696"/>
      </dsp:txXfrm>
    </dsp:sp>
    <dsp:sp modelId="{3D959629-0C4A-48BD-AD70-5E995A7385F1}">
      <dsp:nvSpPr>
        <dsp:cNvPr id="0" name=""/>
        <dsp:cNvSpPr/>
      </dsp:nvSpPr>
      <dsp:spPr>
        <a:xfrm>
          <a:off x="3301153" y="1457270"/>
          <a:ext cx="2728338" cy="2542556"/>
        </a:xfrm>
        <a:prstGeom prst="rect">
          <a:avLst/>
        </a:prstGeom>
        <a:solidFill>
          <a:schemeClr val="accent2">
            <a:tint val="40000"/>
            <a:alpha val="90000"/>
            <a:hueOff val="1638559"/>
            <a:satOff val="-21307"/>
            <a:lumOff val="-673"/>
            <a:alphaOff val="0"/>
          </a:schemeClr>
        </a:solidFill>
        <a:ln w="19050" cap="flat" cmpd="sng" algn="ctr">
          <a:solidFill>
            <a:schemeClr val="accent2">
              <a:tint val="40000"/>
              <a:alpha val="90000"/>
              <a:hueOff val="1638559"/>
              <a:satOff val="-21307"/>
              <a:lumOff val="-6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solidFill>
                <a:sysClr val="windowText" lastClr="000000"/>
              </a:solidFill>
              <a:latin typeface="Calibri"/>
              <a:ea typeface="+mn-ea"/>
              <a:cs typeface="+mn-cs"/>
            </a:rPr>
            <a:t>Step 1: Go to </a:t>
          </a:r>
          <a:r>
            <a:rPr lang="en-US" sz="1600" kern="1200" dirty="0" smtClean="0">
              <a:solidFill>
                <a:sysClr val="windowText" lastClr="000000"/>
              </a:solidFill>
              <a:latin typeface="Calibri"/>
              <a:ea typeface="+mn-ea"/>
              <a:cs typeface="+mn-cs"/>
              <a:hlinkClick xmlns:r="http://schemas.openxmlformats.org/officeDocument/2006/relationships" r:id="rId2"/>
            </a:rPr>
            <a:t>www.shiptacenter.org</a:t>
          </a:r>
          <a:r>
            <a:rPr lang="en-US" sz="1600" kern="1200" dirty="0" smtClean="0">
              <a:solidFill>
                <a:sysClr val="windowText" lastClr="000000"/>
              </a:solidFill>
              <a:latin typeface="Calibri"/>
              <a:ea typeface="+mn-ea"/>
              <a:cs typeface="+mn-cs"/>
            </a:rPr>
            <a:t> and click on the orange SHIP Login padlock to log in.</a:t>
          </a:r>
          <a:endParaRPr lang="en-US" sz="1600" kern="1200" dirty="0">
            <a:solidFill>
              <a:schemeClr val="tx1"/>
            </a:solidFill>
          </a:endParaRPr>
        </a:p>
        <a:p>
          <a:pPr marL="171450" lvl="1" indent="-171450" algn="l" defTabSz="711200" rtl="0">
            <a:lnSpc>
              <a:spcPct val="90000"/>
            </a:lnSpc>
            <a:spcBef>
              <a:spcPct val="0"/>
            </a:spcBef>
            <a:spcAft>
              <a:spcPct val="15000"/>
            </a:spcAft>
            <a:buChar char="••"/>
          </a:pPr>
          <a:r>
            <a:rPr lang="en-US" sz="1600" kern="1200" dirty="0" smtClean="0">
              <a:solidFill>
                <a:sysClr val="windowText" lastClr="000000"/>
              </a:solidFill>
              <a:latin typeface="Calibri"/>
              <a:ea typeface="+mn-ea"/>
              <a:cs typeface="+mn-cs"/>
            </a:rPr>
            <a:t>Step 2: Go to the Resource Library and view the "Recent" list or conduct a search.</a:t>
          </a:r>
          <a:endParaRPr lang="en-US" sz="1600" kern="1200" dirty="0">
            <a:solidFill>
              <a:schemeClr val="tx1"/>
            </a:solidFill>
          </a:endParaRPr>
        </a:p>
        <a:p>
          <a:pPr marL="342900" lvl="2" indent="-171450" algn="l" defTabSz="711200" rtl="0">
            <a:lnSpc>
              <a:spcPct val="90000"/>
            </a:lnSpc>
            <a:spcBef>
              <a:spcPct val="0"/>
            </a:spcBef>
            <a:spcAft>
              <a:spcPct val="15000"/>
            </a:spcAft>
            <a:buChar char="••"/>
          </a:pPr>
          <a:r>
            <a:rPr lang="en-US" sz="1600" i="1" kern="1200" dirty="0" smtClean="0">
              <a:solidFill>
                <a:sysClr val="windowText" lastClr="000000"/>
              </a:solidFill>
              <a:latin typeface="Calibri"/>
              <a:ea typeface="+mn-ea"/>
              <a:cs typeface="+mn-cs"/>
            </a:rPr>
            <a:t>Tip: Search for keyword “ESRD”</a:t>
          </a:r>
          <a:endParaRPr lang="en-US" sz="1600" i="1" kern="1200" dirty="0">
            <a:solidFill>
              <a:sysClr val="windowText" lastClr="000000"/>
            </a:solidFill>
            <a:latin typeface="Calibri"/>
            <a:ea typeface="+mn-ea"/>
            <a:cs typeface="+mn-cs"/>
          </a:endParaRPr>
        </a:p>
      </dsp:txBody>
      <dsp:txXfrm>
        <a:off x="3301153" y="1457270"/>
        <a:ext cx="2728338" cy="2542556"/>
      </dsp:txXfrm>
    </dsp:sp>
    <dsp:sp modelId="{1B3D6E98-993A-47E0-A57D-9D63C9B3F03B}">
      <dsp:nvSpPr>
        <dsp:cNvPr id="0" name=""/>
        <dsp:cNvSpPr/>
      </dsp:nvSpPr>
      <dsp:spPr>
        <a:xfrm>
          <a:off x="6416990" y="1105573"/>
          <a:ext cx="1904672" cy="351696"/>
        </a:xfrm>
        <a:prstGeom prst="rect">
          <a:avLst/>
        </a:prstGeom>
        <a:solidFill>
          <a:schemeClr val="accent1">
            <a:lumMod val="60000"/>
            <a:lumOff val="40000"/>
          </a:schemeClr>
        </a:solidFill>
        <a:ln w="19050" cap="flat" cmpd="sng" algn="ctr">
          <a:solidFill>
            <a:schemeClr val="accent2">
              <a:hueOff val="2746340"/>
              <a:satOff val="-48808"/>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solidFill>
                <a:schemeClr val="tx1"/>
              </a:solidFill>
            </a:rPr>
            <a:t>MIPPAs</a:t>
          </a:r>
        </a:p>
      </dsp:txBody>
      <dsp:txXfrm>
        <a:off x="6416990" y="1105573"/>
        <a:ext cx="1904672" cy="351696"/>
      </dsp:txXfrm>
    </dsp:sp>
    <dsp:sp modelId="{4F7F8249-DCA6-48D2-93C7-9595FBC09987}">
      <dsp:nvSpPr>
        <dsp:cNvPr id="0" name=""/>
        <dsp:cNvSpPr/>
      </dsp:nvSpPr>
      <dsp:spPr>
        <a:xfrm>
          <a:off x="6411458" y="1457270"/>
          <a:ext cx="1932093" cy="2542556"/>
        </a:xfrm>
        <a:prstGeom prst="rect">
          <a:avLst/>
        </a:prstGeom>
        <a:solidFill>
          <a:schemeClr val="accent1">
            <a:lumMod val="20000"/>
            <a:lumOff val="80000"/>
            <a:alpha val="90000"/>
          </a:schemeClr>
        </a:solidFill>
        <a:ln w="19050" cap="flat" cmpd="sng" algn="ctr">
          <a:solidFill>
            <a:schemeClr val="accent1">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a:ea typeface="+mn-ea"/>
              <a:cs typeface="+mn-cs"/>
            </a:rPr>
            <a:t>Stay tuned for resources to be emailed to the MIPPA listserv.</a:t>
          </a:r>
          <a:endParaRPr lang="en-US" sz="1600" kern="1200" dirty="0">
            <a:solidFill>
              <a:sysClr val="windowText" lastClr="000000"/>
            </a:solidFill>
            <a:latin typeface="Calibri"/>
            <a:ea typeface="+mn-ea"/>
            <a:cs typeface="+mn-cs"/>
          </a:endParaRPr>
        </a:p>
      </dsp:txBody>
      <dsp:txXfrm>
        <a:off x="6411458" y="1457270"/>
        <a:ext cx="1932093" cy="254255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CFD648-1AD3-48FC-AF18-F3319FEF1E03}" type="datetimeFigureOut">
              <a:rPr lang="en-US" smtClean="0"/>
              <a:t>1/22/2019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8CC9EC-95DA-4AC0-8829-0C87D44A94FE}" type="slidenum">
              <a:rPr lang="en-US" smtClean="0"/>
              <a:t>‹#›</a:t>
            </a:fld>
            <a:endParaRPr lang="en-US" dirty="0"/>
          </a:p>
        </p:txBody>
      </p:sp>
    </p:spTree>
    <p:extLst>
      <p:ext uri="{BB962C8B-B14F-4D97-AF65-F5344CB8AC3E}">
        <p14:creationId xmlns:p14="http://schemas.microsoft.com/office/powerpoint/2010/main" val="418148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1</a:t>
            </a:fld>
            <a:endParaRPr lang="en-US" dirty="0"/>
          </a:p>
        </p:txBody>
      </p:sp>
    </p:spTree>
    <p:extLst>
      <p:ext uri="{BB962C8B-B14F-4D97-AF65-F5344CB8AC3E}">
        <p14:creationId xmlns:p14="http://schemas.microsoft.com/office/powerpoint/2010/main" val="3571815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Steve</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10</a:t>
            </a:fld>
            <a:endParaRPr lang="en-US" dirty="0"/>
          </a:p>
        </p:txBody>
      </p:sp>
    </p:spTree>
    <p:extLst>
      <p:ext uri="{BB962C8B-B14F-4D97-AF65-F5344CB8AC3E}">
        <p14:creationId xmlns:p14="http://schemas.microsoft.com/office/powerpoint/2010/main" val="2111810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Steve</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11</a:t>
            </a:fld>
            <a:endParaRPr lang="en-US" dirty="0"/>
          </a:p>
        </p:txBody>
      </p:sp>
    </p:spTree>
    <p:extLst>
      <p:ext uri="{BB962C8B-B14F-4D97-AF65-F5344CB8AC3E}">
        <p14:creationId xmlns:p14="http://schemas.microsoft.com/office/powerpoint/2010/main" val="3303229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Steve</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12</a:t>
            </a:fld>
            <a:endParaRPr lang="en-US" dirty="0"/>
          </a:p>
        </p:txBody>
      </p:sp>
    </p:spTree>
    <p:extLst>
      <p:ext uri="{BB962C8B-B14F-4D97-AF65-F5344CB8AC3E}">
        <p14:creationId xmlns:p14="http://schemas.microsoft.com/office/powerpoint/2010/main" val="3041472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Steve</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13</a:t>
            </a:fld>
            <a:endParaRPr lang="en-US" dirty="0"/>
          </a:p>
        </p:txBody>
      </p:sp>
    </p:spTree>
    <p:extLst>
      <p:ext uri="{BB962C8B-B14F-4D97-AF65-F5344CB8AC3E}">
        <p14:creationId xmlns:p14="http://schemas.microsoft.com/office/powerpoint/2010/main" val="2767879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20</a:t>
            </a:fld>
            <a:endParaRPr lang="en-US" dirty="0"/>
          </a:p>
        </p:txBody>
      </p:sp>
    </p:spTree>
    <p:extLst>
      <p:ext uri="{BB962C8B-B14F-4D97-AF65-F5344CB8AC3E}">
        <p14:creationId xmlns:p14="http://schemas.microsoft.com/office/powerpoint/2010/main" val="3943472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Having Part B cover the immunosuppressant drugs will provide more coverage for than Part D. A Part D plan could cover Jasmine’s immunosuppressant drugs, but this would not provide as much coverage as Part B. Immunosuppressant drugs are very expensive. Even though they are usually included on Part D formularies, their high cost can push jasmine into the coverage gap, or doughnut hole, quickly. Jasmine would then have to pay out of pocket for her drugs until he reached catastrophic coverage. This would result in high costs for her.</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47</a:t>
            </a:fld>
            <a:endParaRPr lang="en-US" dirty="0"/>
          </a:p>
        </p:txBody>
      </p:sp>
    </p:spTree>
    <p:extLst>
      <p:ext uri="{BB962C8B-B14F-4D97-AF65-F5344CB8AC3E}">
        <p14:creationId xmlns:p14="http://schemas.microsoft.com/office/powerpoint/2010/main" val="3436467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49</a:t>
            </a:fld>
            <a:endParaRPr lang="en-US" dirty="0"/>
          </a:p>
        </p:txBody>
      </p:sp>
    </p:spTree>
    <p:extLst>
      <p:ext uri="{BB962C8B-B14F-4D97-AF65-F5344CB8AC3E}">
        <p14:creationId xmlns:p14="http://schemas.microsoft.com/office/powerpoint/2010/main" val="1163279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9538" y="754063"/>
            <a:ext cx="5045075" cy="3783012"/>
          </a:xfrm>
        </p:spPr>
      </p:sp>
      <p:sp>
        <p:nvSpPr>
          <p:cNvPr id="3" name="Notes Placeholder 2"/>
          <p:cNvSpPr>
            <a:spLocks noGrp="1"/>
          </p:cNvSpPr>
          <p:nvPr>
            <p:ph type="body" idx="1"/>
          </p:nvPr>
        </p:nvSpPr>
        <p:spPr/>
        <p:txBody>
          <a:bodyPr/>
          <a:lstStyle/>
          <a:p>
            <a:pPr marL="0" marR="0" lvl="0" indent="0" algn="l" defTabSz="93163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SUE</a:t>
            </a:r>
            <a:br>
              <a:rPr kumimoji="0" lang="en-US" sz="1200" b="0" i="0" u="none" strike="noStrike" kern="1200" cap="none" spc="0" normalizeH="0" baseline="0" noProof="0" dirty="0" smtClean="0">
                <a:ln>
                  <a:noFill/>
                </a:ln>
                <a:solidFill>
                  <a:prstClr val="black"/>
                </a:solidFill>
                <a:effectLst/>
                <a:uLnTx/>
                <a:uFillTx/>
                <a:latin typeface="+mn-lt"/>
                <a:ea typeface="+mn-ea"/>
                <a:cs typeface="+mn-cs"/>
              </a:rPr>
            </a:b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This webinar was recorded, and the recording will be available to both the SMP and SHIP networks within one business day following today’s event. The PowerPoint presentation is already available in SMP &amp; SHIP libraries. MIPPA grantees will receive the PPT and recording </a:t>
            </a:r>
            <a:r>
              <a:rPr kumimoji="0" lang="en-US" sz="1200" b="0" i="0" u="none" strike="noStrike" kern="1200" cap="none" spc="0" normalizeH="0" baseline="0" noProof="0" smtClean="0">
                <a:ln>
                  <a:noFill/>
                </a:ln>
                <a:solidFill>
                  <a:prstClr val="black"/>
                </a:solidFill>
                <a:effectLst/>
                <a:uLnTx/>
                <a:uFillTx/>
                <a:latin typeface="+mn-lt"/>
                <a:ea typeface="+mn-ea"/>
                <a:cs typeface="+mn-cs"/>
              </a:rPr>
              <a:t>from the MIPPA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listserv.</a:t>
            </a:r>
          </a:p>
          <a:p>
            <a:pPr marL="0" marR="0" lvl="0" indent="0" algn="l" defTabSz="93163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3163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Emily will now take questions, please post them in Chat.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a:xfrm>
            <a:off x="4419600" y="9576202"/>
            <a:ext cx="3381587" cy="503395"/>
          </a:xfrm>
          <a:prstGeom prst="rect">
            <a:avLst/>
          </a:prstGeom>
        </p:spPr>
        <p:txBody>
          <a:bodyPr lIns="96618" tIns="48311" rIns="96618" bIns="48311"/>
          <a:lstStyle/>
          <a:p>
            <a:pPr>
              <a:defRPr/>
            </a:pPr>
            <a:fld id="{D7EA0820-C99C-46D9-ABBC-30008F78BF9D}" type="slidenum">
              <a:rPr lang="en-CA" sz="1900">
                <a:solidFill>
                  <a:prstClr val="black"/>
                </a:solidFill>
              </a:rPr>
              <a:pPr>
                <a:defRPr/>
              </a:pPr>
              <a:t>50</a:t>
            </a:fld>
            <a:endParaRPr lang="en-CA" sz="1900" dirty="0">
              <a:solidFill>
                <a:prstClr val="black"/>
              </a:solidFill>
            </a:endParaRPr>
          </a:p>
        </p:txBody>
      </p:sp>
    </p:spTree>
    <p:extLst>
      <p:ext uri="{BB962C8B-B14F-4D97-AF65-F5344CB8AC3E}">
        <p14:creationId xmlns:p14="http://schemas.microsoft.com/office/powerpoint/2010/main" val="3364322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51</a:t>
            </a:fld>
            <a:endParaRPr lang="en-US" dirty="0"/>
          </a:p>
        </p:txBody>
      </p:sp>
    </p:spTree>
    <p:extLst>
      <p:ext uri="{BB962C8B-B14F-4D97-AF65-F5344CB8AC3E}">
        <p14:creationId xmlns:p14="http://schemas.microsoft.com/office/powerpoint/2010/main" val="3795860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Steve</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2</a:t>
            </a:fld>
            <a:endParaRPr lang="en-US" dirty="0"/>
          </a:p>
        </p:txBody>
      </p:sp>
    </p:spTree>
    <p:extLst>
      <p:ext uri="{BB962C8B-B14F-4D97-AF65-F5344CB8AC3E}">
        <p14:creationId xmlns:p14="http://schemas.microsoft.com/office/powerpoint/2010/main" val="2538107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Steve</a:t>
            </a:r>
            <a:endParaRPr lang="en-US" i="1" dirty="0"/>
          </a:p>
        </p:txBody>
      </p:sp>
      <p:sp>
        <p:nvSpPr>
          <p:cNvPr id="4" name="Slide Number Placeholder 3"/>
          <p:cNvSpPr>
            <a:spLocks noGrp="1"/>
          </p:cNvSpPr>
          <p:nvPr>
            <p:ph type="sldNum" sz="quarter" idx="10"/>
          </p:nvPr>
        </p:nvSpPr>
        <p:spPr/>
        <p:txBody>
          <a:bodyPr/>
          <a:lstStyle/>
          <a:p>
            <a:fld id="{508CC9EC-95DA-4AC0-8829-0C87D44A94FE}" type="slidenum">
              <a:rPr lang="en-US" smtClean="0"/>
              <a:t>3</a:t>
            </a:fld>
            <a:endParaRPr lang="en-US" dirty="0"/>
          </a:p>
        </p:txBody>
      </p:sp>
    </p:spTree>
    <p:extLst>
      <p:ext uri="{BB962C8B-B14F-4D97-AF65-F5344CB8AC3E}">
        <p14:creationId xmlns:p14="http://schemas.microsoft.com/office/powerpoint/2010/main" val="1487658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Steve</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4</a:t>
            </a:fld>
            <a:endParaRPr lang="en-US" dirty="0"/>
          </a:p>
        </p:txBody>
      </p:sp>
    </p:spTree>
    <p:extLst>
      <p:ext uri="{BB962C8B-B14F-4D97-AF65-F5344CB8AC3E}">
        <p14:creationId xmlns:p14="http://schemas.microsoft.com/office/powerpoint/2010/main" val="1367068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5</a:t>
            </a:fld>
            <a:endParaRPr lang="en-US" dirty="0"/>
          </a:p>
        </p:txBody>
      </p:sp>
    </p:spTree>
    <p:extLst>
      <p:ext uri="{BB962C8B-B14F-4D97-AF65-F5344CB8AC3E}">
        <p14:creationId xmlns:p14="http://schemas.microsoft.com/office/powerpoint/2010/main" val="3553350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Steve</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6</a:t>
            </a:fld>
            <a:endParaRPr lang="en-US" dirty="0"/>
          </a:p>
        </p:txBody>
      </p:sp>
    </p:spTree>
    <p:extLst>
      <p:ext uri="{BB962C8B-B14F-4D97-AF65-F5344CB8AC3E}">
        <p14:creationId xmlns:p14="http://schemas.microsoft.com/office/powerpoint/2010/main" val="2057641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smtClean="0"/>
              <a:t>Steve</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7</a:t>
            </a:fld>
            <a:endParaRPr lang="en-US" dirty="0"/>
          </a:p>
        </p:txBody>
      </p:sp>
    </p:spTree>
    <p:extLst>
      <p:ext uri="{BB962C8B-B14F-4D97-AF65-F5344CB8AC3E}">
        <p14:creationId xmlns:p14="http://schemas.microsoft.com/office/powerpoint/2010/main" val="3835978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Steve</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8</a:t>
            </a:fld>
            <a:endParaRPr lang="en-US" dirty="0"/>
          </a:p>
        </p:txBody>
      </p:sp>
    </p:spTree>
    <p:extLst>
      <p:ext uri="{BB962C8B-B14F-4D97-AF65-F5344CB8AC3E}">
        <p14:creationId xmlns:p14="http://schemas.microsoft.com/office/powerpoint/2010/main" val="480719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Steve</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9</a:t>
            </a:fld>
            <a:endParaRPr lang="en-US" dirty="0"/>
          </a:p>
        </p:txBody>
      </p:sp>
    </p:spTree>
    <p:extLst>
      <p:ext uri="{BB962C8B-B14F-4D97-AF65-F5344CB8AC3E}">
        <p14:creationId xmlns:p14="http://schemas.microsoft.com/office/powerpoint/2010/main" val="1111788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15EC249-53D4-4093-89A7-B1D7BF7CD6BC}" type="datetime1">
              <a:rPr lang="en-US" smtClean="0"/>
              <a:t>1/22/2019</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162D542-39A4-4598-BEB9-D1267FDA8501}"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D905BC-2D81-49E2-8832-00985C6065C6}" type="datetime1">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62D542-39A4-4598-BEB9-D1267FDA850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895E072-881D-4886-8BE3-717058DCAD6D}" type="datetime1">
              <a:rPr lang="en-US" smtClean="0"/>
              <a:t>1/22/2019</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A162D542-39A4-4598-BEB9-D1267FDA8501}"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4175958" y="6467946"/>
            <a:ext cx="792088" cy="365125"/>
          </a:xfrm>
          <a:prstGeom prst="rect">
            <a:avLst/>
          </a:prstGeom>
        </p:spPr>
        <p:txBody>
          <a:bodyPr/>
          <a:lstStyle>
            <a:lvl1pPr algn="ctr">
              <a:defRPr sz="2000" b="1">
                <a:solidFill>
                  <a:srgbClr val="404F21"/>
                </a:solidFill>
              </a:defRPr>
            </a:lvl1pPr>
          </a:lstStyle>
          <a:p>
            <a:fld id="{95E3A6E9-5B14-4D56-A835-3C14068333DF}" type="slidenum">
              <a:rPr lang="en-CA" smtClean="0"/>
              <a:pPr/>
              <a:t>‹#›</a:t>
            </a:fld>
            <a:endParaRPr lang="en-CA" dirty="0"/>
          </a:p>
        </p:txBody>
      </p:sp>
      <p:sp>
        <p:nvSpPr>
          <p:cNvPr id="6" name="Content Placeholder 2"/>
          <p:cNvSpPr>
            <a:spLocks noGrp="1"/>
          </p:cNvSpPr>
          <p:nvPr>
            <p:ph idx="1"/>
          </p:nvPr>
        </p:nvSpPr>
        <p:spPr>
          <a:xfrm>
            <a:off x="755577" y="1340770"/>
            <a:ext cx="7941568" cy="4525963"/>
          </a:xfrm>
        </p:spPr>
        <p:txBody>
          <a:bodyPr/>
          <a:lstStyle>
            <a:lvl1pPr>
              <a:defRPr sz="2800" b="1">
                <a:solidFill>
                  <a:schemeClr val="tx1"/>
                </a:solidFill>
                <a:latin typeface="+mn-lt"/>
                <a:cs typeface="Arial" panose="020B0604020202020204" pitchFamily="34" charset="0"/>
              </a:defRPr>
            </a:lvl1pPr>
            <a:lvl2pPr marL="742932" indent="-285744">
              <a:buSzPct val="75000"/>
              <a:buFont typeface="Courier New" panose="02070309020205020404" pitchFamily="49" charset="0"/>
              <a:buChar char="o"/>
              <a:defRPr sz="2400">
                <a:latin typeface="+mn-lt"/>
                <a:cs typeface="Arial" panose="020B0604020202020204" pitchFamily="34" charset="0"/>
              </a:defRPr>
            </a:lvl2pPr>
            <a:lvl3pPr marL="1142971" indent="-228594">
              <a:buFont typeface="Wingdings" panose="05000000000000000000" pitchFamily="2" charset="2"/>
              <a:buChar char="§"/>
              <a:defRPr sz="2400">
                <a:latin typeface="+mn-lt"/>
                <a:cs typeface="Arial" panose="020B0604020202020204" pitchFamily="34" charset="0"/>
              </a:defRPr>
            </a:lvl3pPr>
            <a:lvl4pPr>
              <a:defRPr sz="2000">
                <a:latin typeface="+mn-lt"/>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Title 1"/>
          <p:cNvSpPr>
            <a:spLocks noGrp="1"/>
          </p:cNvSpPr>
          <p:nvPr>
            <p:ph type="title"/>
          </p:nvPr>
        </p:nvSpPr>
        <p:spPr>
          <a:xfrm>
            <a:off x="11723" y="197596"/>
            <a:ext cx="9144000" cy="738664"/>
          </a:xfrm>
          <a:prstGeom prst="rect">
            <a:avLst/>
          </a:prstGeom>
          <a:solidFill>
            <a:schemeClr val="tx2">
              <a:lumMod val="40000"/>
              <a:lumOff val="60000"/>
            </a:schemeClr>
          </a:solidFill>
          <a:ln>
            <a:solidFill>
              <a:schemeClr val="tx2"/>
            </a:solidFill>
          </a:ln>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211159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DD6BFA1-8847-489C-B148-EA63F45B381C}" type="datetime1">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DBB6392-33A4-4998-8530-BD2134F331DA}" type="datetime1">
              <a:rPr lang="en-US" smtClean="0"/>
              <a:t>1/22/2019</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162D542-39A4-4598-BEB9-D1267FDA8501}"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BAA01EA-C22A-4FD2-BE46-E44C0B5C1991}" type="datetime1">
              <a:rPr lang="en-US" smtClean="0"/>
              <a:t>1/22/2019</a:t>
            </a:fld>
            <a:endParaRPr lang="en-US" dirty="0"/>
          </a:p>
        </p:txBody>
      </p:sp>
      <p:sp>
        <p:nvSpPr>
          <p:cNvPr id="10" name="Slide Number Placeholder 9"/>
          <p:cNvSpPr>
            <a:spLocks noGrp="1"/>
          </p:cNvSpPr>
          <p:nvPr>
            <p:ph type="sldNum" sz="quarter" idx="16"/>
          </p:nvPr>
        </p:nvSpPr>
        <p:spPr/>
        <p:txBody>
          <a:bodyPr rtlCol="0"/>
          <a:lstStyle/>
          <a:p>
            <a:fld id="{A162D542-39A4-4598-BEB9-D1267FDA8501}"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0305069-72B6-4ED9-A81E-D038F585998E}" type="datetime1">
              <a:rPr lang="en-US" smtClean="0"/>
              <a:t>1/22/2019</a:t>
            </a:fld>
            <a:endParaRPr lang="en-US" dirty="0"/>
          </a:p>
        </p:txBody>
      </p:sp>
      <p:sp>
        <p:nvSpPr>
          <p:cNvPr id="12" name="Slide Number Placeholder 11"/>
          <p:cNvSpPr>
            <a:spLocks noGrp="1"/>
          </p:cNvSpPr>
          <p:nvPr>
            <p:ph type="sldNum" sz="quarter" idx="16"/>
          </p:nvPr>
        </p:nvSpPr>
        <p:spPr/>
        <p:txBody>
          <a:bodyPr rtlCol="0"/>
          <a:lstStyle/>
          <a:p>
            <a:fld id="{A162D542-39A4-4598-BEB9-D1267FDA8501}"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8100DA8-C07C-4529-80D4-73803418205F}" type="datetime1">
              <a:rPr lang="en-US" smtClean="0"/>
              <a:t>1/22/2019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334E5-7310-4C4C-A88F-CA8E8E4D4124}" type="datetime1">
              <a:rPr lang="en-US" smtClean="0"/>
              <a:t>1/22/2019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162D542-39A4-4598-BEB9-D1267FDA850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F5DC049-297F-41CE-8DDF-2FC4AAD67D46}" type="datetime1">
              <a:rPr lang="en-US" smtClean="0"/>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8F467C05-81A8-4511-B996-1F76494C3630}" type="datetime1">
              <a:rPr lang="en-US" smtClean="0"/>
              <a:t>1/22/2019</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162D542-39A4-4598-BEB9-D1267FDA8501}" type="slidenum">
              <a:rPr lang="en-US" smtClean="0"/>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8C7B29E-28B9-4205-88A9-16D6AABB59F1}" type="datetime1">
              <a:rPr lang="en-US" smtClean="0"/>
              <a:t>1/22/2019</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162D542-39A4-4598-BEB9-D1267FDA850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5.png"/><Relationship Id="rId4" Type="http://schemas.openxmlformats.org/officeDocument/2006/relationships/diagramLayout" Target="../diagrams/layout2.xml"/><Relationship Id="rId9" Type="http://schemas.openxmlformats.org/officeDocument/2006/relationships/image" Target="../media/image14.jpeg"/></Relationships>
</file>

<file path=ppt/slides/_rels/slide51.xml.rels><?xml version="1.0" encoding="UTF-8" standalone="yes"?>
<Relationships xmlns="http://schemas.openxmlformats.org/package/2006/relationships"><Relationship Id="rId3" Type="http://schemas.openxmlformats.org/officeDocument/2006/relationships/hyperlink" Target="mailto:medicarehelp@shiptacenter.org"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4000500"/>
            <a:ext cx="6477000" cy="1828800"/>
          </a:xfrm>
        </p:spPr>
        <p:txBody>
          <a:bodyPr>
            <a:normAutofit/>
          </a:bodyPr>
          <a:lstStyle/>
          <a:p>
            <a:r>
              <a:rPr lang="en-US" dirty="0" smtClean="0"/>
              <a:t>Medicare and ESRD</a:t>
            </a:r>
            <a:endParaRPr lang="en-US" sz="3600" dirty="0"/>
          </a:p>
        </p:txBody>
      </p:sp>
      <p:sp>
        <p:nvSpPr>
          <p:cNvPr id="3" name="Subtitle 2"/>
          <p:cNvSpPr>
            <a:spLocks noGrp="1"/>
          </p:cNvSpPr>
          <p:nvPr>
            <p:ph type="subTitle" idx="1"/>
          </p:nvPr>
        </p:nvSpPr>
        <p:spPr/>
        <p:txBody>
          <a:bodyPr/>
          <a:lstStyle/>
          <a:p>
            <a:r>
              <a:rPr lang="en-US" dirty="0" smtClean="0"/>
              <a:t>January 2019</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5690048"/>
            <a:ext cx="1458697" cy="1023073"/>
          </a:xfrm>
          <a:prstGeom prst="rect">
            <a:avLst/>
          </a:prstGeom>
        </p:spPr>
      </p:pic>
    </p:spTree>
    <p:extLst>
      <p:ext uri="{BB962C8B-B14F-4D97-AF65-F5344CB8AC3E}">
        <p14:creationId xmlns:p14="http://schemas.microsoft.com/office/powerpoint/2010/main" val="1048117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Kidney transplant</a:t>
            </a:r>
            <a:endParaRPr lang="en-US" dirty="0"/>
          </a:p>
        </p:txBody>
      </p:sp>
      <p:sp>
        <p:nvSpPr>
          <p:cNvPr id="3" name="Content Placeholder 2"/>
          <p:cNvSpPr>
            <a:spLocks noGrp="1"/>
          </p:cNvSpPr>
          <p:nvPr>
            <p:ph sz="quarter" idx="1"/>
          </p:nvPr>
        </p:nvSpPr>
        <p:spPr/>
        <p:txBody>
          <a:bodyPr/>
          <a:lstStyle/>
          <a:p>
            <a:pPr fontAlgn="base"/>
            <a:r>
              <a:rPr lang="en-US" sz="2600" dirty="0"/>
              <a:t>No waiting period</a:t>
            </a:r>
          </a:p>
          <a:p>
            <a:pPr fontAlgn="base"/>
            <a:r>
              <a:rPr lang="en-US" sz="2600" dirty="0"/>
              <a:t>Medicare begins </a:t>
            </a:r>
            <a:r>
              <a:rPr lang="en-US" sz="2600" dirty="0" smtClean="0"/>
              <a:t>the </a:t>
            </a:r>
            <a:r>
              <a:rPr lang="en-US" sz="2600" dirty="0"/>
              <a:t>month someone goes into </a:t>
            </a:r>
            <a:r>
              <a:rPr lang="en-US" sz="2600" dirty="0" smtClean="0"/>
              <a:t>a Medicare-approved </a:t>
            </a:r>
            <a:r>
              <a:rPr lang="en-US" sz="2600" dirty="0"/>
              <a:t>hospital for transplant or transplant-related health services—as long as they get the transplant over the following two months</a:t>
            </a:r>
            <a:r>
              <a:rPr lang="en-US" dirty="0"/>
              <a:t/>
            </a:r>
            <a:br>
              <a:rPr lang="en-US" dirty="0"/>
            </a:br>
            <a:r>
              <a:rPr lang="en-US" dirty="0"/>
              <a:t/>
            </a:r>
            <a:br>
              <a:rPr lang="en-US" dirty="0"/>
            </a:br>
            <a:endParaRPr lang="en-US" dirty="0"/>
          </a:p>
        </p:txBody>
      </p:sp>
      <p:sp>
        <p:nvSpPr>
          <p:cNvPr id="4" name="Slide Number Placeholder 2"/>
          <p:cNvSpPr>
            <a:spLocks noGrp="1"/>
          </p:cNvSpPr>
          <p:nvPr>
            <p:ph type="sldNum" sz="quarter" idx="12"/>
          </p:nvPr>
        </p:nvSpPr>
        <p:spPr>
          <a:xfrm>
            <a:off x="0" y="1272222"/>
            <a:ext cx="533400" cy="244476"/>
          </a:xfrm>
        </p:spPr>
        <p:txBody>
          <a:bodyPr>
            <a:normAutofit fontScale="85000" lnSpcReduction="20000"/>
          </a:bodyPr>
          <a:lstStyle/>
          <a:p>
            <a:fld id="{A2606392-2EB7-4DBC-9688-B6CCB54D41CC}" type="slidenum">
              <a:rPr lang="en-US" smtClean="0"/>
              <a:pPr/>
              <a:t>10</a:t>
            </a:fld>
            <a:endParaRPr lang="en-US" dirty="0"/>
          </a:p>
        </p:txBody>
      </p:sp>
      <p:pic>
        <p:nvPicPr>
          <p:cNvPr id="5" name="Picture 2" descr="https://lh3.googleusercontent.com/Lqtv1gosUm6JiIEeCiKZQW3ElkOZPUHJIHp27fDUR6wAcSaFVfP7VO1vpObSa9pVb_SOrH6qqtMkKx5C3QxEz51TGaz9Gy0qLfGsLPk16-jJP6rXnZ-727W3jViSNWZ6j8d7aYYBRD0"/>
          <p:cNvPicPr>
            <a:picLocks noChangeAspect="1" noChangeArrowheads="1"/>
          </p:cNvPicPr>
          <p:nvPr/>
        </p:nvPicPr>
        <p:blipFill rotWithShape="1">
          <a:blip r:embed="rId3">
            <a:extLst>
              <a:ext uri="{28A0092B-C50C-407E-A947-70E740481C1C}">
                <a14:useLocalDpi xmlns:a14="http://schemas.microsoft.com/office/drawing/2010/main" val="0"/>
              </a:ext>
            </a:extLst>
          </a:blip>
          <a:srcRect b="18031"/>
          <a:stretch/>
        </p:blipFill>
        <p:spPr bwMode="auto">
          <a:xfrm>
            <a:off x="6781800" y="4572000"/>
            <a:ext cx="2238375" cy="2014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2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ESRD Medicare ends</a:t>
            </a:r>
            <a:endParaRPr lang="en-US" dirty="0"/>
          </a:p>
        </p:txBody>
      </p:sp>
      <p:sp>
        <p:nvSpPr>
          <p:cNvPr id="3" name="Content Placeholder 2"/>
          <p:cNvSpPr>
            <a:spLocks noGrp="1"/>
          </p:cNvSpPr>
          <p:nvPr>
            <p:ph sz="quarter" idx="1"/>
          </p:nvPr>
        </p:nvSpPr>
        <p:spPr>
          <a:xfrm>
            <a:off x="612648" y="1600200"/>
            <a:ext cx="8153400" cy="4953000"/>
          </a:xfrm>
        </p:spPr>
        <p:txBody>
          <a:bodyPr>
            <a:normAutofit fontScale="77500" lnSpcReduction="20000"/>
          </a:bodyPr>
          <a:lstStyle/>
          <a:p>
            <a:pPr fontAlgn="base"/>
            <a:r>
              <a:rPr lang="en-US" sz="3200" dirty="0"/>
              <a:t>ESRD Medicare ends either:</a:t>
            </a:r>
          </a:p>
          <a:p>
            <a:pPr lvl="1" fontAlgn="base"/>
            <a:r>
              <a:rPr lang="en-US" sz="2800" dirty="0"/>
              <a:t>12 months after the month the beneficiary’s last dialysis treatment</a:t>
            </a:r>
          </a:p>
          <a:p>
            <a:pPr lvl="1" fontAlgn="base">
              <a:spcAft>
                <a:spcPts val="600"/>
              </a:spcAft>
            </a:pPr>
            <a:r>
              <a:rPr lang="en-US" sz="2800" dirty="0"/>
              <a:t>Or, 36 months after the month of a successful kidney </a:t>
            </a:r>
            <a:r>
              <a:rPr lang="en-US" sz="2800" dirty="0" smtClean="0"/>
              <a:t>transplant</a:t>
            </a:r>
            <a:endParaRPr lang="en-US" sz="3200" dirty="0" smtClean="0"/>
          </a:p>
          <a:p>
            <a:pPr fontAlgn="base">
              <a:spcAft>
                <a:spcPts val="600"/>
              </a:spcAft>
            </a:pPr>
            <a:r>
              <a:rPr lang="en-US" sz="3200" dirty="0" smtClean="0"/>
              <a:t>Those </a:t>
            </a:r>
            <a:r>
              <a:rPr lang="en-US" sz="3200" dirty="0"/>
              <a:t>eligible for Medicare due to age or disability continue receiving Medicare coverage regardless of ESRD </a:t>
            </a:r>
            <a:r>
              <a:rPr lang="en-US" sz="3200" dirty="0" smtClean="0"/>
              <a:t>status</a:t>
            </a:r>
          </a:p>
          <a:p>
            <a:pPr fontAlgn="base"/>
            <a:r>
              <a:rPr lang="en-US" sz="3200" dirty="0" smtClean="0"/>
              <a:t>ESRD Medicare can resume if individual starts dialysis or has transplant:</a:t>
            </a:r>
          </a:p>
          <a:p>
            <a:pPr lvl="1" fontAlgn="base"/>
            <a:r>
              <a:rPr lang="en-US" sz="2800" dirty="0" smtClean="0"/>
              <a:t>Within 12 months of stopping dialysis</a:t>
            </a:r>
          </a:p>
          <a:p>
            <a:pPr lvl="1" fontAlgn="base">
              <a:spcAft>
                <a:spcPts val="600"/>
              </a:spcAft>
            </a:pPr>
            <a:r>
              <a:rPr lang="en-US" sz="2800" dirty="0" smtClean="0"/>
              <a:t>Or, within 36 months of having transplant</a:t>
            </a:r>
          </a:p>
          <a:p>
            <a:pPr fontAlgn="base"/>
            <a:r>
              <a:rPr lang="en-US" sz="3200" dirty="0" smtClean="0"/>
              <a:t>No waiting period when individual becomes eligible for ESRD Medicare after previous coverage ends</a:t>
            </a:r>
            <a:endParaRPr lang="en-US" sz="3200" dirty="0"/>
          </a:p>
        </p:txBody>
      </p:sp>
      <p:sp>
        <p:nvSpPr>
          <p:cNvPr id="4" name="Slide Number Placeholder 2"/>
          <p:cNvSpPr>
            <a:spLocks noGrp="1"/>
          </p:cNvSpPr>
          <p:nvPr>
            <p:ph type="sldNum" sz="quarter" idx="12"/>
          </p:nvPr>
        </p:nvSpPr>
        <p:spPr>
          <a:xfrm>
            <a:off x="0" y="1272222"/>
            <a:ext cx="533400" cy="244476"/>
          </a:xfrm>
        </p:spPr>
        <p:txBody>
          <a:bodyPr>
            <a:normAutofit fontScale="85000" lnSpcReduction="20000"/>
          </a:bodyPr>
          <a:lstStyle/>
          <a:p>
            <a:fld id="{A2606392-2EB7-4DBC-9688-B6CCB54D41CC}" type="slidenum">
              <a:rPr lang="en-US" smtClean="0"/>
              <a:pPr/>
              <a:t>11</a:t>
            </a:fld>
            <a:endParaRPr lang="en-US" dirty="0"/>
          </a:p>
        </p:txBody>
      </p:sp>
    </p:spTree>
    <p:extLst>
      <p:ext uri="{BB962C8B-B14F-4D97-AF65-F5344CB8AC3E}">
        <p14:creationId xmlns:p14="http://schemas.microsoft.com/office/powerpoint/2010/main" val="173638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 and ESRD Medicare</a:t>
            </a:r>
            <a:endParaRPr lang="en-US" dirty="0"/>
          </a:p>
        </p:txBody>
      </p:sp>
      <p:sp>
        <p:nvSpPr>
          <p:cNvPr id="3" name="Content Placeholder 2"/>
          <p:cNvSpPr>
            <a:spLocks noGrp="1"/>
          </p:cNvSpPr>
          <p:nvPr>
            <p:ph sz="quarter" idx="1"/>
          </p:nvPr>
        </p:nvSpPr>
        <p:spPr/>
        <p:txBody>
          <a:bodyPr>
            <a:normAutofit/>
          </a:bodyPr>
          <a:lstStyle/>
          <a:p>
            <a:pPr fontAlgn="base"/>
            <a:r>
              <a:rPr lang="en-US" sz="2800" dirty="0"/>
              <a:t>Children with ESRD can qualify for Medicare if they:</a:t>
            </a:r>
          </a:p>
          <a:p>
            <a:pPr lvl="1" fontAlgn="base"/>
            <a:r>
              <a:rPr lang="en-US" dirty="0"/>
              <a:t>Have ESRD</a:t>
            </a:r>
          </a:p>
          <a:p>
            <a:pPr lvl="1" fontAlgn="base">
              <a:spcAft>
                <a:spcPts val="1200"/>
              </a:spcAft>
            </a:pPr>
            <a:r>
              <a:rPr lang="en-US" dirty="0"/>
              <a:t>And, have at least one parent who has sufficient Medicare work history</a:t>
            </a:r>
          </a:p>
          <a:p>
            <a:pPr fontAlgn="base"/>
            <a:r>
              <a:rPr lang="en-US" sz="2600" dirty="0"/>
              <a:t>Children are defined as:</a:t>
            </a:r>
          </a:p>
          <a:p>
            <a:pPr lvl="1" fontAlgn="base"/>
            <a:r>
              <a:rPr lang="en-US" sz="2400" dirty="0"/>
              <a:t>Unmarried and age 21 or younger</a:t>
            </a:r>
          </a:p>
          <a:p>
            <a:pPr lvl="1" fontAlgn="base"/>
            <a:r>
              <a:rPr lang="en-US" sz="2400" dirty="0"/>
              <a:t>Age 22 to 25 (and receive some support from their parents)</a:t>
            </a:r>
          </a:p>
          <a:p>
            <a:pPr lvl="1" fontAlgn="base"/>
            <a:r>
              <a:rPr lang="en-US" sz="2400" dirty="0"/>
              <a:t>Or, adult dependent child (child determined disabled before age 22)</a:t>
            </a:r>
          </a:p>
        </p:txBody>
      </p:sp>
      <p:sp>
        <p:nvSpPr>
          <p:cNvPr id="4" name="Slide Number Placeholder 2"/>
          <p:cNvSpPr>
            <a:spLocks noGrp="1"/>
          </p:cNvSpPr>
          <p:nvPr>
            <p:ph type="sldNum" sz="quarter" idx="12"/>
          </p:nvPr>
        </p:nvSpPr>
        <p:spPr>
          <a:xfrm>
            <a:off x="0" y="1272222"/>
            <a:ext cx="533400" cy="244476"/>
          </a:xfrm>
        </p:spPr>
        <p:txBody>
          <a:bodyPr>
            <a:normAutofit fontScale="85000" lnSpcReduction="20000"/>
          </a:bodyPr>
          <a:lstStyle/>
          <a:p>
            <a:fld id="{A2606392-2EB7-4DBC-9688-B6CCB54D41CC}" type="slidenum">
              <a:rPr lang="en-US" smtClean="0"/>
              <a:pPr/>
              <a:t>12</a:t>
            </a:fld>
            <a:endParaRPr lang="en-US" dirty="0"/>
          </a:p>
        </p:txBody>
      </p:sp>
    </p:spTree>
    <p:extLst>
      <p:ext uri="{BB962C8B-B14F-4D97-AF65-F5344CB8AC3E}">
        <p14:creationId xmlns:p14="http://schemas.microsoft.com/office/powerpoint/2010/main" val="337070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ESRD Medicare enrollment</a:t>
            </a:r>
            <a:endParaRPr lang="en-US" dirty="0"/>
          </a:p>
        </p:txBody>
      </p:sp>
      <p:sp>
        <p:nvSpPr>
          <p:cNvPr id="4" name="Slide Number Placeholder 2"/>
          <p:cNvSpPr>
            <a:spLocks noGrp="1"/>
          </p:cNvSpPr>
          <p:nvPr>
            <p:ph type="sldNum" sz="quarter" idx="4294967295"/>
          </p:nvPr>
        </p:nvSpPr>
        <p:spPr>
          <a:xfrm>
            <a:off x="0" y="1271588"/>
            <a:ext cx="533400" cy="244475"/>
          </a:xfrm>
        </p:spPr>
        <p:txBody>
          <a:bodyPr>
            <a:normAutofit fontScale="85000" lnSpcReduction="20000"/>
          </a:bodyPr>
          <a:lstStyle/>
          <a:p>
            <a:fld id="{A2606392-2EB7-4DBC-9688-B6CCB54D41CC}" type="slidenum">
              <a:rPr lang="en-US" smtClean="0"/>
              <a:pPr/>
              <a:t>13</a:t>
            </a:fld>
            <a:endParaRPr lang="en-US" dirty="0"/>
          </a:p>
        </p:txBody>
      </p:sp>
    </p:spTree>
    <p:extLst>
      <p:ext uri="{BB962C8B-B14F-4D97-AF65-F5344CB8AC3E}">
        <p14:creationId xmlns:p14="http://schemas.microsoft.com/office/powerpoint/2010/main" val="3780306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Enrollment basics</a:t>
            </a:r>
            <a:endParaRPr lang="en-US" dirty="0"/>
          </a:p>
        </p:txBody>
      </p:sp>
      <p:sp>
        <p:nvSpPr>
          <p:cNvPr id="6" name="Content Placeholder 5"/>
          <p:cNvSpPr>
            <a:spLocks noGrp="1"/>
          </p:cNvSpPr>
          <p:nvPr>
            <p:ph sz="quarter" idx="1"/>
          </p:nvPr>
        </p:nvSpPr>
        <p:spPr/>
        <p:txBody>
          <a:bodyPr>
            <a:normAutofit fontScale="85000" lnSpcReduction="10000"/>
          </a:bodyPr>
          <a:lstStyle/>
          <a:p>
            <a:pPr fontAlgn="base"/>
            <a:r>
              <a:rPr lang="en-US" sz="3100" dirty="0"/>
              <a:t>Individuals can have ESRD Medicare and Medicare based on age or disability at the same time</a:t>
            </a:r>
          </a:p>
          <a:p>
            <a:pPr fontAlgn="base"/>
            <a:r>
              <a:rPr lang="en-US" sz="3100" dirty="0"/>
              <a:t>Those with ESRD Medicare first who become eligible for age or disability Medicare should enroll in Medicare again</a:t>
            </a:r>
          </a:p>
          <a:p>
            <a:pPr lvl="1" fontAlgn="base"/>
            <a:r>
              <a:rPr lang="en-US" sz="2800" dirty="0"/>
              <a:t>ESRD Medicare ends under certain circumstances</a:t>
            </a:r>
          </a:p>
          <a:p>
            <a:pPr lvl="1" fontAlgn="base"/>
            <a:r>
              <a:rPr lang="en-US" sz="2800" dirty="0"/>
              <a:t>Having age or disability Medicare ensures continued coverage</a:t>
            </a:r>
          </a:p>
          <a:p>
            <a:pPr fontAlgn="base"/>
            <a:r>
              <a:rPr lang="en-US" sz="3100" dirty="0"/>
              <a:t>Those with age or disability Medicare first who become eligible for ESRD Medicare do not have to enroll</a:t>
            </a:r>
          </a:p>
          <a:p>
            <a:pPr lvl="1" fontAlgn="base"/>
            <a:r>
              <a:rPr lang="en-US" sz="2800" dirty="0"/>
              <a:t>May be beneficial to enroll in ESRD Medicare in some </a:t>
            </a:r>
            <a:r>
              <a:rPr lang="en-US" sz="2800" dirty="0" smtClean="0"/>
              <a:t>cases</a:t>
            </a:r>
            <a:endParaRPr lang="en-US" sz="2800" dirty="0"/>
          </a:p>
        </p:txBody>
      </p:sp>
      <p:sp>
        <p:nvSpPr>
          <p:cNvPr id="4" name="Slide Number Placeholder 3"/>
          <p:cNvSpPr>
            <a:spLocks noGrp="1"/>
          </p:cNvSpPr>
          <p:nvPr>
            <p:ph type="sldNum" sz="quarter" idx="4294967295"/>
          </p:nvPr>
        </p:nvSpPr>
        <p:spPr>
          <a:xfrm>
            <a:off x="0" y="1752600"/>
            <a:ext cx="1295400" cy="701675"/>
          </a:xfrm>
        </p:spPr>
        <p:txBody>
          <a:bodyPr/>
          <a:lstStyle/>
          <a:p>
            <a:fld id="{A162D542-39A4-4598-BEB9-D1267FDA8501}" type="slidenum">
              <a:rPr lang="en-US" smtClean="0"/>
              <a:t>14</a:t>
            </a:fld>
            <a:endParaRPr lang="en-US" dirty="0"/>
          </a:p>
        </p:txBody>
      </p:sp>
    </p:spTree>
    <p:extLst>
      <p:ext uri="{BB962C8B-B14F-4D97-AF65-F5344CB8AC3E}">
        <p14:creationId xmlns:p14="http://schemas.microsoft.com/office/powerpoint/2010/main" val="563631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taking ESRD Medicare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15</a:t>
            </a:fld>
            <a:endParaRPr lang="en-US" dirty="0"/>
          </a:p>
        </p:txBody>
      </p:sp>
      <p:sp>
        <p:nvSpPr>
          <p:cNvPr id="4" name="Content Placeholder 3"/>
          <p:cNvSpPr>
            <a:spLocks noGrp="1"/>
          </p:cNvSpPr>
          <p:nvPr>
            <p:ph sz="quarter" idx="1"/>
          </p:nvPr>
        </p:nvSpPr>
        <p:spPr/>
        <p:txBody>
          <a:bodyPr>
            <a:normAutofit fontScale="92500"/>
          </a:bodyPr>
          <a:lstStyle/>
          <a:p>
            <a:pPr fontAlgn="base"/>
            <a:r>
              <a:rPr lang="en-US" sz="2800" dirty="0"/>
              <a:t>In certain circumstances, beneficiary with age or disability Medicare may want to take ESRD Medicare:</a:t>
            </a:r>
          </a:p>
          <a:p>
            <a:pPr lvl="1" fontAlgn="base"/>
            <a:r>
              <a:rPr lang="en-US" dirty="0"/>
              <a:t>Retroactive up to one year if beneficiary needs earlier start date</a:t>
            </a:r>
          </a:p>
          <a:p>
            <a:pPr lvl="1" fontAlgn="base"/>
            <a:r>
              <a:rPr lang="en-US" dirty="0"/>
              <a:t>Allows enrollment into Part B outside General Enrollment Period (GEP) if beneficiary declined Part B during Initial Enrollment Period (IEP)</a:t>
            </a:r>
          </a:p>
          <a:p>
            <a:pPr lvl="1" fontAlgn="base"/>
            <a:r>
              <a:rPr lang="en-US" dirty="0"/>
              <a:t>Eliminates Part B late enrollment penalty (LEP), if beneficiary has one</a:t>
            </a:r>
          </a:p>
          <a:p>
            <a:pPr lvl="1" fontAlgn="base"/>
            <a:r>
              <a:rPr lang="en-US" dirty="0"/>
              <a:t>Shortens 24-month waiting period for Medicare due to </a:t>
            </a:r>
            <a:r>
              <a:rPr lang="en-US" dirty="0" smtClean="0"/>
              <a:t>disability</a:t>
            </a:r>
            <a:endParaRPr lang="en-US" dirty="0"/>
          </a:p>
        </p:txBody>
      </p:sp>
    </p:spTree>
    <p:extLst>
      <p:ext uri="{BB962C8B-B14F-4D97-AF65-F5344CB8AC3E}">
        <p14:creationId xmlns:p14="http://schemas.microsoft.com/office/powerpoint/2010/main" val="558067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Enrolling in ESRD Medicare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16</a:t>
            </a:fld>
            <a:endParaRPr lang="en-US" dirty="0"/>
          </a:p>
        </p:txBody>
      </p:sp>
      <p:sp>
        <p:nvSpPr>
          <p:cNvPr id="4" name="Content Placeholder 3"/>
          <p:cNvSpPr>
            <a:spLocks noGrp="1"/>
          </p:cNvSpPr>
          <p:nvPr>
            <p:ph sz="quarter" idx="1"/>
          </p:nvPr>
        </p:nvSpPr>
        <p:spPr/>
        <p:txBody>
          <a:bodyPr>
            <a:normAutofit/>
          </a:bodyPr>
          <a:lstStyle/>
          <a:p>
            <a:pPr fontAlgn="base"/>
            <a:r>
              <a:rPr lang="en-US" sz="2600" dirty="0"/>
              <a:t>To enroll in ESRD Medicare, visit Social Security office</a:t>
            </a:r>
          </a:p>
          <a:p>
            <a:pPr lvl="1" fontAlgn="base"/>
            <a:r>
              <a:rPr lang="en-US" sz="2400" dirty="0"/>
              <a:t>Social Security also handles enrollment for individuals eligible for ESRD Medicare based on prior railroad work</a:t>
            </a:r>
          </a:p>
          <a:p>
            <a:pPr fontAlgn="base"/>
            <a:r>
              <a:rPr lang="en-US" sz="2600" dirty="0"/>
              <a:t>Provider and/or dialysis center should send documentation to Social Security verifying individual’s ESRD diagnosis</a:t>
            </a:r>
          </a:p>
          <a:p>
            <a:pPr fontAlgn="base"/>
            <a:r>
              <a:rPr lang="en-US" sz="2600" dirty="0"/>
              <a:t>Individuals unable to enroll due to illness can designate family member or other party to enroll </a:t>
            </a:r>
            <a:r>
              <a:rPr lang="en-US" sz="2600" dirty="0" smtClean="0"/>
              <a:t>them</a:t>
            </a:r>
            <a:endParaRPr lang="en-US" sz="2600" dirty="0"/>
          </a:p>
        </p:txBody>
      </p:sp>
    </p:spTree>
    <p:extLst>
      <p:ext uri="{BB962C8B-B14F-4D97-AF65-F5344CB8AC3E}">
        <p14:creationId xmlns:p14="http://schemas.microsoft.com/office/powerpoint/2010/main" val="1812406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ESRD Medicare coverage and costs</a:t>
            </a:r>
            <a:endParaRPr lang="en-US" dirty="0"/>
          </a:p>
        </p:txBody>
      </p:sp>
      <p:sp>
        <p:nvSpPr>
          <p:cNvPr id="3" name="Slide Number Placeholder 2"/>
          <p:cNvSpPr>
            <a:spLocks noGrp="1"/>
          </p:cNvSpPr>
          <p:nvPr>
            <p:ph type="sldNum" sz="quarter" idx="4294967295"/>
          </p:nvPr>
        </p:nvSpPr>
        <p:spPr>
          <a:xfrm>
            <a:off x="0" y="1271588"/>
            <a:ext cx="533400" cy="244475"/>
          </a:xfrm>
        </p:spPr>
        <p:txBody>
          <a:bodyPr>
            <a:normAutofit fontScale="85000" lnSpcReduction="20000"/>
          </a:bodyPr>
          <a:lstStyle/>
          <a:p>
            <a:fld id="{A162D542-39A4-4598-BEB9-D1267FDA8501}" type="slidenum">
              <a:rPr lang="en-US" smtClean="0"/>
              <a:t>17</a:t>
            </a:fld>
            <a:endParaRPr lang="en-US" dirty="0"/>
          </a:p>
        </p:txBody>
      </p:sp>
    </p:spTree>
    <p:extLst>
      <p:ext uri="{BB962C8B-B14F-4D97-AF65-F5344CB8AC3E}">
        <p14:creationId xmlns:p14="http://schemas.microsoft.com/office/powerpoint/2010/main" val="1970567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A coverage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18</a:t>
            </a:fld>
            <a:endParaRPr lang="en-US" dirty="0"/>
          </a:p>
        </p:txBody>
      </p:sp>
      <p:sp>
        <p:nvSpPr>
          <p:cNvPr id="4" name="Content Placeholder 3"/>
          <p:cNvSpPr>
            <a:spLocks noGrp="1"/>
          </p:cNvSpPr>
          <p:nvPr>
            <p:ph sz="quarter" idx="1"/>
          </p:nvPr>
        </p:nvSpPr>
        <p:spPr>
          <a:xfrm>
            <a:off x="612648" y="1600200"/>
            <a:ext cx="8153400" cy="4876800"/>
          </a:xfrm>
        </p:spPr>
        <p:txBody>
          <a:bodyPr>
            <a:normAutofit fontScale="92500" lnSpcReduction="10000"/>
          </a:bodyPr>
          <a:lstStyle/>
          <a:p>
            <a:r>
              <a:rPr lang="en-US" b="1" dirty="0"/>
              <a:t>Inpatient hospital care</a:t>
            </a:r>
            <a:endParaRPr lang="en-US" dirty="0"/>
          </a:p>
          <a:p>
            <a:pPr lvl="1" fontAlgn="base"/>
            <a:r>
              <a:rPr lang="en-US" dirty="0"/>
              <a:t>Formally admitted into the hospital by a hospital doctor</a:t>
            </a:r>
          </a:p>
          <a:p>
            <a:r>
              <a:rPr lang="en-US" b="1" dirty="0"/>
              <a:t>Inpatient skilled nursing facility care</a:t>
            </a:r>
            <a:endParaRPr lang="en-US" dirty="0"/>
          </a:p>
          <a:p>
            <a:pPr lvl="1" fontAlgn="base"/>
            <a:r>
              <a:rPr lang="en-US" dirty="0"/>
              <a:t>Beneficiary must have spent three nights as a hospital inpatient</a:t>
            </a:r>
          </a:p>
          <a:p>
            <a:r>
              <a:rPr lang="en-US" b="1" dirty="0"/>
              <a:t>Home health care</a:t>
            </a:r>
            <a:endParaRPr lang="en-US" dirty="0"/>
          </a:p>
          <a:p>
            <a:pPr lvl="1" fontAlgn="base"/>
            <a:r>
              <a:rPr lang="en-US" dirty="0"/>
              <a:t>Beneficiary must be considered homebound and need skilled care</a:t>
            </a:r>
          </a:p>
          <a:p>
            <a:pPr lvl="1" fontAlgn="base"/>
            <a:r>
              <a:rPr lang="en-US" dirty="0"/>
              <a:t>Doctor must approve and services must be received from a Medicare-certified home health agency</a:t>
            </a:r>
          </a:p>
          <a:p>
            <a:r>
              <a:rPr lang="en-US" b="1" dirty="0"/>
              <a:t>Hospice care</a:t>
            </a:r>
            <a:endParaRPr lang="en-US" dirty="0"/>
          </a:p>
          <a:p>
            <a:pPr lvl="1" fontAlgn="base"/>
            <a:r>
              <a:rPr lang="en-US" dirty="0"/>
              <a:t>Comprehensive care for people who are terminally </a:t>
            </a:r>
            <a:r>
              <a:rPr lang="en-US" dirty="0" smtClean="0"/>
              <a:t>ill</a:t>
            </a:r>
            <a:endParaRPr lang="en-US" dirty="0"/>
          </a:p>
        </p:txBody>
      </p:sp>
    </p:spTree>
    <p:extLst>
      <p:ext uri="{BB962C8B-B14F-4D97-AF65-F5344CB8AC3E}">
        <p14:creationId xmlns:p14="http://schemas.microsoft.com/office/powerpoint/2010/main" val="2312717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A costs in 2019</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19</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555413390"/>
              </p:ext>
            </p:extLst>
          </p:nvPr>
        </p:nvGraphicFramePr>
        <p:xfrm>
          <a:off x="612648" y="1828800"/>
          <a:ext cx="8153400" cy="4460977"/>
        </p:xfrm>
        <a:graphic>
          <a:graphicData uri="http://schemas.openxmlformats.org/drawingml/2006/table">
            <a:tbl>
              <a:tblPr firstRow="1" bandRow="1">
                <a:tableStyleId>{69CF1AB2-1976-4502-BF36-3FF5EA218861}</a:tableStyleId>
              </a:tblPr>
              <a:tblGrid>
                <a:gridCol w="2740152">
                  <a:extLst>
                    <a:ext uri="{9D8B030D-6E8A-4147-A177-3AD203B41FA5}">
                      <a16:colId xmlns:a16="http://schemas.microsoft.com/office/drawing/2014/main" xmlns="" val="430441027"/>
                    </a:ext>
                  </a:extLst>
                </a:gridCol>
                <a:gridCol w="5413248">
                  <a:extLst>
                    <a:ext uri="{9D8B030D-6E8A-4147-A177-3AD203B41FA5}">
                      <a16:colId xmlns:a16="http://schemas.microsoft.com/office/drawing/2014/main" xmlns="" val="2446820464"/>
                    </a:ext>
                  </a:extLst>
                </a:gridCol>
              </a:tblGrid>
              <a:tr h="1878864">
                <a:tc>
                  <a:txBody>
                    <a:bodyPr/>
                    <a:lstStyle/>
                    <a:p>
                      <a:r>
                        <a:rPr lang="en-US" sz="2000" dirty="0" smtClean="0"/>
                        <a:t>Premium</a:t>
                      </a:r>
                      <a:endParaRPr lang="en-US" sz="2000" b="1" dirty="0">
                        <a:solidFill>
                          <a:schemeClr val="tx1"/>
                        </a:solidFill>
                      </a:endParaRPr>
                    </a:p>
                  </a:txBody>
                  <a:tcPr anchor="ctr"/>
                </a:tc>
                <a:tc>
                  <a:txBody>
                    <a:bodyPr/>
                    <a:lstStyle/>
                    <a:p>
                      <a:pPr rtl="0"/>
                      <a:r>
                        <a:rPr kumimoji="0" lang="en-US" sz="2000" b="0" u="none" strike="noStrike" kern="1200" dirty="0" smtClean="0">
                          <a:effectLst/>
                        </a:rPr>
                        <a:t>Free for those with 10 years of Social Security work history</a:t>
                      </a:r>
                      <a:endParaRPr lang="en-US" sz="2000" b="0" dirty="0" smtClean="0">
                        <a:effectLst/>
                      </a:endParaRPr>
                    </a:p>
                    <a:p>
                      <a:pPr rtl="0"/>
                      <a:r>
                        <a:rPr kumimoji="0" lang="en-US" sz="2000" b="0" u="none" strike="noStrike" kern="1200" dirty="0" smtClean="0">
                          <a:effectLst/>
                        </a:rPr>
                        <a:t>$240 if beneficiary or spouse worked and paid Medicare taxes for 7.5 to 10 years</a:t>
                      </a:r>
                      <a:endParaRPr lang="en-US" sz="2000" b="0" dirty="0" smtClean="0">
                        <a:effectLst/>
                      </a:endParaRPr>
                    </a:p>
                    <a:p>
                      <a:pPr rtl="0"/>
                      <a:r>
                        <a:rPr kumimoji="0" lang="en-US" sz="2000" b="0" u="none" strike="noStrike" kern="1200" dirty="0" smtClean="0">
                          <a:effectLst/>
                        </a:rPr>
                        <a:t>$437 if beneficiary or spouse worked and paid Medicare taxes for fewer than 7.5 years</a:t>
                      </a:r>
                      <a:endParaRPr lang="en-US" sz="2000" b="0" dirty="0" smtClean="0">
                        <a:solidFill>
                          <a:schemeClr val="tx1"/>
                        </a:solidFill>
                        <a:effectLst/>
                      </a:endParaRPr>
                    </a:p>
                  </a:txBody>
                  <a:tcPr anchor="ctr"/>
                </a:tc>
                <a:extLst>
                  <a:ext uri="{0D108BD9-81ED-4DB2-BD59-A6C34878D82A}">
                    <a16:rowId xmlns:a16="http://schemas.microsoft.com/office/drawing/2014/main" xmlns="" val="438631622"/>
                  </a:ext>
                </a:extLst>
              </a:tr>
              <a:tr h="398547">
                <a:tc>
                  <a:txBody>
                    <a:bodyPr/>
                    <a:lstStyle/>
                    <a:p>
                      <a:r>
                        <a:rPr lang="en-US" sz="2000" b="1" dirty="0" smtClean="0"/>
                        <a:t>Hospital</a:t>
                      </a:r>
                      <a:r>
                        <a:rPr lang="en-US" sz="2000" b="1" baseline="0" dirty="0" smtClean="0"/>
                        <a:t> deductible</a:t>
                      </a:r>
                      <a:endParaRPr lang="en-US" sz="2000" b="1" dirty="0">
                        <a:solidFill>
                          <a:schemeClr val="tx1"/>
                        </a:solidFill>
                      </a:endParaRPr>
                    </a:p>
                  </a:txBody>
                  <a:tcPr anchor="ctr"/>
                </a:tc>
                <a:tc>
                  <a:txBody>
                    <a:bodyPr/>
                    <a:lstStyle/>
                    <a:p>
                      <a:pPr rtl="0"/>
                      <a:r>
                        <a:rPr kumimoji="0" lang="en-US" sz="2000" u="none" strike="noStrike" kern="1200" dirty="0" smtClean="0">
                          <a:effectLst/>
                        </a:rPr>
                        <a:t>$1,364 for each benefit period</a:t>
                      </a:r>
                      <a:endParaRPr lang="en-US" sz="2000" dirty="0">
                        <a:solidFill>
                          <a:schemeClr val="tx1"/>
                        </a:solidFill>
                      </a:endParaRPr>
                    </a:p>
                  </a:txBody>
                  <a:tcPr anchor="ctr"/>
                </a:tc>
                <a:extLst>
                  <a:ext uri="{0D108BD9-81ED-4DB2-BD59-A6C34878D82A}">
                    <a16:rowId xmlns:a16="http://schemas.microsoft.com/office/drawing/2014/main" xmlns="" val="4003891871"/>
                  </a:ext>
                </a:extLst>
              </a:tr>
              <a:tr h="1110238">
                <a:tc>
                  <a:txBody>
                    <a:bodyPr/>
                    <a:lstStyle/>
                    <a:p>
                      <a:r>
                        <a:rPr lang="en-US" sz="2000" b="1" dirty="0" smtClean="0"/>
                        <a:t>Hospital coinsurance</a:t>
                      </a:r>
                      <a:endParaRPr lang="en-US" sz="2000" b="1" dirty="0">
                        <a:solidFill>
                          <a:schemeClr val="tx1"/>
                        </a:solidFill>
                      </a:endParaRPr>
                    </a:p>
                  </a:txBody>
                  <a:tcPr anchor="ctr"/>
                </a:tc>
                <a:tc>
                  <a:txBody>
                    <a:bodyPr/>
                    <a:lstStyle/>
                    <a:p>
                      <a:pPr rtl="0"/>
                      <a:r>
                        <a:rPr kumimoji="0" lang="en-US" sz="2000" u="none" strike="noStrike" kern="1200" dirty="0" smtClean="0">
                          <a:effectLst/>
                        </a:rPr>
                        <a:t>$341 per day for days 61-90 each benefit period</a:t>
                      </a:r>
                      <a:endParaRPr lang="en-US" sz="2000" dirty="0" smtClean="0">
                        <a:effectLst/>
                      </a:endParaRPr>
                    </a:p>
                    <a:p>
                      <a:pPr rtl="0"/>
                      <a:r>
                        <a:rPr kumimoji="0" lang="en-US" sz="2000" u="none" strike="noStrike" kern="1200" dirty="0" smtClean="0">
                          <a:effectLst/>
                        </a:rPr>
                        <a:t>$682 per day for days 91-150 (these are 60 non-renewable lifetime reserve days)</a:t>
                      </a:r>
                      <a:endParaRPr lang="en-US" sz="2000" b="0" dirty="0" smtClean="0">
                        <a:solidFill>
                          <a:schemeClr val="tx1"/>
                        </a:solidFill>
                        <a:effectLst/>
                      </a:endParaRPr>
                    </a:p>
                  </a:txBody>
                  <a:tcPr anchor="ctr"/>
                </a:tc>
                <a:extLst>
                  <a:ext uri="{0D108BD9-81ED-4DB2-BD59-A6C34878D82A}">
                    <a16:rowId xmlns:a16="http://schemas.microsoft.com/office/drawing/2014/main" xmlns="" val="751619558"/>
                  </a:ext>
                </a:extLst>
              </a:tr>
              <a:tr h="1031952">
                <a:tc>
                  <a:txBody>
                    <a:bodyPr/>
                    <a:lstStyle/>
                    <a:p>
                      <a:r>
                        <a:rPr lang="en-US" sz="2000" b="1" dirty="0" smtClean="0"/>
                        <a:t>Skilled nursing facility (SNF) coinsurance</a:t>
                      </a:r>
                      <a:endParaRPr lang="en-US" sz="2000" b="1" dirty="0">
                        <a:solidFill>
                          <a:schemeClr val="tx1"/>
                        </a:solidFill>
                      </a:endParaRPr>
                    </a:p>
                  </a:txBody>
                  <a:tcPr anchor="ctr"/>
                </a:tc>
                <a:tc>
                  <a:txBody>
                    <a:bodyPr/>
                    <a:lstStyle/>
                    <a:p>
                      <a:pPr rtl="0"/>
                      <a:r>
                        <a:rPr kumimoji="0" lang="en-US" sz="2000" u="none" strike="noStrike" kern="1200" dirty="0" smtClean="0">
                          <a:effectLst/>
                        </a:rPr>
                        <a:t>$170.50 per day for days 21-100 each benefit period</a:t>
                      </a:r>
                      <a:endParaRPr lang="en-US" sz="2000" b="0" dirty="0" smtClean="0">
                        <a:solidFill>
                          <a:schemeClr val="tx1"/>
                        </a:solidFill>
                        <a:effectLst/>
                      </a:endParaRPr>
                    </a:p>
                  </a:txBody>
                  <a:tcPr anchor="ctr"/>
                </a:tc>
                <a:extLst>
                  <a:ext uri="{0D108BD9-81ED-4DB2-BD59-A6C34878D82A}">
                    <a16:rowId xmlns:a16="http://schemas.microsoft.com/office/drawing/2014/main" xmlns="" val="2945052805"/>
                  </a:ext>
                </a:extLst>
              </a:tr>
            </a:tbl>
          </a:graphicData>
        </a:graphic>
      </p:graphicFrame>
    </p:spTree>
    <p:extLst>
      <p:ext uri="{BB962C8B-B14F-4D97-AF65-F5344CB8AC3E}">
        <p14:creationId xmlns:p14="http://schemas.microsoft.com/office/powerpoint/2010/main" val="423103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Explain ESRD Medicare eligibility, enrollment, coverage, and costs</a:t>
            </a:r>
          </a:p>
          <a:p>
            <a:r>
              <a:rPr lang="en-US" dirty="0" smtClean="0"/>
              <a:t>Identify the 30-month coordination period</a:t>
            </a:r>
          </a:p>
          <a:p>
            <a:r>
              <a:rPr lang="en-US" dirty="0" smtClean="0"/>
              <a:t>Know beneficiary’s options for enrolling in Medigap or Medicare Advantage Plan</a:t>
            </a:r>
          </a:p>
          <a:p>
            <a:r>
              <a:rPr lang="en-US" dirty="0" smtClean="0"/>
              <a:t>Recognize how immunosuppressant drugs are covered</a:t>
            </a:r>
          </a:p>
          <a:p>
            <a:r>
              <a:rPr lang="en-US" dirty="0" smtClean="0"/>
              <a:t>Discuss ESRD Medicare and the Marketplaces</a:t>
            </a:r>
          </a:p>
          <a:p>
            <a:r>
              <a:rPr lang="en-US" dirty="0" smtClean="0"/>
              <a:t>Use case studies to apply what you learned</a:t>
            </a:r>
            <a:endParaRPr lang="en-US" dirty="0"/>
          </a:p>
        </p:txBody>
      </p:sp>
      <p:sp>
        <p:nvSpPr>
          <p:cNvPr id="4" name="Slide Number Placeholder 2"/>
          <p:cNvSpPr>
            <a:spLocks noGrp="1"/>
          </p:cNvSpPr>
          <p:nvPr>
            <p:ph type="sldNum" sz="quarter" idx="12"/>
          </p:nvPr>
        </p:nvSpPr>
        <p:spPr>
          <a:xfrm>
            <a:off x="0" y="1272222"/>
            <a:ext cx="533400" cy="244476"/>
          </a:xfrm>
        </p:spPr>
        <p:txBody>
          <a:bodyPr>
            <a:normAutofit fontScale="85000" lnSpcReduction="20000"/>
          </a:bodyPr>
          <a:lstStyle/>
          <a:p>
            <a:fld id="{A2606392-2EB7-4DBC-9688-B6CCB54D41CC}" type="slidenum">
              <a:rPr lang="en-US" smtClean="0"/>
              <a:pPr/>
              <a:t>2</a:t>
            </a:fld>
            <a:endParaRPr lang="en-US" dirty="0"/>
          </a:p>
        </p:txBody>
      </p:sp>
    </p:spTree>
    <p:extLst>
      <p:ext uri="{BB962C8B-B14F-4D97-AF65-F5344CB8AC3E}">
        <p14:creationId xmlns:p14="http://schemas.microsoft.com/office/powerpoint/2010/main" val="213377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B coverage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20</a:t>
            </a:fld>
            <a:endParaRPr lang="en-US" dirty="0"/>
          </a:p>
        </p:txBody>
      </p:sp>
      <p:sp>
        <p:nvSpPr>
          <p:cNvPr id="4" name="Content Placeholder 3"/>
          <p:cNvSpPr>
            <a:spLocks noGrp="1"/>
          </p:cNvSpPr>
          <p:nvPr>
            <p:ph sz="quarter" idx="1"/>
          </p:nvPr>
        </p:nvSpPr>
        <p:spPr>
          <a:xfrm>
            <a:off x="612648" y="1524000"/>
            <a:ext cx="8153400" cy="5257800"/>
          </a:xfrm>
        </p:spPr>
        <p:txBody>
          <a:bodyPr>
            <a:normAutofit fontScale="85000" lnSpcReduction="10000"/>
          </a:bodyPr>
          <a:lstStyle/>
          <a:p>
            <a:pPr>
              <a:lnSpc>
                <a:spcPct val="120000"/>
              </a:lnSpc>
              <a:spcBef>
                <a:spcPts val="0"/>
              </a:spcBef>
            </a:pPr>
            <a:r>
              <a:rPr lang="en-US" b="1" dirty="0"/>
              <a:t>Outpatient care</a:t>
            </a:r>
            <a:endParaRPr lang="en-US" dirty="0"/>
          </a:p>
          <a:p>
            <a:pPr lvl="1" fontAlgn="base">
              <a:lnSpc>
                <a:spcPct val="120000"/>
              </a:lnSpc>
              <a:spcBef>
                <a:spcPts val="0"/>
              </a:spcBef>
            </a:pPr>
            <a:r>
              <a:rPr lang="en-US" dirty="0"/>
              <a:t>Care provided to a beneficiary by health care </a:t>
            </a:r>
            <a:r>
              <a:rPr lang="en-US" dirty="0" smtClean="0"/>
              <a:t>professionals if they were not formally admitted as hospital inpatient</a:t>
            </a:r>
          </a:p>
          <a:p>
            <a:pPr>
              <a:lnSpc>
                <a:spcPct val="120000"/>
              </a:lnSpc>
            </a:pPr>
            <a:r>
              <a:rPr lang="en-US" b="1" dirty="0" smtClean="0"/>
              <a:t>Doctors</a:t>
            </a:r>
            <a:r>
              <a:rPr lang="en-US" b="1" dirty="0"/>
              <a:t>’ services</a:t>
            </a:r>
            <a:endParaRPr lang="en-US" dirty="0"/>
          </a:p>
          <a:p>
            <a:pPr lvl="1" fontAlgn="base">
              <a:lnSpc>
                <a:spcPct val="120000"/>
              </a:lnSpc>
              <a:spcBef>
                <a:spcPts val="0"/>
              </a:spcBef>
            </a:pPr>
            <a:r>
              <a:rPr lang="en-US" dirty="0"/>
              <a:t>Medically-necessary services provided to a beneficiary </a:t>
            </a:r>
            <a:r>
              <a:rPr lang="en-US" dirty="0" smtClean="0"/>
              <a:t>by doctor</a:t>
            </a:r>
            <a:endParaRPr lang="en-US" dirty="0"/>
          </a:p>
          <a:p>
            <a:pPr>
              <a:lnSpc>
                <a:spcPct val="120000"/>
              </a:lnSpc>
            </a:pPr>
            <a:r>
              <a:rPr lang="en-US" b="1" dirty="0"/>
              <a:t>Preventive care</a:t>
            </a:r>
            <a:endParaRPr lang="en-US" dirty="0"/>
          </a:p>
          <a:p>
            <a:pPr lvl="1" fontAlgn="base">
              <a:lnSpc>
                <a:spcPct val="120000"/>
              </a:lnSpc>
              <a:spcBef>
                <a:spcPts val="0"/>
              </a:spcBef>
            </a:pPr>
            <a:r>
              <a:rPr lang="en-US" dirty="0"/>
              <a:t>Care to keep beneficiaries healthy or prevent illness</a:t>
            </a:r>
          </a:p>
          <a:p>
            <a:pPr>
              <a:lnSpc>
                <a:spcPct val="120000"/>
              </a:lnSpc>
            </a:pPr>
            <a:r>
              <a:rPr lang="en-US" b="1" dirty="0"/>
              <a:t>Home health care</a:t>
            </a:r>
            <a:endParaRPr lang="en-US" dirty="0"/>
          </a:p>
          <a:p>
            <a:pPr lvl="1" fontAlgn="base">
              <a:lnSpc>
                <a:spcPct val="120000"/>
              </a:lnSpc>
              <a:spcBef>
                <a:spcPts val="0"/>
              </a:spcBef>
            </a:pPr>
            <a:r>
              <a:rPr lang="en-US" dirty="0"/>
              <a:t>Care used to treat an illness or injury in the home</a:t>
            </a:r>
          </a:p>
          <a:p>
            <a:pPr>
              <a:lnSpc>
                <a:spcPct val="120000"/>
              </a:lnSpc>
            </a:pPr>
            <a:r>
              <a:rPr lang="en-US" b="1" dirty="0"/>
              <a:t>Durable medical equipment (DME)</a:t>
            </a:r>
            <a:endParaRPr lang="en-US" dirty="0"/>
          </a:p>
          <a:p>
            <a:pPr lvl="1" fontAlgn="base">
              <a:lnSpc>
                <a:spcPct val="120000"/>
              </a:lnSpc>
              <a:spcBef>
                <a:spcPts val="0"/>
              </a:spcBef>
            </a:pPr>
            <a:r>
              <a:rPr lang="en-US" dirty="0"/>
              <a:t>Medical equipment provided to beneficiaries on an outpatient </a:t>
            </a:r>
            <a:r>
              <a:rPr lang="en-US" dirty="0" smtClean="0"/>
              <a:t>basis</a:t>
            </a:r>
            <a:endParaRPr lang="en-US" dirty="0"/>
          </a:p>
        </p:txBody>
      </p:sp>
    </p:spTree>
    <p:extLst>
      <p:ext uri="{BB962C8B-B14F-4D97-AF65-F5344CB8AC3E}">
        <p14:creationId xmlns:p14="http://schemas.microsoft.com/office/powerpoint/2010/main" val="4282931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B costs in 2019</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21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48538455"/>
              </p:ext>
            </p:extLst>
          </p:nvPr>
        </p:nvGraphicFramePr>
        <p:xfrm>
          <a:off x="612648" y="1828800"/>
          <a:ext cx="8153400" cy="4038600"/>
        </p:xfrm>
        <a:graphic>
          <a:graphicData uri="http://schemas.openxmlformats.org/drawingml/2006/table">
            <a:tbl>
              <a:tblPr firstRow="1" bandRow="1">
                <a:tableStyleId>{69CF1AB2-1976-4502-BF36-3FF5EA218861}</a:tableStyleId>
              </a:tblPr>
              <a:tblGrid>
                <a:gridCol w="2892552">
                  <a:extLst>
                    <a:ext uri="{9D8B030D-6E8A-4147-A177-3AD203B41FA5}">
                      <a16:colId xmlns:a16="http://schemas.microsoft.com/office/drawing/2014/main" xmlns="" val="430441027"/>
                    </a:ext>
                  </a:extLst>
                </a:gridCol>
                <a:gridCol w="5260848">
                  <a:extLst>
                    <a:ext uri="{9D8B030D-6E8A-4147-A177-3AD203B41FA5}">
                      <a16:colId xmlns:a16="http://schemas.microsoft.com/office/drawing/2014/main" xmlns="" val="2446820464"/>
                    </a:ext>
                  </a:extLst>
                </a:gridCol>
              </a:tblGrid>
              <a:tr h="1035538">
                <a:tc>
                  <a:txBody>
                    <a:bodyPr/>
                    <a:lstStyle/>
                    <a:p>
                      <a:r>
                        <a:rPr lang="en-US" sz="2600" dirty="0" smtClean="0"/>
                        <a:t>Annual deductible</a:t>
                      </a:r>
                      <a:endParaRPr lang="en-US" sz="2600" b="1" dirty="0">
                        <a:solidFill>
                          <a:schemeClr val="tx1"/>
                        </a:solidFill>
                      </a:endParaRPr>
                    </a:p>
                  </a:txBody>
                  <a:tcPr anchor="ctr"/>
                </a:tc>
                <a:tc>
                  <a:txBody>
                    <a:bodyPr/>
                    <a:lstStyle/>
                    <a:p>
                      <a:pPr rtl="0"/>
                      <a:r>
                        <a:rPr lang="en-US" sz="2600" b="0" dirty="0" smtClean="0">
                          <a:solidFill>
                            <a:schemeClr val="tx1"/>
                          </a:solidFill>
                          <a:effectLst/>
                        </a:rPr>
                        <a:t>$185</a:t>
                      </a:r>
                    </a:p>
                  </a:txBody>
                  <a:tcPr anchor="ctr"/>
                </a:tc>
                <a:extLst>
                  <a:ext uri="{0D108BD9-81ED-4DB2-BD59-A6C34878D82A}">
                    <a16:rowId xmlns:a16="http://schemas.microsoft.com/office/drawing/2014/main" xmlns="" val="438631622"/>
                  </a:ext>
                </a:extLst>
              </a:tr>
              <a:tr h="828431">
                <a:tc>
                  <a:txBody>
                    <a:bodyPr/>
                    <a:lstStyle/>
                    <a:p>
                      <a:r>
                        <a:rPr lang="en-US" sz="2600" b="1" dirty="0" smtClean="0"/>
                        <a:t>Monthly premium</a:t>
                      </a:r>
                      <a:endParaRPr lang="en-US" sz="2600" b="1" dirty="0">
                        <a:solidFill>
                          <a:schemeClr val="tx1"/>
                        </a:solidFill>
                      </a:endParaRPr>
                    </a:p>
                  </a:txBody>
                  <a:tcPr anchor="ctr"/>
                </a:tc>
                <a:tc>
                  <a:txBody>
                    <a:bodyPr/>
                    <a:lstStyle/>
                    <a:p>
                      <a:pPr rtl="0"/>
                      <a:r>
                        <a:rPr kumimoji="0" lang="en-US" sz="2600" u="none" strike="noStrike" kern="1200" dirty="0" smtClean="0">
                          <a:effectLst/>
                        </a:rPr>
                        <a:t>$135.50 per month</a:t>
                      </a:r>
                      <a:endParaRPr lang="en-US" sz="2600" dirty="0">
                        <a:solidFill>
                          <a:schemeClr val="tx1"/>
                        </a:solidFill>
                      </a:endParaRPr>
                    </a:p>
                  </a:txBody>
                  <a:tcPr anchor="ctr"/>
                </a:tc>
                <a:extLst>
                  <a:ext uri="{0D108BD9-81ED-4DB2-BD59-A6C34878D82A}">
                    <a16:rowId xmlns:a16="http://schemas.microsoft.com/office/drawing/2014/main" xmlns="" val="4003891871"/>
                  </a:ext>
                </a:extLst>
              </a:tr>
              <a:tr h="2174631">
                <a:tc>
                  <a:txBody>
                    <a:bodyPr/>
                    <a:lstStyle/>
                    <a:p>
                      <a:r>
                        <a:rPr lang="en-US" sz="2600" b="1" dirty="0" smtClean="0"/>
                        <a:t>Coinsurance</a:t>
                      </a:r>
                      <a:endParaRPr lang="en-US" sz="2600" b="1" dirty="0">
                        <a:solidFill>
                          <a:schemeClr val="tx1"/>
                        </a:solidFill>
                      </a:endParaRPr>
                    </a:p>
                  </a:txBody>
                  <a:tcPr anchor="ctr"/>
                </a:tc>
                <a:tc>
                  <a:txBody>
                    <a:bodyPr/>
                    <a:lstStyle/>
                    <a:p>
                      <a:pPr rtl="0"/>
                      <a:r>
                        <a:rPr kumimoji="0" lang="en-US" sz="2600" b="0" i="0" u="none" strike="noStrike" kern="1200" dirty="0" smtClean="0">
                          <a:solidFill>
                            <a:schemeClr val="dk1"/>
                          </a:solidFill>
                          <a:effectLst/>
                          <a:latin typeface="+mn-lt"/>
                          <a:ea typeface="+mn-ea"/>
                          <a:cs typeface="+mn-cs"/>
                        </a:rPr>
                        <a:t>Medicare pays 80% of Medicare-approved amount for a service; beneficiary pays 20% coinsurance</a:t>
                      </a:r>
                      <a:endParaRPr lang="en-US" sz="2600" b="0" dirty="0" smtClean="0">
                        <a:solidFill>
                          <a:schemeClr val="tx1"/>
                        </a:solidFill>
                        <a:effectLst/>
                      </a:endParaRPr>
                    </a:p>
                  </a:txBody>
                  <a:tcPr anchor="ctr"/>
                </a:tc>
                <a:extLst>
                  <a:ext uri="{0D108BD9-81ED-4DB2-BD59-A6C34878D82A}">
                    <a16:rowId xmlns:a16="http://schemas.microsoft.com/office/drawing/2014/main" xmlns="" val="751619558"/>
                  </a:ext>
                </a:extLst>
              </a:tr>
            </a:tbl>
          </a:graphicData>
        </a:graphic>
      </p:graphicFrame>
    </p:spTree>
    <p:extLst>
      <p:ext uri="{BB962C8B-B14F-4D97-AF65-F5344CB8AC3E}">
        <p14:creationId xmlns:p14="http://schemas.microsoft.com/office/powerpoint/2010/main" val="2182331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30-month coordination period</a:t>
            </a:r>
            <a:endParaRPr lang="en-US" dirty="0"/>
          </a:p>
        </p:txBody>
      </p:sp>
      <p:sp>
        <p:nvSpPr>
          <p:cNvPr id="3" name="Slide Number Placeholder 2"/>
          <p:cNvSpPr>
            <a:spLocks noGrp="1"/>
          </p:cNvSpPr>
          <p:nvPr>
            <p:ph type="sldNum" sz="quarter" idx="4294967295"/>
          </p:nvPr>
        </p:nvSpPr>
        <p:spPr>
          <a:xfrm>
            <a:off x="0" y="1271588"/>
            <a:ext cx="533400" cy="244475"/>
          </a:xfrm>
        </p:spPr>
        <p:txBody>
          <a:bodyPr>
            <a:normAutofit fontScale="85000" lnSpcReduction="20000"/>
          </a:bodyPr>
          <a:lstStyle/>
          <a:p>
            <a:fld id="{A162D542-39A4-4598-BEB9-D1267FDA8501}" type="slidenum">
              <a:rPr lang="en-US" smtClean="0"/>
              <a:t>22</a:t>
            </a:fld>
            <a:endParaRPr lang="en-US" dirty="0"/>
          </a:p>
        </p:txBody>
      </p:sp>
    </p:spTree>
    <p:extLst>
      <p:ext uri="{BB962C8B-B14F-4D97-AF65-F5344CB8AC3E}">
        <p14:creationId xmlns:p14="http://schemas.microsoft.com/office/powerpoint/2010/main" val="100433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health plan (GHP)</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23</a:t>
            </a:fld>
            <a:endParaRPr lang="en-US" dirty="0"/>
          </a:p>
        </p:txBody>
      </p:sp>
      <p:sp>
        <p:nvSpPr>
          <p:cNvPr id="4" name="Content Placeholder 3"/>
          <p:cNvSpPr>
            <a:spLocks noGrp="1"/>
          </p:cNvSpPr>
          <p:nvPr>
            <p:ph sz="quarter" idx="1"/>
          </p:nvPr>
        </p:nvSpPr>
        <p:spPr/>
        <p:txBody>
          <a:bodyPr/>
          <a:lstStyle/>
          <a:p>
            <a:pPr fontAlgn="base"/>
            <a:r>
              <a:rPr lang="en-US" sz="2600" dirty="0"/>
              <a:t>A health plan offered by an employer or union to current or former employees</a:t>
            </a:r>
          </a:p>
          <a:p>
            <a:pPr fontAlgn="base"/>
            <a:r>
              <a:rPr lang="en-US" sz="2600" dirty="0"/>
              <a:t>GHP refers to:</a:t>
            </a:r>
          </a:p>
          <a:p>
            <a:pPr lvl="1" fontAlgn="base"/>
            <a:r>
              <a:rPr lang="en-US" dirty="0"/>
              <a:t>Job-based insurance</a:t>
            </a:r>
          </a:p>
          <a:p>
            <a:pPr lvl="1" fontAlgn="base"/>
            <a:r>
              <a:rPr lang="en-US" dirty="0"/>
              <a:t>Retiree insurance</a:t>
            </a:r>
          </a:p>
          <a:p>
            <a:pPr lvl="1" fontAlgn="base"/>
            <a:r>
              <a:rPr lang="en-US" dirty="0" smtClean="0"/>
              <a:t>COBRA</a:t>
            </a:r>
            <a:endParaRPr lang="en-US" dirty="0"/>
          </a:p>
        </p:txBody>
      </p:sp>
    </p:spTree>
    <p:extLst>
      <p:ext uri="{BB962C8B-B14F-4D97-AF65-F5344CB8AC3E}">
        <p14:creationId xmlns:p14="http://schemas.microsoft.com/office/powerpoint/2010/main" val="910646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and secondary insurance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24</a:t>
            </a:fld>
            <a:endParaRPr lang="en-US" dirty="0"/>
          </a:p>
        </p:txBody>
      </p:sp>
      <p:sp>
        <p:nvSpPr>
          <p:cNvPr id="4" name="Content Placeholder 3"/>
          <p:cNvSpPr>
            <a:spLocks noGrp="1"/>
          </p:cNvSpPr>
          <p:nvPr>
            <p:ph sz="quarter" idx="1"/>
          </p:nvPr>
        </p:nvSpPr>
        <p:spPr/>
        <p:txBody>
          <a:bodyPr>
            <a:normAutofit/>
          </a:bodyPr>
          <a:lstStyle/>
          <a:p>
            <a:pPr fontAlgn="base"/>
            <a:r>
              <a:rPr lang="en-US" sz="2600" dirty="0"/>
              <a:t>When beneficiary has Medicare and another type of insurance, Medicare pays either primary or secondary for medical claims</a:t>
            </a:r>
          </a:p>
          <a:p>
            <a:pPr fontAlgn="base"/>
            <a:r>
              <a:rPr lang="en-US" sz="2600" dirty="0"/>
              <a:t>Primary insurance pays first on claim</a:t>
            </a:r>
          </a:p>
          <a:p>
            <a:pPr fontAlgn="base"/>
            <a:r>
              <a:rPr lang="en-US" sz="2600" dirty="0"/>
              <a:t>Secondary insurance pays after primary insurance</a:t>
            </a:r>
          </a:p>
          <a:p>
            <a:pPr lvl="1" fontAlgn="base"/>
            <a:r>
              <a:rPr lang="en-US" sz="2400" dirty="0"/>
              <a:t>Usually pays all or some of the costs left after primary insurer pays (e.g., copays, deductibles) </a:t>
            </a:r>
          </a:p>
          <a:p>
            <a:pPr lvl="1" fontAlgn="base"/>
            <a:r>
              <a:rPr lang="en-US" sz="2400" dirty="0"/>
              <a:t>If primary insurer denies claim, secondary insurer may or may not make independent determination on it, depending on </a:t>
            </a:r>
            <a:r>
              <a:rPr lang="en-US" sz="2400" dirty="0" smtClean="0"/>
              <a:t>plan</a:t>
            </a:r>
            <a:endParaRPr lang="en-US" sz="2400" dirty="0"/>
          </a:p>
        </p:txBody>
      </p:sp>
    </p:spTree>
    <p:extLst>
      <p:ext uri="{BB962C8B-B14F-4D97-AF65-F5344CB8AC3E}">
        <p14:creationId xmlns:p14="http://schemas.microsoft.com/office/powerpoint/2010/main" val="1568962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30-month coordination period</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25</a:t>
            </a:fld>
            <a:endParaRPr lang="en-US" dirty="0"/>
          </a:p>
        </p:txBody>
      </p:sp>
      <p:sp>
        <p:nvSpPr>
          <p:cNvPr id="4" name="Content Placeholder 3"/>
          <p:cNvSpPr>
            <a:spLocks noGrp="1"/>
          </p:cNvSpPr>
          <p:nvPr>
            <p:ph sz="quarter" idx="1"/>
          </p:nvPr>
        </p:nvSpPr>
        <p:spPr/>
        <p:txBody>
          <a:bodyPr>
            <a:noAutofit/>
          </a:bodyPr>
          <a:lstStyle/>
          <a:p>
            <a:pPr fontAlgn="base"/>
            <a:r>
              <a:rPr lang="en-US" sz="2600" dirty="0"/>
              <a:t>30-month coordination period: 30 months, beginning month individual becomes eligible for ESRD Medicare</a:t>
            </a:r>
          </a:p>
          <a:p>
            <a:pPr lvl="1" fontAlgn="base"/>
            <a:r>
              <a:rPr lang="en-US" sz="2400" dirty="0"/>
              <a:t>Starts even if individual does not enroll in ESRD Medicare</a:t>
            </a:r>
          </a:p>
          <a:p>
            <a:pPr fontAlgn="base"/>
            <a:r>
              <a:rPr lang="en-US" sz="2600" dirty="0"/>
              <a:t>During 30-month coordination period:</a:t>
            </a:r>
          </a:p>
          <a:p>
            <a:pPr lvl="1" fontAlgn="base"/>
            <a:r>
              <a:rPr lang="en-US" sz="2400" dirty="0"/>
              <a:t>Individual does not have to sign up for ESRD Medicare if they have GHP coverage</a:t>
            </a:r>
          </a:p>
          <a:p>
            <a:pPr lvl="1" fontAlgn="base"/>
            <a:r>
              <a:rPr lang="en-US" sz="2400" dirty="0"/>
              <a:t>GHP coverage remains primary (must pay first)</a:t>
            </a:r>
          </a:p>
          <a:p>
            <a:pPr lvl="1" fontAlgn="base"/>
            <a:r>
              <a:rPr lang="en-US" sz="2400" dirty="0"/>
              <a:t>ESRD Medicare may pay second for health care costs</a:t>
            </a:r>
          </a:p>
          <a:p>
            <a:pPr lvl="1" fontAlgn="base"/>
            <a:r>
              <a:rPr lang="en-US" sz="2400" dirty="0"/>
              <a:t>If individual does not have other insurance, ESRD Medicare will pay primary after they </a:t>
            </a:r>
            <a:r>
              <a:rPr lang="en-US" sz="2400" dirty="0" smtClean="0"/>
              <a:t>enroll</a:t>
            </a:r>
            <a:endParaRPr lang="en-US" sz="2400" dirty="0"/>
          </a:p>
        </p:txBody>
      </p:sp>
      <p:sp>
        <p:nvSpPr>
          <p:cNvPr id="5" name="Rectangle 4"/>
          <p:cNvSpPr/>
          <p:nvPr/>
        </p:nvSpPr>
        <p:spPr>
          <a:xfrm>
            <a:off x="193548" y="6019800"/>
            <a:ext cx="8798052" cy="707886"/>
          </a:xfrm>
          <a:prstGeom prst="rect">
            <a:avLst/>
          </a:prstGeom>
        </p:spPr>
        <p:txBody>
          <a:bodyPr wrap="square">
            <a:spAutoFit/>
          </a:bodyPr>
          <a:lstStyle/>
          <a:p>
            <a:pPr lvl="0" algn="ctr" fontAlgn="base">
              <a:spcBef>
                <a:spcPts val="700"/>
              </a:spcBef>
              <a:buClr>
                <a:srgbClr val="DD8047"/>
              </a:buClr>
              <a:buSzPct val="60000"/>
            </a:pPr>
            <a:r>
              <a:rPr lang="en-US" sz="2000" dirty="0" smtClean="0">
                <a:solidFill>
                  <a:srgbClr val="595959"/>
                </a:solidFill>
              </a:rPr>
              <a:t>Individual with GHP does </a:t>
            </a:r>
            <a:r>
              <a:rPr lang="en-US" sz="2000" dirty="0">
                <a:solidFill>
                  <a:srgbClr val="595959"/>
                </a:solidFill>
              </a:rPr>
              <a:t>not have to enroll in ESRD Medicare immediately after becoming eligible</a:t>
            </a:r>
          </a:p>
        </p:txBody>
      </p:sp>
    </p:spTree>
    <p:extLst>
      <p:ext uri="{BB962C8B-B14F-4D97-AF65-F5344CB8AC3E}">
        <p14:creationId xmlns:p14="http://schemas.microsoft.com/office/powerpoint/2010/main" val="3120700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30-month coordination </a:t>
            </a:r>
            <a:r>
              <a:rPr lang="en-US" dirty="0" smtClean="0"/>
              <a:t>period (continued)</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26</a:t>
            </a:fld>
            <a:endParaRPr lang="en-US" dirty="0"/>
          </a:p>
        </p:txBody>
      </p:sp>
      <p:pic>
        <p:nvPicPr>
          <p:cNvPr id="6146" name="Picture 2" descr="https://lh5.googleusercontent.com/KnQJ1wY7vv9NCrKS6iMpVcQ8YRH66oPBzW3EAilx9RT6_dB8hvtGTNoTshjCFvYfgRpyFJdr4M28aTe4OEKzQzVFZLAmgUvwNowdiXxO-Zuvm90SneySm1ek8q4Qa_WuG04Om8F0ArA"/>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965198" y="5901674"/>
            <a:ext cx="800100" cy="7247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95600" y="5918516"/>
            <a:ext cx="4572000" cy="707886"/>
          </a:xfrm>
          <a:prstGeom prst="rect">
            <a:avLst/>
          </a:prstGeom>
          <a:ln w="19050">
            <a:solidFill>
              <a:schemeClr val="accent1">
                <a:lumMod val="60000"/>
                <a:lumOff val="40000"/>
              </a:schemeClr>
            </a:solidFill>
          </a:ln>
        </p:spPr>
        <p:txBody>
          <a:bodyPr wrap="square">
            <a:spAutoFit/>
          </a:bodyPr>
          <a:lstStyle/>
          <a:p>
            <a:pPr algn="ctr"/>
            <a:r>
              <a:rPr lang="en-US" sz="2000" dirty="0">
                <a:solidFill>
                  <a:schemeClr val="tx1">
                    <a:lumMod val="75000"/>
                  </a:schemeClr>
                </a:solidFill>
                <a:latin typeface="+mj-lt"/>
              </a:rPr>
              <a:t>Individuals have until end of 30-month coordination period to enroll in </a:t>
            </a:r>
            <a:r>
              <a:rPr lang="en-US" sz="2000" dirty="0" smtClean="0">
                <a:solidFill>
                  <a:schemeClr val="tx1">
                    <a:lumMod val="75000"/>
                  </a:schemeClr>
                </a:solidFill>
                <a:latin typeface="+mj-lt"/>
              </a:rPr>
              <a:t>Medicare</a:t>
            </a:r>
            <a:endParaRPr lang="en-US" sz="2000" dirty="0">
              <a:solidFill>
                <a:schemeClr val="tx1">
                  <a:lumMod val="75000"/>
                </a:schemeClr>
              </a:solidFill>
              <a:latin typeface="+mj-lt"/>
            </a:endParaRPr>
          </a:p>
        </p:txBody>
      </p:sp>
      <p:graphicFrame>
        <p:nvGraphicFramePr>
          <p:cNvPr id="7" name="Diagram 6"/>
          <p:cNvGraphicFramePr/>
          <p:nvPr>
            <p:extLst>
              <p:ext uri="{D42A27DB-BD31-4B8C-83A1-F6EECF244321}">
                <p14:modId xmlns:p14="http://schemas.microsoft.com/office/powerpoint/2010/main" val="3145042536"/>
              </p:ext>
            </p:extLst>
          </p:nvPr>
        </p:nvGraphicFramePr>
        <p:xfrm>
          <a:off x="533400" y="1600200"/>
          <a:ext cx="83820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533400" y="2213113"/>
            <a:ext cx="4038600" cy="3724096"/>
          </a:xfrm>
          <a:prstGeom prst="rect">
            <a:avLst/>
          </a:prstGeom>
          <a:noFill/>
        </p:spPr>
        <p:txBody>
          <a:bodyPr wrap="square" rtlCol="0">
            <a:spAutoFit/>
          </a:bodyPr>
          <a:lstStyle/>
          <a:p>
            <a:pPr algn="ctr"/>
            <a:r>
              <a:rPr lang="en-US" sz="2200" b="1" dirty="0" smtClean="0">
                <a:solidFill>
                  <a:schemeClr val="accent2"/>
                </a:solidFill>
              </a:rPr>
              <a:t>During the 30-month coordination period</a:t>
            </a:r>
          </a:p>
          <a:p>
            <a:pPr algn="ctr"/>
            <a:endParaRPr lang="en-US" b="1" dirty="0" smtClean="0">
              <a:solidFill>
                <a:schemeClr val="accent2"/>
              </a:solidFill>
            </a:endParaRPr>
          </a:p>
          <a:p>
            <a:pPr marL="285750" indent="-285750" fontAlgn="base">
              <a:spcAft>
                <a:spcPts val="600"/>
              </a:spcAft>
              <a:buFont typeface="Arial" panose="020B0604020202020204" pitchFamily="34" charset="0"/>
              <a:buChar char="•"/>
            </a:pPr>
            <a:r>
              <a:rPr lang="en-US" sz="2000" dirty="0"/>
              <a:t>Coordination period begins the month someone becomes eligible for ESRD Medicare</a:t>
            </a:r>
          </a:p>
          <a:p>
            <a:pPr marL="285750" indent="-285750" fontAlgn="base">
              <a:spcAft>
                <a:spcPts val="600"/>
              </a:spcAft>
              <a:buFont typeface="Arial" panose="020B0604020202020204" pitchFamily="34" charset="0"/>
              <a:buChar char="•"/>
            </a:pPr>
            <a:r>
              <a:rPr lang="en-US" sz="2000" dirty="0"/>
              <a:t>GHP pays primary to Medicare during this time</a:t>
            </a:r>
          </a:p>
          <a:p>
            <a:pPr marL="285750" indent="-285750" fontAlgn="base">
              <a:spcAft>
                <a:spcPts val="600"/>
              </a:spcAft>
              <a:buFont typeface="Arial" panose="020B0604020202020204" pitchFamily="34" charset="0"/>
              <a:buChar char="•"/>
            </a:pPr>
            <a:r>
              <a:rPr lang="en-US" sz="2000" dirty="0"/>
              <a:t>Individual does not have to enroll in Medicare if they have other </a:t>
            </a:r>
            <a:r>
              <a:rPr lang="en-US" sz="2000" dirty="0" smtClean="0"/>
              <a:t>coverage</a:t>
            </a:r>
            <a:endParaRPr lang="en-US" sz="2000" dirty="0"/>
          </a:p>
        </p:txBody>
      </p:sp>
      <p:sp>
        <p:nvSpPr>
          <p:cNvPr id="10" name="TextBox 9"/>
          <p:cNvSpPr txBox="1"/>
          <p:nvPr/>
        </p:nvSpPr>
        <p:spPr>
          <a:xfrm>
            <a:off x="4572000" y="2209800"/>
            <a:ext cx="4038600" cy="3108543"/>
          </a:xfrm>
          <a:prstGeom prst="rect">
            <a:avLst/>
          </a:prstGeom>
          <a:noFill/>
        </p:spPr>
        <p:txBody>
          <a:bodyPr wrap="square" rtlCol="0">
            <a:spAutoFit/>
          </a:bodyPr>
          <a:lstStyle/>
          <a:p>
            <a:pPr algn="ctr" fontAlgn="base"/>
            <a:r>
              <a:rPr lang="en-US" sz="2200" b="1" dirty="0" smtClean="0">
                <a:solidFill>
                  <a:schemeClr val="accent6"/>
                </a:solidFill>
              </a:rPr>
              <a:t>After the 30-month coordination period</a:t>
            </a:r>
          </a:p>
          <a:p>
            <a:pPr algn="ctr" fontAlgn="base"/>
            <a:endParaRPr lang="en-US" b="1" dirty="0" smtClean="0">
              <a:solidFill>
                <a:schemeClr val="accent6"/>
              </a:solidFill>
            </a:endParaRPr>
          </a:p>
          <a:p>
            <a:pPr marL="285750" indent="-285750" fontAlgn="base">
              <a:spcAft>
                <a:spcPts val="600"/>
              </a:spcAft>
              <a:buFont typeface="Arial" panose="020B0604020202020204" pitchFamily="34" charset="0"/>
              <a:buChar char="•"/>
            </a:pPr>
            <a:r>
              <a:rPr lang="en-US" sz="2000" dirty="0" smtClean="0"/>
              <a:t>Medicare </a:t>
            </a:r>
            <a:r>
              <a:rPr lang="en-US" sz="2000" dirty="0"/>
              <a:t>becomes primary payer</a:t>
            </a:r>
          </a:p>
          <a:p>
            <a:pPr marL="285750" indent="-285750" fontAlgn="base">
              <a:spcAft>
                <a:spcPts val="600"/>
              </a:spcAft>
              <a:buFont typeface="Arial" panose="020B0604020202020204" pitchFamily="34" charset="0"/>
              <a:buChar char="•"/>
            </a:pPr>
            <a:r>
              <a:rPr lang="en-US" sz="2000" dirty="0"/>
              <a:t>Must be actively enrolled in Medicare</a:t>
            </a:r>
          </a:p>
          <a:p>
            <a:pPr marL="285750" indent="-285750" fontAlgn="base">
              <a:spcAft>
                <a:spcPts val="600"/>
              </a:spcAft>
              <a:buFont typeface="Arial" panose="020B0604020202020204" pitchFamily="34" charset="0"/>
              <a:buChar char="•"/>
            </a:pPr>
            <a:r>
              <a:rPr lang="en-US" sz="2000" dirty="0"/>
              <a:t>This change will occur automatically, even if individual does not enroll in Medicare </a:t>
            </a:r>
          </a:p>
        </p:txBody>
      </p:sp>
    </p:spTree>
    <p:extLst>
      <p:ext uri="{BB962C8B-B14F-4D97-AF65-F5344CB8AC3E}">
        <p14:creationId xmlns:p14="http://schemas.microsoft.com/office/powerpoint/2010/main" val="842333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Delaying ESRD Medicare enrollment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27</a:t>
            </a:fld>
            <a:endParaRPr lang="en-US" dirty="0"/>
          </a:p>
        </p:txBody>
      </p:sp>
      <p:sp>
        <p:nvSpPr>
          <p:cNvPr id="4" name="Content Placeholder 3"/>
          <p:cNvSpPr>
            <a:spLocks noGrp="1"/>
          </p:cNvSpPr>
          <p:nvPr>
            <p:ph sz="quarter" idx="1"/>
          </p:nvPr>
        </p:nvSpPr>
        <p:spPr/>
        <p:txBody>
          <a:bodyPr>
            <a:normAutofit fontScale="85000" lnSpcReduction="10000"/>
          </a:bodyPr>
          <a:lstStyle/>
          <a:p>
            <a:pPr fontAlgn="base"/>
            <a:r>
              <a:rPr lang="en-US" sz="3100" dirty="0"/>
              <a:t>Individuals can enroll in Parts A and B anytime during 30-month coordination period, as long as they enroll in both at the same time</a:t>
            </a:r>
          </a:p>
          <a:p>
            <a:pPr fontAlgn="base"/>
            <a:r>
              <a:rPr lang="en-US" sz="3100" dirty="0"/>
              <a:t>Individuals delaying Medicare enrollment should turn down both Part A and Part B</a:t>
            </a:r>
          </a:p>
          <a:p>
            <a:pPr lvl="1" fontAlgn="base"/>
            <a:r>
              <a:rPr lang="en-US" sz="2800" dirty="0"/>
              <a:t>Enrolling in one and delaying the other leads to individuals losing right to enroll at any time</a:t>
            </a:r>
          </a:p>
          <a:p>
            <a:pPr lvl="1" fontAlgn="base"/>
            <a:r>
              <a:rPr lang="en-US" sz="2800" dirty="0"/>
              <a:t>Individual may have to wait to enroll until </a:t>
            </a:r>
            <a:r>
              <a:rPr lang="en-US" sz="2800" dirty="0" smtClean="0"/>
              <a:t>GEP (and may </a:t>
            </a:r>
            <a:r>
              <a:rPr lang="en-US" sz="2700" dirty="0" smtClean="0"/>
              <a:t>face </a:t>
            </a:r>
            <a:r>
              <a:rPr lang="en-US" sz="2700" dirty="0"/>
              <a:t>gaps in coverage and late enrollment </a:t>
            </a:r>
            <a:r>
              <a:rPr lang="en-US" sz="2700" dirty="0" smtClean="0"/>
              <a:t>penalties)</a:t>
            </a:r>
            <a:endParaRPr lang="en-US" sz="2700" dirty="0"/>
          </a:p>
          <a:p>
            <a:pPr fontAlgn="base"/>
            <a:r>
              <a:rPr lang="en-US" sz="3100" dirty="0"/>
              <a:t>Individuals should enroll in ESRD Medicare before coordination period ends so they have primary </a:t>
            </a:r>
            <a:r>
              <a:rPr lang="en-US" sz="3100" dirty="0" smtClean="0"/>
              <a:t>coverage</a:t>
            </a:r>
            <a:endParaRPr lang="en-US" sz="3100" dirty="0"/>
          </a:p>
        </p:txBody>
      </p:sp>
    </p:spTree>
    <p:extLst>
      <p:ext uri="{BB962C8B-B14F-4D97-AF65-F5344CB8AC3E}">
        <p14:creationId xmlns:p14="http://schemas.microsoft.com/office/powerpoint/2010/main" val="993258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Making Medicare enrollment decisions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28</a:t>
            </a:fld>
            <a:endParaRPr lang="en-US" dirty="0"/>
          </a:p>
        </p:txBody>
      </p:sp>
      <p:sp>
        <p:nvSpPr>
          <p:cNvPr id="4" name="Content Placeholder 3"/>
          <p:cNvSpPr>
            <a:spLocks noGrp="1"/>
          </p:cNvSpPr>
          <p:nvPr>
            <p:ph sz="quarter" idx="1"/>
          </p:nvPr>
        </p:nvSpPr>
        <p:spPr/>
        <p:txBody>
          <a:bodyPr>
            <a:normAutofit fontScale="85000" lnSpcReduction="20000"/>
          </a:bodyPr>
          <a:lstStyle/>
          <a:p>
            <a:pPr fontAlgn="base"/>
            <a:r>
              <a:rPr lang="en-US" sz="3100" dirty="0"/>
              <a:t>Individuals with GHP coverage should consider cost and coverage needs before delaying ESRD Medicare enrollment</a:t>
            </a:r>
          </a:p>
          <a:p>
            <a:pPr lvl="1" fontAlgn="base"/>
            <a:r>
              <a:rPr lang="en-US" sz="2800" dirty="0"/>
              <a:t>Medicare may cover GHP cost-sharing during 30-month coordination period, lowering out-of-pocket costs</a:t>
            </a:r>
          </a:p>
          <a:p>
            <a:pPr lvl="1" fontAlgn="base"/>
            <a:r>
              <a:rPr lang="en-US" sz="2800" dirty="0"/>
              <a:t>Most pay a premium for Part B</a:t>
            </a:r>
          </a:p>
          <a:p>
            <a:pPr lvl="2" fontAlgn="base"/>
            <a:r>
              <a:rPr lang="en-US" sz="2600" dirty="0"/>
              <a:t>Individuals should consider the costs of their premium costs for GHP insurance</a:t>
            </a:r>
          </a:p>
          <a:p>
            <a:pPr lvl="1" fontAlgn="base"/>
            <a:r>
              <a:rPr lang="en-US" sz="2800" dirty="0"/>
              <a:t>Beneficiary may not benefit from Medicare if GHPs has low cost-sharing </a:t>
            </a:r>
          </a:p>
          <a:p>
            <a:pPr fontAlgn="base"/>
            <a:r>
              <a:rPr lang="en-US" sz="3100" dirty="0"/>
              <a:t>Individuals should also be aware of Medicare’s coverage rules for immunosuppressant drugs before making a </a:t>
            </a:r>
            <a:r>
              <a:rPr lang="en-US" sz="3100" dirty="0" smtClean="0"/>
              <a:t>decision</a:t>
            </a:r>
            <a:endParaRPr lang="en-US" sz="3100" dirty="0"/>
          </a:p>
        </p:txBody>
      </p:sp>
    </p:spTree>
    <p:extLst>
      <p:ext uri="{BB962C8B-B14F-4D97-AF65-F5344CB8AC3E}">
        <p14:creationId xmlns:p14="http://schemas.microsoft.com/office/powerpoint/2010/main" val="3360158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Medigaps and Medicare Advantage</a:t>
            </a:r>
            <a:endParaRPr lang="en-US" dirty="0"/>
          </a:p>
        </p:txBody>
      </p:sp>
      <p:sp>
        <p:nvSpPr>
          <p:cNvPr id="3" name="Slide Number Placeholder 2"/>
          <p:cNvSpPr>
            <a:spLocks noGrp="1"/>
          </p:cNvSpPr>
          <p:nvPr>
            <p:ph type="sldNum" sz="quarter" idx="4294967295"/>
          </p:nvPr>
        </p:nvSpPr>
        <p:spPr>
          <a:xfrm>
            <a:off x="0" y="1271588"/>
            <a:ext cx="533400" cy="244475"/>
          </a:xfrm>
        </p:spPr>
        <p:txBody>
          <a:bodyPr>
            <a:normAutofit fontScale="85000" lnSpcReduction="20000"/>
          </a:bodyPr>
          <a:lstStyle/>
          <a:p>
            <a:fld id="{A162D542-39A4-4598-BEB9-D1267FDA8501}" type="slidenum">
              <a:rPr lang="en-US" smtClean="0"/>
              <a:t>29</a:t>
            </a:fld>
            <a:endParaRPr lang="en-US" dirty="0"/>
          </a:p>
        </p:txBody>
      </p:sp>
    </p:spTree>
    <p:extLst>
      <p:ext uri="{BB962C8B-B14F-4D97-AF65-F5344CB8AC3E}">
        <p14:creationId xmlns:p14="http://schemas.microsoft.com/office/powerpoint/2010/main" val="916067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t>ESRD Medicare eligibility</a:t>
            </a:r>
            <a:endParaRPr lang="en-US" sz="3200" dirty="0"/>
          </a:p>
        </p:txBody>
      </p:sp>
    </p:spTree>
    <p:extLst>
      <p:ext uri="{BB962C8B-B14F-4D97-AF65-F5344CB8AC3E}">
        <p14:creationId xmlns:p14="http://schemas.microsoft.com/office/powerpoint/2010/main" val="22611958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ESRD Medicare and Medigaps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30</a:t>
            </a:fld>
            <a:endParaRPr lang="en-US" dirty="0"/>
          </a:p>
        </p:txBody>
      </p:sp>
      <p:sp>
        <p:nvSpPr>
          <p:cNvPr id="4" name="Content Placeholder 3"/>
          <p:cNvSpPr>
            <a:spLocks noGrp="1"/>
          </p:cNvSpPr>
          <p:nvPr>
            <p:ph sz="quarter" idx="1"/>
          </p:nvPr>
        </p:nvSpPr>
        <p:spPr/>
        <p:txBody>
          <a:bodyPr>
            <a:normAutofit/>
          </a:bodyPr>
          <a:lstStyle/>
          <a:p>
            <a:pPr fontAlgn="base"/>
            <a:r>
              <a:rPr lang="en-US" sz="2800" dirty="0"/>
              <a:t>Medigap: supplemental insurance policy that covers Original Medicare cost-sharing (deductibles, coinsurance, copayments)</a:t>
            </a:r>
          </a:p>
          <a:p>
            <a:pPr fontAlgn="base"/>
            <a:r>
              <a:rPr lang="en-US" sz="2800" dirty="0"/>
              <a:t>Federal law does not require Medigap insurers to sell Medigaps to people under age 65</a:t>
            </a:r>
          </a:p>
          <a:p>
            <a:pPr fontAlgn="base"/>
            <a:r>
              <a:rPr lang="en-US" sz="2800" dirty="0"/>
              <a:t>Some states may have protections that allow ESRD Medicare beneficiaries to buy Medigaps</a:t>
            </a:r>
          </a:p>
          <a:p>
            <a:pPr marL="365760" lvl="1" indent="0" fontAlgn="base">
              <a:buNone/>
            </a:pPr>
            <a:endParaRPr lang="en-US" sz="2400" dirty="0"/>
          </a:p>
        </p:txBody>
      </p:sp>
    </p:spTree>
    <p:extLst>
      <p:ext uri="{BB962C8B-B14F-4D97-AF65-F5344CB8AC3E}">
        <p14:creationId xmlns:p14="http://schemas.microsoft.com/office/powerpoint/2010/main" val="1286195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rmAutofit fontScale="90000"/>
          </a:bodyPr>
          <a:lstStyle/>
          <a:p>
            <a:r>
              <a:rPr lang="en-US" dirty="0" smtClean="0"/>
              <a:t>ESRD Medicare and Medicare Advantage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31</a:t>
            </a:fld>
            <a:endParaRPr lang="en-US" dirty="0"/>
          </a:p>
        </p:txBody>
      </p:sp>
      <p:sp>
        <p:nvSpPr>
          <p:cNvPr id="4" name="Content Placeholder 3"/>
          <p:cNvSpPr>
            <a:spLocks noGrp="1"/>
          </p:cNvSpPr>
          <p:nvPr>
            <p:ph sz="quarter" idx="1"/>
          </p:nvPr>
        </p:nvSpPr>
        <p:spPr/>
        <p:txBody>
          <a:bodyPr>
            <a:normAutofit fontScale="92500" lnSpcReduction="20000"/>
          </a:bodyPr>
          <a:lstStyle/>
          <a:p>
            <a:pPr fontAlgn="base"/>
            <a:r>
              <a:rPr lang="en-US" sz="3100" dirty="0"/>
              <a:t>Typically, individuals eligible for ESRD Medicare cannot enroll in Medicare Advantage Plans</a:t>
            </a:r>
          </a:p>
          <a:p>
            <a:pPr fontAlgn="base"/>
            <a:r>
              <a:rPr lang="en-US" sz="3100" dirty="0"/>
              <a:t>Exceptions:</a:t>
            </a:r>
          </a:p>
          <a:p>
            <a:pPr lvl="1" fontAlgn="base"/>
            <a:r>
              <a:rPr lang="en-US" sz="2800" dirty="0"/>
              <a:t>Can enroll in Special Needs Plan (SNP) that serve individuals with ESRD</a:t>
            </a:r>
          </a:p>
          <a:p>
            <a:pPr lvl="2" fontAlgn="base"/>
            <a:r>
              <a:rPr lang="en-US" sz="2600" dirty="0"/>
              <a:t>SNP must be available in their area</a:t>
            </a:r>
          </a:p>
          <a:p>
            <a:pPr lvl="1" fontAlgn="base"/>
            <a:r>
              <a:rPr lang="en-US" sz="2800" dirty="0"/>
              <a:t>Can enroll in Medicare Advantage Plan if they have job-based insurance through same company that offers the plan to employees</a:t>
            </a:r>
          </a:p>
          <a:p>
            <a:pPr fontAlgn="base"/>
            <a:r>
              <a:rPr lang="en-US" sz="3100" dirty="0"/>
              <a:t>Individuals who enrolled in Medicare Advantage before developing ESRD cannot be disenrolled by </a:t>
            </a:r>
            <a:r>
              <a:rPr lang="en-US" sz="3100" dirty="0" smtClean="0"/>
              <a:t>plan</a:t>
            </a:r>
            <a:endParaRPr lang="en-US" sz="3100" dirty="0"/>
          </a:p>
        </p:txBody>
      </p:sp>
    </p:spTree>
    <p:extLst>
      <p:ext uri="{BB962C8B-B14F-4D97-AF65-F5344CB8AC3E}">
        <p14:creationId xmlns:p14="http://schemas.microsoft.com/office/powerpoint/2010/main" val="1531942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Immunosuppressant drug coverage</a:t>
            </a:r>
            <a:endParaRPr lang="en-US" dirty="0"/>
          </a:p>
        </p:txBody>
      </p:sp>
      <p:sp>
        <p:nvSpPr>
          <p:cNvPr id="3" name="Slide Number Placeholder 2"/>
          <p:cNvSpPr>
            <a:spLocks noGrp="1"/>
          </p:cNvSpPr>
          <p:nvPr>
            <p:ph type="sldNum" sz="quarter" idx="4294967295"/>
          </p:nvPr>
        </p:nvSpPr>
        <p:spPr>
          <a:xfrm>
            <a:off x="0" y="1271588"/>
            <a:ext cx="533400" cy="244475"/>
          </a:xfrm>
        </p:spPr>
        <p:txBody>
          <a:bodyPr>
            <a:normAutofit fontScale="85000" lnSpcReduction="20000"/>
          </a:bodyPr>
          <a:lstStyle/>
          <a:p>
            <a:fld id="{A162D542-39A4-4598-BEB9-D1267FDA8501}" type="slidenum">
              <a:rPr lang="en-US" smtClean="0"/>
              <a:t>32</a:t>
            </a:fld>
            <a:endParaRPr lang="en-US" dirty="0"/>
          </a:p>
        </p:txBody>
      </p:sp>
    </p:spTree>
    <p:extLst>
      <p:ext uri="{BB962C8B-B14F-4D97-AF65-F5344CB8AC3E}">
        <p14:creationId xmlns:p14="http://schemas.microsoft.com/office/powerpoint/2010/main" val="1451620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Immunosuppressants basics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33</a:t>
            </a:fld>
            <a:endParaRPr lang="en-US" dirty="0"/>
          </a:p>
        </p:txBody>
      </p:sp>
      <p:sp>
        <p:nvSpPr>
          <p:cNvPr id="4" name="Content Placeholder 3"/>
          <p:cNvSpPr>
            <a:spLocks noGrp="1"/>
          </p:cNvSpPr>
          <p:nvPr>
            <p:ph sz="quarter" idx="1"/>
          </p:nvPr>
        </p:nvSpPr>
        <p:spPr/>
        <p:txBody>
          <a:bodyPr>
            <a:normAutofit/>
          </a:bodyPr>
          <a:lstStyle/>
          <a:p>
            <a:pPr fontAlgn="base"/>
            <a:r>
              <a:rPr lang="en-US" sz="2600" dirty="0"/>
              <a:t>Immunosuppressant drugs are taken after kidney transplant to prevent body from rejecting donor organ</a:t>
            </a:r>
          </a:p>
          <a:p>
            <a:pPr fontAlgn="base"/>
            <a:r>
              <a:rPr lang="en-US" sz="2600" dirty="0"/>
              <a:t>Depending on circumstances, immunosuppressants can be covered by Part B or Part D</a:t>
            </a:r>
          </a:p>
          <a:p>
            <a:pPr lvl="1" fontAlgn="base"/>
            <a:r>
              <a:rPr lang="en-US" sz="2400" dirty="0"/>
              <a:t>Beneficiaries can have time-limited or lifetime </a:t>
            </a:r>
            <a:r>
              <a:rPr lang="en-US" sz="2400" dirty="0" smtClean="0"/>
              <a:t>coverage</a:t>
            </a:r>
            <a:endParaRPr lang="en-US" sz="2400" dirty="0"/>
          </a:p>
        </p:txBody>
      </p:sp>
    </p:spTree>
    <p:extLst>
      <p:ext uri="{BB962C8B-B14F-4D97-AF65-F5344CB8AC3E}">
        <p14:creationId xmlns:p14="http://schemas.microsoft.com/office/powerpoint/2010/main" val="1938323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Time-limited Part B coverage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34</a:t>
            </a:fld>
            <a:endParaRPr lang="en-US" dirty="0"/>
          </a:p>
        </p:txBody>
      </p:sp>
      <p:sp>
        <p:nvSpPr>
          <p:cNvPr id="4" name="Content Placeholder 3"/>
          <p:cNvSpPr>
            <a:spLocks noGrp="1"/>
          </p:cNvSpPr>
          <p:nvPr>
            <p:ph sz="quarter" idx="1"/>
          </p:nvPr>
        </p:nvSpPr>
        <p:spPr/>
        <p:txBody>
          <a:bodyPr>
            <a:normAutofit/>
          </a:bodyPr>
          <a:lstStyle/>
          <a:p>
            <a:pPr fontAlgn="base"/>
            <a:r>
              <a:rPr lang="en-US" sz="2600" dirty="0"/>
              <a:t>Part B covers immunosuppressant drugs for 36 months after hospital departure if beneficiary:</a:t>
            </a:r>
          </a:p>
          <a:p>
            <a:pPr lvl="1" fontAlgn="base"/>
            <a:r>
              <a:rPr lang="en-US" sz="2400" dirty="0"/>
              <a:t>Received transplant in Medicare-approved facility</a:t>
            </a:r>
          </a:p>
          <a:p>
            <a:pPr lvl="1" fontAlgn="base"/>
            <a:r>
              <a:rPr lang="en-US" sz="2400" dirty="0"/>
              <a:t>Had Part A at time of transplant</a:t>
            </a:r>
          </a:p>
          <a:p>
            <a:pPr lvl="1" fontAlgn="base"/>
            <a:r>
              <a:rPr lang="en-US" sz="2400" dirty="0"/>
              <a:t>Has Part B when getting prescription filled</a:t>
            </a:r>
          </a:p>
          <a:p>
            <a:pPr lvl="1" fontAlgn="base"/>
            <a:r>
              <a:rPr lang="en-US" sz="2400" dirty="0"/>
              <a:t>And, is </a:t>
            </a:r>
            <a:r>
              <a:rPr lang="en-US" sz="2400" b="1" dirty="0"/>
              <a:t>only eligible </a:t>
            </a:r>
            <a:r>
              <a:rPr lang="en-US" sz="2400" dirty="0"/>
              <a:t>for ESRD Medicare</a:t>
            </a:r>
          </a:p>
          <a:p>
            <a:pPr fontAlgn="base"/>
            <a:r>
              <a:rPr lang="en-US" sz="2600" dirty="0"/>
              <a:t>If kidney transplant is successful, Medicare coverage ends 36 months after the month of </a:t>
            </a:r>
            <a:r>
              <a:rPr lang="en-US" sz="2600" dirty="0" smtClean="0"/>
              <a:t>transplant</a:t>
            </a:r>
            <a:endParaRPr lang="en-US" sz="2600" dirty="0"/>
          </a:p>
        </p:txBody>
      </p:sp>
    </p:spTree>
    <p:extLst>
      <p:ext uri="{BB962C8B-B14F-4D97-AF65-F5344CB8AC3E}">
        <p14:creationId xmlns:p14="http://schemas.microsoft.com/office/powerpoint/2010/main" val="2267556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Lifetime Part B coverage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35</a:t>
            </a:fld>
            <a:endParaRPr lang="en-US" dirty="0"/>
          </a:p>
        </p:txBody>
      </p:sp>
      <p:sp>
        <p:nvSpPr>
          <p:cNvPr id="4" name="Content Placeholder 3"/>
          <p:cNvSpPr>
            <a:spLocks noGrp="1"/>
          </p:cNvSpPr>
          <p:nvPr>
            <p:ph sz="quarter" idx="1"/>
          </p:nvPr>
        </p:nvSpPr>
        <p:spPr/>
        <p:txBody>
          <a:bodyPr/>
          <a:lstStyle/>
          <a:p>
            <a:pPr fontAlgn="base"/>
            <a:r>
              <a:rPr lang="en-US" sz="2600" dirty="0"/>
              <a:t>Part B covers immunosuppressants for life if beneficiary:</a:t>
            </a:r>
          </a:p>
          <a:p>
            <a:pPr lvl="1" fontAlgn="base"/>
            <a:r>
              <a:rPr lang="en-US" sz="2400" dirty="0"/>
              <a:t>Received transplant in Medicare-approved facility</a:t>
            </a:r>
          </a:p>
          <a:p>
            <a:pPr lvl="1" fontAlgn="base"/>
            <a:r>
              <a:rPr lang="en-US" sz="2400" dirty="0"/>
              <a:t>Had Part A at time of transplant</a:t>
            </a:r>
          </a:p>
          <a:p>
            <a:pPr lvl="1" fontAlgn="base"/>
            <a:r>
              <a:rPr lang="en-US" sz="2400" dirty="0"/>
              <a:t>Has Part B when getting prescription filled</a:t>
            </a:r>
          </a:p>
          <a:p>
            <a:pPr lvl="1" fontAlgn="base"/>
            <a:r>
              <a:rPr lang="en-US" sz="2400" dirty="0"/>
              <a:t>And, qualifies for Medicare based on age or </a:t>
            </a:r>
            <a:r>
              <a:rPr lang="en-US" sz="2400" dirty="0" smtClean="0"/>
              <a:t>disability</a:t>
            </a:r>
            <a:endParaRPr lang="en-US" sz="2400" dirty="0"/>
          </a:p>
        </p:txBody>
      </p:sp>
    </p:spTree>
    <p:extLst>
      <p:ext uri="{BB962C8B-B14F-4D97-AF65-F5344CB8AC3E}">
        <p14:creationId xmlns:p14="http://schemas.microsoft.com/office/powerpoint/2010/main" val="1007492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D coverage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36</a:t>
            </a:fld>
            <a:endParaRPr lang="en-US" dirty="0"/>
          </a:p>
        </p:txBody>
      </p:sp>
      <p:sp>
        <p:nvSpPr>
          <p:cNvPr id="4" name="Content Placeholder 3"/>
          <p:cNvSpPr>
            <a:spLocks noGrp="1"/>
          </p:cNvSpPr>
          <p:nvPr>
            <p:ph sz="quarter" idx="1"/>
          </p:nvPr>
        </p:nvSpPr>
        <p:spPr/>
        <p:txBody>
          <a:bodyPr>
            <a:normAutofit fontScale="92500"/>
          </a:bodyPr>
          <a:lstStyle/>
          <a:p>
            <a:pPr fontAlgn="base"/>
            <a:r>
              <a:rPr lang="en-US" sz="2800" dirty="0"/>
              <a:t>Part D covers immunosuppressants if individual did not have Part A at time of transplant</a:t>
            </a:r>
          </a:p>
          <a:p>
            <a:pPr fontAlgn="base"/>
            <a:r>
              <a:rPr lang="en-US" sz="2800" dirty="0"/>
              <a:t>Part D coverage of immunosuppressants may mean:</a:t>
            </a:r>
          </a:p>
          <a:p>
            <a:pPr lvl="1" fontAlgn="base"/>
            <a:r>
              <a:rPr lang="en-US" dirty="0"/>
              <a:t>Higher costs</a:t>
            </a:r>
          </a:p>
          <a:p>
            <a:pPr lvl="1" fontAlgn="base"/>
            <a:r>
              <a:rPr lang="en-US" dirty="0"/>
              <a:t>Additional restrictions</a:t>
            </a:r>
          </a:p>
          <a:p>
            <a:pPr lvl="2" fontAlgn="base"/>
            <a:r>
              <a:rPr lang="en-US" sz="2400" dirty="0"/>
              <a:t>Plans may require prior authorization</a:t>
            </a:r>
          </a:p>
          <a:p>
            <a:pPr lvl="2" fontAlgn="base"/>
            <a:r>
              <a:rPr lang="en-US" sz="2400" dirty="0"/>
              <a:t>Beneficiary may have to </a:t>
            </a:r>
            <a:r>
              <a:rPr lang="en-US" sz="2400" dirty="0" smtClean="0"/>
              <a:t>use specific </a:t>
            </a:r>
            <a:r>
              <a:rPr lang="en-US" sz="2400" dirty="0"/>
              <a:t>in-network pharmacies</a:t>
            </a:r>
          </a:p>
          <a:p>
            <a:pPr fontAlgn="base"/>
            <a:r>
              <a:rPr lang="en-US" sz="2800" dirty="0"/>
              <a:t>Beneficiaries should look for plans with fewest coverage restrictions and preferred pharmacies </a:t>
            </a:r>
            <a:r>
              <a:rPr lang="en-US" sz="2800" dirty="0" smtClean="0"/>
              <a:t>in-network</a:t>
            </a:r>
            <a:endParaRPr lang="en-US" sz="2800" dirty="0"/>
          </a:p>
        </p:txBody>
      </p:sp>
    </p:spTree>
    <p:extLst>
      <p:ext uri="{BB962C8B-B14F-4D97-AF65-F5344CB8AC3E}">
        <p14:creationId xmlns:p14="http://schemas.microsoft.com/office/powerpoint/2010/main" val="1009631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GHP coverage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37</a:t>
            </a:fld>
            <a:endParaRPr lang="en-US" dirty="0"/>
          </a:p>
        </p:txBody>
      </p:sp>
      <p:sp>
        <p:nvSpPr>
          <p:cNvPr id="4" name="Content Placeholder 3"/>
          <p:cNvSpPr>
            <a:spLocks noGrp="1"/>
          </p:cNvSpPr>
          <p:nvPr>
            <p:ph sz="quarter" idx="1"/>
          </p:nvPr>
        </p:nvSpPr>
        <p:spPr/>
        <p:txBody>
          <a:bodyPr>
            <a:normAutofit/>
          </a:bodyPr>
          <a:lstStyle/>
          <a:p>
            <a:r>
              <a:rPr lang="en-US" sz="2600" dirty="0" smtClean="0"/>
              <a:t>During 30-month coordination period, individual’s GHP pays for immunosuppressant drugs</a:t>
            </a:r>
          </a:p>
          <a:p>
            <a:endParaRPr lang="en-US" sz="2600" dirty="0" smtClean="0"/>
          </a:p>
          <a:p>
            <a:r>
              <a:rPr lang="en-US" sz="2600" dirty="0" smtClean="0"/>
              <a:t>Individual should contact plan to learn about costs and coverage</a:t>
            </a:r>
            <a:endParaRPr lang="en-US" sz="2600" dirty="0"/>
          </a:p>
        </p:txBody>
      </p:sp>
    </p:spTree>
    <p:extLst>
      <p:ext uri="{BB962C8B-B14F-4D97-AF65-F5344CB8AC3E}">
        <p14:creationId xmlns:p14="http://schemas.microsoft.com/office/powerpoint/2010/main" val="1718081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Immunosuppressants and vitamins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38</a:t>
            </a:fld>
            <a:endParaRPr lang="en-US" dirty="0"/>
          </a:p>
        </p:txBody>
      </p:sp>
      <p:sp>
        <p:nvSpPr>
          <p:cNvPr id="4" name="Content Placeholder 3"/>
          <p:cNvSpPr>
            <a:spLocks noGrp="1"/>
          </p:cNvSpPr>
          <p:nvPr>
            <p:ph sz="quarter" idx="1"/>
          </p:nvPr>
        </p:nvSpPr>
        <p:spPr/>
        <p:txBody>
          <a:bodyPr/>
          <a:lstStyle/>
          <a:p>
            <a:pPr>
              <a:spcAft>
                <a:spcPts val="600"/>
              </a:spcAft>
            </a:pPr>
            <a:r>
              <a:rPr lang="en-US" sz="2600" dirty="0" smtClean="0"/>
              <a:t>Individual’s provider may prescribe vitamins in conjunction with immunosuppressants</a:t>
            </a:r>
          </a:p>
          <a:p>
            <a:pPr>
              <a:spcAft>
                <a:spcPts val="600"/>
              </a:spcAft>
            </a:pPr>
            <a:r>
              <a:rPr lang="en-US" sz="2600" dirty="0" smtClean="0"/>
              <a:t>Medicare generally does not cover vitamins</a:t>
            </a:r>
          </a:p>
          <a:p>
            <a:pPr lvl="1">
              <a:spcAft>
                <a:spcPts val="600"/>
              </a:spcAft>
            </a:pPr>
            <a:r>
              <a:rPr lang="en-US" sz="2400" dirty="0" smtClean="0"/>
              <a:t>Exception: some enhanced Part D plans </a:t>
            </a:r>
            <a:r>
              <a:rPr lang="en-US" sz="2400" b="1" dirty="0" smtClean="0"/>
              <a:t>may</a:t>
            </a:r>
            <a:r>
              <a:rPr lang="en-US" sz="2400" dirty="0" smtClean="0"/>
              <a:t> cover vitamins </a:t>
            </a:r>
            <a:endParaRPr lang="en-US" sz="2400" dirty="0"/>
          </a:p>
          <a:p>
            <a:pPr>
              <a:spcAft>
                <a:spcPts val="600"/>
              </a:spcAft>
            </a:pPr>
            <a:r>
              <a:rPr lang="en-US" sz="2600" dirty="0" smtClean="0"/>
              <a:t>If individual is in their 30-month coordination period, they should contact their GHP to learn if it covers vitamins</a:t>
            </a:r>
            <a:endParaRPr lang="en-US" sz="2600" dirty="0"/>
          </a:p>
        </p:txBody>
      </p:sp>
    </p:spTree>
    <p:extLst>
      <p:ext uri="{BB962C8B-B14F-4D97-AF65-F5344CB8AC3E}">
        <p14:creationId xmlns:p14="http://schemas.microsoft.com/office/powerpoint/2010/main" val="41286074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0" y="1600200"/>
            <a:ext cx="7620000" cy="990600"/>
          </a:xfrm>
        </p:spPr>
        <p:txBody>
          <a:bodyPr>
            <a:normAutofit/>
          </a:bodyPr>
          <a:lstStyle/>
          <a:p>
            <a:r>
              <a:rPr lang="en-US" sz="3600" dirty="0" smtClean="0"/>
              <a:t>ESRD Medicare and the Marketplaces </a:t>
            </a:r>
            <a:endParaRPr lang="en-US" sz="3600" dirty="0"/>
          </a:p>
        </p:txBody>
      </p:sp>
      <p:sp>
        <p:nvSpPr>
          <p:cNvPr id="3" name="Slide Number Placeholder 2"/>
          <p:cNvSpPr>
            <a:spLocks noGrp="1"/>
          </p:cNvSpPr>
          <p:nvPr>
            <p:ph type="sldNum" sz="quarter" idx="4294967295"/>
          </p:nvPr>
        </p:nvSpPr>
        <p:spPr>
          <a:xfrm>
            <a:off x="0" y="1271588"/>
            <a:ext cx="533400" cy="244475"/>
          </a:xfrm>
        </p:spPr>
        <p:txBody>
          <a:bodyPr>
            <a:normAutofit fontScale="85000" lnSpcReduction="20000"/>
          </a:bodyPr>
          <a:lstStyle/>
          <a:p>
            <a:fld id="{A162D542-39A4-4598-BEB9-D1267FDA8501}" type="slidenum">
              <a:rPr lang="en-US" smtClean="0"/>
              <a:t>39</a:t>
            </a:fld>
            <a:endParaRPr lang="en-US" dirty="0"/>
          </a:p>
        </p:txBody>
      </p:sp>
    </p:spTree>
    <p:extLst>
      <p:ext uri="{BB962C8B-B14F-4D97-AF65-F5344CB8AC3E}">
        <p14:creationId xmlns:p14="http://schemas.microsoft.com/office/powerpoint/2010/main" val="2283041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ESRD Medicare basics</a:t>
            </a:r>
            <a:endParaRPr lang="en-US" dirty="0"/>
          </a:p>
        </p:txBody>
      </p:sp>
      <p:sp>
        <p:nvSpPr>
          <p:cNvPr id="3" name="Content Placeholder 2"/>
          <p:cNvSpPr>
            <a:spLocks noGrp="1"/>
          </p:cNvSpPr>
          <p:nvPr>
            <p:ph sz="quarter" idx="1"/>
          </p:nvPr>
        </p:nvSpPr>
        <p:spPr/>
        <p:txBody>
          <a:bodyPr>
            <a:normAutofit/>
          </a:bodyPr>
          <a:lstStyle/>
          <a:p>
            <a:pPr fontAlgn="base"/>
            <a:r>
              <a:rPr lang="en-US" sz="2600" dirty="0"/>
              <a:t>ESRD Medicare provides health coverage for individuals with permanent kidney failure that requires dialysis or </a:t>
            </a:r>
            <a:r>
              <a:rPr lang="en-US" sz="2600" dirty="0" smtClean="0"/>
              <a:t>transplant</a:t>
            </a:r>
          </a:p>
          <a:p>
            <a:pPr marL="0" indent="0" fontAlgn="base">
              <a:buNone/>
            </a:pPr>
            <a:endParaRPr lang="en-US" sz="2600" dirty="0" smtClean="0"/>
          </a:p>
          <a:p>
            <a:pPr fontAlgn="base"/>
            <a:r>
              <a:rPr lang="en-US" sz="2600" dirty="0"/>
              <a:t>Eligibility, enrollment, and coordination of benefit rules are different than those for Medicare due to age or </a:t>
            </a:r>
            <a:r>
              <a:rPr lang="en-US" sz="2600" dirty="0" smtClean="0"/>
              <a:t>disability</a:t>
            </a:r>
          </a:p>
          <a:p>
            <a:pPr marL="0" indent="0" fontAlgn="base">
              <a:buNone/>
            </a:pPr>
            <a:endParaRPr lang="en-US" sz="2600" dirty="0" smtClean="0"/>
          </a:p>
          <a:p>
            <a:pPr fontAlgn="base"/>
            <a:endParaRPr lang="en-US" sz="2600" dirty="0"/>
          </a:p>
        </p:txBody>
      </p:sp>
      <p:sp>
        <p:nvSpPr>
          <p:cNvPr id="4" name="Slide Number Placeholder 2"/>
          <p:cNvSpPr>
            <a:spLocks noGrp="1"/>
          </p:cNvSpPr>
          <p:nvPr>
            <p:ph type="sldNum" sz="quarter" idx="12"/>
          </p:nvPr>
        </p:nvSpPr>
        <p:spPr>
          <a:xfrm>
            <a:off x="0" y="1272222"/>
            <a:ext cx="533400" cy="244476"/>
          </a:xfrm>
        </p:spPr>
        <p:txBody>
          <a:bodyPr>
            <a:normAutofit fontScale="85000" lnSpcReduction="20000"/>
          </a:bodyPr>
          <a:lstStyle/>
          <a:p>
            <a:fld id="{A2606392-2EB7-4DBC-9688-B6CCB54D41CC}" type="slidenum">
              <a:rPr lang="en-US" smtClean="0"/>
              <a:pPr/>
              <a:t>4</a:t>
            </a:fld>
            <a:endParaRPr lang="en-US" dirty="0"/>
          </a:p>
        </p:txBody>
      </p:sp>
    </p:spTree>
    <p:extLst>
      <p:ext uri="{BB962C8B-B14F-4D97-AF65-F5344CB8AC3E}">
        <p14:creationId xmlns:p14="http://schemas.microsoft.com/office/powerpoint/2010/main" val="384143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Marketplace basics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40</a:t>
            </a:fld>
            <a:endParaRPr lang="en-US" dirty="0"/>
          </a:p>
        </p:txBody>
      </p:sp>
      <p:sp>
        <p:nvSpPr>
          <p:cNvPr id="4" name="Content Placeholder 3"/>
          <p:cNvSpPr>
            <a:spLocks noGrp="1"/>
          </p:cNvSpPr>
          <p:nvPr>
            <p:ph sz="quarter" idx="1"/>
          </p:nvPr>
        </p:nvSpPr>
        <p:spPr/>
        <p:txBody>
          <a:bodyPr/>
          <a:lstStyle/>
          <a:p>
            <a:pPr fontAlgn="base"/>
            <a:r>
              <a:rPr lang="en-US" sz="2600" dirty="0"/>
              <a:t>Forums where uninsured or under-insured individuals, and also businesses, can shop for health coverage</a:t>
            </a:r>
          </a:p>
          <a:p>
            <a:pPr lvl="1" fontAlgn="base"/>
            <a:r>
              <a:rPr lang="en-US" sz="2400" dirty="0"/>
              <a:t>Sometimes known as Exchanges or by state-specific names</a:t>
            </a:r>
          </a:p>
          <a:p>
            <a:pPr fontAlgn="base"/>
            <a:r>
              <a:rPr lang="en-US" sz="2600" dirty="0"/>
              <a:t>Consumers can compare available plans based on price, benefits, services, and </a:t>
            </a:r>
            <a:r>
              <a:rPr lang="en-US" sz="2600" dirty="0" smtClean="0"/>
              <a:t>quality</a:t>
            </a:r>
            <a:endParaRPr lang="en-US" sz="2600" dirty="0"/>
          </a:p>
        </p:txBody>
      </p:sp>
    </p:spTree>
    <p:extLst>
      <p:ext uri="{BB962C8B-B14F-4D97-AF65-F5344CB8AC3E}">
        <p14:creationId xmlns:p14="http://schemas.microsoft.com/office/powerpoint/2010/main" val="502517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Qualified Health Plans (QHPs)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41</a:t>
            </a:fld>
            <a:endParaRPr lang="en-US" dirty="0"/>
          </a:p>
        </p:txBody>
      </p:sp>
      <p:sp>
        <p:nvSpPr>
          <p:cNvPr id="4" name="Content Placeholder 3"/>
          <p:cNvSpPr>
            <a:spLocks noGrp="1"/>
          </p:cNvSpPr>
          <p:nvPr>
            <p:ph sz="quarter" idx="1"/>
          </p:nvPr>
        </p:nvSpPr>
        <p:spPr/>
        <p:txBody>
          <a:bodyPr>
            <a:normAutofit/>
          </a:bodyPr>
          <a:lstStyle/>
          <a:p>
            <a:pPr fontAlgn="base"/>
            <a:r>
              <a:rPr lang="en-US" sz="2600" dirty="0"/>
              <a:t>Private health insurance policies that meet protections and requirements set by Affordable Care Act (ACA)</a:t>
            </a:r>
          </a:p>
          <a:p>
            <a:pPr lvl="1" fontAlgn="base"/>
            <a:r>
              <a:rPr lang="en-US" sz="2400" dirty="0"/>
              <a:t>Follow federally established cost-sharing limits</a:t>
            </a:r>
          </a:p>
          <a:p>
            <a:pPr lvl="1" fontAlgn="base"/>
            <a:r>
              <a:rPr lang="en-US" sz="2400" dirty="0"/>
              <a:t>Provide essential health benefits</a:t>
            </a:r>
          </a:p>
          <a:p>
            <a:pPr fontAlgn="base"/>
            <a:r>
              <a:rPr lang="en-US" sz="2600" dirty="0" smtClean="0"/>
              <a:t>In </a:t>
            </a:r>
            <a:r>
              <a:rPr lang="en-US" sz="2600" dirty="0"/>
              <a:t>most cases, individuals should not delay Medicare enrollment to keep a QHP</a:t>
            </a:r>
          </a:p>
          <a:p>
            <a:pPr lvl="1" fontAlgn="base"/>
            <a:r>
              <a:rPr lang="en-US" sz="2400" dirty="0"/>
              <a:t>Doing so may result in gaps in coverage and late enrollment </a:t>
            </a:r>
            <a:r>
              <a:rPr lang="en-US" sz="2400" dirty="0" smtClean="0"/>
              <a:t>penalties</a:t>
            </a:r>
            <a:endParaRPr lang="en-US" sz="2400" dirty="0"/>
          </a:p>
        </p:txBody>
      </p:sp>
    </p:spTree>
    <p:extLst>
      <p:ext uri="{BB962C8B-B14F-4D97-AF65-F5344CB8AC3E}">
        <p14:creationId xmlns:p14="http://schemas.microsoft.com/office/powerpoint/2010/main" val="32458496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ESRD Medicare and QHPs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42</a:t>
            </a:fld>
            <a:endParaRPr lang="en-US" dirty="0"/>
          </a:p>
        </p:txBody>
      </p:sp>
      <p:sp>
        <p:nvSpPr>
          <p:cNvPr id="4" name="Content Placeholder 3"/>
          <p:cNvSpPr>
            <a:spLocks noGrp="1"/>
          </p:cNvSpPr>
          <p:nvPr>
            <p:ph sz="quarter" idx="1"/>
          </p:nvPr>
        </p:nvSpPr>
        <p:spPr/>
        <p:txBody>
          <a:bodyPr>
            <a:normAutofit fontScale="85000" lnSpcReduction="10000"/>
          </a:bodyPr>
          <a:lstStyle/>
          <a:p>
            <a:pPr fontAlgn="base"/>
            <a:r>
              <a:rPr lang="en-US" sz="3100" dirty="0"/>
              <a:t>Individuals eligible for ESRD Medicare have choice to enroll in QHP or Medicare</a:t>
            </a:r>
          </a:p>
          <a:p>
            <a:pPr lvl="1" fontAlgn="base"/>
            <a:r>
              <a:rPr lang="en-US" sz="2800" dirty="0"/>
              <a:t>They remain eligible for cost assistance (tax credits) despite ESRD Medicare eligibility</a:t>
            </a:r>
          </a:p>
          <a:p>
            <a:pPr lvl="1" fontAlgn="base"/>
            <a:r>
              <a:rPr lang="en-US" sz="2800" dirty="0"/>
              <a:t>Likely not cost-effective to have both Medicare and QHP</a:t>
            </a:r>
          </a:p>
          <a:p>
            <a:pPr fontAlgn="base"/>
            <a:r>
              <a:rPr lang="en-US" sz="3100" dirty="0"/>
              <a:t>Individuals should consider how QHP coverage and costs compare to Medicare</a:t>
            </a:r>
          </a:p>
          <a:p>
            <a:pPr lvl="1" fontAlgn="base"/>
            <a:r>
              <a:rPr lang="en-US" sz="2800" dirty="0"/>
              <a:t>What form(s) of insurance to choose depends on medical costs, existing insurance, and coverage needs</a:t>
            </a:r>
          </a:p>
          <a:p>
            <a:pPr fontAlgn="base"/>
            <a:r>
              <a:rPr lang="en-US" sz="3100" dirty="0" smtClean="0"/>
              <a:t>SHIP counselors can help beneficiaries with these considerations</a:t>
            </a:r>
            <a:endParaRPr lang="en-US" sz="3100" dirty="0"/>
          </a:p>
        </p:txBody>
      </p:sp>
    </p:spTree>
    <p:extLst>
      <p:ext uri="{BB962C8B-B14F-4D97-AF65-F5344CB8AC3E}">
        <p14:creationId xmlns:p14="http://schemas.microsoft.com/office/powerpoint/2010/main" val="22771097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Case studies</a:t>
            </a:r>
            <a:endParaRPr lang="en-US" dirty="0"/>
          </a:p>
        </p:txBody>
      </p:sp>
      <p:sp>
        <p:nvSpPr>
          <p:cNvPr id="3" name="Slide Number Placeholder 2"/>
          <p:cNvSpPr>
            <a:spLocks noGrp="1"/>
          </p:cNvSpPr>
          <p:nvPr>
            <p:ph type="sldNum" sz="quarter" idx="4294967295"/>
          </p:nvPr>
        </p:nvSpPr>
        <p:spPr>
          <a:xfrm>
            <a:off x="0" y="1271588"/>
            <a:ext cx="533400" cy="244475"/>
          </a:xfrm>
        </p:spPr>
        <p:txBody>
          <a:bodyPr>
            <a:normAutofit fontScale="85000" lnSpcReduction="20000"/>
          </a:bodyPr>
          <a:lstStyle/>
          <a:p>
            <a:fld id="{A162D542-39A4-4598-BEB9-D1267FDA8501}" type="slidenum">
              <a:rPr lang="en-US" smtClean="0"/>
              <a:t>43</a:t>
            </a:fld>
            <a:endParaRPr lang="en-US" dirty="0"/>
          </a:p>
        </p:txBody>
      </p:sp>
    </p:spTree>
    <p:extLst>
      <p:ext uri="{BB962C8B-B14F-4D97-AF65-F5344CB8AC3E}">
        <p14:creationId xmlns:p14="http://schemas.microsoft.com/office/powerpoint/2010/main" val="2155118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Case study #1: Peter</a:t>
            </a:r>
            <a:endParaRPr lang="en-US" dirty="0"/>
          </a:p>
        </p:txBody>
      </p:sp>
      <p:sp>
        <p:nvSpPr>
          <p:cNvPr id="6" name="Content Placeholder 5"/>
          <p:cNvSpPr>
            <a:spLocks noGrp="1"/>
          </p:cNvSpPr>
          <p:nvPr>
            <p:ph sz="quarter" idx="1"/>
          </p:nvPr>
        </p:nvSpPr>
        <p:spPr>
          <a:xfrm>
            <a:off x="4644379" y="1752600"/>
            <a:ext cx="4270248" cy="2667000"/>
          </a:xfrm>
        </p:spPr>
        <p:txBody>
          <a:bodyPr>
            <a:normAutofit fontScale="92500"/>
          </a:bodyPr>
          <a:lstStyle/>
          <a:p>
            <a:pPr fontAlgn="base"/>
            <a:r>
              <a:rPr lang="en-US" sz="2400" dirty="0" smtClean="0"/>
              <a:t>Diagnosed with End-Stage </a:t>
            </a:r>
            <a:r>
              <a:rPr lang="en-US" sz="2400" dirty="0"/>
              <a:t>Renal Disease in </a:t>
            </a:r>
            <a:r>
              <a:rPr lang="en-US" sz="2400" dirty="0" smtClean="0"/>
              <a:t>June 2016 </a:t>
            </a:r>
            <a:r>
              <a:rPr lang="en-US" sz="2400" dirty="0"/>
              <a:t>at age </a:t>
            </a:r>
            <a:r>
              <a:rPr lang="en-US" sz="2400" dirty="0" smtClean="0"/>
              <a:t>55</a:t>
            </a:r>
          </a:p>
          <a:p>
            <a:pPr fontAlgn="base"/>
            <a:r>
              <a:rPr lang="en-US" sz="2400" dirty="0" smtClean="0"/>
              <a:t>Started </a:t>
            </a:r>
            <a:r>
              <a:rPr lang="en-US" sz="2400" dirty="0"/>
              <a:t>receiving outpatient dialysis right after his </a:t>
            </a:r>
            <a:r>
              <a:rPr lang="en-US" sz="2400" dirty="0" smtClean="0"/>
              <a:t>diagnosis</a:t>
            </a:r>
          </a:p>
          <a:p>
            <a:pPr fontAlgn="base"/>
            <a:r>
              <a:rPr lang="en-US" sz="2400" dirty="0" smtClean="0"/>
              <a:t>Has active </a:t>
            </a:r>
            <a:r>
              <a:rPr lang="en-US" sz="2400" dirty="0"/>
              <a:t>employer insurance through his </a:t>
            </a:r>
            <a:r>
              <a:rPr lang="en-US" sz="2400" dirty="0" smtClean="0"/>
              <a:t>spouse and decided </a:t>
            </a:r>
            <a:r>
              <a:rPr lang="en-US" sz="2400" dirty="0"/>
              <a:t>to delay Medicare </a:t>
            </a:r>
            <a:r>
              <a:rPr lang="en-US" sz="2400" dirty="0" smtClean="0"/>
              <a:t>enrollment </a:t>
            </a:r>
            <a:endParaRPr lang="en-US" sz="2400" dirty="0"/>
          </a:p>
        </p:txBody>
      </p:sp>
      <p:sp>
        <p:nvSpPr>
          <p:cNvPr id="4" name="Slide Number Placeholder 3"/>
          <p:cNvSpPr>
            <a:spLocks noGrp="1"/>
          </p:cNvSpPr>
          <p:nvPr>
            <p:ph type="sldNum" sz="quarter" idx="4294967295"/>
          </p:nvPr>
        </p:nvSpPr>
        <p:spPr>
          <a:xfrm>
            <a:off x="0" y="1752600"/>
            <a:ext cx="1295400" cy="701675"/>
          </a:xfrm>
        </p:spPr>
        <p:txBody>
          <a:bodyPr/>
          <a:lstStyle/>
          <a:p>
            <a:fld id="{A162D542-39A4-4598-BEB9-D1267FDA8501}" type="slidenum">
              <a:rPr lang="en-US" smtClean="0"/>
              <a:t>44</a:t>
            </a:fld>
            <a:endParaRPr lang="en-US" dirty="0"/>
          </a:p>
        </p:txBody>
      </p:sp>
      <p:sp>
        <p:nvSpPr>
          <p:cNvPr id="2" name="Rectangle 1"/>
          <p:cNvSpPr/>
          <p:nvPr/>
        </p:nvSpPr>
        <p:spPr>
          <a:xfrm>
            <a:off x="117348" y="4800600"/>
            <a:ext cx="8798052" cy="1846659"/>
          </a:xfrm>
          <a:prstGeom prst="rect">
            <a:avLst/>
          </a:prstGeom>
        </p:spPr>
        <p:txBody>
          <a:bodyPr wrap="square">
            <a:spAutoFit/>
          </a:bodyPr>
          <a:lstStyle/>
          <a:p>
            <a:pPr fontAlgn="base"/>
            <a:r>
              <a:rPr lang="en-US" sz="2000" dirty="0"/>
              <a:t>It is now </a:t>
            </a:r>
            <a:r>
              <a:rPr lang="en-US" sz="2000" dirty="0" smtClean="0"/>
              <a:t>January 2019, </a:t>
            </a:r>
            <a:r>
              <a:rPr lang="en-US" sz="2000" dirty="0"/>
              <a:t>and Peter is </a:t>
            </a:r>
            <a:r>
              <a:rPr lang="en-US" sz="2000" dirty="0" smtClean="0"/>
              <a:t>having a kidney transplant in February. </a:t>
            </a:r>
            <a:r>
              <a:rPr lang="en-US" sz="2000" dirty="0"/>
              <a:t>Peter’s doctor explained that he will have to take immunosuppressant drugs for the rest of his life, and that he should make sure that his health insurance covers these drugs. </a:t>
            </a:r>
            <a:r>
              <a:rPr lang="en-US" sz="2000" dirty="0" smtClean="0"/>
              <a:t>Peter </a:t>
            </a:r>
            <a:r>
              <a:rPr lang="en-US" sz="2000" dirty="0"/>
              <a:t>asks you whether he should make any changes to his health insurance coverage</a:t>
            </a:r>
            <a:r>
              <a:rPr lang="en-US" sz="2000" dirty="0" smtClean="0"/>
              <a:t>.</a:t>
            </a:r>
          </a:p>
          <a:p>
            <a:pPr fontAlgn="base"/>
            <a:endParaRPr lang="en-US" sz="1200" dirty="0"/>
          </a:p>
          <a:p>
            <a:pPr algn="ctr" fontAlgn="base"/>
            <a:r>
              <a:rPr lang="en-US" sz="2200" b="1" dirty="0">
                <a:solidFill>
                  <a:schemeClr val="accent2"/>
                </a:solidFill>
              </a:rPr>
              <a:t>What should you tell Peter before his kidney transplant?</a:t>
            </a:r>
            <a:endParaRPr lang="en-US" sz="2200" dirty="0">
              <a:solidFill>
                <a:schemeClr val="accent2"/>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600200"/>
            <a:ext cx="4187179" cy="3124200"/>
          </a:xfrm>
          <a:prstGeom prst="rect">
            <a:avLst/>
          </a:prstGeom>
        </p:spPr>
      </p:pic>
    </p:spTree>
    <p:extLst>
      <p:ext uri="{BB962C8B-B14F-4D97-AF65-F5344CB8AC3E}">
        <p14:creationId xmlns:p14="http://schemas.microsoft.com/office/powerpoint/2010/main" val="26490433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45</a:t>
            </a:fld>
            <a:endParaRPr lang="en-US" dirty="0"/>
          </a:p>
        </p:txBody>
      </p:sp>
      <p:sp>
        <p:nvSpPr>
          <p:cNvPr id="4" name="Content Placeholder 3"/>
          <p:cNvSpPr>
            <a:spLocks noGrp="1"/>
          </p:cNvSpPr>
          <p:nvPr>
            <p:ph sz="quarter" idx="1"/>
          </p:nvPr>
        </p:nvSpPr>
        <p:spPr/>
        <p:txBody>
          <a:bodyPr>
            <a:normAutofit/>
          </a:bodyPr>
          <a:lstStyle/>
          <a:p>
            <a:pPr fontAlgn="base">
              <a:spcAft>
                <a:spcPts val="600"/>
              </a:spcAft>
            </a:pPr>
            <a:r>
              <a:rPr lang="en-US" sz="2600" dirty="0"/>
              <a:t>Explain to Peter that he is almost at the end of his 30-month coordination </a:t>
            </a:r>
            <a:r>
              <a:rPr lang="en-US" sz="2600" dirty="0" smtClean="0"/>
              <a:t>period </a:t>
            </a:r>
          </a:p>
          <a:p>
            <a:pPr fontAlgn="base">
              <a:spcAft>
                <a:spcPts val="600"/>
              </a:spcAft>
            </a:pPr>
            <a:r>
              <a:rPr lang="en-US" sz="2600" dirty="0" smtClean="0"/>
              <a:t>Peter </a:t>
            </a:r>
            <a:r>
              <a:rPr lang="en-US" sz="2600" dirty="0"/>
              <a:t>became eligible for Medicare starting </a:t>
            </a:r>
            <a:r>
              <a:rPr lang="en-US" sz="2600" b="1" dirty="0" smtClean="0">
                <a:solidFill>
                  <a:schemeClr val="accent2"/>
                </a:solidFill>
              </a:rPr>
              <a:t>September 1, 2016</a:t>
            </a:r>
          </a:p>
          <a:p>
            <a:pPr fontAlgn="base">
              <a:spcAft>
                <a:spcPts val="600"/>
              </a:spcAft>
            </a:pPr>
            <a:r>
              <a:rPr lang="en-US" sz="2600" dirty="0" smtClean="0"/>
              <a:t>Starting </a:t>
            </a:r>
            <a:r>
              <a:rPr lang="en-US" sz="2600" b="1" dirty="0" smtClean="0">
                <a:solidFill>
                  <a:schemeClr val="accent2"/>
                </a:solidFill>
              </a:rPr>
              <a:t>March 1, 2019</a:t>
            </a:r>
            <a:r>
              <a:rPr lang="en-US" sz="2600" dirty="0" smtClean="0"/>
              <a:t>,</a:t>
            </a:r>
            <a:r>
              <a:rPr lang="en-US" sz="2600" dirty="0" smtClean="0">
                <a:solidFill>
                  <a:srgbClr val="FF0000"/>
                </a:solidFill>
              </a:rPr>
              <a:t> </a:t>
            </a:r>
            <a:r>
              <a:rPr lang="en-US" sz="2600" dirty="0"/>
              <a:t>Medicare will become the primary payer, even if Peter never actively </a:t>
            </a:r>
            <a:r>
              <a:rPr lang="en-US" sz="2600" dirty="0" smtClean="0"/>
              <a:t>enrolls</a:t>
            </a:r>
            <a:endParaRPr lang="en-US" sz="2600" dirty="0"/>
          </a:p>
          <a:p>
            <a:pPr fontAlgn="base">
              <a:spcAft>
                <a:spcPts val="600"/>
              </a:spcAft>
            </a:pPr>
            <a:r>
              <a:rPr lang="en-US" sz="2600" dirty="0"/>
              <a:t>Peter should enroll in Parts A and B together, before his transplant surgery. Part B will cover his immunosuppressant drugs after </a:t>
            </a:r>
            <a:r>
              <a:rPr lang="en-US" sz="2600" dirty="0" smtClean="0"/>
              <a:t>surgery</a:t>
            </a:r>
            <a:endParaRPr lang="en-US" sz="2600" dirty="0"/>
          </a:p>
        </p:txBody>
      </p:sp>
    </p:spTree>
    <p:extLst>
      <p:ext uri="{BB962C8B-B14F-4D97-AF65-F5344CB8AC3E}">
        <p14:creationId xmlns:p14="http://schemas.microsoft.com/office/powerpoint/2010/main" val="37873532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#2: Jasmine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46</a:t>
            </a:fld>
            <a:endParaRPr lang="en-US" dirty="0"/>
          </a:p>
        </p:txBody>
      </p:sp>
      <p:sp>
        <p:nvSpPr>
          <p:cNvPr id="4" name="Content Placeholder 3"/>
          <p:cNvSpPr>
            <a:spLocks noGrp="1"/>
          </p:cNvSpPr>
          <p:nvPr>
            <p:ph sz="quarter" idx="1"/>
          </p:nvPr>
        </p:nvSpPr>
        <p:spPr>
          <a:xfrm>
            <a:off x="4343400" y="1693162"/>
            <a:ext cx="4422648" cy="3564638"/>
          </a:xfrm>
        </p:spPr>
        <p:txBody>
          <a:bodyPr>
            <a:noAutofit/>
          </a:bodyPr>
          <a:lstStyle/>
          <a:p>
            <a:pPr fontAlgn="base"/>
            <a:r>
              <a:rPr lang="en-US" sz="2100" dirty="0" smtClean="0"/>
              <a:t>Received </a:t>
            </a:r>
            <a:r>
              <a:rPr lang="en-US" sz="2100" dirty="0"/>
              <a:t>a kidney transplant </a:t>
            </a:r>
            <a:r>
              <a:rPr lang="en-US" sz="2100" dirty="0" smtClean="0"/>
              <a:t>nine </a:t>
            </a:r>
            <a:r>
              <a:rPr lang="en-US" sz="2100" dirty="0"/>
              <a:t>months ago </a:t>
            </a:r>
            <a:endParaRPr lang="en-US" sz="2100" dirty="0" smtClean="0"/>
          </a:p>
          <a:p>
            <a:pPr fontAlgn="base"/>
            <a:r>
              <a:rPr lang="en-US" sz="2100" dirty="0" smtClean="0"/>
              <a:t>Has not enrolled in ESRD Medicare yet </a:t>
            </a:r>
          </a:p>
          <a:p>
            <a:pPr fontAlgn="base"/>
            <a:r>
              <a:rPr lang="en-US" sz="2100" dirty="0" smtClean="0"/>
              <a:t>Is approaching </a:t>
            </a:r>
            <a:r>
              <a:rPr lang="en-US" sz="2100" dirty="0"/>
              <a:t>her Initial Enrollment Period </a:t>
            </a:r>
            <a:r>
              <a:rPr lang="en-US" sz="2100" dirty="0" smtClean="0"/>
              <a:t>(IEP) for </a:t>
            </a:r>
            <a:r>
              <a:rPr lang="en-US" sz="2100" dirty="0"/>
              <a:t>age-based Medicare, and plans to enroll in Medicare because </a:t>
            </a:r>
            <a:r>
              <a:rPr lang="en-US" sz="2100" dirty="0" smtClean="0"/>
              <a:t>Part </a:t>
            </a:r>
            <a:r>
              <a:rPr lang="en-US" sz="2100" dirty="0"/>
              <a:t>D coverage includes immunosuppressant </a:t>
            </a:r>
            <a:r>
              <a:rPr lang="en-US" sz="2100" dirty="0" smtClean="0"/>
              <a:t>drugs</a:t>
            </a:r>
            <a:endParaRPr lang="en-US" sz="21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14342" b="10107"/>
          <a:stretch/>
        </p:blipFill>
        <p:spPr>
          <a:xfrm>
            <a:off x="225287" y="1831820"/>
            <a:ext cx="4114800" cy="2878837"/>
          </a:xfrm>
          <a:prstGeom prst="rect">
            <a:avLst/>
          </a:prstGeom>
        </p:spPr>
      </p:pic>
      <p:sp>
        <p:nvSpPr>
          <p:cNvPr id="6" name="Rectangle 5"/>
          <p:cNvSpPr/>
          <p:nvPr/>
        </p:nvSpPr>
        <p:spPr>
          <a:xfrm>
            <a:off x="270013" y="5072161"/>
            <a:ext cx="8613648" cy="1477328"/>
          </a:xfrm>
          <a:prstGeom prst="rect">
            <a:avLst/>
          </a:prstGeom>
        </p:spPr>
        <p:txBody>
          <a:bodyPr wrap="square">
            <a:spAutoFit/>
          </a:bodyPr>
          <a:lstStyle/>
          <a:p>
            <a:pPr fontAlgn="base"/>
            <a:r>
              <a:rPr lang="en-US" dirty="0" smtClean="0"/>
              <a:t>Jasmine is having trouble affording her immunosuppressant drugs, and wants to use Medicare Part D to cover some of the cost. However, she know that once she enters the coverage gap her drugs will become very expensive. </a:t>
            </a:r>
          </a:p>
          <a:p>
            <a:pPr fontAlgn="base"/>
            <a:endParaRPr lang="en-US" dirty="0" smtClean="0"/>
          </a:p>
          <a:p>
            <a:pPr algn="ctr" fontAlgn="base"/>
            <a:r>
              <a:rPr lang="en-US" b="1" dirty="0" smtClean="0">
                <a:solidFill>
                  <a:schemeClr val="accent2"/>
                </a:solidFill>
              </a:rPr>
              <a:t>Does Jasmine have any other options?</a:t>
            </a:r>
            <a:endParaRPr lang="en-US" b="1" dirty="0">
              <a:solidFill>
                <a:schemeClr val="accent2"/>
              </a:solidFill>
            </a:endParaRPr>
          </a:p>
        </p:txBody>
      </p:sp>
    </p:spTree>
    <p:extLst>
      <p:ext uri="{BB962C8B-B14F-4D97-AF65-F5344CB8AC3E}">
        <p14:creationId xmlns:p14="http://schemas.microsoft.com/office/powerpoint/2010/main" val="3191440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47</a:t>
            </a:fld>
            <a:endParaRPr lang="en-US" dirty="0"/>
          </a:p>
        </p:txBody>
      </p:sp>
      <p:sp>
        <p:nvSpPr>
          <p:cNvPr id="4" name="Content Placeholder 3"/>
          <p:cNvSpPr>
            <a:spLocks noGrp="1"/>
          </p:cNvSpPr>
          <p:nvPr>
            <p:ph sz="quarter" idx="1"/>
          </p:nvPr>
        </p:nvSpPr>
        <p:spPr>
          <a:xfrm>
            <a:off x="612648" y="2590800"/>
            <a:ext cx="8153400" cy="3962400"/>
          </a:xfrm>
        </p:spPr>
        <p:txBody>
          <a:bodyPr>
            <a:noAutofit/>
          </a:bodyPr>
          <a:lstStyle/>
          <a:p>
            <a:pPr fontAlgn="base">
              <a:spcAft>
                <a:spcPts val="600"/>
              </a:spcAft>
            </a:pPr>
            <a:r>
              <a:rPr lang="en-US" sz="2400" dirty="0" smtClean="0"/>
              <a:t>If </a:t>
            </a:r>
            <a:r>
              <a:rPr lang="en-US" sz="2400" dirty="0"/>
              <a:t>Jasmine missed the opportunity to enroll in Parts A and B before her transplant, she is able to do so after her transplant</a:t>
            </a:r>
            <a:r>
              <a:rPr lang="en-US" sz="2400" dirty="0" smtClean="0"/>
              <a:t>.</a:t>
            </a:r>
            <a:endParaRPr lang="en-US" sz="2400" dirty="0"/>
          </a:p>
          <a:p>
            <a:pPr fontAlgn="base">
              <a:spcAft>
                <a:spcPts val="600"/>
              </a:spcAft>
            </a:pPr>
            <a:r>
              <a:rPr lang="en-US" sz="2400" b="1" dirty="0">
                <a:solidFill>
                  <a:schemeClr val="accent2"/>
                </a:solidFill>
              </a:rPr>
              <a:t>ESRD Medicare can be retroactive for up to one year</a:t>
            </a:r>
            <a:r>
              <a:rPr lang="en-US" sz="2400" dirty="0"/>
              <a:t>, and Jasmine can elect retroactive coverage when she enrolls so that she is covered by Medicare at the time of her </a:t>
            </a:r>
            <a:r>
              <a:rPr lang="en-US" sz="2400" dirty="0" smtClean="0"/>
              <a:t>transplant</a:t>
            </a:r>
          </a:p>
          <a:p>
            <a:pPr fontAlgn="base">
              <a:spcAft>
                <a:spcPts val="600"/>
              </a:spcAft>
            </a:pPr>
            <a:r>
              <a:rPr lang="en-US" sz="2400" dirty="0" smtClean="0"/>
              <a:t>Having Medicare at the time of her transplant means Part B covers her immunosuppressant drugs</a:t>
            </a:r>
          </a:p>
          <a:p>
            <a:pPr fontAlgn="base">
              <a:spcAft>
                <a:spcPts val="600"/>
              </a:spcAft>
            </a:pPr>
            <a:r>
              <a:rPr lang="en-US" sz="2400" dirty="0" smtClean="0"/>
              <a:t>Part B provides more coverage than Part D; Part D plans may have coverage restrictions and higher costs</a:t>
            </a:r>
            <a:endParaRPr lang="en-US" sz="2400" dirty="0"/>
          </a:p>
        </p:txBody>
      </p:sp>
      <p:sp>
        <p:nvSpPr>
          <p:cNvPr id="5" name="Rectangle 4"/>
          <p:cNvSpPr/>
          <p:nvPr/>
        </p:nvSpPr>
        <p:spPr>
          <a:xfrm>
            <a:off x="266700" y="1650905"/>
            <a:ext cx="8499348" cy="830997"/>
          </a:xfrm>
          <a:prstGeom prst="rect">
            <a:avLst/>
          </a:prstGeom>
        </p:spPr>
        <p:txBody>
          <a:bodyPr wrap="square">
            <a:spAutoFit/>
          </a:bodyPr>
          <a:lstStyle/>
          <a:p>
            <a:pPr algn="ctr" fontAlgn="base">
              <a:spcAft>
                <a:spcPts val="600"/>
              </a:spcAft>
            </a:pPr>
            <a:r>
              <a:rPr lang="en-US" sz="2400" dirty="0"/>
              <a:t>Jasmine does not have to wait until her IEP to enroll in Medicare, and she may not need Part D to cover her immunosuppressants </a:t>
            </a:r>
          </a:p>
        </p:txBody>
      </p:sp>
    </p:spTree>
    <p:extLst>
      <p:ext uri="{BB962C8B-B14F-4D97-AF65-F5344CB8AC3E}">
        <p14:creationId xmlns:p14="http://schemas.microsoft.com/office/powerpoint/2010/main" val="7753303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have learned</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48</a:t>
            </a:fld>
            <a:endParaRPr lang="en-US" dirty="0"/>
          </a:p>
        </p:txBody>
      </p:sp>
      <p:sp>
        <p:nvSpPr>
          <p:cNvPr id="4" name="Content Placeholder 3"/>
          <p:cNvSpPr>
            <a:spLocks noGrp="1"/>
          </p:cNvSpPr>
          <p:nvPr>
            <p:ph sz="quarter" idx="1"/>
          </p:nvPr>
        </p:nvSpPr>
        <p:spPr/>
        <p:txBody>
          <a:bodyPr>
            <a:normAutofit/>
          </a:bodyPr>
          <a:lstStyle/>
          <a:p>
            <a:r>
              <a:rPr lang="en-US" dirty="0" smtClean="0"/>
              <a:t>ESRD </a:t>
            </a:r>
            <a:r>
              <a:rPr lang="en-US" dirty="0"/>
              <a:t>Medicare eligibility, enrollment, coverage, and costs</a:t>
            </a:r>
          </a:p>
          <a:p>
            <a:r>
              <a:rPr lang="en-US" dirty="0" smtClean="0"/>
              <a:t>30-month </a:t>
            </a:r>
            <a:r>
              <a:rPr lang="en-US" dirty="0"/>
              <a:t>coordination period</a:t>
            </a:r>
          </a:p>
          <a:p>
            <a:r>
              <a:rPr lang="en-US" dirty="0" smtClean="0"/>
              <a:t>Beneficiary’s </a:t>
            </a:r>
            <a:r>
              <a:rPr lang="en-US" dirty="0"/>
              <a:t>options for enrolling in Medigap or Medicare Advantage Plan</a:t>
            </a:r>
          </a:p>
          <a:p>
            <a:r>
              <a:rPr lang="en-US" dirty="0" smtClean="0"/>
              <a:t>How immunosuppressant </a:t>
            </a:r>
            <a:r>
              <a:rPr lang="en-US" dirty="0"/>
              <a:t>drugs are covered</a:t>
            </a:r>
          </a:p>
          <a:p>
            <a:r>
              <a:rPr lang="en-US" dirty="0" smtClean="0"/>
              <a:t>ESRD </a:t>
            </a:r>
            <a:r>
              <a:rPr lang="en-US" dirty="0"/>
              <a:t>Medicare and the Marketplaces</a:t>
            </a:r>
          </a:p>
          <a:p>
            <a:pPr marL="0" indent="0">
              <a:buNone/>
            </a:pPr>
            <a:endParaRPr lang="en-US" dirty="0"/>
          </a:p>
        </p:txBody>
      </p:sp>
    </p:spTree>
    <p:extLst>
      <p:ext uri="{BB962C8B-B14F-4D97-AF65-F5344CB8AC3E}">
        <p14:creationId xmlns:p14="http://schemas.microsoft.com/office/powerpoint/2010/main" val="23147831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and ESRD online course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49</a:t>
            </a:fld>
            <a:endParaRPr lang="en-US" dirty="0"/>
          </a:p>
        </p:txBody>
      </p:sp>
      <p:sp>
        <p:nvSpPr>
          <p:cNvPr id="4" name="Content Placeholder 3"/>
          <p:cNvSpPr>
            <a:spLocks noGrp="1"/>
          </p:cNvSpPr>
          <p:nvPr>
            <p:ph sz="quarter" idx="1"/>
          </p:nvPr>
        </p:nvSpPr>
        <p:spPr>
          <a:xfrm>
            <a:off x="4568952" y="4401610"/>
            <a:ext cx="4346448" cy="2151590"/>
          </a:xfrm>
        </p:spPr>
        <p:txBody>
          <a:bodyPr>
            <a:normAutofit fontScale="92500"/>
          </a:bodyPr>
          <a:lstStyle/>
          <a:p>
            <a:r>
              <a:rPr lang="en-US" sz="2600" dirty="0" smtClean="0"/>
              <a:t>75-minute self-paced course</a:t>
            </a:r>
          </a:p>
          <a:p>
            <a:r>
              <a:rPr lang="en-US" sz="2600" dirty="0" smtClean="0"/>
              <a:t>Provides in-depth information about ESRD Medicare</a:t>
            </a:r>
          </a:p>
          <a:p>
            <a:r>
              <a:rPr lang="en-US" sz="2600" dirty="0" smtClean="0"/>
              <a:t>Includes activities that guide user through course content</a:t>
            </a:r>
          </a:p>
          <a:p>
            <a:endParaRPr lang="en-US" sz="2600" dirty="0"/>
          </a:p>
        </p:txBody>
      </p:sp>
      <p:pic>
        <p:nvPicPr>
          <p:cNvPr id="5" name="Picture 4"/>
          <p:cNvPicPr>
            <a:picLocks noChangeAspect="1"/>
          </p:cNvPicPr>
          <p:nvPr/>
        </p:nvPicPr>
        <p:blipFill>
          <a:blip r:embed="rId3"/>
          <a:stretch>
            <a:fillRect/>
          </a:stretch>
        </p:blipFill>
        <p:spPr>
          <a:xfrm>
            <a:off x="416052" y="1577551"/>
            <a:ext cx="3965713" cy="2487454"/>
          </a:xfrm>
          <a:prstGeom prst="rect">
            <a:avLst/>
          </a:prstGeom>
        </p:spPr>
      </p:pic>
      <p:pic>
        <p:nvPicPr>
          <p:cNvPr id="7" name="Picture 6"/>
          <p:cNvPicPr>
            <a:picLocks noChangeAspect="1"/>
          </p:cNvPicPr>
          <p:nvPr/>
        </p:nvPicPr>
        <p:blipFill>
          <a:blip r:embed="rId4"/>
          <a:stretch>
            <a:fillRect/>
          </a:stretch>
        </p:blipFill>
        <p:spPr>
          <a:xfrm>
            <a:off x="4568952" y="1577551"/>
            <a:ext cx="3965713" cy="2499040"/>
          </a:xfrm>
          <a:prstGeom prst="rect">
            <a:avLst/>
          </a:prstGeom>
        </p:spPr>
      </p:pic>
      <p:pic>
        <p:nvPicPr>
          <p:cNvPr id="6" name="Picture 5"/>
          <p:cNvPicPr>
            <a:picLocks noChangeAspect="1"/>
          </p:cNvPicPr>
          <p:nvPr/>
        </p:nvPicPr>
        <p:blipFill>
          <a:blip r:embed="rId5"/>
          <a:stretch>
            <a:fillRect/>
          </a:stretch>
        </p:blipFill>
        <p:spPr>
          <a:xfrm>
            <a:off x="389744" y="4191000"/>
            <a:ext cx="3992021" cy="2499040"/>
          </a:xfrm>
          <a:prstGeom prst="rect">
            <a:avLst/>
          </a:prstGeom>
        </p:spPr>
      </p:pic>
    </p:spTree>
    <p:extLst>
      <p:ext uri="{BB962C8B-B14F-4D97-AF65-F5344CB8AC3E}">
        <p14:creationId xmlns:p14="http://schemas.microsoft.com/office/powerpoint/2010/main" val="2108667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ESRD Medicare eligibility</a:t>
            </a:r>
            <a:endParaRPr lang="en-US" dirty="0"/>
          </a:p>
        </p:txBody>
      </p:sp>
      <p:sp>
        <p:nvSpPr>
          <p:cNvPr id="3" name="Content Placeholder 2"/>
          <p:cNvSpPr>
            <a:spLocks noGrp="1"/>
          </p:cNvSpPr>
          <p:nvPr>
            <p:ph sz="quarter" idx="1"/>
          </p:nvPr>
        </p:nvSpPr>
        <p:spPr/>
        <p:txBody>
          <a:bodyPr>
            <a:normAutofit/>
          </a:bodyPr>
          <a:lstStyle/>
          <a:p>
            <a:pPr fontAlgn="base"/>
            <a:r>
              <a:rPr lang="en-US" sz="2600" dirty="0" smtClean="0"/>
              <a:t>Individual </a:t>
            </a:r>
            <a:r>
              <a:rPr lang="en-US" sz="2600" dirty="0"/>
              <a:t>must:</a:t>
            </a:r>
          </a:p>
          <a:p>
            <a:pPr lvl="1" fontAlgn="base"/>
            <a:r>
              <a:rPr lang="en-US" sz="2400" dirty="0"/>
              <a:t>Be under 65 and diagnosed with ESRD by </a:t>
            </a:r>
            <a:r>
              <a:rPr lang="en-US" sz="2400" dirty="0" smtClean="0"/>
              <a:t>doctor</a:t>
            </a:r>
          </a:p>
          <a:p>
            <a:pPr lvl="2" fontAlgn="base"/>
            <a:r>
              <a:rPr lang="en-US" sz="2100" dirty="0" smtClean="0"/>
              <a:t>Doctor performs specific tests to determine if individual has ESRD</a:t>
            </a:r>
          </a:p>
          <a:p>
            <a:pPr lvl="1" fontAlgn="base"/>
            <a:r>
              <a:rPr lang="en-US" sz="2400" dirty="0" smtClean="0"/>
              <a:t>And, have enough work history to qualify for either:</a:t>
            </a:r>
          </a:p>
          <a:p>
            <a:pPr lvl="2" fontAlgn="base"/>
            <a:r>
              <a:rPr lang="en-US" dirty="0" smtClean="0"/>
              <a:t>Social </a:t>
            </a:r>
            <a:r>
              <a:rPr lang="en-US" dirty="0"/>
              <a:t>Security Disability (SSDI) or Social Security retirement benefits</a:t>
            </a:r>
          </a:p>
          <a:p>
            <a:pPr lvl="2" fontAlgn="base"/>
            <a:r>
              <a:rPr lang="en-US" dirty="0"/>
              <a:t>Or, Railroad Retirement benefits or railroad disability </a:t>
            </a:r>
            <a:r>
              <a:rPr lang="en-US" dirty="0" smtClean="0"/>
              <a:t>annuity</a:t>
            </a:r>
            <a:endParaRPr lang="en-US" dirty="0"/>
          </a:p>
        </p:txBody>
      </p:sp>
      <p:sp>
        <p:nvSpPr>
          <p:cNvPr id="4" name="Slide Number Placeholder 2"/>
          <p:cNvSpPr>
            <a:spLocks noGrp="1"/>
          </p:cNvSpPr>
          <p:nvPr>
            <p:ph type="sldNum" sz="quarter" idx="12"/>
          </p:nvPr>
        </p:nvSpPr>
        <p:spPr>
          <a:xfrm>
            <a:off x="0" y="1272222"/>
            <a:ext cx="533400" cy="244476"/>
          </a:xfrm>
        </p:spPr>
        <p:txBody>
          <a:bodyPr>
            <a:normAutofit fontScale="85000" lnSpcReduction="20000"/>
          </a:bodyPr>
          <a:lstStyle/>
          <a:p>
            <a:fld id="{A2606392-2EB7-4DBC-9688-B6CCB54D41CC}" type="slidenum">
              <a:rPr lang="en-US" smtClean="0"/>
              <a:pPr/>
              <a:t>5</a:t>
            </a:fld>
            <a:endParaRPr lang="en-US" dirty="0"/>
          </a:p>
        </p:txBody>
      </p:sp>
      <p:sp>
        <p:nvSpPr>
          <p:cNvPr id="5" name="Rectangle 4"/>
          <p:cNvSpPr/>
          <p:nvPr/>
        </p:nvSpPr>
        <p:spPr>
          <a:xfrm>
            <a:off x="2117598" y="5740689"/>
            <a:ext cx="5143500" cy="769441"/>
          </a:xfrm>
          <a:prstGeom prst="rect">
            <a:avLst/>
          </a:prstGeom>
          <a:ln>
            <a:solidFill>
              <a:schemeClr val="accent2"/>
            </a:solidFill>
          </a:ln>
        </p:spPr>
        <p:txBody>
          <a:bodyPr wrap="square">
            <a:spAutoFit/>
          </a:bodyPr>
          <a:lstStyle/>
          <a:p>
            <a:pPr algn="ctr"/>
            <a:r>
              <a:rPr lang="en-US" sz="2200" dirty="0">
                <a:solidFill>
                  <a:schemeClr val="tx1">
                    <a:lumMod val="75000"/>
                  </a:schemeClr>
                </a:solidFill>
                <a:latin typeface="+mj-lt"/>
              </a:rPr>
              <a:t>Contact Social Security (800-772-1213) to learn if individual has enough work </a:t>
            </a:r>
            <a:r>
              <a:rPr lang="en-US" sz="2200" dirty="0" smtClean="0">
                <a:solidFill>
                  <a:schemeClr val="tx1">
                    <a:lumMod val="75000"/>
                  </a:schemeClr>
                </a:solidFill>
                <a:latin typeface="+mj-lt"/>
              </a:rPr>
              <a:t>history</a:t>
            </a:r>
            <a:endParaRPr lang="en-US" sz="2200" dirty="0">
              <a:solidFill>
                <a:schemeClr val="tx1">
                  <a:lumMod val="75000"/>
                </a:schemeClr>
              </a:solidFill>
              <a:latin typeface="+mj-lt"/>
            </a:endParaRPr>
          </a:p>
        </p:txBody>
      </p:sp>
    </p:spTree>
    <p:extLst>
      <p:ext uri="{BB962C8B-B14F-4D97-AF65-F5344CB8AC3E}">
        <p14:creationId xmlns:p14="http://schemas.microsoft.com/office/powerpoint/2010/main" val="372600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197596"/>
            <a:ext cx="8305801" cy="945404"/>
          </a:xfrm>
        </p:spPr>
        <p:txBody>
          <a:bodyPr>
            <a:normAutofit fontScale="90000"/>
          </a:bodyPr>
          <a:lstStyle/>
          <a:p>
            <a:r>
              <a:rPr lang="en-US" sz="3200" dirty="0" smtClean="0">
                <a:solidFill>
                  <a:prstClr val="white"/>
                </a:solidFill>
              </a:rPr>
              <a:t>Post-Webinar Resources:</a:t>
            </a:r>
            <a:r>
              <a:rPr lang="en-US" sz="3200" dirty="0">
                <a:solidFill>
                  <a:prstClr val="white"/>
                </a:solidFill>
              </a:rPr>
              <a:t/>
            </a:r>
            <a:br>
              <a:rPr lang="en-US" sz="3200" dirty="0">
                <a:solidFill>
                  <a:prstClr val="white"/>
                </a:solidFill>
              </a:rPr>
            </a:br>
            <a:r>
              <a:rPr lang="en-US" sz="2800" dirty="0">
                <a:solidFill>
                  <a:prstClr val="white"/>
                </a:solidFill>
              </a:rPr>
              <a:t>Today’s recording and </a:t>
            </a:r>
            <a:r>
              <a:rPr lang="en-US" sz="2800" dirty="0" smtClean="0">
                <a:solidFill>
                  <a:prstClr val="white"/>
                </a:solidFill>
              </a:rPr>
              <a:t>PowerPoint presentation</a:t>
            </a:r>
            <a:endParaRPr lang="en-US" dirty="0"/>
          </a:p>
        </p:txBody>
      </p:sp>
      <p:sp>
        <p:nvSpPr>
          <p:cNvPr id="3" name="Slide Number Placeholder 2"/>
          <p:cNvSpPr>
            <a:spLocks noGrp="1"/>
          </p:cNvSpPr>
          <p:nvPr>
            <p:ph type="sldNum" sz="quarter" idx="12"/>
          </p:nvPr>
        </p:nvSpPr>
        <p:spPr>
          <a:xfrm>
            <a:off x="8356584" y="6442076"/>
            <a:ext cx="792088" cy="365125"/>
          </a:xfrm>
        </p:spPr>
        <p:txBody>
          <a:bodyPr>
            <a:normAutofit lnSpcReduction="10000"/>
          </a:bodyPr>
          <a:lstStyle/>
          <a:p>
            <a:pPr>
              <a:defRPr/>
            </a:pPr>
            <a:fld id="{95E3A6E9-5B14-4D56-A835-3C14068333DF}" type="slidenum">
              <a:rPr lang="en-CA" sz="1800" b="0" kern="0">
                <a:solidFill>
                  <a:sysClr val="windowText" lastClr="000000"/>
                </a:solidFill>
              </a:rPr>
              <a:pPr>
                <a:defRPr/>
              </a:pPr>
              <a:t>50</a:t>
            </a:fld>
            <a:endParaRPr lang="en-CA" sz="1800" b="0" kern="0" dirty="0">
              <a:solidFill>
                <a:sysClr val="windowText" lastClr="000000"/>
              </a:solidFill>
            </a:endParaRP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2621074054"/>
              </p:ext>
            </p:extLst>
          </p:nvPr>
        </p:nvGraphicFramePr>
        <p:xfrm>
          <a:off x="381000" y="1066800"/>
          <a:ext cx="8534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5"/>
          <p:cNvPicPr>
            <a:picLocks noChangeAspect="1"/>
          </p:cNvPicPr>
          <p:nvPr/>
        </p:nvPicPr>
        <p:blipFill>
          <a:blip r:embed="rId8"/>
          <a:stretch>
            <a:fillRect/>
          </a:stretch>
        </p:blipFill>
        <p:spPr bwMode="auto">
          <a:xfrm>
            <a:off x="6763690" y="5870175"/>
            <a:ext cx="1903594" cy="532952"/>
          </a:xfrm>
          <a:prstGeom prst="rect">
            <a:avLst/>
          </a:prstGeom>
          <a:solidFill>
            <a:schemeClr val="bg1"/>
          </a:solidFill>
          <a:ln w="9525">
            <a:noFill/>
            <a:miter lim="800000"/>
            <a:headEnd/>
            <a:tailEnd/>
          </a:ln>
        </p:spPr>
      </p:pic>
      <p:pic>
        <p:nvPicPr>
          <p:cNvPr id="8" name="Picture 7"/>
          <p:cNvPicPr>
            <a:picLocks noChangeAspect="1"/>
          </p:cNvPicPr>
          <p:nvPr/>
        </p:nvPicPr>
        <p:blipFill rotWithShape="1">
          <a:blip r:embed="rId9" cstate="print">
            <a:extLst>
              <a:ext uri="{28A0092B-C50C-407E-A947-70E740481C1C}">
                <a14:useLocalDpi xmlns:a14="http://schemas.microsoft.com/office/drawing/2010/main" val="0"/>
              </a:ext>
            </a:extLst>
          </a:blip>
          <a:srcRect l="26667" t="16667" r="19999" b="30556"/>
          <a:stretch/>
        </p:blipFill>
        <p:spPr>
          <a:xfrm>
            <a:off x="533400" y="5562600"/>
            <a:ext cx="1668379" cy="990600"/>
          </a:xfrm>
          <a:prstGeom prst="rect">
            <a:avLst/>
          </a:prstGeom>
          <a:ln>
            <a:noFill/>
          </a:ln>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54274" y="5638915"/>
            <a:ext cx="1435457" cy="1006775"/>
          </a:xfrm>
          <a:prstGeom prst="rect">
            <a:avLst/>
          </a:prstGeom>
        </p:spPr>
      </p:pic>
    </p:spTree>
    <p:extLst>
      <p:ext uri="{BB962C8B-B14F-4D97-AF65-F5344CB8AC3E}">
        <p14:creationId xmlns:p14="http://schemas.microsoft.com/office/powerpoint/2010/main" val="42597217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idx="1"/>
          </p:nvPr>
        </p:nvSpPr>
        <p:spPr>
          <a:xfrm>
            <a:off x="1371600" y="2743200"/>
            <a:ext cx="7620000" cy="2514599"/>
          </a:xfrm>
        </p:spPr>
        <p:txBody>
          <a:bodyPr>
            <a:normAutofit/>
          </a:bodyPr>
          <a:lstStyle/>
          <a:p>
            <a:pPr marL="457200" indent="-457200">
              <a:buFont typeface="Wingdings" panose="05000000000000000000" pitchFamily="2" charset="2"/>
              <a:buChar char="q"/>
            </a:pPr>
            <a:r>
              <a:rPr lang="en-US" sz="2600" dirty="0" smtClean="0"/>
              <a:t>We will follow up through email if we don’t have time to answer your question during the webinar</a:t>
            </a:r>
          </a:p>
          <a:p>
            <a:pPr marL="457200" indent="-457200">
              <a:buFont typeface="Wingdings" panose="05000000000000000000" pitchFamily="2" charset="2"/>
              <a:buChar char="q"/>
            </a:pPr>
            <a:r>
              <a:rPr lang="en-US" sz="2600" dirty="0" smtClean="0"/>
              <a:t>Contact </a:t>
            </a:r>
            <a:r>
              <a:rPr lang="en-US" sz="2600" dirty="0" smtClean="0">
                <a:hlinkClick r:id="rId3"/>
              </a:rPr>
              <a:t>medicarehelp@shiptacenter.org</a:t>
            </a:r>
            <a:r>
              <a:rPr lang="en-US" sz="2600" dirty="0" smtClean="0"/>
              <a:t> if you have questions after webinar concludes</a:t>
            </a:r>
          </a:p>
        </p:txBody>
      </p:sp>
      <p:sp>
        <p:nvSpPr>
          <p:cNvPr id="2" name="Title 1"/>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4294967295"/>
          </p:nvPr>
        </p:nvSpPr>
        <p:spPr>
          <a:xfrm>
            <a:off x="0" y="1271588"/>
            <a:ext cx="533400" cy="244475"/>
          </a:xfrm>
        </p:spPr>
        <p:txBody>
          <a:bodyPr>
            <a:normAutofit fontScale="85000" lnSpcReduction="20000"/>
          </a:bodyPr>
          <a:lstStyle/>
          <a:p>
            <a:fld id="{A162D542-39A4-4598-BEB9-D1267FDA8501}" type="slidenum">
              <a:rPr lang="en-US" smtClean="0"/>
              <a:t>51</a:t>
            </a:fld>
            <a:endParaRPr lang="en-US" dirty="0"/>
          </a:p>
        </p:txBody>
      </p:sp>
      <p:sp>
        <p:nvSpPr>
          <p:cNvPr id="6" name="Content Placeholder 2"/>
          <p:cNvSpPr txBox="1">
            <a:spLocks/>
          </p:cNvSpPr>
          <p:nvPr/>
        </p:nvSpPr>
        <p:spPr>
          <a:xfrm>
            <a:off x="23190" y="5867400"/>
            <a:ext cx="7215809" cy="843446"/>
          </a:xfrm>
          <a:prstGeom prst="rect">
            <a:avLst/>
          </a:prstGeom>
          <a:noFill/>
        </p:spPr>
        <p:txBody>
          <a:bodyPr vert="horz" lIns="91440" tIns="45720" rIns="91440" bIns="45720" rtlCol="0" anchor="t">
            <a:normAutofit fontScale="70000" lnSpcReduction="20000"/>
          </a:bodyPr>
          <a:lstStyle>
            <a:lvl1pPr marL="342900" indent="-342900" algn="l" defTabSz="914400" rtl="0" eaLnBrk="1" latinLnBrk="0" hangingPunct="1">
              <a:spcBef>
                <a:spcPts val="600"/>
              </a:spcBef>
              <a:spcAft>
                <a:spcPts val="600"/>
              </a:spcAft>
              <a:buClr>
                <a:schemeClr val="accent2"/>
              </a:buClr>
              <a:buSzPct val="60000"/>
              <a:buFont typeface="Arial" pitchFamily="34" charset="0"/>
              <a:buChar char="•"/>
              <a:defRPr kumimoji="0" sz="2800" kern="0" baseline="0">
                <a:solidFill>
                  <a:srgbClr val="002868"/>
                </a:solidFill>
                <a:latin typeface="+mn-lt"/>
                <a:ea typeface="+mn-ea"/>
                <a:cs typeface="+mn-cs"/>
              </a:defRPr>
            </a:lvl1pPr>
            <a:lvl2pPr marL="742950" indent="-285750" algn="l" defTabSz="914400" rtl="0" eaLnBrk="1" latinLnBrk="0" hangingPunct="1">
              <a:spcBef>
                <a:spcPts val="600"/>
              </a:spcBef>
              <a:spcAft>
                <a:spcPts val="600"/>
              </a:spcAft>
              <a:buClr>
                <a:schemeClr val="accent1"/>
              </a:buClr>
              <a:buSzPct val="70000"/>
              <a:buFont typeface="Courier New" panose="02070309020205020404" pitchFamily="49" charset="0"/>
              <a:buChar char="o"/>
              <a:defRPr kumimoji="0" sz="2400" kern="0" baseline="0">
                <a:solidFill>
                  <a:schemeClr val="tx1">
                    <a:lumMod val="50000"/>
                  </a:schemeClr>
                </a:solidFill>
                <a:latin typeface="+mn-lt"/>
                <a:ea typeface="+mn-ea"/>
                <a:cs typeface="+mn-cs"/>
              </a:defRPr>
            </a:lvl2pPr>
            <a:lvl3pPr marL="1143000" indent="-228600" algn="l" defTabSz="914400" rtl="0" eaLnBrk="1" latinLnBrk="0" hangingPunct="1">
              <a:spcBef>
                <a:spcPts val="600"/>
              </a:spcBef>
              <a:spcAft>
                <a:spcPts val="600"/>
              </a:spcAft>
              <a:buClr>
                <a:schemeClr val="accent2"/>
              </a:buClr>
              <a:buSzPct val="75000"/>
              <a:buFont typeface="Wingdings" panose="05000000000000000000" pitchFamily="2" charset="2"/>
              <a:buChar char="§"/>
              <a:defRPr kumimoji="0" sz="2200" kern="0" baseline="0">
                <a:solidFill>
                  <a:schemeClr val="tx1">
                    <a:lumMod val="50000"/>
                  </a:schemeClr>
                </a:solidFill>
                <a:latin typeface="+mn-lt"/>
                <a:ea typeface="+mn-ea"/>
                <a:cs typeface="+mn-cs"/>
              </a:defRPr>
            </a:lvl3pPr>
            <a:lvl4pPr marL="1600200" indent="-228600" algn="l" defTabSz="914400" rtl="0" eaLnBrk="1" latinLnBrk="0" hangingPunct="1">
              <a:spcBef>
                <a:spcPts val="600"/>
              </a:spcBef>
              <a:spcAft>
                <a:spcPts val="600"/>
              </a:spcAft>
              <a:buClr>
                <a:schemeClr val="accent3"/>
              </a:buClr>
              <a:buSzPct val="75000"/>
              <a:buFont typeface="Arial" pitchFamily="34" charset="0"/>
              <a:buChar char="–"/>
              <a:defRPr kumimoji="0" sz="2000" kern="0" baseline="0">
                <a:solidFill>
                  <a:schemeClr val="tx1">
                    <a:lumMod val="50000"/>
                  </a:schemeClr>
                </a:solidFill>
                <a:latin typeface="+mn-lt"/>
                <a:ea typeface="+mn-ea"/>
                <a:cs typeface="+mn-cs"/>
              </a:defRPr>
            </a:lvl4pPr>
            <a:lvl5pPr marL="2057400" indent="-228600" algn="l" defTabSz="914400" rtl="0" eaLnBrk="1" latinLnBrk="0" hangingPunct="1">
              <a:spcBef>
                <a:spcPts val="600"/>
              </a:spcBef>
              <a:spcAft>
                <a:spcPts val="600"/>
              </a:spcAft>
              <a:buClr>
                <a:schemeClr val="accent4"/>
              </a:buClr>
              <a:buSzPct val="65000"/>
              <a:buFont typeface="Arial" pitchFamily="34" charset="0"/>
              <a:buChar char="»"/>
              <a:defRPr kumimoji="0" sz="1800" kern="0" baseline="0">
                <a:solidFill>
                  <a:schemeClr val="tx1">
                    <a:lumMod val="50000"/>
                  </a:schemeClr>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kumimoji="0" sz="1800" kern="1200" baseline="0">
                <a:solidFill>
                  <a:schemeClr val="tx1"/>
                </a:solidFill>
                <a:latin typeface="+mn-lt"/>
                <a:ea typeface="+mn-ea"/>
                <a:cs typeface="+mn-cs"/>
              </a:defRPr>
            </a:lvl6pPr>
            <a:lvl7pPr marL="2971800" indent="-228600" algn="l" defTabSz="914400" rtl="0" eaLnBrk="1" latinLnBrk="0" hangingPunct="1">
              <a:spcBef>
                <a:spcPct val="20000"/>
              </a:spcBef>
              <a:buClr>
                <a:schemeClr val="accent2"/>
              </a:buClr>
              <a:buFont typeface="Calibri" pitchFamily="34" charset="0"/>
              <a:buChar char="+"/>
              <a:defRPr kumimoji="0" sz="1800" kern="1200" baseline="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kumimoji="0" sz="1800" kern="1200" baseline="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kumimoji="0" sz="1800" kern="1200" baseline="0">
                <a:solidFill>
                  <a:schemeClr val="tx1"/>
                </a:solidFill>
                <a:latin typeface="+mn-lt"/>
                <a:ea typeface="+mn-ea"/>
                <a:cs typeface="+mn-cs"/>
              </a:defRPr>
            </a:lvl9pPr>
          </a:lstStyle>
          <a:p>
            <a:pPr marL="342900" lvl="1" indent="-342900" algn="ctr">
              <a:buFont typeface="Courier New" panose="02070309020205020404" pitchFamily="49" charset="0"/>
              <a:buNone/>
              <a:defRPr/>
            </a:pPr>
            <a:r>
              <a:rPr lang="en-US" sz="2200" i="1" dirty="0" smtClean="0">
                <a:solidFill>
                  <a:schemeClr val="tx1"/>
                </a:solidFill>
              </a:rPr>
              <a:t>The production of this presentation was supported by Grant No. 90ST1001 from the Administration for Community Living (ACL). Its contents are solely the responsibility of the SHIP TA Center and do not necessarily represent the official views of ACL. </a:t>
            </a:r>
          </a:p>
          <a:p>
            <a:pPr marL="342900" lvl="1" indent="-342900" algn="ctr">
              <a:buFont typeface="Courier New" panose="02070309020205020404" pitchFamily="49" charset="0"/>
              <a:buNone/>
              <a:defRPr/>
            </a:pPr>
            <a:endParaRPr lang="en-US" sz="2200" i="1" dirty="0" smtClean="0">
              <a:solidFill>
                <a:schemeClr val="tx1"/>
              </a:solidFill>
            </a:endParaRPr>
          </a:p>
          <a:p>
            <a:pPr lvl="1">
              <a:buFontTx/>
              <a:buNone/>
              <a:defRPr/>
            </a:pPr>
            <a:endParaRPr lang="en-US" dirty="0" smtClean="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3800" y="5729909"/>
            <a:ext cx="1447800" cy="1015430"/>
          </a:xfrm>
          <a:prstGeom prst="rect">
            <a:avLst/>
          </a:prstGeom>
        </p:spPr>
      </p:pic>
      <p:sp>
        <p:nvSpPr>
          <p:cNvPr id="8" name="Slide Number Placeholder 6"/>
          <p:cNvSpPr>
            <a:spLocks noGrp="1"/>
          </p:cNvSpPr>
          <p:nvPr>
            <p:ph type="sldNum" sz="quarter" idx="11"/>
          </p:nvPr>
        </p:nvSpPr>
        <p:spPr>
          <a:xfrm>
            <a:off x="0" y="1752600"/>
            <a:ext cx="1295400" cy="701676"/>
          </a:xfrm>
        </p:spPr>
        <p:txBody>
          <a:bodyPr/>
          <a:lstStyle/>
          <a:p>
            <a:r>
              <a:rPr lang="en-US" dirty="0" smtClean="0"/>
              <a:t>51</a:t>
            </a:r>
            <a:endParaRPr lang="en-US" dirty="0"/>
          </a:p>
        </p:txBody>
      </p:sp>
    </p:spTree>
    <p:extLst>
      <p:ext uri="{BB962C8B-B14F-4D97-AF65-F5344CB8AC3E}">
        <p14:creationId xmlns:p14="http://schemas.microsoft.com/office/powerpoint/2010/main" val="924241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Covered services</a:t>
            </a:r>
            <a:endParaRPr lang="en-US" dirty="0"/>
          </a:p>
        </p:txBody>
      </p:sp>
      <p:sp>
        <p:nvSpPr>
          <p:cNvPr id="3" name="Content Placeholder 2"/>
          <p:cNvSpPr>
            <a:spLocks noGrp="1"/>
          </p:cNvSpPr>
          <p:nvPr>
            <p:ph sz="quarter" idx="1"/>
          </p:nvPr>
        </p:nvSpPr>
        <p:spPr/>
        <p:txBody>
          <a:bodyPr>
            <a:noAutofit/>
          </a:bodyPr>
          <a:lstStyle/>
          <a:p>
            <a:pPr fontAlgn="base"/>
            <a:r>
              <a:rPr lang="en-US" sz="2600" dirty="0"/>
              <a:t>ESRD Medicare covers:</a:t>
            </a:r>
          </a:p>
          <a:p>
            <a:pPr lvl="1" fontAlgn="base"/>
            <a:r>
              <a:rPr lang="en-US" sz="2400" dirty="0"/>
              <a:t>Kidney transplants</a:t>
            </a:r>
          </a:p>
          <a:p>
            <a:pPr lvl="1" fontAlgn="base"/>
            <a:r>
              <a:rPr lang="en-US" sz="2400" dirty="0"/>
              <a:t>Hospital inpatient dialysis</a:t>
            </a:r>
          </a:p>
          <a:p>
            <a:pPr lvl="1" fontAlgn="base"/>
            <a:r>
              <a:rPr lang="en-US" sz="2400" dirty="0"/>
              <a:t>Outpatient dialysis from a Medicare-certified hospital or free-standing dialysis facility</a:t>
            </a:r>
          </a:p>
          <a:p>
            <a:pPr lvl="1" fontAlgn="base"/>
            <a:r>
              <a:rPr lang="en-US" sz="2400" dirty="0"/>
              <a:t>Home dialysis training, sometimes called self-dialysis, from dialysis facility</a:t>
            </a:r>
          </a:p>
          <a:p>
            <a:pPr lvl="2" fontAlgn="base"/>
            <a:r>
              <a:rPr lang="en-US" sz="2200" dirty="0"/>
              <a:t>Includes training, equipment and supplies, and medications related to treatment</a:t>
            </a:r>
          </a:p>
          <a:p>
            <a:pPr lvl="1" fontAlgn="base"/>
            <a:r>
              <a:rPr lang="en-US" sz="2400" dirty="0"/>
              <a:t>Immunosuppressant drugs after a kidney transplant, as long as individual had Medicare Part A at the time of the </a:t>
            </a:r>
            <a:r>
              <a:rPr lang="en-US" sz="2400" dirty="0" smtClean="0"/>
              <a:t>transplant</a:t>
            </a:r>
            <a:endParaRPr lang="en-US" sz="2400" dirty="0"/>
          </a:p>
        </p:txBody>
      </p:sp>
      <p:sp>
        <p:nvSpPr>
          <p:cNvPr id="4" name="Slide Number Placeholder 2"/>
          <p:cNvSpPr>
            <a:spLocks noGrp="1"/>
          </p:cNvSpPr>
          <p:nvPr>
            <p:ph type="sldNum" sz="quarter" idx="12"/>
          </p:nvPr>
        </p:nvSpPr>
        <p:spPr>
          <a:xfrm>
            <a:off x="0" y="1272222"/>
            <a:ext cx="533400" cy="244476"/>
          </a:xfrm>
        </p:spPr>
        <p:txBody>
          <a:bodyPr>
            <a:normAutofit fontScale="85000" lnSpcReduction="20000"/>
          </a:bodyPr>
          <a:lstStyle/>
          <a:p>
            <a:fld id="{A2606392-2EB7-4DBC-9688-B6CCB54D41CC}" type="slidenum">
              <a:rPr lang="en-US" smtClean="0"/>
              <a:pPr/>
              <a:t>6</a:t>
            </a:fld>
            <a:endParaRPr lang="en-US" dirty="0"/>
          </a:p>
        </p:txBody>
      </p:sp>
    </p:spTree>
    <p:extLst>
      <p:ext uri="{BB962C8B-B14F-4D97-AF65-F5344CB8AC3E}">
        <p14:creationId xmlns:p14="http://schemas.microsoft.com/office/powerpoint/2010/main" val="313732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ESRD Medicare begins</a:t>
            </a:r>
            <a:endParaRPr lang="en-US" dirty="0"/>
          </a:p>
        </p:txBody>
      </p:sp>
      <p:sp>
        <p:nvSpPr>
          <p:cNvPr id="3" name="Content Placeholder 2"/>
          <p:cNvSpPr>
            <a:spLocks noGrp="1"/>
          </p:cNvSpPr>
          <p:nvPr>
            <p:ph sz="quarter" idx="1"/>
          </p:nvPr>
        </p:nvSpPr>
        <p:spPr>
          <a:xfrm>
            <a:off x="612648" y="1600200"/>
            <a:ext cx="8153400" cy="1066800"/>
          </a:xfrm>
        </p:spPr>
        <p:txBody>
          <a:bodyPr>
            <a:normAutofit/>
          </a:bodyPr>
          <a:lstStyle/>
          <a:p>
            <a:r>
              <a:rPr lang="en-US" sz="2600" dirty="0" smtClean="0"/>
              <a:t>When an individual’s Medicare benefits begin depends on the type of treatment they receive</a:t>
            </a:r>
            <a:endParaRPr lang="en-US" sz="2600" dirty="0"/>
          </a:p>
        </p:txBody>
      </p:sp>
      <p:sp>
        <p:nvSpPr>
          <p:cNvPr id="4" name="Slide Number Placeholder 2"/>
          <p:cNvSpPr>
            <a:spLocks noGrp="1"/>
          </p:cNvSpPr>
          <p:nvPr>
            <p:ph type="sldNum" sz="quarter" idx="12"/>
          </p:nvPr>
        </p:nvSpPr>
        <p:spPr>
          <a:xfrm>
            <a:off x="0" y="1272222"/>
            <a:ext cx="533400" cy="244476"/>
          </a:xfrm>
        </p:spPr>
        <p:txBody>
          <a:bodyPr>
            <a:normAutofit fontScale="85000" lnSpcReduction="20000"/>
          </a:bodyPr>
          <a:lstStyle/>
          <a:p>
            <a:fld id="{A2606392-2EB7-4DBC-9688-B6CCB54D41CC}" type="slidenum">
              <a:rPr lang="en-US" smtClean="0"/>
              <a:pPr/>
              <a:t>7</a:t>
            </a:fld>
            <a:endParaRPr lang="en-US" dirty="0"/>
          </a:p>
        </p:txBody>
      </p:sp>
      <p:pic>
        <p:nvPicPr>
          <p:cNvPr id="1027" name="Picture 3" descr="https://lh4.googleusercontent.com/96YG4aEyUBH4vcVNOzFfcnFnT0VKpj1M2CXQXln6ApHSiySYwR5-JZdd4-moKprEbQvXHDgzqCWO1Gpqv36GdcpamTDj2AUERhjOYajHWohyhTiKSKx9KgGr2xqffBJg5NqJdJ-hq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23541"/>
            <a:ext cx="2667000" cy="2400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5.googleusercontent.com/xc5FP5ByaiQW0WRfTKrxqgooR40r6gj_67LZcMZfCeG-1fck7LlPpbMvy7YtBOthkbONh8JobAnX3NLzYi6fzMU3jt5evCez4KZpc28oNWFvZqWYZOovQ8NSyZfmIN1CnUe68rB5hA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7054" y="2766391"/>
            <a:ext cx="238125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lh3.googleusercontent.com/Lqtv1gosUm6JiIEeCiKZQW3ElkOZPUHJIHp27fDUR6wAcSaFVfP7VO1vpObSa9pVb_SOrH6qqtMkKx5C3QxEz51TGaz9Gy0qLfGsLPk16-jJP6rXnZ-727W3jViSNWZ6j8d7aYYBRD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1159" y="2743200"/>
            <a:ext cx="2238375" cy="24574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23672" y="6211955"/>
            <a:ext cx="8531352" cy="369332"/>
          </a:xfrm>
          <a:prstGeom prst="rect">
            <a:avLst/>
          </a:prstGeom>
        </p:spPr>
        <p:txBody>
          <a:bodyPr wrap="square">
            <a:spAutoFit/>
          </a:bodyPr>
          <a:lstStyle/>
          <a:p>
            <a:pPr fontAlgn="base"/>
            <a:r>
              <a:rPr lang="en-US" dirty="0"/>
              <a:t>Services received </a:t>
            </a:r>
            <a:r>
              <a:rPr lang="en-US" dirty="0" smtClean="0"/>
              <a:t>before ESRD Medicare effective date are not covered by ESRD Medicare</a:t>
            </a:r>
            <a:endParaRPr lang="en-US" dirty="0"/>
          </a:p>
        </p:txBody>
      </p:sp>
    </p:spTree>
    <p:extLst>
      <p:ext uri="{BB962C8B-B14F-4D97-AF65-F5344CB8AC3E}">
        <p14:creationId xmlns:p14="http://schemas.microsoft.com/office/powerpoint/2010/main" val="308218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Dialysis at a facility</a:t>
            </a:r>
            <a:endParaRPr lang="en-US" dirty="0"/>
          </a:p>
        </p:txBody>
      </p:sp>
      <p:sp>
        <p:nvSpPr>
          <p:cNvPr id="3" name="Content Placeholder 2"/>
          <p:cNvSpPr>
            <a:spLocks noGrp="1"/>
          </p:cNvSpPr>
          <p:nvPr>
            <p:ph sz="quarter" idx="1"/>
          </p:nvPr>
        </p:nvSpPr>
        <p:spPr/>
        <p:txBody>
          <a:bodyPr>
            <a:normAutofit/>
          </a:bodyPr>
          <a:lstStyle/>
          <a:p>
            <a:pPr fontAlgn="base"/>
            <a:r>
              <a:rPr lang="en-US" sz="2600" dirty="0"/>
              <a:t>Medicare begins after three-month waiting period while receiving dialysis</a:t>
            </a:r>
          </a:p>
          <a:p>
            <a:pPr fontAlgn="base"/>
            <a:r>
              <a:rPr lang="en-US" sz="2600" dirty="0"/>
              <a:t>Coverage begins first day of the fourth month of dialysis</a:t>
            </a:r>
          </a:p>
          <a:p>
            <a:pPr fontAlgn="base"/>
            <a:r>
              <a:rPr lang="en-US" sz="2600" dirty="0"/>
              <a:t>Waiting period starts even if beneficiary does not choose to sign up for </a:t>
            </a:r>
            <a:r>
              <a:rPr lang="en-US" sz="2600" dirty="0" smtClean="0"/>
              <a:t>Medicare</a:t>
            </a:r>
            <a:endParaRPr lang="en-US" sz="2600" dirty="0"/>
          </a:p>
        </p:txBody>
      </p:sp>
      <p:sp>
        <p:nvSpPr>
          <p:cNvPr id="4" name="Slide Number Placeholder 2"/>
          <p:cNvSpPr>
            <a:spLocks noGrp="1"/>
          </p:cNvSpPr>
          <p:nvPr>
            <p:ph type="sldNum" sz="quarter" idx="12"/>
          </p:nvPr>
        </p:nvSpPr>
        <p:spPr>
          <a:xfrm>
            <a:off x="0" y="1272222"/>
            <a:ext cx="533400" cy="244476"/>
          </a:xfrm>
        </p:spPr>
        <p:txBody>
          <a:bodyPr>
            <a:normAutofit fontScale="85000" lnSpcReduction="20000"/>
          </a:bodyPr>
          <a:lstStyle/>
          <a:p>
            <a:fld id="{A2606392-2EB7-4DBC-9688-B6CCB54D41CC}" type="slidenum">
              <a:rPr lang="en-US" smtClean="0"/>
              <a:pPr/>
              <a:t>8</a:t>
            </a:fld>
            <a:endParaRPr lang="en-US" dirty="0"/>
          </a:p>
        </p:txBody>
      </p:sp>
      <p:pic>
        <p:nvPicPr>
          <p:cNvPr id="2050" name="Picture 2" descr="https://lh4.googleusercontent.com/96YG4aEyUBH4vcVNOzFfcnFnT0VKpj1M2CXQXln6ApHSiySYwR5-JZdd4-moKprEbQvXHDgzqCWO1Gpqv36GdcpamTDj2AUERhjOYajHWohyhTiKSKx9KgGr2xqffBJg5NqJdJ-hqpY"/>
          <p:cNvPicPr>
            <a:picLocks noChangeAspect="1" noChangeArrowheads="1"/>
          </p:cNvPicPr>
          <p:nvPr/>
        </p:nvPicPr>
        <p:blipFill rotWithShape="1">
          <a:blip r:embed="rId3">
            <a:extLst>
              <a:ext uri="{28A0092B-C50C-407E-A947-70E740481C1C}">
                <a14:useLocalDpi xmlns:a14="http://schemas.microsoft.com/office/drawing/2010/main" val="0"/>
              </a:ext>
            </a:extLst>
          </a:blip>
          <a:srcRect l="14287" r="11428" b="17950"/>
          <a:stretch/>
        </p:blipFill>
        <p:spPr bwMode="auto">
          <a:xfrm>
            <a:off x="6934200" y="4507547"/>
            <a:ext cx="1981200" cy="1969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04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Self-dialysis (at home or clinic)</a:t>
            </a:r>
            <a:endParaRPr lang="en-US" dirty="0"/>
          </a:p>
        </p:txBody>
      </p:sp>
      <p:sp>
        <p:nvSpPr>
          <p:cNvPr id="3" name="Content Placeholder 2"/>
          <p:cNvSpPr>
            <a:spLocks noGrp="1"/>
          </p:cNvSpPr>
          <p:nvPr>
            <p:ph sz="quarter" idx="1"/>
          </p:nvPr>
        </p:nvSpPr>
        <p:spPr/>
        <p:txBody>
          <a:bodyPr>
            <a:normAutofit/>
          </a:bodyPr>
          <a:lstStyle/>
          <a:p>
            <a:pPr fontAlgn="base"/>
            <a:r>
              <a:rPr lang="en-US" sz="2600" dirty="0"/>
              <a:t>No waiting period</a:t>
            </a:r>
          </a:p>
          <a:p>
            <a:pPr fontAlgn="base"/>
            <a:r>
              <a:rPr lang="en-US" sz="2600" dirty="0"/>
              <a:t>Medicare begins the same month as the home dialysis training program</a:t>
            </a:r>
          </a:p>
          <a:p>
            <a:pPr fontAlgn="base"/>
            <a:r>
              <a:rPr lang="en-US" sz="2600" dirty="0"/>
              <a:t>Doctor must expect that beneficiary can finish training program and continue home dialysis after training </a:t>
            </a:r>
            <a:r>
              <a:rPr lang="en-US" sz="2600" dirty="0" smtClean="0"/>
              <a:t>ends</a:t>
            </a:r>
            <a:endParaRPr lang="en-US" sz="2600" dirty="0"/>
          </a:p>
        </p:txBody>
      </p:sp>
      <p:sp>
        <p:nvSpPr>
          <p:cNvPr id="4" name="Slide Number Placeholder 2"/>
          <p:cNvSpPr>
            <a:spLocks noGrp="1"/>
          </p:cNvSpPr>
          <p:nvPr>
            <p:ph type="sldNum" sz="quarter" idx="12"/>
          </p:nvPr>
        </p:nvSpPr>
        <p:spPr>
          <a:xfrm>
            <a:off x="0" y="1272222"/>
            <a:ext cx="533400" cy="244476"/>
          </a:xfrm>
        </p:spPr>
        <p:txBody>
          <a:bodyPr>
            <a:normAutofit fontScale="85000" lnSpcReduction="20000"/>
          </a:bodyPr>
          <a:lstStyle/>
          <a:p>
            <a:fld id="{A2606392-2EB7-4DBC-9688-B6CCB54D41CC}" type="slidenum">
              <a:rPr lang="en-US" smtClean="0"/>
              <a:pPr/>
              <a:t>9</a:t>
            </a:fld>
            <a:endParaRPr lang="en-US" dirty="0"/>
          </a:p>
        </p:txBody>
      </p:sp>
      <p:pic>
        <p:nvPicPr>
          <p:cNvPr id="3074" name="Picture 2" descr="https://lh5.googleusercontent.com/xc5FP5ByaiQW0WRfTKrxqgooR40r6gj_67LZcMZfCeG-1fck7LlPpbMvy7YtBOthkbONh8JobAnX3NLzYi6fzMU3jt5evCez4KZpc28oNWFvZqWYZOovQ8NSyZfmIN1CnUe68rB5hAk"/>
          <p:cNvPicPr>
            <a:picLocks noChangeAspect="1" noChangeArrowheads="1"/>
          </p:cNvPicPr>
          <p:nvPr/>
        </p:nvPicPr>
        <p:blipFill rotWithShape="1">
          <a:blip r:embed="rId3">
            <a:extLst>
              <a:ext uri="{28A0092B-C50C-407E-A947-70E740481C1C}">
                <a14:useLocalDpi xmlns:a14="http://schemas.microsoft.com/office/drawing/2010/main" val="0"/>
              </a:ext>
            </a:extLst>
          </a:blip>
          <a:srcRect l="8591" r="8208" b="25714"/>
          <a:stretch/>
        </p:blipFill>
        <p:spPr bwMode="auto">
          <a:xfrm>
            <a:off x="6934200" y="4572000"/>
            <a:ext cx="19812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21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3">
      <a:dk1>
        <a:srgbClr val="595959"/>
      </a:dk1>
      <a:lt1>
        <a:sysClr val="window" lastClr="FFFFFF"/>
      </a:lt1>
      <a:dk2>
        <a:srgbClr val="595959"/>
      </a:dk2>
      <a:lt2>
        <a:srgbClr val="EBDDC3"/>
      </a:lt2>
      <a:accent1>
        <a:srgbClr val="3C619E"/>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8240</TotalTime>
  <Words>2867</Words>
  <Application>Microsoft Office PowerPoint</Application>
  <PresentationFormat>On-screen Show (4:3)</PresentationFormat>
  <Paragraphs>370</Paragraphs>
  <Slides>51</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Courier New</vt:lpstr>
      <vt:lpstr>Tw Cen MT</vt:lpstr>
      <vt:lpstr>Wingdings</vt:lpstr>
      <vt:lpstr>Wingdings 2</vt:lpstr>
      <vt:lpstr>Median</vt:lpstr>
      <vt:lpstr>Medicare and ESRD</vt:lpstr>
      <vt:lpstr>Learning objectives</vt:lpstr>
      <vt:lpstr>ESRD Medicare eligibility</vt:lpstr>
      <vt:lpstr>ESRD Medicare basics</vt:lpstr>
      <vt:lpstr>ESRD Medicare eligibility</vt:lpstr>
      <vt:lpstr>Covered services</vt:lpstr>
      <vt:lpstr>When ESRD Medicare begins</vt:lpstr>
      <vt:lpstr>Dialysis at a facility</vt:lpstr>
      <vt:lpstr>Self-dialysis (at home or clinic)</vt:lpstr>
      <vt:lpstr>Kidney transplant</vt:lpstr>
      <vt:lpstr>When ESRD Medicare ends</vt:lpstr>
      <vt:lpstr>Children and ESRD Medicare</vt:lpstr>
      <vt:lpstr>ESRD Medicare enrollment</vt:lpstr>
      <vt:lpstr>Enrollment basics</vt:lpstr>
      <vt:lpstr>Benefits of taking ESRD Medicare</vt:lpstr>
      <vt:lpstr>Enrolling in ESRD Medicare</vt:lpstr>
      <vt:lpstr>ESRD Medicare coverage and costs</vt:lpstr>
      <vt:lpstr>Part A coverage</vt:lpstr>
      <vt:lpstr>Part A costs in 2019</vt:lpstr>
      <vt:lpstr>Part B coverage</vt:lpstr>
      <vt:lpstr>Part B costs in 2019</vt:lpstr>
      <vt:lpstr>30-month coordination period</vt:lpstr>
      <vt:lpstr>Group health plan (GHP)</vt:lpstr>
      <vt:lpstr>Primary and secondary insurance</vt:lpstr>
      <vt:lpstr>30-month coordination period</vt:lpstr>
      <vt:lpstr>30-month coordination period (continued)</vt:lpstr>
      <vt:lpstr>Delaying ESRD Medicare enrollment</vt:lpstr>
      <vt:lpstr>Making Medicare enrollment decisions</vt:lpstr>
      <vt:lpstr>Medigaps and Medicare Advantage</vt:lpstr>
      <vt:lpstr>ESRD Medicare and Medigaps</vt:lpstr>
      <vt:lpstr>ESRD Medicare and Medicare Advantage</vt:lpstr>
      <vt:lpstr>Immunosuppressant drug coverage</vt:lpstr>
      <vt:lpstr>Immunosuppressants basics</vt:lpstr>
      <vt:lpstr>Time-limited Part B coverage</vt:lpstr>
      <vt:lpstr>Lifetime Part B coverage</vt:lpstr>
      <vt:lpstr>Part D coverage</vt:lpstr>
      <vt:lpstr>GHP coverage</vt:lpstr>
      <vt:lpstr>Immunosuppressants and vitamins</vt:lpstr>
      <vt:lpstr>ESRD Medicare and the Marketplaces </vt:lpstr>
      <vt:lpstr>Marketplace basics</vt:lpstr>
      <vt:lpstr>Qualified Health Plans (QHPs)</vt:lpstr>
      <vt:lpstr>ESRD Medicare and QHPs</vt:lpstr>
      <vt:lpstr>Case studies</vt:lpstr>
      <vt:lpstr>Case study #1: Peter</vt:lpstr>
      <vt:lpstr>Answer</vt:lpstr>
      <vt:lpstr>Case study #2: Jasmine</vt:lpstr>
      <vt:lpstr>Answer</vt:lpstr>
      <vt:lpstr>What you have learned</vt:lpstr>
      <vt:lpstr>Medicare and ESRD online course</vt:lpstr>
      <vt:lpstr>Post-Webinar Resources: Today’s recording and PowerPoint presentation</vt:lpstr>
      <vt:lpstr>Questions?</vt:lpstr>
    </vt:vector>
  </TitlesOfParts>
  <Company>DHHS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Kinney</dc:creator>
  <cp:lastModifiedBy>Sue Pleggenkuhle</cp:lastModifiedBy>
  <cp:revision>328</cp:revision>
  <dcterms:created xsi:type="dcterms:W3CDTF">2016-03-07T21:56:05Z</dcterms:created>
  <dcterms:modified xsi:type="dcterms:W3CDTF">2019-01-22T21:03:42Z</dcterms:modified>
</cp:coreProperties>
</file>