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57" r:id="rId3"/>
  </p:sldIdLst>
  <p:sldSz cx="12192000" cy="16256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2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ka Kelly" initials="EK"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64B"/>
    <a:srgbClr val="ED7D31"/>
    <a:srgbClr val="008000"/>
    <a:srgbClr val="7EA34D"/>
    <a:srgbClr val="D7D1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00" autoAdjust="0"/>
    <p:restoredTop sz="94434" autoAdjust="0"/>
  </p:normalViewPr>
  <p:slideViewPr>
    <p:cSldViewPr snapToGrid="0">
      <p:cViewPr varScale="1">
        <p:scale>
          <a:sx n="49" d="100"/>
          <a:sy n="49" d="100"/>
        </p:scale>
        <p:origin x="2880" y="72"/>
      </p:cViewPr>
      <p:guideLst>
        <p:guide orient="horz" pos="512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2706360074555896E-2"/>
          <c:y val="1.9480519480519501E-2"/>
          <c:w val="0.72050334740766098"/>
          <c:h val="0.87987012987013002"/>
        </c:manualLayout>
      </c:layout>
      <c:lineChart>
        <c:grouping val="standard"/>
        <c:varyColors val="0"/>
        <c:ser>
          <c:idx val="0"/>
          <c:order val="0"/>
          <c:tx>
            <c:strRef>
              <c:f>'[Copy of OAAtable_Altarum.xlsx]EXTRA DATA - DO NOT USE'!$B$1</c:f>
              <c:strCache>
                <c:ptCount val="1"/>
                <c:pt idx="0">
                  <c:v>OAA Funding Appropriations</c:v>
                </c:pt>
              </c:strCache>
            </c:strRef>
          </c:tx>
          <c:spPr>
            <a:ln w="22225" cap="rnd">
              <a:solidFill>
                <a:srgbClr val="7EA34D"/>
              </a:solidFill>
              <a:round/>
            </a:ln>
            <a:effectLst/>
          </c:spPr>
          <c:marker>
            <c:symbol val="diamond"/>
            <c:size val="6"/>
            <c:spPr>
              <a:solidFill>
                <a:srgbClr val="7EA34D"/>
              </a:solidFill>
              <a:ln w="9525">
                <a:solidFill>
                  <a:srgbClr val="7EA34D"/>
                </a:solidFill>
                <a:round/>
              </a:ln>
              <a:effectLst/>
            </c:spPr>
          </c:marker>
          <c:cat>
            <c:numRef>
              <c:f>'[Copy of OAAtable_Altarum.xlsx]EXTRA DATA - DO NOT USE'!$A$2:$A$13</c:f>
              <c:numCache>
                <c:formatCode>General</c:formatCode>
                <c:ptCount val="12"/>
                <c:pt idx="0">
                  <c:v>2004</c:v>
                </c:pt>
                <c:pt idx="1">
                  <c:v>2005</c:v>
                </c:pt>
                <c:pt idx="2">
                  <c:v>2006</c:v>
                </c:pt>
                <c:pt idx="3">
                  <c:v>2007</c:v>
                </c:pt>
                <c:pt idx="4">
                  <c:v>2008</c:v>
                </c:pt>
                <c:pt idx="5">
                  <c:v>2009</c:v>
                </c:pt>
                <c:pt idx="6">
                  <c:v>2010</c:v>
                </c:pt>
                <c:pt idx="7">
                  <c:v>2011</c:v>
                </c:pt>
                <c:pt idx="8">
                  <c:v>2012</c:v>
                </c:pt>
                <c:pt idx="9">
                  <c:v>2013</c:v>
                </c:pt>
                <c:pt idx="10">
                  <c:v>2014</c:v>
                </c:pt>
                <c:pt idx="11">
                  <c:v>2015</c:v>
                </c:pt>
              </c:numCache>
            </c:numRef>
          </c:cat>
          <c:val>
            <c:numRef>
              <c:f>'[Copy of OAAtable_Altarum.xlsx]EXTRA DATA - DO NOT USE'!$B$2:$B$13</c:f>
              <c:numCache>
                <c:formatCode>General</c:formatCode>
                <c:ptCount val="12"/>
                <c:pt idx="0">
                  <c:v>0</c:v>
                </c:pt>
                <c:pt idx="1">
                  <c:v>0.55555555555555358</c:v>
                </c:pt>
                <c:pt idx="2">
                  <c:v>-1.1111111111111072</c:v>
                </c:pt>
                <c:pt idx="3">
                  <c:v>2.7777777777777901</c:v>
                </c:pt>
                <c:pt idx="4">
                  <c:v>6.6666666666666652</c:v>
                </c:pt>
                <c:pt idx="5">
                  <c:v>26.111111111111107</c:v>
                </c:pt>
                <c:pt idx="6">
                  <c:v>29.44444444444445</c:v>
                </c:pt>
                <c:pt idx="7">
                  <c:v>7.2222222222222188</c:v>
                </c:pt>
                <c:pt idx="8">
                  <c:v>6.1111111111111116</c:v>
                </c:pt>
                <c:pt idx="9">
                  <c:v>0.55555555555555358</c:v>
                </c:pt>
                <c:pt idx="10">
                  <c:v>3.8888888888888973</c:v>
                </c:pt>
                <c:pt idx="11">
                  <c:v>4.4444444444444287</c:v>
                </c:pt>
              </c:numCache>
            </c:numRef>
          </c:val>
          <c:smooth val="0"/>
          <c:extLst>
            <c:ext xmlns:c16="http://schemas.microsoft.com/office/drawing/2014/chart" uri="{C3380CC4-5D6E-409C-BE32-E72D297353CC}">
              <c16:uniqueId val="{00000000-70F6-48FC-84DA-BBD4D8A0C565}"/>
            </c:ext>
          </c:extLst>
        </c:ser>
        <c:ser>
          <c:idx val="1"/>
          <c:order val="1"/>
          <c:tx>
            <c:strRef>
              <c:f>'[Copy of OAAtable_Altarum.xlsx]EXTRA DATA - DO NOT USE'!$C$1</c:f>
              <c:strCache>
                <c:ptCount val="1"/>
                <c:pt idx="0">
                  <c:v>Population 65+</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cat>
            <c:numRef>
              <c:f>'[Copy of OAAtable_Altarum.xlsx]EXTRA DATA - DO NOT USE'!$A$2:$A$13</c:f>
              <c:numCache>
                <c:formatCode>General</c:formatCode>
                <c:ptCount val="12"/>
                <c:pt idx="0">
                  <c:v>2004</c:v>
                </c:pt>
                <c:pt idx="1">
                  <c:v>2005</c:v>
                </c:pt>
                <c:pt idx="2">
                  <c:v>2006</c:v>
                </c:pt>
                <c:pt idx="3">
                  <c:v>2007</c:v>
                </c:pt>
                <c:pt idx="4">
                  <c:v>2008</c:v>
                </c:pt>
                <c:pt idx="5">
                  <c:v>2009</c:v>
                </c:pt>
                <c:pt idx="6">
                  <c:v>2010</c:v>
                </c:pt>
                <c:pt idx="7">
                  <c:v>2011</c:v>
                </c:pt>
                <c:pt idx="8">
                  <c:v>2012</c:v>
                </c:pt>
                <c:pt idx="9">
                  <c:v>2013</c:v>
                </c:pt>
                <c:pt idx="10">
                  <c:v>2014</c:v>
                </c:pt>
                <c:pt idx="11">
                  <c:v>2015</c:v>
                </c:pt>
              </c:numCache>
            </c:numRef>
          </c:cat>
          <c:val>
            <c:numRef>
              <c:f>'[Copy of OAAtable_Altarum.xlsx]EXTRA DATA - DO NOT USE'!$C$2:$C$13</c:f>
              <c:numCache>
                <c:formatCode>General</c:formatCode>
                <c:ptCount val="12"/>
                <c:pt idx="0">
                  <c:v>0</c:v>
                </c:pt>
                <c:pt idx="1">
                  <c:v>1.2161155999227846</c:v>
                </c:pt>
                <c:pt idx="2">
                  <c:v>2.6004467363428319</c:v>
                </c:pt>
                <c:pt idx="3">
                  <c:v>4.4232413203540766</c:v>
                </c:pt>
                <c:pt idx="4">
                  <c:v>6.9961117392383532</c:v>
                </c:pt>
                <c:pt idx="5">
                  <c:v>9.122245815293816</c:v>
                </c:pt>
                <c:pt idx="6">
                  <c:v>11.621244794970087</c:v>
                </c:pt>
                <c:pt idx="7">
                  <c:v>14.081882359429731</c:v>
                </c:pt>
                <c:pt idx="8">
                  <c:v>18.97456084714446</c:v>
                </c:pt>
                <c:pt idx="9">
                  <c:v>23.277373631525244</c:v>
                </c:pt>
                <c:pt idx="10">
                  <c:v>27.344687422441606</c:v>
                </c:pt>
                <c:pt idx="11">
                  <c:v>31.526208532112634</c:v>
                </c:pt>
              </c:numCache>
            </c:numRef>
          </c:val>
          <c:smooth val="0"/>
          <c:extLst>
            <c:ext xmlns:c16="http://schemas.microsoft.com/office/drawing/2014/chart" uri="{C3380CC4-5D6E-409C-BE32-E72D297353CC}">
              <c16:uniqueId val="{00000001-70F6-48FC-84DA-BBD4D8A0C565}"/>
            </c:ext>
          </c:extLst>
        </c:ser>
        <c:ser>
          <c:idx val="2"/>
          <c:order val="2"/>
          <c:tx>
            <c:strRef>
              <c:f>'[Copy of OAAtable_Altarum.xlsx]EXTRA DATA - DO NOT USE'!$D$1</c:f>
              <c:strCache>
                <c:ptCount val="1"/>
                <c:pt idx="0">
                  <c:v>Medicare Expenditures</c:v>
                </c:pt>
              </c:strCache>
            </c:strRef>
          </c:tx>
          <c:spPr>
            <a:ln w="22225" cap="rnd">
              <a:solidFill>
                <a:srgbClr val="5B664B"/>
              </a:solidFill>
              <a:round/>
            </a:ln>
            <a:effectLst/>
          </c:spPr>
          <c:marker>
            <c:symbol val="triangle"/>
            <c:size val="6"/>
            <c:spPr>
              <a:solidFill>
                <a:srgbClr val="5B664B"/>
              </a:solidFill>
              <a:ln w="9525">
                <a:solidFill>
                  <a:srgbClr val="5B664B"/>
                </a:solidFill>
                <a:round/>
              </a:ln>
              <a:effectLst/>
            </c:spPr>
          </c:marker>
          <c:cat>
            <c:numRef>
              <c:f>'[Copy of OAAtable_Altarum.xlsx]EXTRA DATA - DO NOT USE'!$A$2:$A$13</c:f>
              <c:numCache>
                <c:formatCode>General</c:formatCode>
                <c:ptCount val="12"/>
                <c:pt idx="0">
                  <c:v>2004</c:v>
                </c:pt>
                <c:pt idx="1">
                  <c:v>2005</c:v>
                </c:pt>
                <c:pt idx="2">
                  <c:v>2006</c:v>
                </c:pt>
                <c:pt idx="3">
                  <c:v>2007</c:v>
                </c:pt>
                <c:pt idx="4">
                  <c:v>2008</c:v>
                </c:pt>
                <c:pt idx="5">
                  <c:v>2009</c:v>
                </c:pt>
                <c:pt idx="6">
                  <c:v>2010</c:v>
                </c:pt>
                <c:pt idx="7">
                  <c:v>2011</c:v>
                </c:pt>
                <c:pt idx="8">
                  <c:v>2012</c:v>
                </c:pt>
                <c:pt idx="9">
                  <c:v>2013</c:v>
                </c:pt>
                <c:pt idx="10">
                  <c:v>2014</c:v>
                </c:pt>
                <c:pt idx="11">
                  <c:v>2015</c:v>
                </c:pt>
              </c:numCache>
            </c:numRef>
          </c:cat>
          <c:val>
            <c:numRef>
              <c:f>'[Copy of OAAtable_Altarum.xlsx]EXTRA DATA - DO NOT USE'!$D$2:$D$13</c:f>
              <c:numCache>
                <c:formatCode>General</c:formatCode>
                <c:ptCount val="12"/>
                <c:pt idx="0">
                  <c:v>0</c:v>
                </c:pt>
                <c:pt idx="1">
                  <c:v>9.2038873641382857</c:v>
                </c:pt>
                <c:pt idx="2">
                  <c:v>29.748491139663578</c:v>
                </c:pt>
                <c:pt idx="3">
                  <c:v>39.102139721431286</c:v>
                </c:pt>
                <c:pt idx="4">
                  <c:v>50.361226627930144</c:v>
                </c:pt>
                <c:pt idx="5">
                  <c:v>60.656828275946296</c:v>
                </c:pt>
                <c:pt idx="6">
                  <c:v>67.166299226769326</c:v>
                </c:pt>
                <c:pt idx="7">
                  <c:v>75.550356405987884</c:v>
                </c:pt>
                <c:pt idx="8">
                  <c:v>83.982619985730906</c:v>
                </c:pt>
                <c:pt idx="9">
                  <c:v>89.987530611064329</c:v>
                </c:pt>
                <c:pt idx="10">
                  <c:v>97.939658441583475</c:v>
                </c:pt>
                <c:pt idx="11">
                  <c:v>103.34</c:v>
                </c:pt>
              </c:numCache>
            </c:numRef>
          </c:val>
          <c:smooth val="0"/>
          <c:extLst>
            <c:ext xmlns:c16="http://schemas.microsoft.com/office/drawing/2014/chart" uri="{C3380CC4-5D6E-409C-BE32-E72D297353CC}">
              <c16:uniqueId val="{00000002-70F6-48FC-84DA-BBD4D8A0C565}"/>
            </c:ext>
          </c:extLst>
        </c:ser>
        <c:dLbls>
          <c:showLegendKey val="0"/>
          <c:showVal val="0"/>
          <c:showCatName val="0"/>
          <c:showSerName val="0"/>
          <c:showPercent val="0"/>
          <c:showBubbleSize val="0"/>
        </c:dLbls>
        <c:marker val="1"/>
        <c:smooth val="0"/>
        <c:axId val="75854208"/>
        <c:axId val="75856128"/>
      </c:lineChart>
      <c:catAx>
        <c:axId val="7585420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900" b="0" i="0" u="none" strike="noStrike" kern="1200" cap="all"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Year</a:t>
                </a:r>
              </a:p>
            </c:rich>
          </c:tx>
          <c:layout/>
          <c:overlay val="0"/>
          <c:spPr>
            <a:noFill/>
            <a:ln>
              <a:noFill/>
            </a:ln>
            <a:effectLst/>
          </c:spPr>
          <c:txPr>
            <a:bodyPr rot="0" spcFirstLastPara="1" vertOverflow="ellipsis" vert="horz" wrap="square" anchor="ctr" anchorCtr="1"/>
            <a:lstStyle/>
            <a:p>
              <a:pPr>
                <a:defRPr sz="900" b="0" i="0" u="none" strike="noStrike" kern="1200" cap="all"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5856128"/>
        <c:crosses val="autoZero"/>
        <c:auto val="1"/>
        <c:lblAlgn val="ctr"/>
        <c:lblOffset val="100"/>
        <c:noMultiLvlLbl val="0"/>
      </c:catAx>
      <c:valAx>
        <c:axId val="75856128"/>
        <c:scaling>
          <c:orientation val="minMax"/>
        </c:scaling>
        <c:delete val="0"/>
        <c:axPos val="l"/>
        <c:title>
          <c:tx>
            <c:rich>
              <a:bodyPr rot="-5400000" spcFirstLastPara="1" vertOverflow="ellipsis" vert="horz" wrap="square" anchor="ctr" anchorCtr="1"/>
              <a:lstStyle/>
              <a:p>
                <a:pPr>
                  <a:defRPr sz="700" b="0" i="0" u="none" strike="noStrike" kern="1200" cap="all"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700"/>
                  <a:t>Cumulative Percentage Change </a:t>
                </a:r>
              </a:p>
              <a:p>
                <a:pPr>
                  <a:defRPr sz="700"/>
                </a:pPr>
                <a:r>
                  <a:rPr lang="en-US" sz="700"/>
                  <a:t>(since 2004)</a:t>
                </a:r>
              </a:p>
            </c:rich>
          </c:tx>
          <c:layout/>
          <c:overlay val="0"/>
          <c:spPr>
            <a:noFill/>
            <a:ln>
              <a:noFill/>
            </a:ln>
            <a:effectLst/>
          </c:spPr>
          <c:txPr>
            <a:bodyPr rot="-5400000" spcFirstLastPara="1" vertOverflow="ellipsis" vert="horz" wrap="square" anchor="ctr" anchorCtr="1"/>
            <a:lstStyle/>
            <a:p>
              <a:pPr>
                <a:defRPr sz="700" b="0" i="0" u="none" strike="noStrike" kern="1200" cap="all"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5854208"/>
        <c:crosses val="autoZero"/>
        <c:crossBetween val="between"/>
      </c:valAx>
      <c:spPr>
        <a:noFill/>
        <a:ln>
          <a:noFill/>
        </a:ln>
        <a:effectLst/>
      </c:spPr>
    </c:plotArea>
    <c:legend>
      <c:legendPos val="t"/>
      <c:layout>
        <c:manualLayout>
          <c:xMode val="edge"/>
          <c:yMode val="edge"/>
          <c:x val="0.80758015138217609"/>
          <c:y val="0.23310023310023309"/>
          <c:w val="0.19070033828189059"/>
          <c:h val="0.3956881963181175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chemeClr val="lt1"/>
    </a:solidFill>
    <a:ln w="38100" cap="flat" cmpd="sng" algn="ctr">
      <a:solidFill>
        <a:srgbClr val="5B664B"/>
      </a:solidFill>
      <a:round/>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4"/>
          </a:xfrm>
          <a:prstGeom prst="rect">
            <a:avLst/>
          </a:prstGeom>
        </p:spPr>
        <p:txBody>
          <a:bodyPr vert="horz" lIns="93174" tIns="46588" rIns="93174" bIns="46588"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4"/>
          </a:xfrm>
          <a:prstGeom prst="rect">
            <a:avLst/>
          </a:prstGeom>
        </p:spPr>
        <p:txBody>
          <a:bodyPr vert="horz" lIns="93174" tIns="46588" rIns="93174" bIns="46588" rtlCol="0"/>
          <a:lstStyle>
            <a:lvl1pPr algn="r">
              <a:defRPr sz="1200"/>
            </a:lvl1pPr>
          </a:lstStyle>
          <a:p>
            <a:fld id="{023468BB-F44A-4FBA-A2EC-BD0B79CB5291}" type="datetimeFigureOut">
              <a:rPr lang="en-US" smtClean="0"/>
              <a:t>4/2/2018</a:t>
            </a:fld>
            <a:endParaRPr lang="en-US" dirty="0"/>
          </a:p>
        </p:txBody>
      </p:sp>
      <p:sp>
        <p:nvSpPr>
          <p:cNvPr id="4" name="Slide Image Placeholder 3"/>
          <p:cNvSpPr>
            <a:spLocks noGrp="1" noRot="1" noChangeAspect="1"/>
          </p:cNvSpPr>
          <p:nvPr>
            <p:ph type="sldImg" idx="2"/>
          </p:nvPr>
        </p:nvSpPr>
        <p:spPr>
          <a:xfrm>
            <a:off x="2328863" y="1162050"/>
            <a:ext cx="2352675" cy="3136900"/>
          </a:xfrm>
          <a:prstGeom prst="rect">
            <a:avLst/>
          </a:prstGeom>
          <a:noFill/>
          <a:ln w="12700">
            <a:solidFill>
              <a:prstClr val="black"/>
            </a:solidFill>
          </a:ln>
        </p:spPr>
        <p:txBody>
          <a:bodyPr vert="horz" lIns="93174" tIns="46588" rIns="93174" bIns="46588"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4" tIns="46588" rIns="93174" bIns="4658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3037840" cy="466433"/>
          </a:xfrm>
          <a:prstGeom prst="rect">
            <a:avLst/>
          </a:prstGeom>
        </p:spPr>
        <p:txBody>
          <a:bodyPr vert="horz" lIns="93174" tIns="46588" rIns="93174"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3"/>
          </a:xfrm>
          <a:prstGeom prst="rect">
            <a:avLst/>
          </a:prstGeom>
        </p:spPr>
        <p:txBody>
          <a:bodyPr vert="horz" lIns="93174" tIns="46588" rIns="93174" bIns="46588" rtlCol="0" anchor="b"/>
          <a:lstStyle>
            <a:lvl1pPr algn="r">
              <a:defRPr sz="1200"/>
            </a:lvl1pPr>
          </a:lstStyle>
          <a:p>
            <a:fld id="{45A23E4F-B317-475D-9E20-10F911925D03}" type="slidenum">
              <a:rPr lang="en-US" smtClean="0"/>
              <a:t>‹#›</a:t>
            </a:fld>
            <a:endParaRPr lang="en-US" dirty="0"/>
          </a:p>
        </p:txBody>
      </p:sp>
    </p:spTree>
    <p:extLst>
      <p:ext uri="{BB962C8B-B14F-4D97-AF65-F5344CB8AC3E}">
        <p14:creationId xmlns:p14="http://schemas.microsoft.com/office/powerpoint/2010/main" val="1507439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A23E4F-B317-475D-9E20-10F911925D03}" type="slidenum">
              <a:rPr lang="en-US" smtClean="0"/>
              <a:t>1</a:t>
            </a:fld>
            <a:endParaRPr lang="en-US" dirty="0"/>
          </a:p>
        </p:txBody>
      </p:sp>
    </p:spTree>
    <p:extLst>
      <p:ext uri="{BB962C8B-B14F-4D97-AF65-F5344CB8AC3E}">
        <p14:creationId xmlns:p14="http://schemas.microsoft.com/office/powerpoint/2010/main" val="14754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9F3BDC5-25B3-4FE6-B4BB-AFE81F247D9E}" type="datetime1">
              <a:rPr lang="en-US" smtClean="0"/>
              <a:t>4/2/2018</a:t>
            </a:fld>
            <a:endParaRPr lang="en-US" dirty="0"/>
          </a:p>
        </p:txBody>
      </p:sp>
      <p:sp>
        <p:nvSpPr>
          <p:cNvPr id="5" name="Footer Placeholder 4"/>
          <p:cNvSpPr>
            <a:spLocks noGrp="1"/>
          </p:cNvSpPr>
          <p:nvPr>
            <p:ph type="ftr" sz="quarter" idx="11"/>
          </p:nvPr>
        </p:nvSpPr>
        <p:spPr/>
        <p:txBody>
          <a:bodyPr/>
          <a:lstStyle/>
          <a:p>
            <a:r>
              <a:rPr lang="en-US" dirty="0" smtClean="0"/>
              <a:t>Last updated 8/8/2016 by Grace Bon</a:t>
            </a:r>
            <a:endParaRPr lang="en-US" dirty="0"/>
          </a:p>
        </p:txBody>
      </p:sp>
      <p:sp>
        <p:nvSpPr>
          <p:cNvPr id="6" name="Slide Number Placeholder 5"/>
          <p:cNvSpPr>
            <a:spLocks noGrp="1"/>
          </p:cNvSpPr>
          <p:nvPr>
            <p:ph type="sldNum" sz="quarter" idx="12"/>
          </p:nvPr>
        </p:nvSpPr>
        <p:spPr/>
        <p:txBody>
          <a:bodyPr/>
          <a:lstStyle/>
          <a:p>
            <a:fld id="{4307C503-C636-4C12-B1C1-F7779A19D262}" type="slidenum">
              <a:rPr lang="en-US" smtClean="0"/>
              <a:t>‹#›</a:t>
            </a:fld>
            <a:endParaRPr lang="en-US" dirty="0"/>
          </a:p>
        </p:txBody>
      </p:sp>
    </p:spTree>
    <p:extLst>
      <p:ext uri="{BB962C8B-B14F-4D97-AF65-F5344CB8AC3E}">
        <p14:creationId xmlns:p14="http://schemas.microsoft.com/office/powerpoint/2010/main" val="1420988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B39336-C766-4DED-A7EF-D8518A5870D7}" type="datetime1">
              <a:rPr lang="en-US" smtClean="0"/>
              <a:t>4/2/2018</a:t>
            </a:fld>
            <a:endParaRPr lang="en-US" dirty="0"/>
          </a:p>
        </p:txBody>
      </p:sp>
      <p:sp>
        <p:nvSpPr>
          <p:cNvPr id="5" name="Footer Placeholder 4"/>
          <p:cNvSpPr>
            <a:spLocks noGrp="1"/>
          </p:cNvSpPr>
          <p:nvPr>
            <p:ph type="ftr" sz="quarter" idx="11"/>
          </p:nvPr>
        </p:nvSpPr>
        <p:spPr/>
        <p:txBody>
          <a:bodyPr/>
          <a:lstStyle/>
          <a:p>
            <a:r>
              <a:rPr lang="en-US" dirty="0" smtClean="0"/>
              <a:t>Last updated 8/8/2016 by Grace Bon</a:t>
            </a:r>
            <a:endParaRPr lang="en-US" dirty="0"/>
          </a:p>
        </p:txBody>
      </p:sp>
      <p:sp>
        <p:nvSpPr>
          <p:cNvPr id="6" name="Slide Number Placeholder 5"/>
          <p:cNvSpPr>
            <a:spLocks noGrp="1"/>
          </p:cNvSpPr>
          <p:nvPr>
            <p:ph type="sldNum" sz="quarter" idx="12"/>
          </p:nvPr>
        </p:nvSpPr>
        <p:spPr/>
        <p:txBody>
          <a:bodyPr/>
          <a:lstStyle/>
          <a:p>
            <a:fld id="{4307C503-C636-4C12-B1C1-F7779A19D262}" type="slidenum">
              <a:rPr lang="en-US" smtClean="0"/>
              <a:t>‹#›</a:t>
            </a:fld>
            <a:endParaRPr lang="en-US" dirty="0"/>
          </a:p>
        </p:txBody>
      </p:sp>
    </p:spTree>
    <p:extLst>
      <p:ext uri="{BB962C8B-B14F-4D97-AF65-F5344CB8AC3E}">
        <p14:creationId xmlns:p14="http://schemas.microsoft.com/office/powerpoint/2010/main" val="1802654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097CBB-3F45-4FB3-9775-E6887B5BA1ED}" type="datetime1">
              <a:rPr lang="en-US" smtClean="0"/>
              <a:t>4/2/2018</a:t>
            </a:fld>
            <a:endParaRPr lang="en-US" dirty="0"/>
          </a:p>
        </p:txBody>
      </p:sp>
      <p:sp>
        <p:nvSpPr>
          <p:cNvPr id="5" name="Footer Placeholder 4"/>
          <p:cNvSpPr>
            <a:spLocks noGrp="1"/>
          </p:cNvSpPr>
          <p:nvPr>
            <p:ph type="ftr" sz="quarter" idx="11"/>
          </p:nvPr>
        </p:nvSpPr>
        <p:spPr/>
        <p:txBody>
          <a:bodyPr/>
          <a:lstStyle/>
          <a:p>
            <a:r>
              <a:rPr lang="en-US" dirty="0" smtClean="0"/>
              <a:t>Last updated 8/8/2016 by Grace Bon</a:t>
            </a:r>
            <a:endParaRPr lang="en-US" dirty="0"/>
          </a:p>
        </p:txBody>
      </p:sp>
      <p:sp>
        <p:nvSpPr>
          <p:cNvPr id="6" name="Slide Number Placeholder 5"/>
          <p:cNvSpPr>
            <a:spLocks noGrp="1"/>
          </p:cNvSpPr>
          <p:nvPr>
            <p:ph type="sldNum" sz="quarter" idx="12"/>
          </p:nvPr>
        </p:nvSpPr>
        <p:spPr/>
        <p:txBody>
          <a:bodyPr/>
          <a:lstStyle/>
          <a:p>
            <a:fld id="{4307C503-C636-4C12-B1C1-F7779A19D262}" type="slidenum">
              <a:rPr lang="en-US" smtClean="0"/>
              <a:t>‹#›</a:t>
            </a:fld>
            <a:endParaRPr lang="en-US" dirty="0"/>
          </a:p>
        </p:txBody>
      </p:sp>
    </p:spTree>
    <p:extLst>
      <p:ext uri="{BB962C8B-B14F-4D97-AF65-F5344CB8AC3E}">
        <p14:creationId xmlns:p14="http://schemas.microsoft.com/office/powerpoint/2010/main" val="3452491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DF1BAE-78AD-4E10-8F7C-32321C5E7990}" type="datetime1">
              <a:rPr lang="en-US" smtClean="0"/>
              <a:t>4/2/2018</a:t>
            </a:fld>
            <a:endParaRPr lang="en-US" dirty="0"/>
          </a:p>
        </p:txBody>
      </p:sp>
      <p:sp>
        <p:nvSpPr>
          <p:cNvPr id="5" name="Footer Placeholder 4"/>
          <p:cNvSpPr>
            <a:spLocks noGrp="1"/>
          </p:cNvSpPr>
          <p:nvPr>
            <p:ph type="ftr" sz="quarter" idx="11"/>
          </p:nvPr>
        </p:nvSpPr>
        <p:spPr/>
        <p:txBody>
          <a:bodyPr/>
          <a:lstStyle/>
          <a:p>
            <a:r>
              <a:rPr lang="en-US" dirty="0" smtClean="0"/>
              <a:t>Last updated 8/8/2016 by Grace Bon</a:t>
            </a:r>
            <a:endParaRPr lang="en-US" dirty="0"/>
          </a:p>
        </p:txBody>
      </p:sp>
      <p:sp>
        <p:nvSpPr>
          <p:cNvPr id="6" name="Slide Number Placeholder 5"/>
          <p:cNvSpPr>
            <a:spLocks noGrp="1"/>
          </p:cNvSpPr>
          <p:nvPr>
            <p:ph type="sldNum" sz="quarter" idx="12"/>
          </p:nvPr>
        </p:nvSpPr>
        <p:spPr/>
        <p:txBody>
          <a:bodyPr/>
          <a:lstStyle/>
          <a:p>
            <a:fld id="{4307C503-C636-4C12-B1C1-F7779A19D262}" type="slidenum">
              <a:rPr lang="en-US" smtClean="0"/>
              <a:t>‹#›</a:t>
            </a:fld>
            <a:endParaRPr lang="en-US" dirty="0"/>
          </a:p>
        </p:txBody>
      </p:sp>
    </p:spTree>
    <p:extLst>
      <p:ext uri="{BB962C8B-B14F-4D97-AF65-F5344CB8AC3E}">
        <p14:creationId xmlns:p14="http://schemas.microsoft.com/office/powerpoint/2010/main" val="890696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DC32F0-6B3F-401B-92CC-E7468844465F}" type="datetime1">
              <a:rPr lang="en-US" smtClean="0"/>
              <a:t>4/2/2018</a:t>
            </a:fld>
            <a:endParaRPr lang="en-US" dirty="0"/>
          </a:p>
        </p:txBody>
      </p:sp>
      <p:sp>
        <p:nvSpPr>
          <p:cNvPr id="5" name="Footer Placeholder 4"/>
          <p:cNvSpPr>
            <a:spLocks noGrp="1"/>
          </p:cNvSpPr>
          <p:nvPr>
            <p:ph type="ftr" sz="quarter" idx="11"/>
          </p:nvPr>
        </p:nvSpPr>
        <p:spPr/>
        <p:txBody>
          <a:bodyPr/>
          <a:lstStyle/>
          <a:p>
            <a:r>
              <a:rPr lang="en-US" dirty="0" smtClean="0"/>
              <a:t>Last updated 8/8/2016 by Grace Bon</a:t>
            </a:r>
            <a:endParaRPr lang="en-US" dirty="0"/>
          </a:p>
        </p:txBody>
      </p:sp>
      <p:sp>
        <p:nvSpPr>
          <p:cNvPr id="6" name="Slide Number Placeholder 5"/>
          <p:cNvSpPr>
            <a:spLocks noGrp="1"/>
          </p:cNvSpPr>
          <p:nvPr>
            <p:ph type="sldNum" sz="quarter" idx="12"/>
          </p:nvPr>
        </p:nvSpPr>
        <p:spPr/>
        <p:txBody>
          <a:bodyPr/>
          <a:lstStyle/>
          <a:p>
            <a:fld id="{4307C503-C636-4C12-B1C1-F7779A19D262}" type="slidenum">
              <a:rPr lang="en-US" smtClean="0"/>
              <a:t>‹#›</a:t>
            </a:fld>
            <a:endParaRPr lang="en-US" dirty="0"/>
          </a:p>
        </p:txBody>
      </p:sp>
    </p:spTree>
    <p:extLst>
      <p:ext uri="{BB962C8B-B14F-4D97-AF65-F5344CB8AC3E}">
        <p14:creationId xmlns:p14="http://schemas.microsoft.com/office/powerpoint/2010/main" val="1421097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843363-36F3-4031-8925-E097AA4EE633}" type="datetime1">
              <a:rPr lang="en-US" smtClean="0"/>
              <a:t>4/2/2018</a:t>
            </a:fld>
            <a:endParaRPr lang="en-US" dirty="0"/>
          </a:p>
        </p:txBody>
      </p:sp>
      <p:sp>
        <p:nvSpPr>
          <p:cNvPr id="6" name="Footer Placeholder 5"/>
          <p:cNvSpPr>
            <a:spLocks noGrp="1"/>
          </p:cNvSpPr>
          <p:nvPr>
            <p:ph type="ftr" sz="quarter" idx="11"/>
          </p:nvPr>
        </p:nvSpPr>
        <p:spPr/>
        <p:txBody>
          <a:bodyPr/>
          <a:lstStyle/>
          <a:p>
            <a:r>
              <a:rPr lang="en-US" dirty="0" smtClean="0"/>
              <a:t>Last updated 8/8/2016 by Grace Bon</a:t>
            </a:r>
            <a:endParaRPr lang="en-US" dirty="0"/>
          </a:p>
        </p:txBody>
      </p:sp>
      <p:sp>
        <p:nvSpPr>
          <p:cNvPr id="7" name="Slide Number Placeholder 6"/>
          <p:cNvSpPr>
            <a:spLocks noGrp="1"/>
          </p:cNvSpPr>
          <p:nvPr>
            <p:ph type="sldNum" sz="quarter" idx="12"/>
          </p:nvPr>
        </p:nvSpPr>
        <p:spPr/>
        <p:txBody>
          <a:bodyPr/>
          <a:lstStyle/>
          <a:p>
            <a:fld id="{4307C503-C636-4C12-B1C1-F7779A19D262}" type="slidenum">
              <a:rPr lang="en-US" smtClean="0"/>
              <a:t>‹#›</a:t>
            </a:fld>
            <a:endParaRPr lang="en-US" dirty="0"/>
          </a:p>
        </p:txBody>
      </p:sp>
    </p:spTree>
    <p:extLst>
      <p:ext uri="{BB962C8B-B14F-4D97-AF65-F5344CB8AC3E}">
        <p14:creationId xmlns:p14="http://schemas.microsoft.com/office/powerpoint/2010/main" val="227358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839789" y="5937956"/>
            <a:ext cx="5157787" cy="8733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6172201" y="5937956"/>
            <a:ext cx="5183188" cy="8733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CAD5F2-B9AF-4B90-BCBB-CD2CB8B5C60E}" type="datetime1">
              <a:rPr lang="en-US" smtClean="0"/>
              <a:t>4/2/2018</a:t>
            </a:fld>
            <a:endParaRPr lang="en-US" dirty="0"/>
          </a:p>
        </p:txBody>
      </p:sp>
      <p:sp>
        <p:nvSpPr>
          <p:cNvPr id="8" name="Footer Placeholder 7"/>
          <p:cNvSpPr>
            <a:spLocks noGrp="1"/>
          </p:cNvSpPr>
          <p:nvPr>
            <p:ph type="ftr" sz="quarter" idx="11"/>
          </p:nvPr>
        </p:nvSpPr>
        <p:spPr/>
        <p:txBody>
          <a:bodyPr/>
          <a:lstStyle/>
          <a:p>
            <a:r>
              <a:rPr lang="en-US" dirty="0" smtClean="0"/>
              <a:t>Last updated 8/8/2016 by Grace Bon</a:t>
            </a:r>
            <a:endParaRPr lang="en-US" dirty="0"/>
          </a:p>
        </p:txBody>
      </p:sp>
      <p:sp>
        <p:nvSpPr>
          <p:cNvPr id="9" name="Slide Number Placeholder 8"/>
          <p:cNvSpPr>
            <a:spLocks noGrp="1"/>
          </p:cNvSpPr>
          <p:nvPr>
            <p:ph type="sldNum" sz="quarter" idx="12"/>
          </p:nvPr>
        </p:nvSpPr>
        <p:spPr/>
        <p:txBody>
          <a:bodyPr/>
          <a:lstStyle/>
          <a:p>
            <a:fld id="{4307C503-C636-4C12-B1C1-F7779A19D262}" type="slidenum">
              <a:rPr lang="en-US" smtClean="0"/>
              <a:t>‹#›</a:t>
            </a:fld>
            <a:endParaRPr lang="en-US" dirty="0"/>
          </a:p>
        </p:txBody>
      </p:sp>
    </p:spTree>
    <p:extLst>
      <p:ext uri="{BB962C8B-B14F-4D97-AF65-F5344CB8AC3E}">
        <p14:creationId xmlns:p14="http://schemas.microsoft.com/office/powerpoint/2010/main" val="3696635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F83909B-DF6C-47DA-A03E-D695F4E0429B}" type="datetime1">
              <a:rPr lang="en-US" smtClean="0"/>
              <a:t>4/2/2018</a:t>
            </a:fld>
            <a:endParaRPr lang="en-US" dirty="0"/>
          </a:p>
        </p:txBody>
      </p:sp>
      <p:sp>
        <p:nvSpPr>
          <p:cNvPr id="4" name="Footer Placeholder 3"/>
          <p:cNvSpPr>
            <a:spLocks noGrp="1"/>
          </p:cNvSpPr>
          <p:nvPr>
            <p:ph type="ftr" sz="quarter" idx="11"/>
          </p:nvPr>
        </p:nvSpPr>
        <p:spPr/>
        <p:txBody>
          <a:bodyPr/>
          <a:lstStyle/>
          <a:p>
            <a:r>
              <a:rPr lang="en-US" dirty="0" smtClean="0"/>
              <a:t>Last updated 8/8/2016 by Grace Bon</a:t>
            </a:r>
            <a:endParaRPr lang="en-US" dirty="0"/>
          </a:p>
        </p:txBody>
      </p:sp>
      <p:sp>
        <p:nvSpPr>
          <p:cNvPr id="5" name="Slide Number Placeholder 4"/>
          <p:cNvSpPr>
            <a:spLocks noGrp="1"/>
          </p:cNvSpPr>
          <p:nvPr>
            <p:ph type="sldNum" sz="quarter" idx="12"/>
          </p:nvPr>
        </p:nvSpPr>
        <p:spPr/>
        <p:txBody>
          <a:bodyPr/>
          <a:lstStyle/>
          <a:p>
            <a:fld id="{4307C503-C636-4C12-B1C1-F7779A19D262}" type="slidenum">
              <a:rPr lang="en-US" smtClean="0"/>
              <a:t>‹#›</a:t>
            </a:fld>
            <a:endParaRPr lang="en-US" dirty="0"/>
          </a:p>
        </p:txBody>
      </p:sp>
    </p:spTree>
    <p:extLst>
      <p:ext uri="{BB962C8B-B14F-4D97-AF65-F5344CB8AC3E}">
        <p14:creationId xmlns:p14="http://schemas.microsoft.com/office/powerpoint/2010/main" val="3904044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DAD688-EE73-46B3-B238-6788B23947CA}" type="datetime1">
              <a:rPr lang="en-US" smtClean="0"/>
              <a:t>4/2/2018</a:t>
            </a:fld>
            <a:endParaRPr lang="en-US" dirty="0"/>
          </a:p>
        </p:txBody>
      </p:sp>
      <p:sp>
        <p:nvSpPr>
          <p:cNvPr id="3" name="Footer Placeholder 2"/>
          <p:cNvSpPr>
            <a:spLocks noGrp="1"/>
          </p:cNvSpPr>
          <p:nvPr>
            <p:ph type="ftr" sz="quarter" idx="11"/>
          </p:nvPr>
        </p:nvSpPr>
        <p:spPr/>
        <p:txBody>
          <a:bodyPr/>
          <a:lstStyle/>
          <a:p>
            <a:r>
              <a:rPr lang="en-US" dirty="0" smtClean="0"/>
              <a:t>Last updated 8/8/2016 by Grace Bon</a:t>
            </a:r>
            <a:endParaRPr lang="en-US" dirty="0"/>
          </a:p>
        </p:txBody>
      </p:sp>
      <p:sp>
        <p:nvSpPr>
          <p:cNvPr id="4" name="Slide Number Placeholder 3"/>
          <p:cNvSpPr>
            <a:spLocks noGrp="1"/>
          </p:cNvSpPr>
          <p:nvPr>
            <p:ph type="sldNum" sz="quarter" idx="12"/>
          </p:nvPr>
        </p:nvSpPr>
        <p:spPr/>
        <p:txBody>
          <a:bodyPr/>
          <a:lstStyle/>
          <a:p>
            <a:fld id="{4307C503-C636-4C12-B1C1-F7779A19D262}" type="slidenum">
              <a:rPr lang="en-US" smtClean="0"/>
              <a:t>‹#›</a:t>
            </a:fld>
            <a:endParaRPr lang="en-US" dirty="0"/>
          </a:p>
        </p:txBody>
      </p:sp>
    </p:spTree>
    <p:extLst>
      <p:ext uri="{BB962C8B-B14F-4D97-AF65-F5344CB8AC3E}">
        <p14:creationId xmlns:p14="http://schemas.microsoft.com/office/powerpoint/2010/main" val="85184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en-US" smtClean="0"/>
              <a:t>Click to edit Master title style</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A64475-DA5A-4CD8-9789-083C95F7E6B9}" type="datetime1">
              <a:rPr lang="en-US" smtClean="0"/>
              <a:t>4/2/2018</a:t>
            </a:fld>
            <a:endParaRPr lang="en-US" dirty="0"/>
          </a:p>
        </p:txBody>
      </p:sp>
      <p:sp>
        <p:nvSpPr>
          <p:cNvPr id="6" name="Footer Placeholder 5"/>
          <p:cNvSpPr>
            <a:spLocks noGrp="1"/>
          </p:cNvSpPr>
          <p:nvPr>
            <p:ph type="ftr" sz="quarter" idx="11"/>
          </p:nvPr>
        </p:nvSpPr>
        <p:spPr/>
        <p:txBody>
          <a:bodyPr/>
          <a:lstStyle/>
          <a:p>
            <a:r>
              <a:rPr lang="en-US" dirty="0" smtClean="0"/>
              <a:t>Last updated 8/8/2016 by Grace Bon</a:t>
            </a:r>
            <a:endParaRPr lang="en-US" dirty="0"/>
          </a:p>
        </p:txBody>
      </p:sp>
      <p:sp>
        <p:nvSpPr>
          <p:cNvPr id="7" name="Slide Number Placeholder 6"/>
          <p:cNvSpPr>
            <a:spLocks noGrp="1"/>
          </p:cNvSpPr>
          <p:nvPr>
            <p:ph type="sldNum" sz="quarter" idx="12"/>
          </p:nvPr>
        </p:nvSpPr>
        <p:spPr/>
        <p:txBody>
          <a:bodyPr/>
          <a:lstStyle/>
          <a:p>
            <a:fld id="{4307C503-C636-4C12-B1C1-F7779A19D262}" type="slidenum">
              <a:rPr lang="en-US" smtClean="0"/>
              <a:t>‹#›</a:t>
            </a:fld>
            <a:endParaRPr lang="en-US" dirty="0"/>
          </a:p>
        </p:txBody>
      </p:sp>
    </p:spTree>
    <p:extLst>
      <p:ext uri="{BB962C8B-B14F-4D97-AF65-F5344CB8AC3E}">
        <p14:creationId xmlns:p14="http://schemas.microsoft.com/office/powerpoint/2010/main" val="1067371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DA7E6B-FF17-4381-860C-E7B51279B764}" type="datetime1">
              <a:rPr lang="en-US" smtClean="0"/>
              <a:t>4/2/2018</a:t>
            </a:fld>
            <a:endParaRPr lang="en-US" dirty="0"/>
          </a:p>
        </p:txBody>
      </p:sp>
      <p:sp>
        <p:nvSpPr>
          <p:cNvPr id="6" name="Footer Placeholder 5"/>
          <p:cNvSpPr>
            <a:spLocks noGrp="1"/>
          </p:cNvSpPr>
          <p:nvPr>
            <p:ph type="ftr" sz="quarter" idx="11"/>
          </p:nvPr>
        </p:nvSpPr>
        <p:spPr/>
        <p:txBody>
          <a:bodyPr/>
          <a:lstStyle/>
          <a:p>
            <a:r>
              <a:rPr lang="en-US" dirty="0" smtClean="0"/>
              <a:t>Last updated 8/8/2016 by Grace Bon</a:t>
            </a:r>
            <a:endParaRPr lang="en-US" dirty="0"/>
          </a:p>
        </p:txBody>
      </p:sp>
      <p:sp>
        <p:nvSpPr>
          <p:cNvPr id="7" name="Slide Number Placeholder 6"/>
          <p:cNvSpPr>
            <a:spLocks noGrp="1"/>
          </p:cNvSpPr>
          <p:nvPr>
            <p:ph type="sldNum" sz="quarter" idx="12"/>
          </p:nvPr>
        </p:nvSpPr>
        <p:spPr/>
        <p:txBody>
          <a:bodyPr/>
          <a:lstStyle/>
          <a:p>
            <a:fld id="{4307C503-C636-4C12-B1C1-F7779A19D262}" type="slidenum">
              <a:rPr lang="en-US" smtClean="0"/>
              <a:t>‹#›</a:t>
            </a:fld>
            <a:endParaRPr lang="en-US" dirty="0"/>
          </a:p>
        </p:txBody>
      </p:sp>
    </p:spTree>
    <p:extLst>
      <p:ext uri="{BB962C8B-B14F-4D97-AF65-F5344CB8AC3E}">
        <p14:creationId xmlns:p14="http://schemas.microsoft.com/office/powerpoint/2010/main" val="1305195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3F2507A1-B5A9-4FFB-85A6-809873B4F033}" type="datetime1">
              <a:rPr lang="en-US" smtClean="0"/>
              <a:t>4/2/2018</a:t>
            </a:fld>
            <a:endParaRPr lang="en-US" dirty="0"/>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r>
              <a:rPr lang="en-US" dirty="0" smtClean="0"/>
              <a:t>Last updated 8/8/2016 by Grace Bon</a:t>
            </a:r>
            <a:endParaRPr lang="en-US" dirty="0"/>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4307C503-C636-4C12-B1C1-F7779A19D262}" type="slidenum">
              <a:rPr lang="en-US" smtClean="0"/>
              <a:t>‹#›</a:t>
            </a:fld>
            <a:endParaRPr lang="en-US" dirty="0"/>
          </a:p>
        </p:txBody>
      </p:sp>
    </p:spTree>
    <p:extLst>
      <p:ext uri="{BB962C8B-B14F-4D97-AF65-F5344CB8AC3E}">
        <p14:creationId xmlns:p14="http://schemas.microsoft.com/office/powerpoint/2010/main" val="309296361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7023411" y="4154184"/>
            <a:ext cx="4745460" cy="11029081"/>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4942" y="615884"/>
            <a:ext cx="4765545" cy="995126"/>
          </a:xfrm>
          <a:prstGeom prst="rect">
            <a:avLst/>
          </a:prstGeom>
        </p:spPr>
      </p:pic>
      <p:sp>
        <p:nvSpPr>
          <p:cNvPr id="9" name="TextBox 8"/>
          <p:cNvSpPr txBox="1"/>
          <p:nvPr/>
        </p:nvSpPr>
        <p:spPr>
          <a:xfrm>
            <a:off x="312757" y="1820904"/>
            <a:ext cx="11566475" cy="923330"/>
          </a:xfrm>
          <a:prstGeom prst="rect">
            <a:avLst/>
          </a:prstGeom>
          <a:noFill/>
        </p:spPr>
        <p:txBody>
          <a:bodyPr wrap="square" rtlCol="0">
            <a:spAutoFit/>
          </a:bodyPr>
          <a:lstStyle/>
          <a:p>
            <a:pPr algn="ctr"/>
            <a:r>
              <a:rPr lang="en-US" sz="5400" b="1" dirty="0">
                <a:latin typeface="Arial" panose="020B0604020202020204" pitchFamily="34" charset="0"/>
                <a:cs typeface="Arial" panose="020B0604020202020204" pitchFamily="34" charset="0"/>
              </a:rPr>
              <a:t>THE OLDER AMERICANS ACT</a:t>
            </a:r>
          </a:p>
        </p:txBody>
      </p:sp>
      <p:sp>
        <p:nvSpPr>
          <p:cNvPr id="18" name="TextBox 17"/>
          <p:cNvSpPr txBox="1"/>
          <p:nvPr/>
        </p:nvSpPr>
        <p:spPr>
          <a:xfrm>
            <a:off x="8776839" y="4552869"/>
            <a:ext cx="2683668" cy="1631216"/>
          </a:xfrm>
          <a:prstGeom prst="rect">
            <a:avLst/>
          </a:prstGeom>
          <a:noFill/>
        </p:spPr>
        <p:txBody>
          <a:bodyPr wrap="square" rtlCol="0">
            <a:spAutoFit/>
          </a:bodyPr>
          <a:lstStyle/>
          <a:p>
            <a:pPr algn="ctr"/>
            <a:r>
              <a:rPr lang="en-US" sz="2000" b="1" dirty="0" smtClean="0">
                <a:solidFill>
                  <a:schemeClr val="bg1"/>
                </a:solidFill>
                <a:latin typeface="Arial" panose="020B0604020202020204" pitchFamily="34" charset="0"/>
                <a:cs typeface="Arial" panose="020B0604020202020204" pitchFamily="34" charset="0"/>
              </a:rPr>
              <a:t>EACH DAY, 10,000 PEOPLE IN THE </a:t>
            </a:r>
          </a:p>
          <a:p>
            <a:pPr algn="ctr"/>
            <a:r>
              <a:rPr lang="en-US" sz="2000" b="1" dirty="0" smtClean="0">
                <a:solidFill>
                  <a:schemeClr val="bg1"/>
                </a:solidFill>
                <a:latin typeface="Arial" panose="020B0604020202020204" pitchFamily="34" charset="0"/>
                <a:cs typeface="Arial" panose="020B0604020202020204" pitchFamily="34" charset="0"/>
              </a:rPr>
              <a:t>U.S. REACH TRADITIONAL RETIREMENT AGE.</a:t>
            </a:r>
            <a:endParaRPr lang="en-US" sz="2000" b="1" dirty="0">
              <a:solidFill>
                <a:schemeClr val="bg1"/>
              </a:solidFill>
              <a:latin typeface="Arial" panose="020B0604020202020204" pitchFamily="34" charset="0"/>
              <a:cs typeface="Arial" panose="020B0604020202020204" pitchFamily="34" charset="0"/>
            </a:endParaRPr>
          </a:p>
        </p:txBody>
      </p:sp>
      <p:sp>
        <p:nvSpPr>
          <p:cNvPr id="20" name="TextBox 19"/>
          <p:cNvSpPr txBox="1"/>
          <p:nvPr/>
        </p:nvSpPr>
        <p:spPr>
          <a:xfrm>
            <a:off x="8757729" y="9309611"/>
            <a:ext cx="2937402" cy="2246769"/>
          </a:xfrm>
          <a:prstGeom prst="rect">
            <a:avLst/>
          </a:prstGeom>
          <a:noFill/>
        </p:spPr>
        <p:txBody>
          <a:bodyPr wrap="square" rtlCol="0">
            <a:spAutoFit/>
          </a:bodyPr>
          <a:lstStyle/>
          <a:p>
            <a:pPr algn="ctr"/>
            <a:r>
              <a:rPr lang="en-US" sz="2000" b="1" dirty="0" smtClean="0">
                <a:solidFill>
                  <a:schemeClr val="bg1"/>
                </a:solidFill>
                <a:latin typeface="Arial" panose="020B0604020202020204" pitchFamily="34" charset="0"/>
                <a:cs typeface="Arial" panose="020B0604020202020204" pitchFamily="34" charset="0"/>
              </a:rPr>
              <a:t>FOR EVERY $1 OF FEDERAL FUNDS INVESTED IN THE OAA, AN ADDITIONAL $3 IS LEVERAGED THROUGH OTHER SOURCES.</a:t>
            </a:r>
            <a:endParaRPr lang="en-US" sz="2200" b="1" dirty="0">
              <a:solidFill>
                <a:schemeClr val="bg1"/>
              </a:solidFill>
              <a:latin typeface="Arial" panose="020B0604020202020204" pitchFamily="34" charset="0"/>
              <a:cs typeface="Arial" panose="020B0604020202020204" pitchFamily="34" charset="0"/>
            </a:endParaRPr>
          </a:p>
        </p:txBody>
      </p:sp>
      <p:sp>
        <p:nvSpPr>
          <p:cNvPr id="22" name="TextBox 21"/>
          <p:cNvSpPr txBox="1"/>
          <p:nvPr/>
        </p:nvSpPr>
        <p:spPr>
          <a:xfrm>
            <a:off x="8781195" y="7001048"/>
            <a:ext cx="2898437" cy="1631216"/>
          </a:xfrm>
          <a:prstGeom prst="rect">
            <a:avLst/>
          </a:prstGeom>
          <a:noFill/>
        </p:spPr>
        <p:txBody>
          <a:bodyPr wrap="square" rtlCol="0">
            <a:spAutoFit/>
          </a:bodyPr>
          <a:lstStyle/>
          <a:p>
            <a:pPr algn="ctr"/>
            <a:r>
              <a:rPr lang="en-US" sz="2000" b="1" dirty="0" smtClean="0">
                <a:solidFill>
                  <a:schemeClr val="bg1"/>
                </a:solidFill>
                <a:latin typeface="Arial" panose="020B0604020202020204" pitchFamily="34" charset="0"/>
                <a:cs typeface="Arial" panose="020B0604020202020204" pitchFamily="34" charset="0"/>
              </a:rPr>
              <a:t>NATIONALLY, </a:t>
            </a:r>
          </a:p>
          <a:p>
            <a:pPr algn="ctr"/>
            <a:r>
              <a:rPr lang="en-US" sz="2000" b="1" dirty="0" smtClean="0">
                <a:solidFill>
                  <a:schemeClr val="bg1"/>
                </a:solidFill>
                <a:latin typeface="Arial" panose="020B0604020202020204" pitchFamily="34" charset="0"/>
                <a:cs typeface="Arial" panose="020B0604020202020204" pitchFamily="34" charset="0"/>
              </a:rPr>
              <a:t>MORE THAN </a:t>
            </a:r>
          </a:p>
          <a:p>
            <a:pPr algn="ctr"/>
            <a:r>
              <a:rPr lang="en-US" sz="2000" b="1" dirty="0" smtClean="0">
                <a:solidFill>
                  <a:schemeClr val="bg1"/>
                </a:solidFill>
                <a:latin typeface="Arial" panose="020B0604020202020204" pitchFamily="34" charset="0"/>
                <a:cs typeface="Arial" panose="020B0604020202020204" pitchFamily="34" charset="0"/>
              </a:rPr>
              <a:t>18 MILLION SENIORS LIVE IN OR NEAR POVERTY.</a:t>
            </a:r>
            <a:endParaRPr lang="en-US" sz="2000" b="1" dirty="0">
              <a:solidFill>
                <a:schemeClr val="bg1"/>
              </a:solidFill>
              <a:latin typeface="Arial" panose="020B0604020202020204" pitchFamily="34" charset="0"/>
              <a:cs typeface="Arial" panose="020B0604020202020204" pitchFamily="34" charset="0"/>
            </a:endParaRPr>
          </a:p>
        </p:txBody>
      </p:sp>
      <p:sp>
        <p:nvSpPr>
          <p:cNvPr id="25" name="TextBox 24"/>
          <p:cNvSpPr txBox="1"/>
          <p:nvPr/>
        </p:nvSpPr>
        <p:spPr>
          <a:xfrm>
            <a:off x="580153" y="3489989"/>
            <a:ext cx="6032310" cy="584775"/>
          </a:xfrm>
          <a:prstGeom prst="rect">
            <a:avLst/>
          </a:prstGeom>
          <a:noFill/>
        </p:spPr>
        <p:txBody>
          <a:bodyPr wrap="square" rtlCol="0">
            <a:spAutoFit/>
          </a:bodyPr>
          <a:lstStyle/>
          <a:p>
            <a:r>
              <a:rPr lang="en-US" sz="3200" b="1" dirty="0" smtClean="0">
                <a:latin typeface="Arial" panose="020B0604020202020204" pitchFamily="34" charset="0"/>
                <a:cs typeface="Arial" panose="020B0604020202020204" pitchFamily="34" charset="0"/>
              </a:rPr>
              <a:t>OAA OVERVIEW</a:t>
            </a:r>
            <a:endParaRPr lang="en-US" sz="3200" b="1" dirty="0">
              <a:latin typeface="Arial" panose="020B0604020202020204" pitchFamily="34" charset="0"/>
              <a:cs typeface="Arial" panose="020B0604020202020204" pitchFamily="34" charset="0"/>
            </a:endParaRPr>
          </a:p>
        </p:txBody>
      </p:sp>
      <p:sp>
        <p:nvSpPr>
          <p:cNvPr id="30" name="Rectangle 29"/>
          <p:cNvSpPr/>
          <p:nvPr/>
        </p:nvSpPr>
        <p:spPr>
          <a:xfrm>
            <a:off x="580153" y="4314815"/>
            <a:ext cx="6168788" cy="1569660"/>
          </a:xfrm>
          <a:prstGeom prst="rect">
            <a:avLst/>
          </a:prstGeom>
        </p:spPr>
        <p:txBody>
          <a:bodyPr wrap="square">
            <a:spAutoFit/>
          </a:bodyPr>
          <a:lstStyle/>
          <a:p>
            <a:r>
              <a:rPr lang="en-US" sz="1600" dirty="0" smtClean="0">
                <a:latin typeface="Arial" panose="020B0604020202020204" pitchFamily="34" charset="0"/>
                <a:cs typeface="Arial" panose="020B0604020202020204" pitchFamily="34" charset="0"/>
              </a:rPr>
              <a:t>For more than 50 years, the Older Americans Act (OAA) has provided critical social and nutrition services for seniors aged 60 and older, as well as their caregivers. OAA services and supports allow our nation’s most vulnerable seniors to remain healthier and independent at home, out of hospitals and nursing homes. Some services include:</a:t>
            </a:r>
          </a:p>
        </p:txBody>
      </p:sp>
      <p:cxnSp>
        <p:nvCxnSpPr>
          <p:cNvPr id="37" name="Straight Connector 36"/>
          <p:cNvCxnSpPr/>
          <p:nvPr/>
        </p:nvCxnSpPr>
        <p:spPr>
          <a:xfrm>
            <a:off x="648391" y="4154184"/>
            <a:ext cx="6168788" cy="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sp>
        <p:nvSpPr>
          <p:cNvPr id="2" name="TextBox 1"/>
          <p:cNvSpPr txBox="1"/>
          <p:nvPr/>
        </p:nvSpPr>
        <p:spPr>
          <a:xfrm>
            <a:off x="754977" y="12399738"/>
            <a:ext cx="5639887" cy="1015663"/>
          </a:xfrm>
          <a:prstGeom prst="rect">
            <a:avLst/>
          </a:prstGeom>
          <a:noFill/>
        </p:spPr>
        <p:txBody>
          <a:bodyPr wrap="square" rtlCol="0">
            <a:spAutoFit/>
          </a:bodyPr>
          <a:lstStyle/>
          <a:p>
            <a:pPr algn="ctr"/>
            <a:r>
              <a:rPr lang="en-US" sz="2000" b="1" dirty="0" smtClean="0">
                <a:latin typeface="Arial" panose="020B0604020202020204" pitchFamily="34" charset="0"/>
                <a:cs typeface="Arial" panose="020B0604020202020204" pitchFamily="34" charset="0"/>
              </a:rPr>
              <a:t>SENIORS 65+ AS A PERCENTAGE OF THE POPULATION WILL GROW FROM 15% IN 2014 TO 22% IN 2040.</a:t>
            </a:r>
            <a:endParaRPr lang="en-US" sz="2000" b="1" dirty="0">
              <a:latin typeface="Arial" panose="020B0604020202020204" pitchFamily="34" charset="0"/>
              <a:cs typeface="Arial" panose="020B0604020202020204" pitchFamily="34" charset="0"/>
            </a:endParaRPr>
          </a:p>
        </p:txBody>
      </p:sp>
      <p:sp>
        <p:nvSpPr>
          <p:cNvPr id="5" name="Right Arrow 4"/>
          <p:cNvSpPr/>
          <p:nvPr/>
        </p:nvSpPr>
        <p:spPr>
          <a:xfrm>
            <a:off x="3342928" y="14240977"/>
            <a:ext cx="674443" cy="322035"/>
          </a:xfrm>
          <a:prstGeom prst="rightArrow">
            <a:avLst/>
          </a:prstGeom>
          <a:solidFill>
            <a:srgbClr val="ED7D31"/>
          </a:solidFill>
          <a:ln>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D7D1C6"/>
              </a:solidFill>
            </a:endParaRPr>
          </a:p>
        </p:txBody>
      </p:sp>
      <p:sp>
        <p:nvSpPr>
          <p:cNvPr id="14" name="TextBox 13"/>
          <p:cNvSpPr txBox="1"/>
          <p:nvPr/>
        </p:nvSpPr>
        <p:spPr>
          <a:xfrm>
            <a:off x="738955" y="5897735"/>
            <a:ext cx="5913631" cy="2308324"/>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Home-delivered meals and congregate meals served in group settings such as senior centers</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Transportation </a:t>
            </a: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In-home personal care and community supports</a:t>
            </a: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Caregiver assistance </a:t>
            </a: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Evidence-based health and wellness programs</a:t>
            </a: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Employment services and training</a:t>
            </a: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Legal and protective services, including ombudsman protections in nursing homes   </a:t>
            </a:r>
          </a:p>
        </p:txBody>
      </p:sp>
      <p:sp>
        <p:nvSpPr>
          <p:cNvPr id="6" name="TextBox 5"/>
          <p:cNvSpPr txBox="1"/>
          <p:nvPr/>
        </p:nvSpPr>
        <p:spPr>
          <a:xfrm>
            <a:off x="1092200" y="2678610"/>
            <a:ext cx="9982200" cy="461665"/>
          </a:xfrm>
          <a:prstGeom prst="rect">
            <a:avLst/>
          </a:prstGeom>
          <a:noFill/>
        </p:spPr>
        <p:txBody>
          <a:bodyPr wrap="square" rtlCol="0">
            <a:spAutoFit/>
          </a:bodyPr>
          <a:lstStyle/>
          <a:p>
            <a:pPr algn="ctr"/>
            <a:r>
              <a:rPr lang="en-US" sz="2400" i="1" dirty="0">
                <a:latin typeface="Arial" panose="020B0604020202020204" pitchFamily="34" charset="0"/>
                <a:cs typeface="Arial" panose="020B0604020202020204" pitchFamily="34" charset="0"/>
              </a:rPr>
              <a:t>Supporting independence, </a:t>
            </a:r>
            <a:r>
              <a:rPr lang="en-US" sz="2400" i="1" dirty="0" smtClean="0">
                <a:latin typeface="Arial" panose="020B0604020202020204" pitchFamily="34" charset="0"/>
                <a:cs typeface="Arial" panose="020B0604020202020204" pitchFamily="34" charset="0"/>
              </a:rPr>
              <a:t>health and </a:t>
            </a:r>
            <a:r>
              <a:rPr lang="en-US" sz="2400" i="1" dirty="0" smtClean="0">
                <a:latin typeface="Arial" panose="020B0604020202020204" pitchFamily="34" charset="0"/>
                <a:cs typeface="Arial" panose="020B0604020202020204" pitchFamily="34" charset="0"/>
              </a:rPr>
              <a:t>well</a:t>
            </a:r>
            <a:r>
              <a:rPr lang="en-US" sz="2400" i="1" dirty="0" smtClean="0">
                <a:solidFill>
                  <a:srgbClr val="FF0000"/>
                </a:solidFill>
                <a:latin typeface="Arial" panose="020B0604020202020204" pitchFamily="34" charset="0"/>
                <a:cs typeface="Arial" panose="020B0604020202020204" pitchFamily="34" charset="0"/>
              </a:rPr>
              <a:t>-</a:t>
            </a:r>
            <a:r>
              <a:rPr lang="en-US" sz="2400" i="1" dirty="0" smtClean="0">
                <a:latin typeface="Arial" panose="020B0604020202020204" pitchFamily="34" charset="0"/>
                <a:cs typeface="Arial" panose="020B0604020202020204" pitchFamily="34" charset="0"/>
              </a:rPr>
              <a:t>being </a:t>
            </a:r>
            <a:r>
              <a:rPr lang="en-US" sz="2400" i="1" dirty="0" smtClean="0">
                <a:latin typeface="Arial" panose="020B0604020202020204" pitchFamily="34" charset="0"/>
                <a:cs typeface="Arial" panose="020B0604020202020204" pitchFamily="34" charset="0"/>
              </a:rPr>
              <a:t>for </a:t>
            </a:r>
            <a:r>
              <a:rPr lang="en-US" sz="2400" i="1" dirty="0">
                <a:latin typeface="Arial" panose="020B0604020202020204" pitchFamily="34" charset="0"/>
                <a:cs typeface="Arial" panose="020B0604020202020204" pitchFamily="34" charset="0"/>
              </a:rPr>
              <a:t>our nation’s </a:t>
            </a:r>
            <a:r>
              <a:rPr lang="en-US" sz="2400" i="1" dirty="0" smtClean="0">
                <a:latin typeface="Arial" panose="020B0604020202020204" pitchFamily="34" charset="0"/>
                <a:cs typeface="Arial" panose="020B0604020202020204" pitchFamily="34" charset="0"/>
              </a:rPr>
              <a:t>seniors</a:t>
            </a:r>
            <a:r>
              <a:rPr lang="en-US" sz="2000" i="1" dirty="0" smtClean="0">
                <a:latin typeface="Arial" panose="020B0604020202020204" pitchFamily="34" charset="0"/>
                <a:cs typeface="Arial" panose="020B0604020202020204" pitchFamily="34" charset="0"/>
              </a:rPr>
              <a:t> </a:t>
            </a:r>
            <a:endParaRPr lang="en-US" sz="2000" i="1" dirty="0">
              <a:latin typeface="Arial" panose="020B0604020202020204" pitchFamily="34" charset="0"/>
              <a:cs typeface="Arial" panose="020B0604020202020204" pitchFamily="34" charset="0"/>
            </a:endParaRPr>
          </a:p>
        </p:txBody>
      </p:sp>
      <p:cxnSp>
        <p:nvCxnSpPr>
          <p:cNvPr id="29" name="Straight Connector 28"/>
          <p:cNvCxnSpPr/>
          <p:nvPr/>
        </p:nvCxnSpPr>
        <p:spPr>
          <a:xfrm>
            <a:off x="648391" y="9510859"/>
            <a:ext cx="6168788" cy="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sp>
        <p:nvSpPr>
          <p:cNvPr id="31" name="Rectangle 30"/>
          <p:cNvSpPr/>
          <p:nvPr/>
        </p:nvSpPr>
        <p:spPr>
          <a:xfrm>
            <a:off x="648391" y="8936303"/>
            <a:ext cx="5929679" cy="584775"/>
          </a:xfrm>
          <a:prstGeom prst="rect">
            <a:avLst/>
          </a:prstGeom>
        </p:spPr>
        <p:txBody>
          <a:bodyPr wrap="square">
            <a:spAutoFit/>
          </a:bodyPr>
          <a:lstStyle/>
          <a:p>
            <a:pPr lvl="0"/>
            <a:r>
              <a:rPr lang="en-US" sz="3200" b="1" dirty="0" smtClean="0">
                <a:latin typeface="Arial" panose="020B0604020202020204" pitchFamily="34" charset="0"/>
                <a:cs typeface="Arial" panose="020B0604020202020204" pitchFamily="34" charset="0"/>
              </a:rPr>
              <a:t>THE ISSUE</a:t>
            </a:r>
            <a:endParaRPr lang="en-US" sz="3200" b="1"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4"/>
          <a:stretch>
            <a:fillRect/>
          </a:stretch>
        </p:blipFill>
        <p:spPr>
          <a:xfrm>
            <a:off x="806989" y="13356981"/>
            <a:ext cx="2145126" cy="2121203"/>
          </a:xfrm>
          <a:prstGeom prst="rect">
            <a:avLst/>
          </a:prstGeom>
        </p:spPr>
      </p:pic>
      <p:pic>
        <p:nvPicPr>
          <p:cNvPr id="11" name="Picture 10"/>
          <p:cNvPicPr>
            <a:picLocks noChangeAspect="1"/>
          </p:cNvPicPr>
          <p:nvPr/>
        </p:nvPicPr>
        <p:blipFill>
          <a:blip r:embed="rId5"/>
          <a:stretch>
            <a:fillRect/>
          </a:stretch>
        </p:blipFill>
        <p:spPr>
          <a:xfrm>
            <a:off x="4092605" y="13312117"/>
            <a:ext cx="2183070" cy="2150728"/>
          </a:xfrm>
          <a:prstGeom prst="rect">
            <a:avLst/>
          </a:prstGeom>
        </p:spPr>
      </p:pic>
      <p:sp>
        <p:nvSpPr>
          <p:cNvPr id="34" name="Rectangle 33"/>
          <p:cNvSpPr/>
          <p:nvPr/>
        </p:nvSpPr>
        <p:spPr>
          <a:xfrm>
            <a:off x="648391" y="9630733"/>
            <a:ext cx="6168788" cy="2708434"/>
          </a:xfrm>
          <a:prstGeom prst="rect">
            <a:avLst/>
          </a:prstGeom>
        </p:spPr>
        <p:txBody>
          <a:bodyPr wrap="square">
            <a:spAutoFit/>
          </a:bodyPr>
          <a:lstStyle/>
          <a:p>
            <a:r>
              <a:rPr lang="en-US" sz="1600" dirty="0" smtClean="0">
                <a:latin typeface="Arial" panose="020B0604020202020204" pitchFamily="34" charset="0"/>
                <a:cs typeface="Arial" panose="020B0604020202020204" pitchFamily="34" charset="0"/>
              </a:rPr>
              <a:t>An unprecedented demographic shift is occurring as the Baby Boomer generation ages. Compared with over 46 million seniors today, by 2030, 70 million people – 1 in 5 Americans – will be 65 or older. Millions of older Americans face economic and health challenges and rely on </a:t>
            </a:r>
            <a:r>
              <a:rPr lang="en-US" sz="1600" strike="sngStrike" dirty="0" smtClean="0">
                <a:solidFill>
                  <a:srgbClr val="FF0000"/>
                </a:solidFill>
                <a:latin typeface="Arial" panose="020B0604020202020204" pitchFamily="34" charset="0"/>
                <a:cs typeface="Arial" panose="020B0604020202020204" pitchFamily="34" charset="0"/>
              </a:rPr>
              <a:t>the</a:t>
            </a:r>
            <a:r>
              <a:rPr lang="en-US" sz="1600" dirty="0" smtClean="0">
                <a:latin typeface="Arial" panose="020B0604020202020204" pitchFamily="34" charset="0"/>
                <a:cs typeface="Arial" panose="020B0604020202020204" pitchFamily="34" charset="0"/>
              </a:rPr>
              <a:t> OAA </a:t>
            </a:r>
            <a:r>
              <a:rPr lang="en-US" sz="1600" strike="sngStrike" dirty="0" smtClean="0">
                <a:solidFill>
                  <a:srgbClr val="FF0000"/>
                </a:solidFill>
                <a:latin typeface="Arial" panose="020B0604020202020204" pitchFamily="34" charset="0"/>
                <a:cs typeface="Arial" panose="020B0604020202020204" pitchFamily="34" charset="0"/>
              </a:rPr>
              <a:t>and its </a:t>
            </a:r>
            <a:r>
              <a:rPr lang="en-US" sz="1600" dirty="0" smtClean="0">
                <a:latin typeface="Arial" panose="020B0604020202020204" pitchFamily="34" charset="0"/>
                <a:cs typeface="Arial" panose="020B0604020202020204" pitchFamily="34" charset="0"/>
              </a:rPr>
              <a:t>services.</a:t>
            </a:r>
          </a:p>
          <a:p>
            <a:endParaRPr lang="en-US" sz="1000" dirty="0" smtClean="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Today, nearly 90% of seniors have at least one chronic health condition, 18 million live in or near poverty, and </a:t>
            </a:r>
            <a:r>
              <a:rPr lang="en-US" sz="1600" dirty="0" smtClean="0">
                <a:solidFill>
                  <a:srgbClr val="FF0000"/>
                </a:solidFill>
                <a:latin typeface="Arial" panose="020B0604020202020204" pitchFamily="34" charset="0"/>
                <a:cs typeface="Arial" panose="020B0604020202020204" pitchFamily="34" charset="0"/>
              </a:rPr>
              <a:t>nearly</a:t>
            </a:r>
            <a:r>
              <a:rPr lang="en-US" sz="1600" dirty="0" smtClean="0">
                <a:latin typeface="Arial" panose="020B0604020202020204" pitchFamily="34" charset="0"/>
                <a:cs typeface="Arial" panose="020B0604020202020204" pitchFamily="34" charset="0"/>
              </a:rPr>
              <a:t> 10 million seniors face the threat of hunger. As the senior population continues to grow, these numbers will only increase if left unaddressed.</a:t>
            </a:r>
            <a:endParaRPr lang="en-US" sz="1600" dirty="0">
              <a:latin typeface="Arial" panose="020B0604020202020204" pitchFamily="34" charset="0"/>
              <a:cs typeface="Arial" panose="020B0604020202020204" pitchFamily="34" charset="0"/>
            </a:endParaRPr>
          </a:p>
        </p:txBody>
      </p:sp>
      <p:sp>
        <p:nvSpPr>
          <p:cNvPr id="36" name="Rectangle 35"/>
          <p:cNvSpPr/>
          <p:nvPr/>
        </p:nvSpPr>
        <p:spPr>
          <a:xfrm>
            <a:off x="528836" y="8263103"/>
            <a:ext cx="6168788" cy="584775"/>
          </a:xfrm>
          <a:prstGeom prst="rect">
            <a:avLst/>
          </a:prstGeom>
        </p:spPr>
        <p:txBody>
          <a:bodyPr wrap="square">
            <a:spAutoFit/>
          </a:bodyPr>
          <a:lstStyle/>
          <a:p>
            <a:r>
              <a:rPr lang="en-US" sz="1600" dirty="0" smtClean="0">
                <a:latin typeface="Arial" panose="020B0604020202020204" pitchFamily="34" charset="0"/>
                <a:cs typeface="Arial" panose="020B0604020202020204" pitchFamily="34" charset="0"/>
              </a:rPr>
              <a:t>In 201</a:t>
            </a:r>
            <a:r>
              <a:rPr lang="en-US" sz="1600" dirty="0" smtClean="0">
                <a:solidFill>
                  <a:srgbClr val="FF0000"/>
                </a:solidFill>
                <a:latin typeface="Arial" panose="020B0604020202020204" pitchFamily="34" charset="0"/>
                <a:cs typeface="Arial" panose="020B0604020202020204" pitchFamily="34" charset="0"/>
              </a:rPr>
              <a:t>5</a:t>
            </a:r>
            <a:r>
              <a:rPr lang="en-US" sz="1600" dirty="0" smtClean="0">
                <a:latin typeface="Arial" panose="020B0604020202020204" pitchFamily="34" charset="0"/>
                <a:cs typeface="Arial" panose="020B0604020202020204" pitchFamily="34" charset="0"/>
              </a:rPr>
              <a:t>, nearly 11 million seniors received OAA services, including 2</a:t>
            </a:r>
            <a:r>
              <a:rPr lang="en-US" sz="1600" dirty="0" smtClean="0">
                <a:solidFill>
                  <a:srgbClr val="FF0000"/>
                </a:solidFill>
                <a:latin typeface="Arial" panose="020B0604020202020204" pitchFamily="34" charset="0"/>
                <a:cs typeface="Arial" panose="020B0604020202020204" pitchFamily="34" charset="0"/>
              </a:rPr>
              <a:t>22</a:t>
            </a:r>
            <a:r>
              <a:rPr lang="en-US" sz="1600" dirty="0" smtClean="0">
                <a:latin typeface="Arial" panose="020B0604020202020204" pitchFamily="34" charset="0"/>
                <a:cs typeface="Arial" panose="020B0604020202020204" pitchFamily="34" charset="0"/>
              </a:rPr>
              <a:t> million meals and 24 million rides.</a:t>
            </a:r>
          </a:p>
        </p:txBody>
      </p:sp>
      <p:sp>
        <p:nvSpPr>
          <p:cNvPr id="33" name="Flowchart: Connector 32"/>
          <p:cNvSpPr/>
          <p:nvPr/>
        </p:nvSpPr>
        <p:spPr>
          <a:xfrm>
            <a:off x="7311131" y="9676477"/>
            <a:ext cx="1340483" cy="1322488"/>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lowchart: Connector 39"/>
          <p:cNvSpPr/>
          <p:nvPr/>
        </p:nvSpPr>
        <p:spPr>
          <a:xfrm>
            <a:off x="7364028" y="12674750"/>
            <a:ext cx="1340483" cy="1322488"/>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p:cNvSpPr txBox="1"/>
          <p:nvPr/>
        </p:nvSpPr>
        <p:spPr>
          <a:xfrm>
            <a:off x="8776839" y="12314872"/>
            <a:ext cx="2898437" cy="2554545"/>
          </a:xfrm>
          <a:prstGeom prst="rect">
            <a:avLst/>
          </a:prstGeom>
          <a:noFill/>
        </p:spPr>
        <p:txBody>
          <a:bodyPr wrap="square" rtlCol="0">
            <a:spAutoFit/>
          </a:bodyPr>
          <a:lstStyle/>
          <a:p>
            <a:pPr algn="ctr"/>
            <a:r>
              <a:rPr lang="en-US" sz="2000" b="1" dirty="0" smtClean="0">
                <a:solidFill>
                  <a:schemeClr val="bg1"/>
                </a:solidFill>
                <a:latin typeface="Arial" panose="020B0604020202020204" pitchFamily="34" charset="0"/>
                <a:cs typeface="Arial" panose="020B0604020202020204" pitchFamily="34" charset="0"/>
              </a:rPr>
              <a:t>ON AVERAGE, NURSING HOME CARE COSTS NEARLY $90,000. THE OAA CAN SERVE SENIORS AT HOME FOR A FRACTION OF THAT COST.</a:t>
            </a:r>
            <a:endParaRPr lang="en-US" sz="2000" b="1" dirty="0">
              <a:solidFill>
                <a:schemeClr val="bg1"/>
              </a:solidFill>
              <a:latin typeface="Arial" panose="020B0604020202020204" pitchFamily="34" charset="0"/>
              <a:cs typeface="Arial" panose="020B0604020202020204" pitchFamily="34" charset="0"/>
            </a:endParaRPr>
          </a:p>
        </p:txBody>
      </p:sp>
      <p:pic>
        <p:nvPicPr>
          <p:cNvPr id="16" name="Picture 15"/>
          <p:cNvPicPr>
            <a:picLocks noChangeAspect="1"/>
          </p:cNvPicPr>
          <p:nvPr/>
        </p:nvPicPr>
        <p:blipFill>
          <a:blip r:embed="rId6"/>
          <a:stretch>
            <a:fillRect/>
          </a:stretch>
        </p:blipFill>
        <p:spPr>
          <a:xfrm>
            <a:off x="7616653" y="12914378"/>
            <a:ext cx="824900" cy="843231"/>
          </a:xfrm>
          <a:prstGeom prst="rect">
            <a:avLst/>
          </a:prstGeom>
        </p:spPr>
      </p:pic>
      <p:pic>
        <p:nvPicPr>
          <p:cNvPr id="28" name="Picture 27"/>
          <p:cNvPicPr>
            <a:picLocks noChangeAspect="1"/>
          </p:cNvPicPr>
          <p:nvPr/>
        </p:nvPicPr>
        <p:blipFill rotWithShape="1">
          <a:blip r:embed="rId7"/>
          <a:srcRect t="7373" r="6249" b="10298"/>
          <a:stretch/>
        </p:blipFill>
        <p:spPr>
          <a:xfrm>
            <a:off x="7527031" y="9884807"/>
            <a:ext cx="895792" cy="871539"/>
          </a:xfrm>
          <a:prstGeom prst="rect">
            <a:avLst/>
          </a:prstGeom>
        </p:spPr>
      </p:pic>
      <p:sp>
        <p:nvSpPr>
          <p:cNvPr id="38" name="Flowchart: Connector 37"/>
          <p:cNvSpPr/>
          <p:nvPr/>
        </p:nvSpPr>
        <p:spPr>
          <a:xfrm>
            <a:off x="7337596" y="7044350"/>
            <a:ext cx="1340483" cy="1322488"/>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p:cNvPicPr>
            <a:picLocks noChangeAspect="1"/>
          </p:cNvPicPr>
          <p:nvPr/>
        </p:nvPicPr>
        <p:blipFill rotWithShape="1">
          <a:blip r:embed="rId8"/>
          <a:srcRect l="10788" t="10929" r="17866" b="3847"/>
          <a:stretch/>
        </p:blipFill>
        <p:spPr>
          <a:xfrm rot="20050109" flipV="1">
            <a:off x="7478993" y="7491569"/>
            <a:ext cx="463733" cy="645425"/>
          </a:xfrm>
          <a:prstGeom prst="rect">
            <a:avLst/>
          </a:prstGeom>
        </p:spPr>
      </p:pic>
      <p:pic>
        <p:nvPicPr>
          <p:cNvPr id="35" name="Picture 34"/>
          <p:cNvPicPr>
            <a:picLocks noChangeAspect="1"/>
          </p:cNvPicPr>
          <p:nvPr/>
        </p:nvPicPr>
        <p:blipFill rotWithShape="1">
          <a:blip r:embed="rId8"/>
          <a:srcRect l="11216" t="10092" r="17547" b="4717"/>
          <a:stretch/>
        </p:blipFill>
        <p:spPr>
          <a:xfrm rot="1294922" flipH="1" flipV="1">
            <a:off x="8064853" y="7469818"/>
            <a:ext cx="466832" cy="664368"/>
          </a:xfrm>
          <a:prstGeom prst="rect">
            <a:avLst/>
          </a:prstGeom>
        </p:spPr>
      </p:pic>
      <p:sp>
        <p:nvSpPr>
          <p:cNvPr id="39" name="Flowchart: Connector 38"/>
          <p:cNvSpPr/>
          <p:nvPr/>
        </p:nvSpPr>
        <p:spPr>
          <a:xfrm>
            <a:off x="7314551" y="4784233"/>
            <a:ext cx="1340483" cy="1322488"/>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p:cNvPicPr>
            <a:picLocks noChangeAspect="1"/>
          </p:cNvPicPr>
          <p:nvPr/>
        </p:nvPicPr>
        <p:blipFill rotWithShape="1">
          <a:blip r:embed="rId9"/>
          <a:srcRect l="7796" t="64942" r="7679" b="5126"/>
          <a:stretch/>
        </p:blipFill>
        <p:spPr>
          <a:xfrm>
            <a:off x="7466462" y="5078429"/>
            <a:ext cx="1029823" cy="700585"/>
          </a:xfrm>
          <a:prstGeom prst="rect">
            <a:avLst/>
          </a:prstGeom>
        </p:spPr>
      </p:pic>
      <p:sp>
        <p:nvSpPr>
          <p:cNvPr id="3" name="TextBox 2"/>
          <p:cNvSpPr txBox="1"/>
          <p:nvPr/>
        </p:nvSpPr>
        <p:spPr>
          <a:xfrm>
            <a:off x="1531309" y="14669362"/>
            <a:ext cx="885825" cy="400110"/>
          </a:xfrm>
          <a:prstGeom prst="rect">
            <a:avLst/>
          </a:prstGeom>
          <a:noFill/>
        </p:spPr>
        <p:txBody>
          <a:bodyPr wrap="square" rtlCol="0">
            <a:spAutoFit/>
          </a:bodyPr>
          <a:lstStyle/>
          <a:p>
            <a:r>
              <a:rPr lang="en-US" sz="2000" dirty="0" smtClean="0">
                <a:solidFill>
                  <a:schemeClr val="bg1"/>
                </a:solidFill>
                <a:latin typeface="Arial" panose="020B0604020202020204" pitchFamily="34" charset="0"/>
                <a:cs typeface="Arial" panose="020B0604020202020204" pitchFamily="34" charset="0"/>
              </a:rPr>
              <a:t>2014</a:t>
            </a:r>
            <a:endParaRPr lang="en-US" sz="2000" dirty="0">
              <a:solidFill>
                <a:schemeClr val="bg1"/>
              </a:solidFill>
              <a:latin typeface="Arial" panose="020B0604020202020204" pitchFamily="34" charset="0"/>
              <a:cs typeface="Arial" panose="020B0604020202020204" pitchFamily="34" charset="0"/>
            </a:endParaRPr>
          </a:p>
        </p:txBody>
      </p:sp>
      <p:sp>
        <p:nvSpPr>
          <p:cNvPr id="32" name="TextBox 31"/>
          <p:cNvSpPr txBox="1"/>
          <p:nvPr/>
        </p:nvSpPr>
        <p:spPr>
          <a:xfrm>
            <a:off x="4817427" y="14651144"/>
            <a:ext cx="885825" cy="400110"/>
          </a:xfrm>
          <a:prstGeom prst="rect">
            <a:avLst/>
          </a:prstGeom>
          <a:noFill/>
        </p:spPr>
        <p:txBody>
          <a:bodyPr wrap="square" rtlCol="0">
            <a:spAutoFit/>
          </a:bodyPr>
          <a:lstStyle/>
          <a:p>
            <a:r>
              <a:rPr lang="en-US" sz="2000" dirty="0" smtClean="0">
                <a:solidFill>
                  <a:schemeClr val="bg1"/>
                </a:solidFill>
                <a:latin typeface="Arial" panose="020B0604020202020204" pitchFamily="34" charset="0"/>
                <a:cs typeface="Arial" panose="020B0604020202020204" pitchFamily="34" charset="0"/>
              </a:rPr>
              <a:t>2016</a:t>
            </a: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8352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750288" y="330623"/>
            <a:ext cx="10833895" cy="3939750"/>
          </a:xfrm>
          <a:prstGeom prst="rect">
            <a:avLst/>
          </a:prstGeom>
          <a:solidFill>
            <a:schemeClr val="bg1">
              <a:lumMod val="65000"/>
            </a:schemeClr>
          </a:solidFill>
          <a:ln>
            <a:solidFill>
              <a:srgbClr val="D7D1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p:cNvSpPr/>
          <p:nvPr/>
        </p:nvSpPr>
        <p:spPr>
          <a:xfrm>
            <a:off x="861008" y="5526098"/>
            <a:ext cx="10850002" cy="1477328"/>
          </a:xfrm>
          <a:prstGeom prst="rect">
            <a:avLst/>
          </a:prstGeom>
        </p:spPr>
        <p:txBody>
          <a:bodyPr wrap="square">
            <a:spAutoFit/>
          </a:bodyPr>
          <a:lstStyle/>
          <a:p>
            <a:pPr algn="ctr"/>
            <a:r>
              <a:rPr lang="en-US" dirty="0">
                <a:latin typeface="Arial" panose="020B0604020202020204" pitchFamily="34" charset="0"/>
                <a:cs typeface="Arial" panose="020B0604020202020204" pitchFamily="34" charset="0"/>
              </a:rPr>
              <a:t>Despite the efficiencies and successes of the OAA, its funding has barely budged since 2004 and is rapidly shrinking relative to rising need. For example, a </a:t>
            </a:r>
            <a:r>
              <a:rPr lang="en-US" dirty="0" smtClean="0">
                <a:latin typeface="Arial" panose="020B0604020202020204" pitchFamily="34" charset="0"/>
                <a:cs typeface="Arial" panose="020B0604020202020204" pitchFamily="34" charset="0"/>
              </a:rPr>
              <a:t>Government Accountability Office </a:t>
            </a:r>
            <a:r>
              <a:rPr lang="en-US" dirty="0">
                <a:latin typeface="Arial" panose="020B0604020202020204" pitchFamily="34" charset="0"/>
                <a:cs typeface="Arial" panose="020B0604020202020204" pitchFamily="34" charset="0"/>
              </a:rPr>
              <a:t>report found that about 83% of food insecure seniors and 83% of physically impaired seniors did not receive meals </a:t>
            </a:r>
            <a:r>
              <a:rPr lang="en-US" dirty="0" smtClean="0">
                <a:latin typeface="Arial" panose="020B0604020202020204" pitchFamily="34" charset="0"/>
                <a:cs typeface="Arial" panose="020B0604020202020204" pitchFamily="34" charset="0"/>
              </a:rPr>
              <a:t>but </a:t>
            </a:r>
            <a:r>
              <a:rPr lang="en-US" dirty="0">
                <a:latin typeface="Arial" panose="020B0604020202020204" pitchFamily="34" charset="0"/>
                <a:cs typeface="Arial" panose="020B0604020202020204" pitchFamily="34" charset="0"/>
              </a:rPr>
              <a:t>likely needed them. </a:t>
            </a:r>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lack of adequate funding threatens programs and services that are critical to the health and </a:t>
            </a:r>
            <a:r>
              <a:rPr lang="en-US" dirty="0" smtClean="0">
                <a:latin typeface="Arial" panose="020B0604020202020204" pitchFamily="34" charset="0"/>
                <a:cs typeface="Arial" panose="020B0604020202020204" pitchFamily="34" charset="0"/>
              </a:rPr>
              <a:t>economic </a:t>
            </a:r>
            <a:r>
              <a:rPr lang="en-US" dirty="0">
                <a:latin typeface="Arial" panose="020B0604020202020204" pitchFamily="34" charset="0"/>
                <a:cs typeface="Arial" panose="020B0604020202020204" pitchFamily="34" charset="0"/>
              </a:rPr>
              <a:t>well-being of older Americans.</a:t>
            </a:r>
          </a:p>
        </p:txBody>
      </p:sp>
      <p:sp>
        <p:nvSpPr>
          <p:cNvPr id="9" name="Rectangle 8"/>
          <p:cNvSpPr/>
          <p:nvPr/>
        </p:nvSpPr>
        <p:spPr>
          <a:xfrm>
            <a:off x="583129" y="11709366"/>
            <a:ext cx="11196071" cy="2246769"/>
          </a:xfrm>
          <a:prstGeom prst="rect">
            <a:avLst/>
          </a:prstGeom>
        </p:spPr>
        <p:txBody>
          <a:bodyPr wrap="square">
            <a:spAutoFit/>
          </a:bodyPr>
          <a:lstStyle/>
          <a:p>
            <a:pPr algn="ctr"/>
            <a:r>
              <a:rPr lang="en-US" sz="2800" b="1" dirty="0" smtClean="0">
                <a:latin typeface="Arial" panose="020B0604020202020204" pitchFamily="34" charset="0"/>
                <a:cs typeface="Arial" panose="020B0604020202020204" pitchFamily="34" charset="0"/>
              </a:rPr>
              <a:t>HERE’S WHAT CONGRESS CAN DO</a:t>
            </a:r>
          </a:p>
          <a:p>
            <a:pPr algn="ctr"/>
            <a:endParaRPr lang="en-US" sz="1600" b="1" dirty="0">
              <a:latin typeface="Arial" panose="020B0604020202020204" pitchFamily="34" charset="0"/>
              <a:cs typeface="Arial" panose="020B0604020202020204" pitchFamily="34" charset="0"/>
            </a:endParaRPr>
          </a:p>
          <a:p>
            <a:pPr algn="ctr"/>
            <a:r>
              <a:rPr lang="en-US" dirty="0" smtClean="0">
                <a:latin typeface="Arial" panose="020B0604020202020204" pitchFamily="34" charset="0"/>
                <a:cs typeface="Arial" panose="020B0604020202020204" pitchFamily="34" charset="0"/>
              </a:rPr>
              <a:t>OAA programs represent 1/20 of 1% of the entire federal budget. Given our nation’s demographic </a:t>
            </a:r>
            <a:r>
              <a:rPr lang="en-US" dirty="0">
                <a:latin typeface="Arial" panose="020B0604020202020204" pitchFamily="34" charset="0"/>
                <a:cs typeface="Arial" panose="020B0604020202020204" pitchFamily="34" charset="0"/>
              </a:rPr>
              <a:t>and economic realities, we must work to </a:t>
            </a:r>
            <a:r>
              <a:rPr lang="en-US" dirty="0" smtClean="0">
                <a:latin typeface="Arial" panose="020B0604020202020204" pitchFamily="34" charset="0"/>
                <a:cs typeface="Arial" panose="020B0604020202020204" pitchFamily="34" charset="0"/>
              </a:rPr>
              <a:t>strengthen </a:t>
            </a:r>
            <a:r>
              <a:rPr lang="en-US" dirty="0">
                <a:latin typeface="Arial" panose="020B0604020202020204" pitchFamily="34" charset="0"/>
                <a:cs typeface="Arial" panose="020B0604020202020204" pitchFamily="34" charset="0"/>
              </a:rPr>
              <a:t>the health and financial security of older </a:t>
            </a:r>
            <a:r>
              <a:rPr lang="en-US" dirty="0" smtClean="0">
                <a:latin typeface="Arial" panose="020B0604020202020204" pitchFamily="34" charset="0"/>
                <a:cs typeface="Arial" panose="020B0604020202020204" pitchFamily="34" charset="0"/>
              </a:rPr>
              <a:t>adults by</a:t>
            </a:r>
            <a:r>
              <a:rPr lang="en-US" sz="2000" dirty="0" smtClean="0">
                <a:latin typeface="Arial" panose="020B0604020202020204" pitchFamily="34" charset="0"/>
                <a:cs typeface="Arial" panose="020B0604020202020204" pitchFamily="34" charset="0"/>
              </a:rPr>
              <a:t>:</a:t>
            </a:r>
          </a:p>
          <a:p>
            <a:pPr algn="ctr"/>
            <a:endParaRPr lang="en-US" dirty="0" smtClean="0">
              <a:latin typeface="Arial" panose="020B0604020202020204" pitchFamily="34" charset="0"/>
              <a:cs typeface="Arial" panose="020B0604020202020204" pitchFamily="34" charset="0"/>
            </a:endParaRPr>
          </a:p>
          <a:p>
            <a:pPr marL="457200" indent="-457200" algn="ctr">
              <a:buAutoNum type="arabicPeriod"/>
            </a:pPr>
            <a:r>
              <a:rPr lang="en-US" sz="2000" dirty="0" smtClean="0">
                <a:latin typeface="Arial" panose="020B0604020202020204" pitchFamily="34" charset="0"/>
                <a:cs typeface="Arial" panose="020B0604020202020204" pitchFamily="34" charset="0"/>
              </a:rPr>
              <a:t>Increasing funding for all OAA programs in FY 201</a:t>
            </a:r>
            <a:r>
              <a:rPr lang="en-US" sz="2000" dirty="0" smtClean="0">
                <a:solidFill>
                  <a:srgbClr val="FF0000"/>
                </a:solidFill>
                <a:latin typeface="Arial" panose="020B0604020202020204" pitchFamily="34" charset="0"/>
                <a:cs typeface="Arial" panose="020B0604020202020204" pitchFamily="34" charset="0"/>
              </a:rPr>
              <a:t>9 </a:t>
            </a:r>
            <a:r>
              <a:rPr lang="en-US" sz="2000" dirty="0" smtClean="0">
                <a:latin typeface="Arial" panose="020B0604020202020204" pitchFamily="34" charset="0"/>
                <a:cs typeface="Arial" panose="020B0604020202020204" pitchFamily="34" charset="0"/>
              </a:rPr>
              <a:t>and beyond</a:t>
            </a:r>
          </a:p>
          <a:p>
            <a:pPr marL="457200" indent="-457200" algn="ctr">
              <a:buAutoNum type="arabicPeriod"/>
            </a:pPr>
            <a:r>
              <a:rPr lang="en-US" sz="2000" dirty="0" smtClean="0">
                <a:latin typeface="Arial" panose="020B0604020202020204" pitchFamily="34" charset="0"/>
                <a:cs typeface="Arial" panose="020B0604020202020204" pitchFamily="34" charset="0"/>
              </a:rPr>
              <a:t>Ending sequestration and replacing it with a bipartisan budget plan</a:t>
            </a:r>
          </a:p>
        </p:txBody>
      </p:sp>
      <p:cxnSp>
        <p:nvCxnSpPr>
          <p:cNvPr id="13" name="Straight Connector 12"/>
          <p:cNvCxnSpPr/>
          <p:nvPr/>
        </p:nvCxnSpPr>
        <p:spPr>
          <a:xfrm>
            <a:off x="4321130" y="273596"/>
            <a:ext cx="0" cy="4132649"/>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cxnSp>
        <p:nvCxnSpPr>
          <p:cNvPr id="34" name="Straight Connector 33"/>
          <p:cNvCxnSpPr/>
          <p:nvPr/>
        </p:nvCxnSpPr>
        <p:spPr>
          <a:xfrm>
            <a:off x="8050308" y="251339"/>
            <a:ext cx="0" cy="4206240"/>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sp>
        <p:nvSpPr>
          <p:cNvPr id="35" name="TextBox 34"/>
          <p:cNvSpPr txBox="1"/>
          <p:nvPr/>
        </p:nvSpPr>
        <p:spPr>
          <a:xfrm>
            <a:off x="912783" y="570625"/>
            <a:ext cx="3285323" cy="3293209"/>
          </a:xfrm>
          <a:prstGeom prst="rect">
            <a:avLst/>
          </a:prstGeom>
          <a:noFill/>
        </p:spPr>
        <p:txBody>
          <a:bodyPr wrap="square" rtlCol="0">
            <a:spAutoFit/>
          </a:bodyPr>
          <a:lstStyle>
            <a:defPPr>
              <a:defRPr lang="en-US"/>
            </a:defPPr>
            <a:lvl1pPr>
              <a:defRPr sz="1600" b="1">
                <a:solidFill>
                  <a:schemeClr val="bg1"/>
                </a:solidFill>
                <a:latin typeface="Arial" panose="020B0604020202020204" pitchFamily="34" charset="0"/>
                <a:cs typeface="Arial" panose="020B0604020202020204" pitchFamily="34" charset="0"/>
              </a:defRPr>
            </a:lvl1pPr>
          </a:lstStyle>
          <a:p>
            <a:r>
              <a:rPr lang="en-US" dirty="0" smtClean="0"/>
              <a:t>The </a:t>
            </a:r>
            <a:r>
              <a:rPr lang="en-US" dirty="0"/>
              <a:t>lunches at the senior center are a wonderful program, and a great, great </a:t>
            </a:r>
            <a:r>
              <a:rPr lang="en-US" dirty="0" smtClean="0"/>
              <a:t>help. It’s </a:t>
            </a:r>
            <a:r>
              <a:rPr lang="en-US" dirty="0"/>
              <a:t>tough living on S</a:t>
            </a:r>
            <a:r>
              <a:rPr lang="en-US" dirty="0" smtClean="0"/>
              <a:t>ocial </a:t>
            </a:r>
            <a:r>
              <a:rPr lang="en-US" dirty="0"/>
              <a:t>S</a:t>
            </a:r>
            <a:r>
              <a:rPr lang="en-US" dirty="0" smtClean="0"/>
              <a:t>ecurity.</a:t>
            </a:r>
            <a:r>
              <a:rPr lang="en-US" dirty="0"/>
              <a:t> </a:t>
            </a:r>
            <a:r>
              <a:rPr lang="en-US" dirty="0" smtClean="0"/>
              <a:t>After </a:t>
            </a:r>
            <a:r>
              <a:rPr lang="en-US" dirty="0"/>
              <a:t>I pay my rent and storage for my belongings, there isn’t a lot of money to spend on </a:t>
            </a:r>
            <a:r>
              <a:rPr lang="en-US" dirty="0" smtClean="0"/>
              <a:t>groceries.</a:t>
            </a:r>
            <a:r>
              <a:rPr lang="en-US" dirty="0"/>
              <a:t> </a:t>
            </a:r>
            <a:r>
              <a:rPr lang="en-US" dirty="0" smtClean="0"/>
              <a:t>Plus</a:t>
            </a:r>
            <a:r>
              <a:rPr lang="en-US" dirty="0"/>
              <a:t>, I have so many friends </a:t>
            </a:r>
            <a:r>
              <a:rPr lang="en-US" dirty="0" smtClean="0"/>
              <a:t>here, they </a:t>
            </a:r>
            <a:r>
              <a:rPr lang="en-US" dirty="0"/>
              <a:t>are like family</a:t>
            </a:r>
            <a:r>
              <a:rPr lang="en-US" dirty="0" smtClean="0"/>
              <a:t>!</a:t>
            </a:r>
          </a:p>
          <a:p>
            <a:endParaRPr lang="en-US" sz="1200" dirty="0"/>
          </a:p>
          <a:p>
            <a:pPr marL="1200150" lvl="2" indent="-285750">
              <a:buFontTx/>
              <a:buChar char="-"/>
            </a:pPr>
            <a:r>
              <a:rPr lang="en-US" sz="1600" b="1" dirty="0">
                <a:solidFill>
                  <a:schemeClr val="bg1"/>
                </a:solidFill>
                <a:latin typeface="Arial" panose="020B0604020202020204" pitchFamily="34" charset="0"/>
                <a:cs typeface="Arial" panose="020B0604020202020204" pitchFamily="34" charset="0"/>
              </a:rPr>
              <a:t>Jack, </a:t>
            </a:r>
          </a:p>
          <a:p>
            <a:r>
              <a:rPr lang="en-US" dirty="0" smtClean="0"/>
              <a:t>	     Anaheim, CA</a:t>
            </a:r>
            <a:endParaRPr lang="en-US" dirty="0"/>
          </a:p>
        </p:txBody>
      </p:sp>
      <p:sp>
        <p:nvSpPr>
          <p:cNvPr id="36" name="TextBox 35"/>
          <p:cNvSpPr txBox="1"/>
          <p:nvPr/>
        </p:nvSpPr>
        <p:spPr>
          <a:xfrm>
            <a:off x="4567179" y="484853"/>
            <a:ext cx="3260188" cy="3785652"/>
          </a:xfrm>
          <a:prstGeom prst="rect">
            <a:avLst/>
          </a:prstGeom>
          <a:noFill/>
        </p:spPr>
        <p:txBody>
          <a:bodyPr wrap="square" rtlCol="0">
            <a:spAutoFit/>
          </a:bodyPr>
          <a:lstStyle/>
          <a:p>
            <a:r>
              <a:rPr lang="en-US" sz="1600" b="1" dirty="0" smtClean="0">
                <a:solidFill>
                  <a:schemeClr val="bg1"/>
                </a:solidFill>
                <a:latin typeface="Arial" panose="020B0604020202020204" pitchFamily="34" charset="0"/>
                <a:cs typeface="Arial" panose="020B0604020202020204" pitchFamily="34" charset="0"/>
              </a:rPr>
              <a:t>When my mom became ill and needed to move in with me, I depended on the love and care she received at an adult day center in the neighborhood to both keep her at home and also allow me to continue working full time. Without these services, I would have had to quit my job or find a nursing home placement for her. </a:t>
            </a:r>
          </a:p>
          <a:p>
            <a:endParaRPr lang="en-US" sz="1200" b="1" dirty="0" smtClean="0">
              <a:solidFill>
                <a:schemeClr val="bg1"/>
              </a:solidFill>
              <a:latin typeface="Arial" panose="020B0604020202020204" pitchFamily="34" charset="0"/>
              <a:cs typeface="Arial" panose="020B0604020202020204" pitchFamily="34" charset="0"/>
            </a:endParaRPr>
          </a:p>
          <a:p>
            <a:pPr algn="ctr"/>
            <a:r>
              <a:rPr lang="en-US" sz="1600" b="1" dirty="0" smtClean="0">
                <a:solidFill>
                  <a:schemeClr val="bg1"/>
                </a:solidFill>
                <a:latin typeface="Arial" panose="020B0604020202020204" pitchFamily="34" charset="0"/>
                <a:cs typeface="Arial" panose="020B0604020202020204" pitchFamily="34" charset="0"/>
              </a:rPr>
              <a:t>- Autumn,</a:t>
            </a:r>
          </a:p>
          <a:p>
            <a:pPr algn="ctr"/>
            <a:r>
              <a:rPr lang="en-US" sz="1600" b="1" dirty="0">
                <a:solidFill>
                  <a:schemeClr val="bg1"/>
                </a:solidFill>
                <a:latin typeface="Arial" panose="020B0604020202020204" pitchFamily="34" charset="0"/>
                <a:cs typeface="Arial" panose="020B0604020202020204" pitchFamily="34" charset="0"/>
              </a:rPr>
              <a:t>	</a:t>
            </a:r>
            <a:r>
              <a:rPr lang="en-US" sz="1600" b="1" dirty="0" smtClean="0">
                <a:solidFill>
                  <a:schemeClr val="bg1"/>
                </a:solidFill>
                <a:latin typeface="Arial" panose="020B0604020202020204" pitchFamily="34" charset="0"/>
                <a:cs typeface="Arial" panose="020B0604020202020204" pitchFamily="34" charset="0"/>
              </a:rPr>
              <a:t>Washington, DC</a:t>
            </a:r>
          </a:p>
          <a:p>
            <a:endParaRPr lang="en-US" sz="1600" b="1" dirty="0">
              <a:solidFill>
                <a:schemeClr val="bg1"/>
              </a:solidFill>
              <a:latin typeface="Arial" panose="020B0604020202020204" pitchFamily="34" charset="0"/>
              <a:cs typeface="Arial" panose="020B0604020202020204" pitchFamily="34" charset="0"/>
            </a:endParaRPr>
          </a:p>
        </p:txBody>
      </p:sp>
      <p:sp>
        <p:nvSpPr>
          <p:cNvPr id="37" name="TextBox 36"/>
          <p:cNvSpPr txBox="1"/>
          <p:nvPr/>
        </p:nvSpPr>
        <p:spPr>
          <a:xfrm>
            <a:off x="8364509" y="484721"/>
            <a:ext cx="3050743" cy="3785652"/>
          </a:xfrm>
          <a:prstGeom prst="rect">
            <a:avLst/>
          </a:prstGeom>
          <a:noFill/>
        </p:spPr>
        <p:txBody>
          <a:bodyPr wrap="square" rtlCol="0">
            <a:spAutoFit/>
          </a:bodyPr>
          <a:lstStyle/>
          <a:p>
            <a:r>
              <a:rPr lang="en-US" sz="1600" b="1" dirty="0" smtClean="0">
                <a:solidFill>
                  <a:schemeClr val="bg1"/>
                </a:solidFill>
                <a:latin typeface="Arial" panose="020B0604020202020204" pitchFamily="34" charset="0"/>
                <a:cs typeface="Arial" panose="020B0604020202020204" pitchFamily="34" charset="0"/>
              </a:rPr>
              <a:t>I am </a:t>
            </a:r>
            <a:r>
              <a:rPr lang="en-US" sz="1600" b="1" dirty="0">
                <a:solidFill>
                  <a:schemeClr val="bg1"/>
                </a:solidFill>
                <a:latin typeface="Arial" panose="020B0604020202020204" pitchFamily="34" charset="0"/>
                <a:cs typeface="Arial" panose="020B0604020202020204" pitchFamily="34" charset="0"/>
              </a:rPr>
              <a:t>a </a:t>
            </a:r>
            <a:r>
              <a:rPr lang="en-US" sz="1600" b="1" dirty="0" smtClean="0">
                <a:solidFill>
                  <a:schemeClr val="bg1"/>
                </a:solidFill>
                <a:latin typeface="Arial" panose="020B0604020202020204" pitchFamily="34" charset="0"/>
                <a:cs typeface="Arial" panose="020B0604020202020204" pitchFamily="34" charset="0"/>
              </a:rPr>
              <a:t>68</a:t>
            </a:r>
            <a:r>
              <a:rPr lang="en-US" sz="1600" b="1" dirty="0" smtClean="0">
                <a:solidFill>
                  <a:srgbClr val="FF0000"/>
                </a:solidFill>
                <a:latin typeface="Arial" panose="020B0604020202020204" pitchFamily="34" charset="0"/>
                <a:cs typeface="Arial" panose="020B0604020202020204" pitchFamily="34" charset="0"/>
              </a:rPr>
              <a:t>-</a:t>
            </a:r>
            <a:r>
              <a:rPr lang="en-US" sz="1600" b="1" dirty="0" smtClean="0">
                <a:solidFill>
                  <a:schemeClr val="bg1"/>
                </a:solidFill>
                <a:latin typeface="Arial" panose="020B0604020202020204" pitchFamily="34" charset="0"/>
                <a:cs typeface="Arial" panose="020B0604020202020204" pitchFamily="34" charset="0"/>
              </a:rPr>
              <a:t>year-old </a:t>
            </a:r>
            <a:r>
              <a:rPr lang="en-US" sz="1600" b="1" dirty="0">
                <a:solidFill>
                  <a:schemeClr val="bg1"/>
                </a:solidFill>
                <a:latin typeface="Arial" panose="020B0604020202020204" pitchFamily="34" charset="0"/>
                <a:cs typeface="Arial" panose="020B0604020202020204" pitchFamily="34" charset="0"/>
              </a:rPr>
              <a:t>woman living </a:t>
            </a:r>
            <a:r>
              <a:rPr lang="en-US" sz="1600" b="1" dirty="0" smtClean="0">
                <a:solidFill>
                  <a:schemeClr val="bg1"/>
                </a:solidFill>
                <a:latin typeface="Arial" panose="020B0604020202020204" pitchFamily="34" charset="0"/>
                <a:cs typeface="Arial" panose="020B0604020202020204" pitchFamily="34" charset="0"/>
              </a:rPr>
              <a:t>alone, and a recent  stroke </a:t>
            </a:r>
            <a:r>
              <a:rPr lang="en-US" sz="1600" b="1" dirty="0">
                <a:solidFill>
                  <a:schemeClr val="bg1"/>
                </a:solidFill>
                <a:latin typeface="Arial" panose="020B0604020202020204" pitchFamily="34" charset="0"/>
                <a:cs typeface="Arial" panose="020B0604020202020204" pitchFamily="34" charset="0"/>
              </a:rPr>
              <a:t>left </a:t>
            </a:r>
            <a:r>
              <a:rPr lang="en-US" sz="1600" b="1" dirty="0" smtClean="0">
                <a:solidFill>
                  <a:schemeClr val="bg1"/>
                </a:solidFill>
                <a:latin typeface="Arial" panose="020B0604020202020204" pitchFamily="34" charset="0"/>
                <a:cs typeface="Arial" panose="020B0604020202020204" pitchFamily="34" charset="0"/>
              </a:rPr>
              <a:t>me unable </a:t>
            </a:r>
            <a:r>
              <a:rPr lang="en-US" sz="1600" b="1" dirty="0">
                <a:solidFill>
                  <a:schemeClr val="bg1"/>
                </a:solidFill>
                <a:latin typeface="Arial" panose="020B0604020202020204" pitchFamily="34" charset="0"/>
                <a:cs typeface="Arial" panose="020B0604020202020204" pitchFamily="34" charset="0"/>
              </a:rPr>
              <a:t>to </a:t>
            </a:r>
            <a:r>
              <a:rPr lang="en-US" sz="1600" b="1" dirty="0" smtClean="0">
                <a:solidFill>
                  <a:schemeClr val="bg1"/>
                </a:solidFill>
                <a:latin typeface="Arial" panose="020B0604020202020204" pitchFamily="34" charset="0"/>
                <a:cs typeface="Arial" panose="020B0604020202020204" pitchFamily="34" charset="0"/>
              </a:rPr>
              <a:t>do my daily activities. My local AAA assigned a personal aide who helps me with </a:t>
            </a:r>
            <a:r>
              <a:rPr lang="en-US" sz="1600" b="1" dirty="0">
                <a:solidFill>
                  <a:schemeClr val="bg1"/>
                </a:solidFill>
                <a:latin typeface="Arial" panose="020B0604020202020204" pitchFamily="34" charset="0"/>
                <a:cs typeface="Arial" panose="020B0604020202020204" pitchFamily="34" charset="0"/>
              </a:rPr>
              <a:t>essential tasks such as </a:t>
            </a:r>
            <a:r>
              <a:rPr lang="en-US" sz="1600" b="1" dirty="0" smtClean="0">
                <a:solidFill>
                  <a:schemeClr val="bg1"/>
                </a:solidFill>
                <a:latin typeface="Arial" panose="020B0604020202020204" pitchFamily="34" charset="0"/>
                <a:cs typeface="Arial" panose="020B0604020202020204" pitchFamily="34" charset="0"/>
              </a:rPr>
              <a:t>laundry and bathing.  Without this help, I would be </a:t>
            </a:r>
            <a:r>
              <a:rPr lang="en-US" sz="1600" b="1" dirty="0">
                <a:solidFill>
                  <a:schemeClr val="bg1"/>
                </a:solidFill>
                <a:latin typeface="Arial" panose="020B0604020202020204" pitchFamily="34" charset="0"/>
                <a:cs typeface="Arial" panose="020B0604020202020204" pitchFamily="34" charset="0"/>
              </a:rPr>
              <a:t>unsafe in </a:t>
            </a:r>
            <a:r>
              <a:rPr lang="en-US" sz="1600" b="1" dirty="0" smtClean="0">
                <a:solidFill>
                  <a:schemeClr val="bg1"/>
                </a:solidFill>
                <a:latin typeface="Arial" panose="020B0604020202020204" pitchFamily="34" charset="0"/>
                <a:cs typeface="Arial" panose="020B0604020202020204" pitchFamily="34" charset="0"/>
              </a:rPr>
              <a:t>my home and would have to go to a </a:t>
            </a:r>
            <a:r>
              <a:rPr lang="en-US" sz="1600" b="1" dirty="0">
                <a:solidFill>
                  <a:schemeClr val="bg1"/>
                </a:solidFill>
                <a:latin typeface="Arial" panose="020B0604020202020204" pitchFamily="34" charset="0"/>
                <a:cs typeface="Arial" panose="020B0604020202020204" pitchFamily="34" charset="0"/>
              </a:rPr>
              <a:t>nursing </a:t>
            </a:r>
            <a:r>
              <a:rPr lang="en-US" sz="1600" b="1" dirty="0" smtClean="0">
                <a:solidFill>
                  <a:schemeClr val="bg1"/>
                </a:solidFill>
                <a:latin typeface="Arial" panose="020B0604020202020204" pitchFamily="34" charset="0"/>
                <a:cs typeface="Arial" panose="020B0604020202020204" pitchFamily="34" charset="0"/>
              </a:rPr>
              <a:t> home.</a:t>
            </a:r>
          </a:p>
          <a:p>
            <a:endParaRPr lang="en-US" sz="1200" b="1" dirty="0" smtClean="0">
              <a:solidFill>
                <a:schemeClr val="bg1"/>
              </a:solidFill>
              <a:latin typeface="Arial" panose="020B0604020202020204" pitchFamily="34" charset="0"/>
              <a:cs typeface="Arial" panose="020B0604020202020204" pitchFamily="34" charset="0"/>
            </a:endParaRPr>
          </a:p>
          <a:p>
            <a:r>
              <a:rPr lang="en-US" sz="1600" b="1" dirty="0">
                <a:solidFill>
                  <a:schemeClr val="bg1"/>
                </a:solidFill>
                <a:latin typeface="Arial" panose="020B0604020202020204" pitchFamily="34" charset="0"/>
                <a:cs typeface="Arial" panose="020B0604020202020204" pitchFamily="34" charset="0"/>
              </a:rPr>
              <a:t>	</a:t>
            </a:r>
            <a:r>
              <a:rPr lang="en-US" sz="1600" b="1" dirty="0" smtClean="0">
                <a:solidFill>
                  <a:schemeClr val="bg1"/>
                </a:solidFill>
                <a:latin typeface="Arial" panose="020B0604020202020204" pitchFamily="34" charset="0"/>
                <a:cs typeface="Arial" panose="020B0604020202020204" pitchFamily="34" charset="0"/>
              </a:rPr>
              <a:t>- Carolyn</a:t>
            </a:r>
          </a:p>
          <a:p>
            <a:r>
              <a:rPr lang="en-US" sz="1600" b="1" dirty="0">
                <a:solidFill>
                  <a:schemeClr val="bg1"/>
                </a:solidFill>
                <a:latin typeface="Arial" panose="020B0604020202020204" pitchFamily="34" charset="0"/>
                <a:cs typeface="Arial" panose="020B0604020202020204" pitchFamily="34" charset="0"/>
              </a:rPr>
              <a:t>	</a:t>
            </a:r>
            <a:r>
              <a:rPr lang="en-US" sz="1600" b="1" dirty="0" smtClean="0">
                <a:solidFill>
                  <a:schemeClr val="bg1"/>
                </a:solidFill>
                <a:latin typeface="Arial" panose="020B0604020202020204" pitchFamily="34" charset="0"/>
                <a:cs typeface="Arial" panose="020B0604020202020204" pitchFamily="34" charset="0"/>
              </a:rPr>
              <a:t>   Norton, OH</a:t>
            </a:r>
            <a:endParaRPr lang="en-US" sz="1600" b="1" dirty="0">
              <a:solidFill>
                <a:schemeClr val="bg1"/>
              </a:solidFill>
              <a:latin typeface="Arial" panose="020B0604020202020204" pitchFamily="34" charset="0"/>
              <a:cs typeface="Arial" panose="020B0604020202020204" pitchFamily="34" charset="0"/>
            </a:endParaRPr>
          </a:p>
        </p:txBody>
      </p:sp>
      <p:sp>
        <p:nvSpPr>
          <p:cNvPr id="41" name="Rectangle 40"/>
          <p:cNvSpPr/>
          <p:nvPr/>
        </p:nvSpPr>
        <p:spPr>
          <a:xfrm>
            <a:off x="938762" y="14410365"/>
            <a:ext cx="10840438" cy="1384995"/>
          </a:xfrm>
          <a:prstGeom prst="rect">
            <a:avLst/>
          </a:prstGeom>
          <a:ln>
            <a:noFill/>
          </a:ln>
        </p:spPr>
        <p:txBody>
          <a:bodyPr wrap="square">
            <a:spAutoFit/>
          </a:bodyPr>
          <a:lstStyle/>
          <a:p>
            <a:pPr algn="ctr"/>
            <a:r>
              <a:rPr lang="en-US" sz="1400" dirty="0" smtClean="0">
                <a:solidFill>
                  <a:schemeClr val="bg1">
                    <a:lumMod val="65000"/>
                  </a:schemeClr>
                </a:solidFill>
                <a:latin typeface="Arial" panose="020B0604020202020204" pitchFamily="34" charset="0"/>
                <a:cs typeface="Arial" panose="020B0604020202020204" pitchFamily="34" charset="0"/>
              </a:rPr>
              <a:t>LCAO is a coalition of 70 national nonprofit organizations concerned with the well-being of America’s older population. We provide a voice for seniors and their families in the ongoing national debate on aging policy. We work to raise awareness of issues facing the senior population, secure policy changes where needed, and promote dialogue with leaders in the public and private sectors.</a:t>
            </a:r>
          </a:p>
          <a:p>
            <a:pPr algn="ctr"/>
            <a:endParaRPr lang="en-US" sz="1400" dirty="0">
              <a:solidFill>
                <a:schemeClr val="bg1">
                  <a:lumMod val="65000"/>
                </a:schemeClr>
              </a:solidFill>
              <a:latin typeface="Arial" panose="020B0604020202020204" pitchFamily="34" charset="0"/>
              <a:cs typeface="Arial" panose="020B0604020202020204" pitchFamily="34" charset="0"/>
            </a:endParaRPr>
          </a:p>
          <a:p>
            <a:pPr algn="ctr"/>
            <a:r>
              <a:rPr lang="en-US" sz="1400" dirty="0" smtClean="0">
                <a:solidFill>
                  <a:schemeClr val="bg1">
                    <a:lumMod val="65000"/>
                  </a:schemeClr>
                </a:solidFill>
                <a:latin typeface="Arial" panose="020B0604020202020204" pitchFamily="34" charset="0"/>
                <a:cs typeface="Arial" panose="020B0604020202020204" pitchFamily="34" charset="0"/>
              </a:rPr>
              <a:t>For sources and more information, visit www.lcao.org.</a:t>
            </a:r>
            <a:endParaRPr lang="en-US" sz="1400" dirty="0">
              <a:solidFill>
                <a:schemeClr val="bg1">
                  <a:lumMod val="65000"/>
                </a:schemeClr>
              </a:solidFill>
              <a:latin typeface="Arial" panose="020B0604020202020204" pitchFamily="34" charset="0"/>
              <a:cs typeface="Arial" panose="020B0604020202020204" pitchFamily="34" charset="0"/>
            </a:endParaRPr>
          </a:p>
          <a:p>
            <a:pPr algn="ctr"/>
            <a:r>
              <a:rPr lang="en-US" sz="1400" dirty="0" smtClean="0">
                <a:solidFill>
                  <a:schemeClr val="bg1">
                    <a:lumMod val="65000"/>
                  </a:schemeClr>
                </a:solidFill>
                <a:latin typeface="Arial" panose="020B0604020202020204" pitchFamily="34" charset="0"/>
                <a:cs typeface="Arial" panose="020B0604020202020204" pitchFamily="34" charset="0"/>
              </a:rPr>
              <a:t>Last updated </a:t>
            </a:r>
            <a:r>
              <a:rPr lang="en-US" sz="1400" dirty="0" smtClean="0">
                <a:solidFill>
                  <a:srgbClr val="FF0000"/>
                </a:solidFill>
                <a:latin typeface="Arial" panose="020B0604020202020204" pitchFamily="34" charset="0"/>
                <a:cs typeface="Arial" panose="020B0604020202020204" pitchFamily="34" charset="0"/>
              </a:rPr>
              <a:t>April </a:t>
            </a:r>
            <a:r>
              <a:rPr lang="en-US" sz="1400" dirty="0" smtClean="0">
                <a:solidFill>
                  <a:srgbClr val="FF0000"/>
                </a:solidFill>
                <a:latin typeface="Arial" panose="020B0604020202020204" pitchFamily="34" charset="0"/>
                <a:cs typeface="Arial" panose="020B0604020202020204" pitchFamily="34" charset="0"/>
              </a:rPr>
              <a:t>2018</a:t>
            </a:r>
            <a:endParaRPr lang="en-US" sz="1400" dirty="0">
              <a:solidFill>
                <a:srgbClr val="FF0000"/>
              </a:solidFill>
              <a:latin typeface="Arial" panose="020B0604020202020204" pitchFamily="34" charset="0"/>
              <a:cs typeface="Arial" panose="020B0604020202020204" pitchFamily="34" charset="0"/>
            </a:endParaRPr>
          </a:p>
        </p:txBody>
      </p:sp>
      <p:sp>
        <p:nvSpPr>
          <p:cNvPr id="46" name="TextBox 45"/>
          <p:cNvSpPr txBox="1"/>
          <p:nvPr/>
        </p:nvSpPr>
        <p:spPr>
          <a:xfrm>
            <a:off x="778148" y="4475303"/>
            <a:ext cx="10806035" cy="954107"/>
          </a:xfrm>
          <a:prstGeom prst="rect">
            <a:avLst/>
          </a:prstGeom>
          <a:noFill/>
        </p:spPr>
        <p:txBody>
          <a:bodyPr wrap="square" rtlCol="0">
            <a:spAutoFit/>
          </a:bodyPr>
          <a:lstStyle/>
          <a:p>
            <a:pPr algn="ctr"/>
            <a:r>
              <a:rPr lang="en-US" sz="2800" b="1" dirty="0" smtClean="0">
                <a:latin typeface="Arial" panose="020B0604020202020204" pitchFamily="34" charset="0"/>
                <a:cs typeface="Arial" panose="020B0604020202020204" pitchFamily="34" charset="0"/>
              </a:rPr>
              <a:t>THE GROWING GAP BETWEEN SENIORS </a:t>
            </a:r>
          </a:p>
          <a:p>
            <a:pPr algn="ctr"/>
            <a:r>
              <a:rPr lang="en-US" sz="2800" b="1" dirty="0" smtClean="0">
                <a:latin typeface="Arial" panose="020B0604020202020204" pitchFamily="34" charset="0"/>
                <a:cs typeface="Arial" panose="020B0604020202020204" pitchFamily="34" charset="0"/>
              </a:rPr>
              <a:t>IN NEED AND SENIORS SERVED BY THE OAA </a:t>
            </a:r>
            <a:endParaRPr lang="en-US" sz="2800" b="1" dirty="0">
              <a:latin typeface="Arial" panose="020B0604020202020204" pitchFamily="34" charset="0"/>
              <a:cs typeface="Arial" panose="020B0604020202020204" pitchFamily="34" charset="0"/>
            </a:endParaRPr>
          </a:p>
        </p:txBody>
      </p:sp>
      <p:sp>
        <p:nvSpPr>
          <p:cNvPr id="47" name="Rectangle 46"/>
          <p:cNvSpPr/>
          <p:nvPr/>
        </p:nvSpPr>
        <p:spPr>
          <a:xfrm>
            <a:off x="1533034" y="11142184"/>
            <a:ext cx="9505950" cy="307777"/>
          </a:xfrm>
          <a:prstGeom prst="rect">
            <a:avLst/>
          </a:prstGeom>
          <a:ln>
            <a:noFill/>
          </a:ln>
        </p:spPr>
        <p:txBody>
          <a:bodyPr wrap="square">
            <a:spAutoFit/>
          </a:bodyPr>
          <a:lstStyle/>
          <a:p>
            <a:pPr algn="ctr"/>
            <a:r>
              <a:rPr lang="en-US" sz="1000" dirty="0" smtClean="0">
                <a:latin typeface="Arial" panose="020B0604020202020204" pitchFamily="34" charset="0"/>
                <a:cs typeface="Arial" panose="020B0604020202020204" pitchFamily="34" charset="0"/>
              </a:rPr>
              <a:t>Source</a:t>
            </a:r>
            <a:r>
              <a:rPr lang="en-US" sz="1000" dirty="0">
                <a:latin typeface="Arial" panose="020B0604020202020204" pitchFamily="34" charset="0"/>
                <a:cs typeface="Arial" panose="020B0604020202020204" pitchFamily="34" charset="0"/>
              </a:rPr>
              <a:t>: OAA Funding Appropriations: Congressional Research </a:t>
            </a:r>
            <a:r>
              <a:rPr lang="en-US" sz="1000" dirty="0" smtClean="0">
                <a:latin typeface="Arial" panose="020B0604020202020204" pitchFamily="34" charset="0"/>
                <a:cs typeface="Arial" panose="020B0604020202020204" pitchFamily="34" charset="0"/>
              </a:rPr>
              <a:t>Service;  Population</a:t>
            </a:r>
            <a:r>
              <a:rPr lang="en-US" sz="1000" dirty="0">
                <a:latin typeface="Arial" panose="020B0604020202020204" pitchFamily="34" charset="0"/>
                <a:cs typeface="Arial" panose="020B0604020202020204" pitchFamily="34" charset="0"/>
              </a:rPr>
              <a:t>: U.S. Census Bureau. Values have not been adjusted for inflation</a:t>
            </a:r>
            <a:r>
              <a:rPr lang="en-US" sz="1400" dirty="0" smtClean="0">
                <a:solidFill>
                  <a:schemeClr val="bg1">
                    <a:lumMod val="65000"/>
                  </a:schemeClr>
                </a:solidFill>
                <a:latin typeface="Arial" panose="020B0604020202020204" pitchFamily="34" charset="0"/>
                <a:cs typeface="Arial" panose="020B0604020202020204" pitchFamily="34" charset="0"/>
              </a:rPr>
              <a:t>.</a:t>
            </a:r>
            <a:endParaRPr lang="en-US" sz="1400" dirty="0">
              <a:solidFill>
                <a:srgbClr val="D7D1C6"/>
              </a:solidFill>
              <a:latin typeface="Arial" panose="020B0604020202020204" pitchFamily="34" charset="0"/>
              <a:cs typeface="Arial" panose="020B0604020202020204" pitchFamily="34" charset="0"/>
            </a:endParaRPr>
          </a:p>
        </p:txBody>
      </p:sp>
      <p:graphicFrame>
        <p:nvGraphicFramePr>
          <p:cNvPr id="14" name="Chart 13"/>
          <p:cNvGraphicFramePr/>
          <p:nvPr>
            <p:extLst>
              <p:ext uri="{D42A27DB-BD31-4B8C-83A1-F6EECF244321}">
                <p14:modId xmlns:p14="http://schemas.microsoft.com/office/powerpoint/2010/main" val="3278406517"/>
              </p:ext>
            </p:extLst>
          </p:nvPr>
        </p:nvGraphicFramePr>
        <p:xfrm>
          <a:off x="1533034" y="7144451"/>
          <a:ext cx="9505950" cy="39157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508262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1868</TotalTime>
  <Words>810</Words>
  <Application>Microsoft Office PowerPoint</Application>
  <PresentationFormat>Custom</PresentationFormat>
  <Paragraphs>56</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Grace Bon</dc:creator>
  <cp:lastModifiedBy>Erika Kelly</cp:lastModifiedBy>
  <cp:revision>113</cp:revision>
  <cp:lastPrinted>2017-05-15T17:45:50Z</cp:lastPrinted>
  <dcterms:created xsi:type="dcterms:W3CDTF">2016-08-08T15:07:18Z</dcterms:created>
  <dcterms:modified xsi:type="dcterms:W3CDTF">2018-04-02T16:11:30Z</dcterms:modified>
</cp:coreProperties>
</file>